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7" r:id="rId5"/>
    <p:sldId id="258" r:id="rId6"/>
    <p:sldId id="259" r:id="rId7"/>
    <p:sldId id="309" r:id="rId8"/>
    <p:sldId id="310"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Lst>
  <p:sldSz cx="12192000" cy="6858000"/>
  <p:notesSz cx="7019925" cy="9305925"/>
  <p:embeddedFontLst>
    <p:embeddedFont>
      <p:font typeface="Helvetica Neue" panose="020B0604020202020204"/>
      <p:regular r:id="rId61"/>
    </p:embeddedFont>
    <p:embeddedFont>
      <p:font typeface="微软雅黑" panose="020B0503020204020204" charset="-122"/>
      <p:regular r:id="rId62"/>
    </p:embeddedFont>
  </p:embeddedFontLst>
  <p:custDataLst>
    <p:tags r:id="rId6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6837973-C836-40C2-BE0B-A93B00A9C91B}" styleName="Table_0">
    <a:wholeTbl>
      <a:tcTxStyle>
        <a:font>
          <a:latin typeface="等线"/>
          <a:ea typeface="等线"/>
          <a:cs typeface="等线"/>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ECE7"/>
          </a:solidFill>
        </a:fill>
      </a:tcStyle>
    </a:wholeTbl>
    <a:band1H>
      <a:tcStyle>
        <a:tcBdr/>
        <a:fill>
          <a:solidFill>
            <a:srgbClr val="F8D6CC"/>
          </a:solidFill>
        </a:fill>
      </a:tcStyle>
    </a:band1H>
    <a:band2H>
      <a:tcStyle>
        <a:tcBdr/>
      </a:tcStyle>
    </a:band2H>
    <a:band1V>
      <a:tcStyle>
        <a:tcBdr/>
        <a:fill>
          <a:solidFill>
            <a:srgbClr val="F8D6CC"/>
          </a:solidFill>
        </a:fill>
      </a:tcStyle>
    </a:band1V>
    <a:band2V>
      <a:tcStyle>
        <a:tcBdr/>
      </a:tcStyle>
    </a:band2V>
    <a:lastCol>
      <a:tcTxStyle b="on">
        <a:font>
          <a:latin typeface="等线"/>
          <a:ea typeface="等线"/>
          <a:cs typeface="等线"/>
        </a:font>
        <a:schemeClr val="lt1"/>
      </a:tcTxStyle>
      <a:tcStyle>
        <a:tcBdr/>
        <a:fill>
          <a:solidFill>
            <a:schemeClr val="accent2"/>
          </a:solidFill>
        </a:fill>
      </a:tcStyle>
    </a:lastCol>
    <a:firstCol>
      <a:tcTxStyle b="on">
        <a:font>
          <a:latin typeface="等线"/>
          <a:ea typeface="等线"/>
          <a:cs typeface="等线"/>
        </a:font>
        <a:schemeClr val="lt1"/>
      </a:tcTxStyle>
      <a:tcStyle>
        <a:tcBdr/>
        <a:fill>
          <a:solidFill>
            <a:schemeClr val="accent2"/>
          </a:solidFill>
        </a:fill>
      </a:tcStyle>
    </a:firstCol>
    <a:lastRow>
      <a:tcTxStyle b="on">
        <a:font>
          <a:latin typeface="等线"/>
          <a:ea typeface="等线"/>
          <a:cs typeface="等线"/>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Style>
        <a:tcBdr/>
      </a:tcStyle>
    </a:seCell>
    <a:swCell>
      <a:tcStyle>
        <a:tcBdr/>
      </a:tcStyle>
    </a:swCell>
    <a:firstRow>
      <a:tcTxStyle b="on">
        <a:font>
          <a:latin typeface="等线"/>
          <a:ea typeface="等线"/>
          <a:cs typeface="等线"/>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Style>
        <a:tcBdr/>
      </a:tcStyle>
    </a:neCell>
    <a:nwCell>
      <a:tcStyle>
        <a:tcBdr/>
      </a:tcStyle>
    </a:nwCell>
  </a:tblStyle>
  <a:tblStyle styleId="{66858A8D-40B3-474A-8BA6-8CEEA01669BE}" styleName="Table_1">
    <a:wholeTbl>
      <a:tcTxStyle>
        <a:font>
          <a:latin typeface="Arial"/>
          <a:ea typeface="Arial"/>
          <a:cs typeface="Arial"/>
        </a:font>
        <a:srgbClr val="000000"/>
      </a:tcTxStyle>
      <a:tcStyle>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 styleId="{51007DCF-EE7A-4429-B2E6-37C65E33D109}" styleName="Table_2">
    <a:wholeTbl>
      <a:tcTxStyle>
        <a:font>
          <a:latin typeface="等线"/>
          <a:ea typeface="等线"/>
          <a:cs typeface="等线"/>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Style>
        <a:tcBdr/>
        <a:fill>
          <a:solidFill>
            <a:srgbClr val="CDD4EA"/>
          </a:solidFill>
        </a:fill>
      </a:tcStyle>
    </a:band1H>
    <a:band2H>
      <a:tcStyle>
        <a:tcBdr/>
      </a:tcStyle>
    </a:band2H>
    <a:band1V>
      <a:tcStyle>
        <a:tcBdr/>
        <a:fill>
          <a:solidFill>
            <a:srgbClr val="CDD4EA"/>
          </a:solidFill>
        </a:fill>
      </a:tcStyle>
    </a:band1V>
    <a:band2V>
      <a:tcStyle>
        <a:tcBdr/>
      </a:tcStyle>
    </a:band2V>
    <a:lastCol>
      <a:tcTxStyle b="on">
        <a:font>
          <a:latin typeface="等线"/>
          <a:ea typeface="等线"/>
          <a:cs typeface="等线"/>
        </a:font>
        <a:schemeClr val="lt1"/>
      </a:tcTxStyle>
      <a:tcStyle>
        <a:tcBdr/>
        <a:fill>
          <a:solidFill>
            <a:schemeClr val="accent1"/>
          </a:solidFill>
        </a:fill>
      </a:tcStyle>
    </a:lastCol>
    <a:firstCol>
      <a:tcTxStyle b="on">
        <a:font>
          <a:latin typeface="等线"/>
          <a:ea typeface="等线"/>
          <a:cs typeface="等线"/>
        </a:font>
        <a:schemeClr val="lt1"/>
      </a:tcTxStyle>
      <a:tcStyle>
        <a:tcBdr/>
        <a:fill>
          <a:solidFill>
            <a:schemeClr val="accent1"/>
          </a:solidFill>
        </a:fill>
      </a:tcStyle>
    </a:firstCol>
    <a:lastRow>
      <a:tcTxStyle b="on">
        <a:font>
          <a:latin typeface="等线"/>
          <a:ea typeface="等线"/>
          <a:cs typeface="等线"/>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Style>
        <a:tcBdr/>
      </a:tcStyle>
    </a:seCell>
    <a:swCell>
      <a:tcStyle>
        <a:tcBdr/>
      </a:tcStyle>
    </a:swCell>
    <a:firstRow>
      <a:tcTxStyle b="on">
        <a:font>
          <a:latin typeface="等线"/>
          <a:ea typeface="等线"/>
          <a:cs typeface="等线"/>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Style>
        <a:tcBdr/>
      </a:tcStyle>
    </a:neCell>
    <a:nwCell>
      <a:tcStyle>
        <a:tcBdr/>
      </a:tcStyle>
    </a:nwCell>
  </a:tblStyle>
  <a:tblStyle styleId="{9298E976-C67D-4C1C-B530-CE9920C4E98C}" styleName="Table_3">
    <a:wholeTbl>
      <a:tcTxStyle>
        <a:font>
          <a:latin typeface="Arial"/>
          <a:ea typeface="Arial"/>
          <a:cs typeface="Arial"/>
        </a:font>
        <a:srgbClr val="000000"/>
      </a:tcTxStyle>
      <a:tcStyle>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3" Type="http://schemas.openxmlformats.org/officeDocument/2006/relationships/tags" Target="tags/tag15.xml"/><Relationship Id="rId62" Type="http://schemas.openxmlformats.org/officeDocument/2006/relationships/font" Target="fonts/font2.fntdata"/><Relationship Id="rId61" Type="http://schemas.openxmlformats.org/officeDocument/2006/relationships/font" Target="fonts/font1.fntdata"/><Relationship Id="rId60" Type="http://schemas.openxmlformats.org/officeDocument/2006/relationships/commentAuthors" Target="commentAuthors.xml"/><Relationship Id="rId6" Type="http://schemas.openxmlformats.org/officeDocument/2006/relationships/slide" Target="slides/slide3.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 name="Shape 2"/>
        <p:cNvGrpSpPr/>
        <p:nvPr/>
      </p:nvGrpSpPr>
      <p:grpSpPr>
        <a:xfrm>
          <a:off x="0" y="0"/>
          <a:ext cx="0" cy="0"/>
          <a:chOff x="0" y="0"/>
          <a:chExt cx="0" cy="0"/>
        </a:xfrm>
      </p:grpSpPr>
      <p:sp>
        <p:nvSpPr>
          <p:cNvPr id="3" name="Google Shape;3;n"/>
          <p:cNvSpPr txBox="1"/>
          <p:nvPr>
            <p:ph type="hdr" idx="2"/>
          </p:nvPr>
        </p:nvSpPr>
        <p:spPr>
          <a:xfrm>
            <a:off x="0" y="0"/>
            <a:ext cx="3041968" cy="466912"/>
          </a:xfrm>
          <a:prstGeom prst="rect">
            <a:avLst/>
          </a:prstGeom>
          <a:noFill/>
          <a:ln>
            <a:noFill/>
          </a:ln>
        </p:spPr>
        <p:txBody>
          <a:bodyPr spcFirstLastPara="1" wrap="square" lIns="93275" tIns="46625" rIns="93275" bIns="46625"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4" name="Google Shape;4;n"/>
          <p:cNvSpPr txBox="1"/>
          <p:nvPr>
            <p:ph type="dt" idx="10"/>
          </p:nvPr>
        </p:nvSpPr>
        <p:spPr>
          <a:xfrm>
            <a:off x="3976333" y="0"/>
            <a:ext cx="3041968" cy="466912"/>
          </a:xfrm>
          <a:prstGeom prst="rect">
            <a:avLst/>
          </a:prstGeom>
          <a:noFill/>
          <a:ln>
            <a:noFill/>
          </a:ln>
        </p:spPr>
        <p:txBody>
          <a:bodyPr spcFirstLastPara="1" wrap="square" lIns="93275" tIns="46625" rIns="93275" bIns="46625"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5" name="Google Shape;5;n"/>
          <p:cNvSpPr/>
          <p:nvPr>
            <p:ph type="sldImg" idx="3"/>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7" name="Google Shape;7;n"/>
          <p:cNvSpPr txBox="1"/>
          <p:nvPr>
            <p:ph type="ftr" idx="11"/>
          </p:nvPr>
        </p:nvSpPr>
        <p:spPr>
          <a:xfrm>
            <a:off x="0" y="8839014"/>
            <a:ext cx="3041968" cy="466911"/>
          </a:xfrm>
          <a:prstGeom prst="rect">
            <a:avLst/>
          </a:prstGeom>
          <a:noFill/>
          <a:ln>
            <a:noFill/>
          </a:ln>
        </p:spPr>
        <p:txBody>
          <a:bodyPr spcFirstLastPara="1" wrap="square" lIns="93275" tIns="46625" rIns="93275" bIns="46625"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8" name="Google Shape;8;n"/>
          <p:cNvSpPr txBox="1"/>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zh-CN" sz="1200" b="0" i="0" u="none" strike="noStrike" cap="none">
                <a:solidFill>
                  <a:schemeClr val="dk1"/>
                </a:solidFill>
                <a:latin typeface="Arial" panose="020B0604020202020204"/>
                <a:ea typeface="Arial" panose="020B0604020202020204"/>
                <a:cs typeface="Arial" panose="020B0604020202020204"/>
                <a:sym typeface="Arial" panose="020B0604020202020204"/>
              </a:rPr>
            </a:fld>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98" name="Shape 98"/>
        <p:cNvGrpSpPr/>
        <p:nvPr/>
      </p:nvGrpSpPr>
      <p:grpSpPr>
        <a:xfrm>
          <a:off x="0" y="0"/>
          <a:ext cx="0" cy="0"/>
          <a:chOff x="0" y="0"/>
          <a:chExt cx="0" cy="0"/>
        </a:xfrm>
      </p:grpSpPr>
      <p:sp>
        <p:nvSpPr>
          <p:cNvPr id="99" name="Google Shape;99;p1:notes"/>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1:notes"/>
          <p:cNvSpPr txBox="1"/>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r>
              <a:rPr lang="zh-CN"/>
              <a:t>Hello大家好，欢迎观看本次课程——shopee平台规则介绍</a:t>
            </a:r>
            <a:endParaRPr lang="zh-CN"/>
          </a:p>
        </p:txBody>
      </p:sp>
      <p:sp>
        <p:nvSpPr>
          <p:cNvPr id="101" name="Google Shape;101;p1:notes"/>
          <p:cNvSpPr txBox="1"/>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zh-CN"/>
            </a:fld>
            <a:endParaRPr 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2" name="Shape 242"/>
        <p:cNvGrpSpPr/>
        <p:nvPr/>
      </p:nvGrpSpPr>
      <p:grpSpPr>
        <a:xfrm>
          <a:off x="0" y="0"/>
          <a:ext cx="0" cy="0"/>
          <a:chOff x="0" y="0"/>
          <a:chExt cx="0" cy="0"/>
        </a:xfrm>
      </p:grpSpPr>
      <p:sp>
        <p:nvSpPr>
          <p:cNvPr id="243" name="Google Shape;243;p10:notes"/>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0:notes"/>
          <p:cNvSpPr txBox="1"/>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r>
              <a:rPr lang="zh-CN"/>
              <a:t>有些卖家会发现自己店铺有上传商品数量的限制，那么常见原因和解决方案有以下几种：1.店铺类型导致，大家需要做的就是多出单</a:t>
            </a:r>
            <a:endParaRPr lang="zh-CN"/>
          </a:p>
        </p:txBody>
      </p:sp>
      <p:sp>
        <p:nvSpPr>
          <p:cNvPr id="245" name="Google Shape;245;p10:notes"/>
          <p:cNvSpPr txBox="1"/>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zh-CN"/>
            </a:fld>
            <a:endParaRPr 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8" name="Shape 258"/>
        <p:cNvGrpSpPr/>
        <p:nvPr/>
      </p:nvGrpSpPr>
      <p:grpSpPr>
        <a:xfrm>
          <a:off x="0" y="0"/>
          <a:ext cx="0" cy="0"/>
          <a:chOff x="0" y="0"/>
          <a:chExt cx="0" cy="0"/>
        </a:xfrm>
      </p:grpSpPr>
      <p:sp>
        <p:nvSpPr>
          <p:cNvPr id="259" name="Google Shape;259;p11:notes"/>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1:notes"/>
          <p:cNvSpPr txBox="1"/>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0"/>
              </a:spcBef>
              <a:spcAft>
                <a:spcPts val="0"/>
              </a:spcAft>
              <a:buClr>
                <a:schemeClr val="dk1"/>
              </a:buClr>
              <a:buSzPts val="1200"/>
              <a:buFont typeface="Arial" panose="020B0604020202020204"/>
              <a:buNone/>
            </a:pPr>
            <a:r>
              <a:rPr lang="zh-CN"/>
              <a:t>2.预售商品占比过高导致；</a:t>
            </a:r>
            <a:r>
              <a:rPr lang="zh-CN" b="1">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rPr>
              <a:t>预售商品：</a:t>
            </a:r>
            <a:r>
              <a:rPr lang="zh-CN">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rPr>
              <a:t>是</a:t>
            </a:r>
            <a:r>
              <a:rPr lang="zh-CN" b="1">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rPr>
              <a:t>出货天数DTS（卖家自行设置的备货天数）&gt; 2（台湾&gt;3）</a:t>
            </a:r>
            <a:r>
              <a:rPr lang="zh-CN">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rPr>
              <a:t>的商品</a:t>
            </a:r>
            <a:endParaRPr>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lvl="0" indent="0" algn="l" rtl="0">
              <a:lnSpc>
                <a:spcPct val="100000"/>
              </a:lnSpc>
              <a:spcBef>
                <a:spcPts val="0"/>
              </a:spcBef>
              <a:spcAft>
                <a:spcPts val="0"/>
              </a:spcAft>
              <a:buSzPts val="1400"/>
              <a:buNone/>
            </a:pPr>
            <a:r>
              <a:rPr lang="zh-CN"/>
              <a:t>解决方案就是完善产品供应，降低预售商品占比</a:t>
            </a:r>
            <a:endParaRPr lang="zh-CN"/>
          </a:p>
        </p:txBody>
      </p:sp>
      <p:sp>
        <p:nvSpPr>
          <p:cNvPr id="261" name="Google Shape;261;p11:notes"/>
          <p:cNvSpPr txBox="1"/>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zh-CN"/>
            </a:fld>
            <a:endParaRPr 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9" name="Shape 269"/>
        <p:cNvGrpSpPr/>
        <p:nvPr/>
      </p:nvGrpSpPr>
      <p:grpSpPr>
        <a:xfrm>
          <a:off x="0" y="0"/>
          <a:ext cx="0" cy="0"/>
          <a:chOff x="0" y="0"/>
          <a:chExt cx="0" cy="0"/>
        </a:xfrm>
      </p:grpSpPr>
      <p:sp>
        <p:nvSpPr>
          <p:cNvPr id="270" name="Google Shape;270;p12:notes"/>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2:notes"/>
          <p:cNvSpPr txBox="1"/>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r>
              <a:rPr lang="zh-CN"/>
              <a:t>3.扣分导致，解决方案就是要熟悉平台规则，避免扣分</a:t>
            </a:r>
            <a:endParaRPr lang="zh-CN"/>
          </a:p>
        </p:txBody>
      </p:sp>
      <p:sp>
        <p:nvSpPr>
          <p:cNvPr id="272" name="Google Shape;272;p12:notes"/>
          <p:cNvSpPr txBox="1"/>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zh-CN"/>
            </a:fld>
            <a:endParaRPr 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79" name="Shape 279"/>
        <p:cNvGrpSpPr/>
        <p:nvPr/>
      </p:nvGrpSpPr>
      <p:grpSpPr>
        <a:xfrm>
          <a:off x="0" y="0"/>
          <a:ext cx="0" cy="0"/>
          <a:chOff x="0" y="0"/>
          <a:chExt cx="0" cy="0"/>
        </a:xfrm>
      </p:grpSpPr>
      <p:sp>
        <p:nvSpPr>
          <p:cNvPr id="280" name="Google Shape;280;p13:notes"/>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3:notes"/>
          <p:cNvSpPr txBox="1"/>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r>
              <a:rPr lang="zh-CN"/>
              <a:t>订单取消不要慌，有以下几种可能：1.</a:t>
            </a:r>
            <a:r>
              <a:rPr lang="zh-CN" b="1">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rPr>
              <a:t>买家付款后需取消订单——根据付款时间政策不同 总而言之就是付了款的再发货，有取消订单的需求及时响应（看清买家选的取消原因，不能是卖家要求取消，否则会影响取消率；发货就拒绝，没发可同意）</a:t>
            </a:r>
            <a:endParaRPr lang="zh-CN" b="1">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82" name="Google Shape;282;p13:notes"/>
          <p:cNvSpPr txBox="1"/>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zh-CN"/>
            </a:fld>
            <a:endParaRPr 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7" name="Shape 287"/>
        <p:cNvGrpSpPr/>
        <p:nvPr/>
      </p:nvGrpSpPr>
      <p:grpSpPr>
        <a:xfrm>
          <a:off x="0" y="0"/>
          <a:ext cx="0" cy="0"/>
          <a:chOff x="0" y="0"/>
          <a:chExt cx="0" cy="0"/>
        </a:xfrm>
      </p:grpSpPr>
      <p:sp>
        <p:nvSpPr>
          <p:cNvPr id="288" name="Google Shape;288;p14:notes"/>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4:notes"/>
          <p:cNvSpPr txBox="1"/>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0"/>
              </a:spcBef>
              <a:spcAft>
                <a:spcPts val="0"/>
              </a:spcAft>
              <a:buClr>
                <a:schemeClr val="dk1"/>
              </a:buClr>
              <a:buSzPts val="1200"/>
              <a:buFont typeface="Arial" panose="020B0604020202020204"/>
              <a:buNone/>
            </a:pPr>
            <a:r>
              <a:rPr lang="zh-CN"/>
              <a:t>2.因为迟发货被系统取消——如果您使用的是SLS（shopee自营物流）</a:t>
            </a:r>
            <a:r>
              <a:rPr lang="zh-CN" sz="1200" b="1" i="0" u="none" strike="noStrike">
                <a:solidFill>
                  <a:srgbClr val="494949"/>
                </a:solidFill>
                <a:latin typeface="Arial" panose="020B0604020202020204"/>
                <a:ea typeface="Arial" panose="020B0604020202020204"/>
                <a:cs typeface="Arial" panose="020B0604020202020204"/>
                <a:sym typeface="Arial" panose="020B0604020202020204"/>
              </a:rPr>
              <a:t>DTS (工作日) +</a:t>
            </a:r>
            <a:r>
              <a:rPr lang="zh-CN" sz="1200" b="1" i="0" u="none" strike="noStrike">
                <a:solidFill>
                  <a:srgbClr val="FF0000"/>
                </a:solidFill>
                <a:latin typeface="Arial" panose="020B0604020202020204"/>
                <a:ea typeface="Arial" panose="020B0604020202020204"/>
                <a:cs typeface="Arial" panose="020B0604020202020204"/>
                <a:sym typeface="Arial" panose="020B0604020202020204"/>
              </a:rPr>
              <a:t>4个自然日；如果您使用的是LWE等自点击发货类物流，需要在DTS+1自然日内出货。为避免订单取消，且影响取消率和迟发货率，希望大家合理备货，按时出货</a:t>
            </a:r>
            <a:endParaRPr sz="1200"/>
          </a:p>
          <a:p>
            <a:pPr marL="0" lvl="0" indent="0" algn="l" rtl="0">
              <a:lnSpc>
                <a:spcPct val="100000"/>
              </a:lnSpc>
              <a:spcBef>
                <a:spcPts val="0"/>
              </a:spcBef>
              <a:spcAft>
                <a:spcPts val="0"/>
              </a:spcAft>
              <a:buSzPts val="1400"/>
              <a:buNone/>
            </a:pPr>
          </a:p>
        </p:txBody>
      </p:sp>
      <p:sp>
        <p:nvSpPr>
          <p:cNvPr id="290" name="Google Shape;290;p14:notes"/>
          <p:cNvSpPr txBox="1"/>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zh-CN"/>
            </a:fld>
            <a:endParaRPr 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96" name="Shape 296"/>
        <p:cNvGrpSpPr/>
        <p:nvPr/>
      </p:nvGrpSpPr>
      <p:grpSpPr>
        <a:xfrm>
          <a:off x="0" y="0"/>
          <a:ext cx="0" cy="0"/>
          <a:chOff x="0" y="0"/>
          <a:chExt cx="0" cy="0"/>
        </a:xfrm>
      </p:grpSpPr>
      <p:sp>
        <p:nvSpPr>
          <p:cNvPr id="297" name="Google Shape;297;p15:notes"/>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5:notes"/>
          <p:cNvSpPr txBox="1"/>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r>
              <a:rPr lang="zh-CN"/>
              <a:t>与订单取消相关的指标：订单取消率-如果您是在孵化期的新卖家，这是影响大家毕业的条件之一 ；会纳入订单取消率的情况有以下3种：总而言之就是卖家原因导致的取消订单（买家未付款订单取消之类的统统不算）</a:t>
            </a:r>
            <a:endParaRPr lang="zh-CN"/>
          </a:p>
        </p:txBody>
      </p:sp>
      <p:sp>
        <p:nvSpPr>
          <p:cNvPr id="299" name="Google Shape;299;p15:notes"/>
          <p:cNvSpPr txBox="1"/>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zh-CN"/>
            </a:fld>
            <a:endParaRPr 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306" name="Shape 306"/>
        <p:cNvGrpSpPr/>
        <p:nvPr/>
      </p:nvGrpSpPr>
      <p:grpSpPr>
        <a:xfrm>
          <a:off x="0" y="0"/>
          <a:ext cx="0" cy="0"/>
          <a:chOff x="0" y="0"/>
          <a:chExt cx="0" cy="0"/>
        </a:xfrm>
      </p:grpSpPr>
      <p:sp>
        <p:nvSpPr>
          <p:cNvPr id="307" name="Google Shape;307;p16:notes"/>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6:notes"/>
          <p:cNvSpPr txBox="1"/>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p>
        </p:txBody>
      </p:sp>
      <p:sp>
        <p:nvSpPr>
          <p:cNvPr id="309" name="Google Shape;309;p16:notes"/>
          <p:cNvSpPr txBox="1"/>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zh-CN"/>
            </a:fld>
            <a:endParaRPr 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314" name="Shape 314"/>
        <p:cNvGrpSpPr/>
        <p:nvPr/>
      </p:nvGrpSpPr>
      <p:grpSpPr>
        <a:xfrm>
          <a:off x="0" y="0"/>
          <a:ext cx="0" cy="0"/>
          <a:chOff x="0" y="0"/>
          <a:chExt cx="0" cy="0"/>
        </a:xfrm>
      </p:grpSpPr>
      <p:sp>
        <p:nvSpPr>
          <p:cNvPr id="315" name="Google Shape;315;p17:notes"/>
          <p:cNvSpPr txBox="1"/>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p>
        </p:txBody>
      </p:sp>
      <p:sp>
        <p:nvSpPr>
          <p:cNvPr id="316" name="Google Shape;316;p17:notes"/>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322" name="Shape 322"/>
        <p:cNvGrpSpPr/>
        <p:nvPr/>
      </p:nvGrpSpPr>
      <p:grpSpPr>
        <a:xfrm>
          <a:off x="0" y="0"/>
          <a:ext cx="0" cy="0"/>
          <a:chOff x="0" y="0"/>
          <a:chExt cx="0" cy="0"/>
        </a:xfrm>
      </p:grpSpPr>
      <p:sp>
        <p:nvSpPr>
          <p:cNvPr id="323" name="Google Shape;323;p18:notes"/>
          <p:cNvSpPr txBox="1"/>
          <p:nvPr>
            <p:ph type="body" idx="1"/>
          </p:nvPr>
        </p:nvSpPr>
        <p:spPr>
          <a:xfrm>
            <a:off x="701993" y="4420315"/>
            <a:ext cx="5615940" cy="4187666"/>
          </a:xfrm>
          <a:prstGeom prst="rect">
            <a:avLst/>
          </a:prstGeom>
          <a:noFill/>
          <a:ln>
            <a:noFill/>
          </a:ln>
        </p:spPr>
        <p:txBody>
          <a:bodyPr spcFirstLastPara="1" wrap="square" lIns="93250" tIns="93250" rIns="93250" bIns="93250" anchor="t" anchorCtr="0">
            <a:noAutofit/>
          </a:bodyPr>
          <a:lstStyle/>
          <a:p>
            <a:pPr marL="0" lvl="0" indent="0" algn="l" rtl="0">
              <a:lnSpc>
                <a:spcPct val="100000"/>
              </a:lnSpc>
              <a:spcBef>
                <a:spcPts val="0"/>
              </a:spcBef>
              <a:spcAft>
                <a:spcPts val="0"/>
              </a:spcAft>
              <a:buSzPts val="1400"/>
              <a:buNone/>
            </a:pPr>
            <a:r>
              <a:rPr lang="zh-CN"/>
              <a:t>优秀卖家评定标准如图所示，大家可以到Shopee官网里可以查看最新的要求</a:t>
            </a:r>
            <a:endParaRPr lang="zh-CN"/>
          </a:p>
        </p:txBody>
      </p:sp>
      <p:sp>
        <p:nvSpPr>
          <p:cNvPr id="324" name="Google Shape;324;p18:notes"/>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331" name="Shape 331"/>
        <p:cNvGrpSpPr/>
        <p:nvPr/>
      </p:nvGrpSpPr>
      <p:grpSpPr>
        <a:xfrm>
          <a:off x="0" y="0"/>
          <a:ext cx="0" cy="0"/>
          <a:chOff x="0" y="0"/>
          <a:chExt cx="0" cy="0"/>
        </a:xfrm>
      </p:grpSpPr>
      <p:sp>
        <p:nvSpPr>
          <p:cNvPr id="332" name="Google Shape;332;p19:notes"/>
          <p:cNvSpPr txBox="1"/>
          <p:nvPr>
            <p:ph type="body" idx="1"/>
          </p:nvPr>
        </p:nvSpPr>
        <p:spPr>
          <a:xfrm>
            <a:off x="701993" y="4420315"/>
            <a:ext cx="5615940" cy="4187666"/>
          </a:xfrm>
          <a:prstGeom prst="rect">
            <a:avLst/>
          </a:prstGeom>
          <a:noFill/>
          <a:ln>
            <a:noFill/>
          </a:ln>
        </p:spPr>
        <p:txBody>
          <a:bodyPr spcFirstLastPara="1" wrap="square" lIns="93250" tIns="93250" rIns="93250" bIns="93250" anchor="t" anchorCtr="0">
            <a:noAutofit/>
          </a:bodyPr>
          <a:lstStyle/>
          <a:p>
            <a:pPr marL="0" lvl="1" indent="0" algn="l" rtl="0">
              <a:lnSpc>
                <a:spcPct val="100000"/>
              </a:lnSpc>
              <a:spcBef>
                <a:spcPts val="0"/>
              </a:spcBef>
              <a:spcAft>
                <a:spcPts val="0"/>
              </a:spcAft>
              <a:buSzPts val="1400"/>
              <a:buNone/>
            </a:pPr>
            <a:r>
              <a:rPr lang="zh-CN"/>
              <a:t>需要强调的是告诉大家</a:t>
            </a:r>
            <a:r>
              <a:rPr lang="zh-CN">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rPr>
              <a:t>优选卖家是系统根据您的店铺表现评定的，以</a:t>
            </a:r>
            <a:r>
              <a:rPr lang="zh-CN" b="1">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rPr>
              <a:t>自然月为单位</a:t>
            </a:r>
            <a:r>
              <a:rPr lang="zh-CN">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lvl="1" indent="0" algn="l" rtl="0">
              <a:lnSpc>
                <a:spcPct val="100000"/>
              </a:lnSpc>
              <a:spcBef>
                <a:spcPts val="0"/>
              </a:spcBef>
              <a:spcAft>
                <a:spcPts val="0"/>
              </a:spcAft>
              <a:buSzPts val="1400"/>
              <a:buNone/>
            </a:pPr>
            <a:r>
              <a:rPr lang="zh-CN" b="1">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rPr>
              <a:t>无需申请</a:t>
            </a:r>
            <a:r>
              <a:rPr lang="zh-CN">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rPr>
              <a:t>！达标后会由平台对达标卖家进行统一审核，通过后在</a:t>
            </a:r>
            <a:r>
              <a:rPr lang="zh-CN" b="1">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rPr>
              <a:t>次月20号左右有优选标志</a:t>
            </a:r>
            <a:r>
              <a:rPr lang="zh-CN">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lvl="0" indent="0" algn="l" rtl="0">
              <a:lnSpc>
                <a:spcPct val="100000"/>
              </a:lnSpc>
              <a:spcBef>
                <a:spcPts val="0"/>
              </a:spcBef>
              <a:spcAft>
                <a:spcPts val="0"/>
              </a:spcAft>
              <a:buSzPts val="1400"/>
              <a:buNone/>
            </a:pPr>
            <a:r>
              <a:rPr lang="zh-CN"/>
              <a:t>店铺是否达标可以在后台-消息中心-shopee消息-每周表现里查看</a:t>
            </a:r>
            <a:endParaRPr lang="zh-CN"/>
          </a:p>
        </p:txBody>
      </p:sp>
      <p:sp>
        <p:nvSpPr>
          <p:cNvPr id="333" name="Google Shape;333;p19:notes"/>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7" name="Shape 157"/>
        <p:cNvGrpSpPr/>
        <p:nvPr/>
      </p:nvGrpSpPr>
      <p:grpSpPr>
        <a:xfrm>
          <a:off x="0" y="0"/>
          <a:ext cx="0" cy="0"/>
          <a:chOff x="0" y="0"/>
          <a:chExt cx="0" cy="0"/>
        </a:xfrm>
      </p:grpSpPr>
      <p:sp>
        <p:nvSpPr>
          <p:cNvPr id="158" name="Google Shape;158;p2:notes"/>
          <p:cNvSpPr txBox="1"/>
          <p:nvPr>
            <p:ph type="body" idx="1"/>
          </p:nvPr>
        </p:nvSpPr>
        <p:spPr>
          <a:xfrm>
            <a:off x="701993" y="4420315"/>
            <a:ext cx="5615940" cy="4187666"/>
          </a:xfrm>
          <a:prstGeom prst="rect">
            <a:avLst/>
          </a:prstGeom>
          <a:noFill/>
          <a:ln>
            <a:noFill/>
          </a:ln>
        </p:spPr>
        <p:txBody>
          <a:bodyPr spcFirstLastPara="1" wrap="square" lIns="93250" tIns="93250" rIns="93250" bIns="93250" anchor="t" anchorCtr="0">
            <a:noAutofit/>
          </a:bodyPr>
          <a:lstStyle/>
          <a:p>
            <a:pPr marL="0" marR="0" lvl="1" indent="0" algn="l" rtl="0">
              <a:lnSpc>
                <a:spcPct val="100000"/>
              </a:lnSpc>
              <a:spcBef>
                <a:spcPts val="0"/>
              </a:spcBef>
              <a:spcAft>
                <a:spcPts val="0"/>
              </a:spcAft>
              <a:buClr>
                <a:schemeClr val="dk1"/>
              </a:buClr>
              <a:buSzPts val="1200"/>
              <a:buFont typeface="Arial" panose="020B0604020202020204"/>
              <a:buNone/>
            </a:pPr>
            <a:r>
              <a:rPr lang="zh-CN"/>
              <a:t>在开始之前 大家需要学会</a:t>
            </a:r>
            <a:r>
              <a:rPr lang="zh-CN" sz="1200" b="1">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如何了解Shopee政策与规则</a:t>
            </a:r>
            <a:endParaRPr sz="1200"/>
          </a:p>
          <a:p>
            <a:pPr marL="0" lvl="1" indent="0" algn="l" rtl="0">
              <a:lnSpc>
                <a:spcPct val="100000"/>
              </a:lnSpc>
              <a:spcBef>
                <a:spcPts val="0"/>
              </a:spcBef>
              <a:spcAft>
                <a:spcPts val="0"/>
              </a:spcAft>
              <a:buSzPts val="1400"/>
              <a:buNone/>
            </a:pPr>
          </a:p>
        </p:txBody>
      </p:sp>
      <p:sp>
        <p:nvSpPr>
          <p:cNvPr id="159" name="Google Shape;159;p2:notes"/>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339" name="Shape 339"/>
        <p:cNvGrpSpPr/>
        <p:nvPr/>
      </p:nvGrpSpPr>
      <p:grpSpPr>
        <a:xfrm>
          <a:off x="0" y="0"/>
          <a:ext cx="0" cy="0"/>
          <a:chOff x="0" y="0"/>
          <a:chExt cx="0" cy="0"/>
        </a:xfrm>
      </p:grpSpPr>
      <p:sp>
        <p:nvSpPr>
          <p:cNvPr id="340" name="Google Shape;340;p20:notes"/>
          <p:cNvSpPr txBox="1"/>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p>
        </p:txBody>
      </p:sp>
      <p:sp>
        <p:nvSpPr>
          <p:cNvPr id="341" name="Google Shape;341;p20:notes"/>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346" name="Shape 346"/>
        <p:cNvGrpSpPr/>
        <p:nvPr/>
      </p:nvGrpSpPr>
      <p:grpSpPr>
        <a:xfrm>
          <a:off x="0" y="0"/>
          <a:ext cx="0" cy="0"/>
          <a:chOff x="0" y="0"/>
          <a:chExt cx="0" cy="0"/>
        </a:xfrm>
      </p:grpSpPr>
      <p:sp>
        <p:nvSpPr>
          <p:cNvPr id="347" name="Google Shape;347;p21:notes"/>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1:notes"/>
          <p:cNvSpPr txBox="1"/>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0"/>
              </a:spcBef>
              <a:spcAft>
                <a:spcPts val="0"/>
              </a:spcAft>
              <a:buClr>
                <a:schemeClr val="dk1"/>
              </a:buClr>
              <a:buSzPts val="1200"/>
              <a:buFont typeface="Arial" panose="020B0604020202020204"/>
              <a:buNone/>
            </a:pPr>
            <a:r>
              <a:rPr lang="zh-CN"/>
              <a:t>这一部分非常重要，违反平台规则会被扣分，</a:t>
            </a:r>
            <a:r>
              <a:rPr lang="zh-CN" sz="1200">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将会影响孵化期卖家毕业成绩，可能会失去获得【优选】资格，被限制活动流量等等</a:t>
            </a:r>
            <a:endParaRPr sz="1200">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lvl="0" indent="0" algn="l" rtl="0">
              <a:lnSpc>
                <a:spcPct val="100000"/>
              </a:lnSpc>
              <a:spcBef>
                <a:spcPts val="0"/>
              </a:spcBef>
              <a:spcAft>
                <a:spcPts val="0"/>
              </a:spcAft>
              <a:buSzPts val="1400"/>
              <a:buNone/>
            </a:pPr>
          </a:p>
        </p:txBody>
      </p:sp>
      <p:sp>
        <p:nvSpPr>
          <p:cNvPr id="349" name="Google Shape;349;p21:notes"/>
          <p:cNvSpPr txBox="1"/>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zh-CN"/>
            </a:fld>
            <a:endParaRPr 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371" name="Shape 371"/>
        <p:cNvGrpSpPr/>
        <p:nvPr/>
      </p:nvGrpSpPr>
      <p:grpSpPr>
        <a:xfrm>
          <a:off x="0" y="0"/>
          <a:ext cx="0" cy="0"/>
          <a:chOff x="0" y="0"/>
          <a:chExt cx="0" cy="0"/>
        </a:xfrm>
      </p:grpSpPr>
      <p:sp>
        <p:nvSpPr>
          <p:cNvPr id="372" name="Google Shape;372;p22:notes"/>
          <p:cNvSpPr txBox="1"/>
          <p:nvPr>
            <p:ph type="body" idx="1"/>
          </p:nvPr>
        </p:nvSpPr>
        <p:spPr>
          <a:xfrm>
            <a:off x="701993" y="4420315"/>
            <a:ext cx="5615940" cy="4187666"/>
          </a:xfrm>
          <a:prstGeom prst="rect">
            <a:avLst/>
          </a:prstGeom>
          <a:noFill/>
          <a:ln>
            <a:noFill/>
          </a:ln>
        </p:spPr>
        <p:txBody>
          <a:bodyPr spcFirstLastPara="1" wrap="square" lIns="93250" tIns="93250" rIns="93250" bIns="93250" anchor="t" anchorCtr="0">
            <a:noAutofit/>
          </a:bodyPr>
          <a:lstStyle/>
          <a:p>
            <a:pPr marL="0" lvl="0" indent="0" algn="l" rtl="0">
              <a:lnSpc>
                <a:spcPct val="100000"/>
              </a:lnSpc>
              <a:spcBef>
                <a:spcPts val="0"/>
              </a:spcBef>
              <a:spcAft>
                <a:spcPts val="0"/>
              </a:spcAft>
              <a:buSzPts val="1400"/>
              <a:buNone/>
            </a:pPr>
            <a:r>
              <a:rPr lang="zh-CN"/>
              <a:t>计分是按季度统计的；以下是扣分对应的惩罚措施，达到3分后就会有惩罚；惩罚期为28天，期满后限制会解除，但是计分不改变，会在</a:t>
            </a:r>
            <a:r>
              <a:rPr lang="zh-CN" b="1">
                <a:latin typeface="Arial" panose="020B0604020202020204"/>
                <a:ea typeface="Arial" panose="020B0604020202020204"/>
                <a:cs typeface="Arial" panose="020B0604020202020204"/>
                <a:sym typeface="Arial" panose="020B0604020202020204"/>
              </a:rPr>
              <a:t>下个季度第一个周的周一清零</a:t>
            </a:r>
            <a:r>
              <a:rPr lang="zh-CN"/>
              <a:t>；需要注意的是新卖家</a:t>
            </a:r>
            <a:r>
              <a:rPr lang="zh-CN" sz="1200" b="1">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rPr>
              <a:t>毕业的条件中：扣分是计算在孵化期中的所有扣分总和，不会随季度结束清零</a:t>
            </a:r>
            <a:endParaRPr lang="zh-CN" sz="1200" b="1">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73" name="Google Shape;373;p22:notes"/>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380" name="Shape 380"/>
        <p:cNvGrpSpPr/>
        <p:nvPr/>
      </p:nvGrpSpPr>
      <p:grpSpPr>
        <a:xfrm>
          <a:off x="0" y="0"/>
          <a:ext cx="0" cy="0"/>
          <a:chOff x="0" y="0"/>
          <a:chExt cx="0" cy="0"/>
        </a:xfrm>
      </p:grpSpPr>
      <p:sp>
        <p:nvSpPr>
          <p:cNvPr id="381" name="Google Shape;381;p23:notes"/>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23:notes"/>
          <p:cNvSpPr txBox="1"/>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r>
              <a:rPr lang="zh-CN"/>
              <a:t>平台会在每周一针对违规情况进行扣分，请大家及时关注店铺扣分情况-了解原因后作出改正，避免再次扣分</a:t>
            </a:r>
            <a:endParaRPr lang="zh-CN"/>
          </a:p>
        </p:txBody>
      </p:sp>
      <p:sp>
        <p:nvSpPr>
          <p:cNvPr id="383" name="Google Shape;383;p23:notes"/>
          <p:cNvSpPr txBox="1"/>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zh-CN"/>
            </a:fld>
            <a:endParaRPr 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392" name="Shape 392"/>
        <p:cNvGrpSpPr/>
        <p:nvPr/>
      </p:nvGrpSpPr>
      <p:grpSpPr>
        <a:xfrm>
          <a:off x="0" y="0"/>
          <a:ext cx="0" cy="0"/>
          <a:chOff x="0" y="0"/>
          <a:chExt cx="0" cy="0"/>
        </a:xfrm>
      </p:grpSpPr>
      <p:sp>
        <p:nvSpPr>
          <p:cNvPr id="393" name="Google Shape;393;p24:notes"/>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24:notes"/>
          <p:cNvSpPr txBox="1"/>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r>
              <a:rPr lang="zh-CN"/>
              <a:t>纳入扣分的项目有：  打星星的是比较常见的问题~希望大家注意</a:t>
            </a:r>
            <a:endParaRPr lang="zh-CN"/>
          </a:p>
        </p:txBody>
      </p:sp>
      <p:sp>
        <p:nvSpPr>
          <p:cNvPr id="395" name="Google Shape;395;p24:notes"/>
          <p:cNvSpPr txBox="1"/>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zh-CN"/>
            </a:fld>
            <a:endParaRPr 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410" name="Shape 410"/>
        <p:cNvGrpSpPr/>
        <p:nvPr/>
      </p:nvGrpSpPr>
      <p:grpSpPr>
        <a:xfrm>
          <a:off x="0" y="0"/>
          <a:ext cx="0" cy="0"/>
          <a:chOff x="0" y="0"/>
          <a:chExt cx="0" cy="0"/>
        </a:xfrm>
      </p:grpSpPr>
      <p:sp>
        <p:nvSpPr>
          <p:cNvPr id="411" name="Google Shape;411;p25:notes"/>
          <p:cNvSpPr txBox="1"/>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p>
        </p:txBody>
      </p:sp>
      <p:sp>
        <p:nvSpPr>
          <p:cNvPr id="412" name="Google Shape;412;p25:notes"/>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416" name="Shape 416"/>
        <p:cNvGrpSpPr/>
        <p:nvPr/>
      </p:nvGrpSpPr>
      <p:grpSpPr>
        <a:xfrm>
          <a:off x="0" y="0"/>
          <a:ext cx="0" cy="0"/>
          <a:chOff x="0" y="0"/>
          <a:chExt cx="0" cy="0"/>
        </a:xfrm>
      </p:grpSpPr>
      <p:sp>
        <p:nvSpPr>
          <p:cNvPr id="417" name="Google Shape;417;p30:notes"/>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30:notes"/>
          <p:cNvSpPr txBox="1"/>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457200" lvl="0" indent="-228600" algn="l" rtl="0">
              <a:lnSpc>
                <a:spcPct val="100000"/>
              </a:lnSpc>
              <a:spcBef>
                <a:spcPts val="0"/>
              </a:spcBef>
              <a:spcAft>
                <a:spcPts val="0"/>
              </a:spcAft>
              <a:buSzPts val="1400"/>
              <a:buNone/>
            </a:pPr>
            <a:r>
              <a:rPr lang="zh-CN"/>
              <a:t>注意，迟发货率和未完成率这个规则是有改变的，之前是三十天，有些之前做过虾皮店铺的运营可能会有惯性思维，觉得现在还是三十天，但是他已经改变了，变成了7天！！</a:t>
            </a:r>
            <a:endParaRPr lang="zh-CN"/>
          </a:p>
          <a:p>
            <a:pPr marL="457200" lvl="0" indent="-228600" algn="l" rtl="0">
              <a:lnSpc>
                <a:spcPct val="100000"/>
              </a:lnSpc>
              <a:spcBef>
                <a:spcPts val="0"/>
              </a:spcBef>
              <a:spcAft>
                <a:spcPts val="0"/>
              </a:spcAft>
              <a:buSzPts val="1400"/>
              <a:buNone/>
            </a:pPr>
            <a:r>
              <a:rPr lang="zh-CN"/>
              <a:t>迟发货订单计算：DTS (工作日)+2 个自然日未到仓扫描的订单会被记为迟发货订单 注：物流时效豁免只针对 DTS 设置的工作日，+2/4(自然日)没有物流时效豁免。 </a:t>
            </a:r>
            <a:endParaRPr lang="zh-CN"/>
          </a:p>
          <a:p>
            <a:pPr marL="457200" lvl="0" indent="-228600" algn="l" rtl="0">
              <a:lnSpc>
                <a:spcPct val="100000"/>
              </a:lnSpc>
              <a:spcBef>
                <a:spcPts val="0"/>
              </a:spcBef>
              <a:spcAft>
                <a:spcPts val="0"/>
              </a:spcAft>
              <a:buSzPts val="1400"/>
              <a:buNone/>
            </a:pPr>
            <a:r>
              <a:rPr lang="zh-CN" sz="12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净订单指订单完成的那些，未发起退货退款的订单</a:t>
            </a:r>
            <a:endParaRPr sz="12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19" name="Google Shape;419;p30:notes"/>
          <p:cNvSpPr txBox="1"/>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l" rtl="0">
              <a:lnSpc>
                <a:spcPct val="100000"/>
              </a:lnSpc>
              <a:spcBef>
                <a:spcPts val="0"/>
              </a:spcBef>
              <a:spcAft>
                <a:spcPts val="0"/>
              </a:spcAft>
              <a:buNone/>
            </a:pPr>
            <a:fld id="{00000000-1234-1234-1234-123412341234}" type="slidenum">
              <a:rPr lang="zh-CN"/>
            </a:fld>
            <a:endParaRPr 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438" name="Shape 438"/>
        <p:cNvGrpSpPr/>
        <p:nvPr/>
      </p:nvGrpSpPr>
      <p:grpSpPr>
        <a:xfrm>
          <a:off x="0" y="0"/>
          <a:ext cx="0" cy="0"/>
          <a:chOff x="0" y="0"/>
          <a:chExt cx="0" cy="0"/>
        </a:xfrm>
      </p:grpSpPr>
      <p:sp>
        <p:nvSpPr>
          <p:cNvPr id="439" name="Google Shape;439;p65:notes"/>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65:notes"/>
          <p:cNvSpPr txBox="1"/>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457200" lvl="0" indent="-228600" algn="l" rtl="0">
              <a:lnSpc>
                <a:spcPct val="100000"/>
              </a:lnSpc>
              <a:spcBef>
                <a:spcPts val="0"/>
              </a:spcBef>
              <a:spcAft>
                <a:spcPts val="0"/>
              </a:spcAft>
              <a:buSzPts val="1400"/>
              <a:buNone/>
            </a:pPr>
            <a:endParaRPr sz="12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41" name="Google Shape;441;p65:notes"/>
          <p:cNvSpPr txBox="1"/>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l" rtl="0">
              <a:lnSpc>
                <a:spcPct val="100000"/>
              </a:lnSpc>
              <a:spcBef>
                <a:spcPts val="0"/>
              </a:spcBef>
              <a:spcAft>
                <a:spcPts val="0"/>
              </a:spcAft>
              <a:buNone/>
            </a:pPr>
            <a:fld id="{00000000-1234-1234-1234-123412341234}" type="slidenum">
              <a:rPr lang="zh-CN"/>
            </a:fld>
            <a:endParaRPr 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450" name="Shape 450"/>
        <p:cNvGrpSpPr/>
        <p:nvPr/>
      </p:nvGrpSpPr>
      <p:grpSpPr>
        <a:xfrm>
          <a:off x="0" y="0"/>
          <a:ext cx="0" cy="0"/>
          <a:chOff x="0" y="0"/>
          <a:chExt cx="0" cy="0"/>
        </a:xfrm>
      </p:grpSpPr>
      <p:sp>
        <p:nvSpPr>
          <p:cNvPr id="451" name="Google Shape;451;p66:notes"/>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p66:notes"/>
          <p:cNvSpPr txBox="1"/>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457200" lvl="0" indent="-228600" algn="l" rtl="0">
              <a:lnSpc>
                <a:spcPct val="100000"/>
              </a:lnSpc>
              <a:spcBef>
                <a:spcPts val="0"/>
              </a:spcBef>
              <a:spcAft>
                <a:spcPts val="0"/>
              </a:spcAft>
              <a:buSzPts val="1400"/>
              <a:buNone/>
            </a:pPr>
            <a:r>
              <a:rPr lang="zh-CN"/>
              <a:t>关于违反上架规则中</a:t>
            </a:r>
            <a:r>
              <a:rPr lang="zh-CN" sz="12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上架侵权、假冒产品 平台的处理方式。</a:t>
            </a:r>
            <a:endParaRPr sz="12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457200" lvl="0" indent="-228600" algn="l" rtl="0">
              <a:lnSpc>
                <a:spcPct val="100000"/>
              </a:lnSpc>
              <a:spcBef>
                <a:spcPts val="0"/>
              </a:spcBef>
              <a:spcAft>
                <a:spcPts val="0"/>
              </a:spcAft>
              <a:buSzPts val="1400"/>
              <a:buNone/>
            </a:pPr>
            <a:endParaRPr sz="12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457200" lvl="0" indent="-228600" algn="l" rtl="0">
              <a:lnSpc>
                <a:spcPct val="100000"/>
              </a:lnSpc>
              <a:spcBef>
                <a:spcPts val="0"/>
              </a:spcBef>
              <a:spcAft>
                <a:spcPts val="0"/>
              </a:spcAft>
              <a:buSzPts val="1400"/>
              <a:buNone/>
            </a:pPr>
            <a:r>
              <a:rPr lang="zh-CN" sz="12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sz="12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53" name="Google Shape;453;p66:notes"/>
          <p:cNvSpPr txBox="1"/>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l" rtl="0">
              <a:lnSpc>
                <a:spcPct val="100000"/>
              </a:lnSpc>
              <a:spcBef>
                <a:spcPts val="0"/>
              </a:spcBef>
              <a:spcAft>
                <a:spcPts val="0"/>
              </a:spcAft>
              <a:buNone/>
            </a:pPr>
            <a:fld id="{00000000-1234-1234-1234-123412341234}" type="slidenum">
              <a:rPr lang="zh-CN"/>
            </a:fld>
            <a:endParaRPr 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481" name="Shape 481"/>
        <p:cNvGrpSpPr/>
        <p:nvPr/>
      </p:nvGrpSpPr>
      <p:grpSpPr>
        <a:xfrm>
          <a:off x="0" y="0"/>
          <a:ext cx="0" cy="0"/>
          <a:chOff x="0" y="0"/>
          <a:chExt cx="0" cy="0"/>
        </a:xfrm>
      </p:grpSpPr>
      <p:sp>
        <p:nvSpPr>
          <p:cNvPr id="482" name="Google Shape;482;p67:notes"/>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67:notes"/>
          <p:cNvSpPr txBox="1"/>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457200" lvl="0" indent="-228600" algn="l" rtl="0">
              <a:lnSpc>
                <a:spcPct val="100000"/>
              </a:lnSpc>
              <a:spcBef>
                <a:spcPts val="0"/>
              </a:spcBef>
              <a:spcAft>
                <a:spcPts val="0"/>
              </a:spcAft>
              <a:buSzPts val="1400"/>
              <a:buNone/>
            </a:pPr>
            <a:r>
              <a:rPr lang="zh-CN"/>
              <a:t>关于违反上架规则中</a:t>
            </a:r>
            <a:r>
              <a:rPr lang="zh-CN" sz="12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上架侵权、假冒产品 平台的处理方式。</a:t>
            </a:r>
            <a:endParaRPr sz="12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457200" lvl="0" indent="-228600" algn="l" rtl="0">
              <a:lnSpc>
                <a:spcPct val="100000"/>
              </a:lnSpc>
              <a:spcBef>
                <a:spcPts val="0"/>
              </a:spcBef>
              <a:spcAft>
                <a:spcPts val="0"/>
              </a:spcAft>
              <a:buSzPts val="1400"/>
              <a:buNone/>
            </a:pPr>
            <a:endParaRPr sz="12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457200" lvl="0" indent="-228600" algn="l" rtl="0">
              <a:lnSpc>
                <a:spcPct val="100000"/>
              </a:lnSpc>
              <a:spcBef>
                <a:spcPts val="0"/>
              </a:spcBef>
              <a:spcAft>
                <a:spcPts val="0"/>
              </a:spcAft>
              <a:buSzPts val="1400"/>
              <a:buNone/>
            </a:pPr>
            <a:r>
              <a:rPr lang="zh-CN" sz="12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sz="12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84" name="Google Shape;484;p67:notes"/>
          <p:cNvSpPr txBox="1"/>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l" rtl="0">
              <a:lnSpc>
                <a:spcPct val="100000"/>
              </a:lnSpc>
              <a:spcBef>
                <a:spcPts val="0"/>
              </a:spcBef>
              <a:spcAft>
                <a:spcPts val="0"/>
              </a:spcAft>
              <a:buNone/>
            </a:pPr>
            <a:fld id="{00000000-1234-1234-1234-123412341234}" type="slidenum">
              <a:rPr lang="zh-CN"/>
            </a:fld>
            <a:endParaRPr 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1" name="Shape 171"/>
        <p:cNvGrpSpPr/>
        <p:nvPr/>
      </p:nvGrpSpPr>
      <p:grpSpPr>
        <a:xfrm>
          <a:off x="0" y="0"/>
          <a:ext cx="0" cy="0"/>
          <a:chOff x="0" y="0"/>
          <a:chExt cx="0" cy="0"/>
        </a:xfrm>
      </p:grpSpPr>
      <p:sp>
        <p:nvSpPr>
          <p:cNvPr id="172" name="Google Shape;172;p3:notes"/>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3:notes"/>
          <p:cNvSpPr txBox="1"/>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r>
              <a:rPr lang="zh-CN"/>
              <a:t>本次课程分为4个部分：</a:t>
            </a:r>
            <a:endParaRPr lang="zh-CN"/>
          </a:p>
        </p:txBody>
      </p:sp>
      <p:sp>
        <p:nvSpPr>
          <p:cNvPr id="174" name="Google Shape;174;p3:notes"/>
          <p:cNvSpPr txBox="1"/>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zh-CN"/>
            </a:fld>
            <a:endParaRPr 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514" name="Shape 514"/>
        <p:cNvGrpSpPr/>
        <p:nvPr/>
      </p:nvGrpSpPr>
      <p:grpSpPr>
        <a:xfrm>
          <a:off x="0" y="0"/>
          <a:ext cx="0" cy="0"/>
          <a:chOff x="0" y="0"/>
          <a:chExt cx="0" cy="0"/>
        </a:xfrm>
      </p:grpSpPr>
      <p:sp>
        <p:nvSpPr>
          <p:cNvPr id="515" name="Google Shape;515;p68:notes"/>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68:notes"/>
          <p:cNvSpPr txBox="1"/>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0"/>
              </a:spcBef>
              <a:spcAft>
                <a:spcPts val="0"/>
              </a:spcAft>
              <a:buClr>
                <a:srgbClr val="FFFFFF"/>
              </a:buClr>
              <a:buSzPts val="1200"/>
              <a:buFont typeface="微软雅黑" panose="020B0503020204020204" charset="-122"/>
              <a:buNone/>
            </a:pPr>
            <a:r>
              <a:rPr lang="zh-CN" sz="12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像卖家主动取消的订单一般是因为什么情况呢？商品没有库存对吧，买家成功发起的退货退款订单呢？是因为货品缺少，漏发，或者假货/损坏/错误商品，那咱们在平时是不是就应该避免，根据这些条例</a:t>
            </a:r>
            <a:endParaRPr sz="12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457200" lvl="0" indent="-228600" algn="l" rtl="0">
              <a:lnSpc>
                <a:spcPct val="100000"/>
              </a:lnSpc>
              <a:spcBef>
                <a:spcPts val="0"/>
              </a:spcBef>
              <a:spcAft>
                <a:spcPts val="0"/>
              </a:spcAft>
              <a:buSzPts val="1400"/>
              <a:buNone/>
            </a:pPr>
            <a:endParaRPr sz="12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517" name="Google Shape;517;p68:notes"/>
          <p:cNvSpPr txBox="1"/>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l" rtl="0">
              <a:lnSpc>
                <a:spcPct val="100000"/>
              </a:lnSpc>
              <a:spcBef>
                <a:spcPts val="0"/>
              </a:spcBef>
              <a:spcAft>
                <a:spcPts val="0"/>
              </a:spcAft>
              <a:buNone/>
            </a:pPr>
            <a:fld id="{00000000-1234-1234-1234-123412341234}" type="slidenum">
              <a:rPr lang="zh-CN"/>
            </a:fld>
            <a:endParaRPr 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531" name="Shape 531"/>
        <p:cNvGrpSpPr/>
        <p:nvPr/>
      </p:nvGrpSpPr>
      <p:grpSpPr>
        <a:xfrm>
          <a:off x="0" y="0"/>
          <a:ext cx="0" cy="0"/>
          <a:chOff x="0" y="0"/>
          <a:chExt cx="0" cy="0"/>
        </a:xfrm>
      </p:grpSpPr>
      <p:sp>
        <p:nvSpPr>
          <p:cNvPr id="532" name="Google Shape;532;p29:notes"/>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29:notes"/>
          <p:cNvSpPr txBox="1"/>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0"/>
              </a:spcBef>
              <a:spcAft>
                <a:spcPts val="0"/>
              </a:spcAft>
              <a:buClr>
                <a:schemeClr val="dk1"/>
              </a:buClr>
              <a:buSzPts val="1200"/>
              <a:buFont typeface="Arial" panose="020B0604020202020204"/>
              <a:buNone/>
            </a:pPr>
            <a:r>
              <a:rPr lang="zh-CN"/>
              <a:t>具体可参考shopee官网，不详细介绍</a:t>
            </a:r>
            <a:endParaRPr lang="zh-CN"/>
          </a:p>
          <a:p>
            <a:pPr marL="0" lvl="0" indent="0" algn="l" rtl="0">
              <a:lnSpc>
                <a:spcPct val="100000"/>
              </a:lnSpc>
              <a:spcBef>
                <a:spcPts val="0"/>
              </a:spcBef>
              <a:spcAft>
                <a:spcPts val="0"/>
              </a:spcAft>
              <a:buSzPts val="1400"/>
              <a:buNone/>
            </a:pPr>
          </a:p>
        </p:txBody>
      </p:sp>
      <p:sp>
        <p:nvSpPr>
          <p:cNvPr id="534" name="Google Shape;534;p29:notes"/>
          <p:cNvSpPr txBox="1"/>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zh-CN"/>
            </a:fld>
            <a:endParaRPr 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557" name="Shape 557"/>
        <p:cNvGrpSpPr/>
        <p:nvPr/>
      </p:nvGrpSpPr>
      <p:grpSpPr>
        <a:xfrm>
          <a:off x="0" y="0"/>
          <a:ext cx="0" cy="0"/>
          <a:chOff x="0" y="0"/>
          <a:chExt cx="0" cy="0"/>
        </a:xfrm>
      </p:grpSpPr>
      <p:sp>
        <p:nvSpPr>
          <p:cNvPr id="558" name="Google Shape;558;p31:notes"/>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31:notes"/>
          <p:cNvSpPr txBox="1"/>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p>
        </p:txBody>
      </p:sp>
      <p:sp>
        <p:nvSpPr>
          <p:cNvPr id="560" name="Google Shape;560;p31:notes"/>
          <p:cNvSpPr txBox="1"/>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zh-CN"/>
            </a:fld>
            <a:endParaRPr 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567" name="Shape 567"/>
        <p:cNvGrpSpPr/>
        <p:nvPr/>
      </p:nvGrpSpPr>
      <p:grpSpPr>
        <a:xfrm>
          <a:off x="0" y="0"/>
          <a:ext cx="0" cy="0"/>
          <a:chOff x="0" y="0"/>
          <a:chExt cx="0" cy="0"/>
        </a:xfrm>
      </p:grpSpPr>
      <p:sp>
        <p:nvSpPr>
          <p:cNvPr id="568" name="Google Shape;568;p32:notes"/>
          <p:cNvSpPr txBox="1"/>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p>
        </p:txBody>
      </p:sp>
      <p:sp>
        <p:nvSpPr>
          <p:cNvPr id="569" name="Google Shape;569;p32:notes"/>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showMasterSp="0">
  <p:cSld>
    <p:spTree>
      <p:nvGrpSpPr>
        <p:cNvPr id="573" name="Shape 573"/>
        <p:cNvGrpSpPr/>
        <p:nvPr/>
      </p:nvGrpSpPr>
      <p:grpSpPr>
        <a:xfrm>
          <a:off x="0" y="0"/>
          <a:ext cx="0" cy="0"/>
          <a:chOff x="0" y="0"/>
          <a:chExt cx="0" cy="0"/>
        </a:xfrm>
      </p:grpSpPr>
      <p:sp>
        <p:nvSpPr>
          <p:cNvPr id="574" name="Google Shape;574;p33:notes"/>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5" name="Google Shape;575;p33:notes"/>
          <p:cNvSpPr txBox="1"/>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r>
              <a:rPr lang="zh-CN"/>
              <a:t>上架规则有以下几个部分： 接下来会挑常见的错误为大家一一讲解</a:t>
            </a:r>
            <a:endParaRPr lang="zh-CN"/>
          </a:p>
        </p:txBody>
      </p:sp>
      <p:sp>
        <p:nvSpPr>
          <p:cNvPr id="576" name="Google Shape;576;p33:notes"/>
          <p:cNvSpPr txBox="1"/>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zh-CN"/>
            </a:fld>
            <a:endParaRPr 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PhAnim="0" showMasterSp="0">
  <p:cSld>
    <p:spTree>
      <p:nvGrpSpPr>
        <p:cNvPr id="595" name="Shape 595"/>
        <p:cNvGrpSpPr/>
        <p:nvPr/>
      </p:nvGrpSpPr>
      <p:grpSpPr>
        <a:xfrm>
          <a:off x="0" y="0"/>
          <a:ext cx="0" cy="0"/>
          <a:chOff x="0" y="0"/>
          <a:chExt cx="0" cy="0"/>
        </a:xfrm>
      </p:grpSpPr>
      <p:sp>
        <p:nvSpPr>
          <p:cNvPr id="596" name="Google Shape;596;p34:notes"/>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34:notes"/>
          <p:cNvSpPr txBox="1"/>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12700" marR="0" lvl="0" indent="0" algn="l" rtl="0">
              <a:lnSpc>
                <a:spcPct val="100000"/>
              </a:lnSpc>
              <a:spcBef>
                <a:spcPts val="0"/>
              </a:spcBef>
              <a:spcAft>
                <a:spcPts val="0"/>
              </a:spcAft>
              <a:buClr>
                <a:schemeClr val="dk1"/>
              </a:buClr>
              <a:buSzPts val="1200"/>
              <a:buFont typeface="Arial" panose="020B0604020202020204"/>
              <a:buNone/>
            </a:pPr>
            <a:r>
              <a:rPr lang="zh-CN"/>
              <a:t>寄运</a:t>
            </a:r>
            <a:r>
              <a:rPr lang="zh-CN" b="1">
                <a:solidFill>
                  <a:srgbClr val="ED4D22"/>
                </a:solidFill>
              </a:rPr>
              <a:t>A类</a:t>
            </a:r>
            <a:r>
              <a:rPr lang="zh-CN"/>
              <a:t>禁运商品，每笔订单将</a:t>
            </a:r>
            <a:r>
              <a:rPr lang="zh-CN" b="1">
                <a:solidFill>
                  <a:srgbClr val="ED4D22"/>
                </a:solidFill>
              </a:rPr>
              <a:t>计3分</a:t>
            </a:r>
            <a:r>
              <a:rPr lang="zh-CN"/>
              <a:t>；寄运</a:t>
            </a:r>
            <a:r>
              <a:rPr lang="zh-CN" b="1">
                <a:solidFill>
                  <a:srgbClr val="ED4D22"/>
                </a:solidFill>
              </a:rPr>
              <a:t>B类</a:t>
            </a:r>
            <a:r>
              <a:rPr lang="zh-CN"/>
              <a:t>禁运商品，每5笔订单将</a:t>
            </a:r>
            <a:r>
              <a:rPr lang="zh-CN" b="1">
                <a:solidFill>
                  <a:srgbClr val="ED4D22"/>
                </a:solidFill>
              </a:rPr>
              <a:t>计1分</a:t>
            </a:r>
            <a:r>
              <a:rPr lang="zh-CN"/>
              <a:t>；违禁品的标准</a:t>
            </a:r>
            <a:r>
              <a:rPr lang="zh-CN" b="1">
                <a:solidFill>
                  <a:srgbClr val="FF0000"/>
                </a:solidFill>
                <a:latin typeface="Arial" panose="020B0604020202020204"/>
                <a:ea typeface="Arial" panose="020B0604020202020204"/>
                <a:cs typeface="Arial" panose="020B0604020202020204"/>
                <a:sym typeface="Arial" panose="020B0604020202020204"/>
              </a:rPr>
              <a:t>详见shopee官网或者物流指引手册</a:t>
            </a:r>
            <a:endParaRPr lang="zh-CN" b="1">
              <a:solidFill>
                <a:srgbClr val="FF0000"/>
              </a:solidFill>
              <a:latin typeface="Arial" panose="020B0604020202020204"/>
              <a:ea typeface="Arial" panose="020B0604020202020204"/>
              <a:cs typeface="Arial" panose="020B0604020202020204"/>
              <a:sym typeface="Arial" panose="020B0604020202020204"/>
            </a:endParaRPr>
          </a:p>
        </p:txBody>
      </p:sp>
      <p:sp>
        <p:nvSpPr>
          <p:cNvPr id="598" name="Google Shape;598;p34:notes"/>
          <p:cNvSpPr txBox="1"/>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zh-CN"/>
            </a:fld>
            <a:endParaRPr 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PhAnim="0" showMasterSp="0">
  <p:cSld>
    <p:spTree>
      <p:nvGrpSpPr>
        <p:cNvPr id="608" name="Shape 608"/>
        <p:cNvGrpSpPr/>
        <p:nvPr/>
      </p:nvGrpSpPr>
      <p:grpSpPr>
        <a:xfrm>
          <a:off x="0" y="0"/>
          <a:ext cx="0" cy="0"/>
          <a:chOff x="0" y="0"/>
          <a:chExt cx="0" cy="0"/>
        </a:xfrm>
      </p:grpSpPr>
      <p:sp>
        <p:nvSpPr>
          <p:cNvPr id="609" name="Google Shape;609;p35:notes"/>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0" name="Google Shape;610;p35:notes"/>
          <p:cNvSpPr txBox="1"/>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lnSpc>
                <a:spcPct val="150000"/>
              </a:lnSpc>
              <a:spcBef>
                <a:spcPts val="0"/>
              </a:spcBef>
              <a:spcAft>
                <a:spcPts val="0"/>
              </a:spcAft>
              <a:buSzPts val="1400"/>
              <a:buNone/>
            </a:pPr>
            <a:r>
              <a:rPr lang="zh-CN" sz="1200">
                <a:latin typeface="微软雅黑" panose="020B0503020204020204" charset="-122"/>
                <a:ea typeface="微软雅黑" panose="020B0503020204020204" charset="-122"/>
                <a:cs typeface="微软雅黑" panose="020B0503020204020204" charset="-122"/>
                <a:sym typeface="微软雅黑" panose="020B0503020204020204" charset="-122"/>
              </a:rPr>
              <a:t>夸大不实折扣指的是，卖家在进行折扣或者活动前，先将原价提高再打折，来夸大折扣。</a:t>
            </a:r>
            <a:endParaRPr sz="1200">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chemeClr val="dk1"/>
              </a:buClr>
              <a:buSzPts val="1200"/>
              <a:buFont typeface="微软雅黑" panose="020B0503020204020204" charset="-122"/>
              <a:buNone/>
            </a:pPr>
            <a:r>
              <a:rPr lang="zh-CN" sz="1200">
                <a:latin typeface="微软雅黑" panose="020B0503020204020204" charset="-122"/>
                <a:ea typeface="微软雅黑" panose="020B0503020204020204" charset="-122"/>
                <a:cs typeface="微软雅黑" panose="020B0503020204020204" charset="-122"/>
                <a:sym typeface="微软雅黑" panose="020B0503020204020204" charset="-122"/>
              </a:rPr>
              <a:t>若商家有夸大不实的折扣行为，虾皮将会在两天内删除该商品，并根据卖家计分系统的标准给予计分。</a:t>
            </a:r>
            <a:endParaRPr lang="zh-CN" sz="1200">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lvl="0" indent="0" algn="l" rtl="0">
              <a:lnSpc>
                <a:spcPct val="150000"/>
              </a:lnSpc>
              <a:spcBef>
                <a:spcPts val="0"/>
              </a:spcBef>
              <a:spcAft>
                <a:spcPts val="0"/>
              </a:spcAft>
              <a:buSzPts val="1400"/>
              <a:buNone/>
            </a:pPr>
            <a:endParaRPr sz="1200">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611" name="Google Shape;611;p35:notes"/>
          <p:cNvSpPr txBox="1"/>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zh-CN"/>
            </a:fld>
            <a:endParaRPr 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PhAnim="0" showMasterSp="0">
  <p:cSld>
    <p:spTree>
      <p:nvGrpSpPr>
        <p:cNvPr id="622" name="Shape 622"/>
        <p:cNvGrpSpPr/>
        <p:nvPr/>
      </p:nvGrpSpPr>
      <p:grpSpPr>
        <a:xfrm>
          <a:off x="0" y="0"/>
          <a:ext cx="0" cy="0"/>
          <a:chOff x="0" y="0"/>
          <a:chExt cx="0" cy="0"/>
        </a:xfrm>
      </p:grpSpPr>
      <p:sp>
        <p:nvSpPr>
          <p:cNvPr id="623" name="Google Shape;623;p36:notes"/>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4" name="Google Shape;624;p36:notes"/>
          <p:cNvSpPr txBox="1"/>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r>
              <a:rPr lang="zh-CN"/>
              <a:t>第2部分是劣质刊登</a:t>
            </a:r>
            <a:endParaRPr lang="zh-CN"/>
          </a:p>
        </p:txBody>
      </p:sp>
      <p:sp>
        <p:nvSpPr>
          <p:cNvPr id="625" name="Google Shape;625;p36:notes"/>
          <p:cNvSpPr txBox="1"/>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zh-CN"/>
            </a:fld>
            <a:endParaRPr lang="zh-C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PhAnim="0" showMasterSp="0">
  <p:cSld>
    <p:spTree>
      <p:nvGrpSpPr>
        <p:cNvPr id="644" name="Shape 644"/>
        <p:cNvGrpSpPr/>
        <p:nvPr/>
      </p:nvGrpSpPr>
      <p:grpSpPr>
        <a:xfrm>
          <a:off x="0" y="0"/>
          <a:ext cx="0" cy="0"/>
          <a:chOff x="0" y="0"/>
          <a:chExt cx="0" cy="0"/>
        </a:xfrm>
      </p:grpSpPr>
      <p:sp>
        <p:nvSpPr>
          <p:cNvPr id="645" name="Google Shape;645;p37:notes"/>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6" name="Google Shape;646;p37:notes"/>
          <p:cNvSpPr txBox="1"/>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0"/>
              </a:spcBef>
              <a:spcAft>
                <a:spcPts val="0"/>
              </a:spcAft>
              <a:buClr>
                <a:schemeClr val="dk1"/>
              </a:buClr>
              <a:buSzPts val="1200"/>
              <a:buFont typeface="微软雅黑" panose="020B0503020204020204" charset="-122"/>
              <a:buNone/>
            </a:pPr>
            <a:r>
              <a:rPr lang="zh-CN" sz="1200" b="1">
                <a:latin typeface="微软雅黑" panose="020B0503020204020204" charset="-122"/>
                <a:ea typeface="微软雅黑" panose="020B0503020204020204" charset="-122"/>
                <a:cs typeface="微软雅黑" panose="020B0503020204020204" charset="-122"/>
                <a:sym typeface="微软雅黑" panose="020B0503020204020204" charset="-122"/>
              </a:rPr>
              <a:t>重复刊登是指同一站点的，商品</a:t>
            </a:r>
            <a:r>
              <a:rPr lang="zh-CN" sz="1200" b="1">
                <a:solidFill>
                  <a:srgbClr val="ED4D22"/>
                </a:solidFill>
                <a:latin typeface="微软雅黑" panose="020B0503020204020204" charset="-122"/>
                <a:ea typeface="微软雅黑" panose="020B0503020204020204" charset="-122"/>
                <a:cs typeface="微软雅黑" panose="020B0503020204020204" charset="-122"/>
                <a:sym typeface="微软雅黑" panose="020B0503020204020204" charset="-122"/>
              </a:rPr>
              <a:t>常见的几种类型有： </a:t>
            </a:r>
            <a:r>
              <a:rPr lang="zh-CN" sz="1200" b="1">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处理方式：</a:t>
            </a:r>
            <a:endParaRPr sz="1200" b="1">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chemeClr val="dk1"/>
              </a:buClr>
              <a:buSzPts val="1200"/>
              <a:buFont typeface="微软雅黑" panose="020B0503020204020204" charset="-122"/>
              <a:buNone/>
            </a:pPr>
            <a:r>
              <a:rPr lang="zh-CN" sz="1200" b="1">
                <a:latin typeface="微软雅黑" panose="020B0503020204020204" charset="-122"/>
                <a:ea typeface="微软雅黑" panose="020B0503020204020204" charset="-122"/>
                <a:cs typeface="微软雅黑" panose="020B0503020204020204" charset="-122"/>
                <a:sym typeface="微软雅黑" panose="020B0503020204020204" charset="-122"/>
              </a:rPr>
              <a:t>不同卖家的店铺之间的</a:t>
            </a:r>
            <a:r>
              <a:rPr lang="zh-CN" sz="1200">
                <a:latin typeface="微软雅黑" panose="020B0503020204020204" charset="-122"/>
                <a:ea typeface="微软雅黑" panose="020B0503020204020204" charset="-122"/>
                <a:cs typeface="微软雅黑" panose="020B0503020204020204" charset="-122"/>
                <a:sym typeface="微软雅黑" panose="020B0503020204020204" charset="-122"/>
              </a:rPr>
              <a:t>重复刊登商品(duplicate listing)的行为也是会计入的</a:t>
            </a:r>
            <a:endParaRPr sz="1200" b="1">
              <a:solidFill>
                <a:srgbClr val="ED4D22"/>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chemeClr val="dk1"/>
              </a:buClr>
              <a:buSzPts val="1200"/>
              <a:buFont typeface="Arial" panose="020B0604020202020204"/>
              <a:buNone/>
            </a:pPr>
            <a:endParaRPr sz="1200" b="1">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lvl="0" indent="0" algn="l" rtl="0">
              <a:lnSpc>
                <a:spcPct val="100000"/>
              </a:lnSpc>
              <a:spcBef>
                <a:spcPts val="0"/>
              </a:spcBef>
              <a:spcAft>
                <a:spcPts val="0"/>
              </a:spcAft>
              <a:buSzPts val="1400"/>
              <a:buNone/>
            </a:pPr>
          </a:p>
        </p:txBody>
      </p:sp>
      <p:sp>
        <p:nvSpPr>
          <p:cNvPr id="647" name="Google Shape;647;p37:notes"/>
          <p:cNvSpPr txBox="1"/>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zh-CN"/>
            </a:fld>
            <a:endParaRPr lang="zh-C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PhAnim="0" showMasterSp="0">
  <p:cSld>
    <p:spTree>
      <p:nvGrpSpPr>
        <p:cNvPr id="655" name="Shape 655"/>
        <p:cNvGrpSpPr/>
        <p:nvPr/>
      </p:nvGrpSpPr>
      <p:grpSpPr>
        <a:xfrm>
          <a:off x="0" y="0"/>
          <a:ext cx="0" cy="0"/>
          <a:chOff x="0" y="0"/>
          <a:chExt cx="0" cy="0"/>
        </a:xfrm>
      </p:grpSpPr>
      <p:sp>
        <p:nvSpPr>
          <p:cNvPr id="656" name="Google Shape;656;p38:notes"/>
          <p:cNvSpPr txBox="1"/>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p>
        </p:txBody>
      </p:sp>
      <p:sp>
        <p:nvSpPr>
          <p:cNvPr id="657" name="Google Shape;657;p38:notes"/>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2" name="Shape 192"/>
        <p:cNvGrpSpPr/>
        <p:nvPr/>
      </p:nvGrpSpPr>
      <p:grpSpPr>
        <a:xfrm>
          <a:off x="0" y="0"/>
          <a:ext cx="0" cy="0"/>
          <a:chOff x="0" y="0"/>
          <a:chExt cx="0" cy="0"/>
        </a:xfrm>
      </p:grpSpPr>
      <p:sp>
        <p:nvSpPr>
          <p:cNvPr id="193" name="Google Shape;193;p4:notes"/>
          <p:cNvSpPr txBox="1"/>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p>
        </p:txBody>
      </p:sp>
      <p:sp>
        <p:nvSpPr>
          <p:cNvPr id="194" name="Google Shape;194;p4:notes"/>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PhAnim="0" showMasterSp="0">
  <p:cSld>
    <p:spTree>
      <p:nvGrpSpPr>
        <p:cNvPr id="665" name="Shape 665"/>
        <p:cNvGrpSpPr/>
        <p:nvPr/>
      </p:nvGrpSpPr>
      <p:grpSpPr>
        <a:xfrm>
          <a:off x="0" y="0"/>
          <a:ext cx="0" cy="0"/>
          <a:chOff x="0" y="0"/>
          <a:chExt cx="0" cy="0"/>
        </a:xfrm>
      </p:grpSpPr>
      <p:sp>
        <p:nvSpPr>
          <p:cNvPr id="666" name="Google Shape;666;p39:notes"/>
          <p:cNvSpPr txBox="1"/>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p>
        </p:txBody>
      </p:sp>
      <p:sp>
        <p:nvSpPr>
          <p:cNvPr id="667" name="Google Shape;667;p39:notes"/>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PhAnim="0" showMasterSp="0">
  <p:cSld>
    <p:spTree>
      <p:nvGrpSpPr>
        <p:cNvPr id="674" name="Shape 674"/>
        <p:cNvGrpSpPr/>
        <p:nvPr/>
      </p:nvGrpSpPr>
      <p:grpSpPr>
        <a:xfrm>
          <a:off x="0" y="0"/>
          <a:ext cx="0" cy="0"/>
          <a:chOff x="0" y="0"/>
          <a:chExt cx="0" cy="0"/>
        </a:xfrm>
      </p:grpSpPr>
      <p:sp>
        <p:nvSpPr>
          <p:cNvPr id="675" name="Google Shape;675;p40:notes"/>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6" name="Google Shape;676;p40:notes"/>
          <p:cNvSpPr txBox="1"/>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r>
              <a:rPr lang="zh-CN"/>
              <a:t>第三部分是侵权假冒等行为也会变扣分</a:t>
            </a:r>
            <a:endParaRPr lang="zh-CN"/>
          </a:p>
        </p:txBody>
      </p:sp>
      <p:sp>
        <p:nvSpPr>
          <p:cNvPr id="677" name="Google Shape;677;p40:notes"/>
          <p:cNvSpPr txBox="1"/>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zh-CN"/>
            </a:fld>
            <a:endParaRPr lang="zh-C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PhAnim="0" showMasterSp="0">
  <p:cSld>
    <p:spTree>
      <p:nvGrpSpPr>
        <p:cNvPr id="696" name="Shape 696"/>
        <p:cNvGrpSpPr/>
        <p:nvPr/>
      </p:nvGrpSpPr>
      <p:grpSpPr>
        <a:xfrm>
          <a:off x="0" y="0"/>
          <a:ext cx="0" cy="0"/>
          <a:chOff x="0" y="0"/>
          <a:chExt cx="0" cy="0"/>
        </a:xfrm>
      </p:grpSpPr>
      <p:sp>
        <p:nvSpPr>
          <p:cNvPr id="697" name="Google Shape;697;p41:notes"/>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8" name="Google Shape;698;p41:notes"/>
          <p:cNvSpPr txBox="1"/>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0"/>
              </a:spcBef>
              <a:spcAft>
                <a:spcPts val="0"/>
              </a:spcAft>
              <a:buClr>
                <a:schemeClr val="dk1"/>
              </a:buClr>
              <a:buSzPts val="1200"/>
              <a:buFont typeface="Arial" panose="020B0604020202020204"/>
              <a:buNone/>
            </a:pPr>
            <a:r>
              <a:rPr lang="zh-CN"/>
              <a:t>1.若卖家首次被投诉侵权，Shopee 平台会将相应侵权商品下架。若卖家再次被投诉侵权，Shopee 平台会将被投诉的卖家账号暂时冻结 7 天；账号解冻后若再次被投诉侵权，则继续冻结 7 天；依 此类推（侵权次数于 2017 年 3 月 27 日开始累计）。严重违规或累计侵权次数过多的卖家，Shopee 平台可能直接关闭被投诉卖家的账户；盗图或盗商品信息也会有严格的扣分</a:t>
            </a:r>
            <a:endParaRPr lang="zh-CN"/>
          </a:p>
          <a:p>
            <a:pPr marL="0" lvl="0" indent="0" algn="l" rtl="0">
              <a:lnSpc>
                <a:spcPct val="100000"/>
              </a:lnSpc>
              <a:spcBef>
                <a:spcPts val="0"/>
              </a:spcBef>
              <a:spcAft>
                <a:spcPts val="0"/>
              </a:spcAft>
              <a:buSzPts val="1400"/>
              <a:buNone/>
            </a:pPr>
          </a:p>
        </p:txBody>
      </p:sp>
      <p:sp>
        <p:nvSpPr>
          <p:cNvPr id="699" name="Google Shape;699;p41:notes"/>
          <p:cNvSpPr txBox="1"/>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zh-CN"/>
            </a:fld>
            <a:endParaRPr lang="zh-C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PhAnim="0" showMasterSp="0">
  <p:cSld>
    <p:spTree>
      <p:nvGrpSpPr>
        <p:cNvPr id="707" name="Shape 707"/>
        <p:cNvGrpSpPr/>
        <p:nvPr/>
      </p:nvGrpSpPr>
      <p:grpSpPr>
        <a:xfrm>
          <a:off x="0" y="0"/>
          <a:ext cx="0" cy="0"/>
          <a:chOff x="0" y="0"/>
          <a:chExt cx="0" cy="0"/>
        </a:xfrm>
      </p:grpSpPr>
      <p:sp>
        <p:nvSpPr>
          <p:cNvPr id="708" name="Google Shape;708;p42:notes"/>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9" name="Google Shape;709;p42:notes"/>
          <p:cNvSpPr txBox="1"/>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r>
              <a:rPr lang="zh-CN"/>
              <a:t>除了以上部分，还有2个需要注意的规范：</a:t>
            </a:r>
            <a:endParaRPr lang="zh-CN"/>
          </a:p>
        </p:txBody>
      </p:sp>
      <p:sp>
        <p:nvSpPr>
          <p:cNvPr id="710" name="Google Shape;710;p42:notes"/>
          <p:cNvSpPr txBox="1"/>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zh-CN"/>
            </a:fld>
            <a:endParaRPr lang="zh-CN"/>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PhAnim="0" showMasterSp="0">
  <p:cSld>
    <p:spTree>
      <p:nvGrpSpPr>
        <p:cNvPr id="717" name="Shape 717"/>
        <p:cNvGrpSpPr/>
        <p:nvPr/>
      </p:nvGrpSpPr>
      <p:grpSpPr>
        <a:xfrm>
          <a:off x="0" y="0"/>
          <a:ext cx="0" cy="0"/>
          <a:chOff x="0" y="0"/>
          <a:chExt cx="0" cy="0"/>
        </a:xfrm>
      </p:grpSpPr>
      <p:sp>
        <p:nvSpPr>
          <p:cNvPr id="718" name="Google Shape;718;p43:notes"/>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9" name="Google Shape;719;p43:notes"/>
          <p:cNvSpPr txBox="1"/>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r>
              <a:rPr lang="zh-CN"/>
              <a:t>当产品被下架/删除,大家可以</a:t>
            </a:r>
            <a:endParaRPr lang="zh-CN"/>
          </a:p>
        </p:txBody>
      </p:sp>
      <p:sp>
        <p:nvSpPr>
          <p:cNvPr id="720" name="Google Shape;720;p43:notes"/>
          <p:cNvSpPr txBox="1"/>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zh-CN"/>
            </a:fld>
            <a:endParaRPr lang="zh-C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PhAnim="0" showMasterSp="0">
  <p:cSld>
    <p:spTree>
      <p:nvGrpSpPr>
        <p:cNvPr id="730" name="Shape 730"/>
        <p:cNvGrpSpPr/>
        <p:nvPr/>
      </p:nvGrpSpPr>
      <p:grpSpPr>
        <a:xfrm>
          <a:off x="0" y="0"/>
          <a:ext cx="0" cy="0"/>
          <a:chOff x="0" y="0"/>
          <a:chExt cx="0" cy="0"/>
        </a:xfrm>
      </p:grpSpPr>
      <p:sp>
        <p:nvSpPr>
          <p:cNvPr id="731" name="Google Shape;731;p44:notes"/>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2" name="Google Shape;732;p44:notes"/>
          <p:cNvSpPr txBox="1"/>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r>
              <a:rPr lang="zh-CN"/>
              <a:t>查看扣分情况及原因可以：</a:t>
            </a:r>
            <a:endParaRPr lang="zh-CN"/>
          </a:p>
        </p:txBody>
      </p:sp>
      <p:sp>
        <p:nvSpPr>
          <p:cNvPr id="733" name="Google Shape;733;p44:notes"/>
          <p:cNvSpPr txBox="1"/>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zh-CN"/>
            </a:fld>
            <a:endParaRPr lang="zh-C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PhAnim="0" showMasterSp="0">
  <p:cSld>
    <p:spTree>
      <p:nvGrpSpPr>
        <p:cNvPr id="742" name="Shape 742"/>
        <p:cNvGrpSpPr/>
        <p:nvPr/>
      </p:nvGrpSpPr>
      <p:grpSpPr>
        <a:xfrm>
          <a:off x="0" y="0"/>
          <a:ext cx="0" cy="0"/>
          <a:chOff x="0" y="0"/>
          <a:chExt cx="0" cy="0"/>
        </a:xfrm>
      </p:grpSpPr>
      <p:sp>
        <p:nvSpPr>
          <p:cNvPr id="743" name="Google Shape;743;p45:notes"/>
          <p:cNvSpPr txBox="1"/>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p>
        </p:txBody>
      </p:sp>
      <p:sp>
        <p:nvSpPr>
          <p:cNvPr id="744" name="Google Shape;744;p45:notes"/>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PhAnim="0" showMasterSp="0">
  <p:cSld>
    <p:spTree>
      <p:nvGrpSpPr>
        <p:cNvPr id="748" name="Shape 748"/>
        <p:cNvGrpSpPr/>
        <p:nvPr/>
      </p:nvGrpSpPr>
      <p:grpSpPr>
        <a:xfrm>
          <a:off x="0" y="0"/>
          <a:ext cx="0" cy="0"/>
          <a:chOff x="0" y="0"/>
          <a:chExt cx="0" cy="0"/>
        </a:xfrm>
      </p:grpSpPr>
      <p:sp>
        <p:nvSpPr>
          <p:cNvPr id="749" name="Google Shape;749;p46:notes"/>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0" name="Google Shape;750;p46:notes"/>
          <p:cNvSpPr txBox="1"/>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r>
              <a:rPr lang="zh-CN"/>
              <a:t>在聊聊中，要求买家取消订单/使用辱骂性话语都会被扣2分，Shopee聊聊回复率初始值57%，如果过去30天订单&gt;=10且回复率《20% 扣1分</a:t>
            </a:r>
            <a:endParaRPr lang="zh-CN"/>
          </a:p>
        </p:txBody>
      </p:sp>
      <p:sp>
        <p:nvSpPr>
          <p:cNvPr id="751" name="Google Shape;751;p46:notes"/>
          <p:cNvSpPr txBox="1"/>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zh-CN"/>
            </a:fld>
            <a:endParaRPr lang="zh-C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PhAnim="0" showMasterSp="0">
  <p:cSld>
    <p:spTree>
      <p:nvGrpSpPr>
        <p:cNvPr id="755" name="Shape 755"/>
        <p:cNvGrpSpPr/>
        <p:nvPr/>
      </p:nvGrpSpPr>
      <p:grpSpPr>
        <a:xfrm>
          <a:off x="0" y="0"/>
          <a:ext cx="0" cy="0"/>
          <a:chOff x="0" y="0"/>
          <a:chExt cx="0" cy="0"/>
        </a:xfrm>
      </p:grpSpPr>
      <p:sp>
        <p:nvSpPr>
          <p:cNvPr id="756" name="Google Shape;756;p47:notes"/>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7" name="Google Shape;757;p47:notes"/>
          <p:cNvSpPr txBox="1"/>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r>
              <a:rPr lang="zh-CN"/>
              <a:t>如果在聊聊中，有</a:t>
            </a:r>
            <a:r>
              <a:rPr lang="zh-CN" b="1"/>
              <a:t>引导买家至其他平台行为 将会被警告甚至冻结店铺</a:t>
            </a:r>
            <a:endParaRPr lang="zh-CN" b="1"/>
          </a:p>
        </p:txBody>
      </p:sp>
      <p:sp>
        <p:nvSpPr>
          <p:cNvPr id="758" name="Google Shape;758;p47:notes"/>
          <p:cNvSpPr txBox="1"/>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zh-CN"/>
            </a:fld>
            <a:endParaRPr lang="zh-CN"/>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PhAnim="0" showMasterSp="0">
  <p:cSld>
    <p:spTree>
      <p:nvGrpSpPr>
        <p:cNvPr id="765" name="Shape 765"/>
        <p:cNvGrpSpPr/>
        <p:nvPr/>
      </p:nvGrpSpPr>
      <p:grpSpPr>
        <a:xfrm>
          <a:off x="0" y="0"/>
          <a:ext cx="0" cy="0"/>
          <a:chOff x="0" y="0"/>
          <a:chExt cx="0" cy="0"/>
        </a:xfrm>
      </p:grpSpPr>
      <p:sp>
        <p:nvSpPr>
          <p:cNvPr id="766" name="Google Shape;766;p48:notes"/>
          <p:cNvSpPr txBox="1"/>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p>
        </p:txBody>
      </p:sp>
      <p:sp>
        <p:nvSpPr>
          <p:cNvPr id="767" name="Google Shape;767;p48:notes"/>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9" name="Shape 199"/>
        <p:cNvGrpSpPr/>
        <p:nvPr/>
      </p:nvGrpSpPr>
      <p:grpSpPr>
        <a:xfrm>
          <a:off x="0" y="0"/>
          <a:ext cx="0" cy="0"/>
          <a:chOff x="0" y="0"/>
          <a:chExt cx="0" cy="0"/>
        </a:xfrm>
      </p:grpSpPr>
      <p:sp>
        <p:nvSpPr>
          <p:cNvPr id="200" name="Google Shape;200;p5:notes"/>
          <p:cNvSpPr txBox="1"/>
          <p:nvPr>
            <p:ph type="body" idx="1"/>
          </p:nvPr>
        </p:nvSpPr>
        <p:spPr>
          <a:xfrm>
            <a:off x="701993" y="4420315"/>
            <a:ext cx="5615940" cy="4187666"/>
          </a:xfrm>
          <a:prstGeom prst="rect">
            <a:avLst/>
          </a:prstGeom>
          <a:noFill/>
          <a:ln>
            <a:noFill/>
          </a:ln>
        </p:spPr>
        <p:txBody>
          <a:bodyPr spcFirstLastPara="1" wrap="square" lIns="93250" tIns="93250" rIns="93250" bIns="93250" anchor="t" anchorCtr="0">
            <a:noAutofit/>
          </a:bodyPr>
          <a:lstStyle/>
          <a:p>
            <a:pPr marL="0" lvl="0" indent="0" algn="l" rtl="0">
              <a:lnSpc>
                <a:spcPct val="100000"/>
              </a:lnSpc>
              <a:spcBef>
                <a:spcPts val="0"/>
              </a:spcBef>
              <a:spcAft>
                <a:spcPts val="0"/>
              </a:spcAft>
              <a:buSzPts val="1400"/>
              <a:buNone/>
            </a:pPr>
            <a:r>
              <a:rPr lang="zh-CN"/>
              <a:t>佣金5%-6%，只针对已完成订单，不包含运费（订单总金额&lt;50万美金 6%）新卖家享有前三个月免佣期——是从各个站点的第一个店铺开始算的 建议大家有足够人手和规划后再去开新店，以免浪费免佣期</a:t>
            </a:r>
            <a:endParaRPr lang="zh-CN"/>
          </a:p>
          <a:p>
            <a:pPr marL="0" lvl="0" indent="0" algn="l" rtl="0">
              <a:lnSpc>
                <a:spcPct val="100000"/>
              </a:lnSpc>
              <a:spcBef>
                <a:spcPts val="0"/>
              </a:spcBef>
              <a:spcAft>
                <a:spcPts val="0"/>
              </a:spcAft>
              <a:buSzPts val="1400"/>
              <a:buNone/>
            </a:pPr>
          </a:p>
        </p:txBody>
      </p:sp>
      <p:sp>
        <p:nvSpPr>
          <p:cNvPr id="201" name="Google Shape;201;p5:notes"/>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1" name="Shape 771"/>
        <p:cNvGrpSpPr/>
        <p:nvPr/>
      </p:nvGrpSpPr>
      <p:grpSpPr>
        <a:xfrm>
          <a:off x="0" y="0"/>
          <a:ext cx="0" cy="0"/>
          <a:chOff x="0" y="0"/>
          <a:chExt cx="0" cy="0"/>
        </a:xfrm>
      </p:grpSpPr>
      <p:sp>
        <p:nvSpPr>
          <p:cNvPr id="772" name="Google Shape;772;p49:notes"/>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3" name="Google Shape;773;p49:notes"/>
          <p:cNvSpPr txBox="1"/>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0"/>
              </a:spcBef>
              <a:spcAft>
                <a:spcPts val="0"/>
              </a:spcAft>
              <a:buClr>
                <a:schemeClr val="dk1"/>
              </a:buClr>
              <a:buSzPts val="1200"/>
              <a:buFont typeface="微软雅黑" panose="020B0503020204020204" charset="-122"/>
              <a:buNone/>
            </a:pPr>
            <a:r>
              <a:rPr lang="zh-CN">
                <a:latin typeface="微软雅黑" panose="020B0503020204020204" charset="-122"/>
                <a:ea typeface="微软雅黑" panose="020B0503020204020204" charset="-122"/>
                <a:cs typeface="微软雅黑" panose="020B0503020204020204" charset="-122"/>
                <a:sym typeface="微软雅黑" panose="020B0503020204020204" charset="-122"/>
              </a:rPr>
              <a:t>Shopee 物流将每天检查卖家运输商品的情况。若发现卖家运输空包裹或运输与订单不符的商品单次达到一定数量，会被警告甚至冻结店铺</a:t>
            </a:r>
            <a:endParaRPr lang="zh-CN">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lvl="0" indent="0" algn="l" rtl="0">
              <a:lnSpc>
                <a:spcPct val="100000"/>
              </a:lnSpc>
              <a:spcBef>
                <a:spcPts val="0"/>
              </a:spcBef>
              <a:spcAft>
                <a:spcPts val="0"/>
              </a:spcAft>
              <a:buSzPts val="1400"/>
              <a:buNone/>
            </a:pPr>
          </a:p>
        </p:txBody>
      </p:sp>
      <p:sp>
        <p:nvSpPr>
          <p:cNvPr id="774" name="Google Shape;774;p49:notes"/>
          <p:cNvSpPr txBox="1"/>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zh-CN"/>
            </a:fld>
            <a:endParaRPr lang="zh-CN"/>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PhAnim="0" showMasterSp="0">
  <p:cSld>
    <p:spTree>
      <p:nvGrpSpPr>
        <p:cNvPr id="780" name="Shape 780"/>
        <p:cNvGrpSpPr/>
        <p:nvPr/>
      </p:nvGrpSpPr>
      <p:grpSpPr>
        <a:xfrm>
          <a:off x="0" y="0"/>
          <a:ext cx="0" cy="0"/>
          <a:chOff x="0" y="0"/>
          <a:chExt cx="0" cy="0"/>
        </a:xfrm>
      </p:grpSpPr>
      <p:sp>
        <p:nvSpPr>
          <p:cNvPr id="781" name="Google Shape;781;p50:notes"/>
          <p:cNvSpPr txBox="1"/>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p>
        </p:txBody>
      </p:sp>
      <p:sp>
        <p:nvSpPr>
          <p:cNvPr id="782" name="Google Shape;782;p50:notes"/>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PhAnim="0" showMasterSp="0">
  <p:cSld>
    <p:spTree>
      <p:nvGrpSpPr>
        <p:cNvPr id="786" name="Shape 786"/>
        <p:cNvGrpSpPr/>
        <p:nvPr/>
      </p:nvGrpSpPr>
      <p:grpSpPr>
        <a:xfrm>
          <a:off x="0" y="0"/>
          <a:ext cx="0" cy="0"/>
          <a:chOff x="0" y="0"/>
          <a:chExt cx="0" cy="0"/>
        </a:xfrm>
      </p:grpSpPr>
      <p:sp>
        <p:nvSpPr>
          <p:cNvPr id="787" name="Google Shape;787;p51:notes"/>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8" name="Google Shape;788;p51:notes"/>
          <p:cNvSpPr txBox="1"/>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r>
              <a:rPr lang="zh-CN"/>
              <a:t>滥用平台资源，包括刷单 滥用折扣代码 假货仿品 虚假发货等，都会被扣分甚至冻结店铺</a:t>
            </a:r>
            <a:endParaRPr lang="zh-CN"/>
          </a:p>
        </p:txBody>
      </p:sp>
      <p:sp>
        <p:nvSpPr>
          <p:cNvPr id="789" name="Google Shape;789;p51:notes"/>
          <p:cNvSpPr txBox="1"/>
          <p:nvPr>
            <p:ph type="sldNum" idx="12"/>
          </p:nvPr>
        </p:nvSpPr>
        <p:spPr>
          <a:xfrm>
            <a:off x="3976333" y="8839014"/>
            <a:ext cx="3041968" cy="466911"/>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zh-CN"/>
            </a:fld>
            <a:endParaRPr lang="zh-CN"/>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PhAnim="0" showMasterSp="0">
  <p:cSld>
    <p:spTree>
      <p:nvGrpSpPr>
        <p:cNvPr id="795" name="Shape 795"/>
        <p:cNvGrpSpPr/>
        <p:nvPr/>
      </p:nvGrpSpPr>
      <p:grpSpPr>
        <a:xfrm>
          <a:off x="0" y="0"/>
          <a:ext cx="0" cy="0"/>
          <a:chOff x="0" y="0"/>
          <a:chExt cx="0" cy="0"/>
        </a:xfrm>
      </p:grpSpPr>
      <p:sp>
        <p:nvSpPr>
          <p:cNvPr id="796" name="Google Shape;796;ge946b56258_1_0:notes"/>
          <p:cNvSpPr txBox="1"/>
          <p:nvPr>
            <p:ph type="body" idx="1"/>
          </p:nvPr>
        </p:nvSpPr>
        <p:spPr>
          <a:xfrm>
            <a:off x="701993" y="4478477"/>
            <a:ext cx="5616000" cy="3664200"/>
          </a:xfrm>
          <a:prstGeom prst="rect">
            <a:avLst/>
          </a:prstGeom>
          <a:noFill/>
          <a:ln>
            <a:noFill/>
          </a:ln>
        </p:spPr>
        <p:txBody>
          <a:bodyPr spcFirstLastPara="1" wrap="square" lIns="93250" tIns="46600" rIns="93250" bIns="46600" anchor="t" anchorCtr="0">
            <a:noAutofit/>
          </a:bodyPr>
          <a:lstStyle/>
          <a:p>
            <a:pPr marL="0" lvl="0" indent="0" algn="l" rtl="0">
              <a:lnSpc>
                <a:spcPct val="100000"/>
              </a:lnSpc>
              <a:spcBef>
                <a:spcPts val="0"/>
              </a:spcBef>
              <a:spcAft>
                <a:spcPts val="0"/>
              </a:spcAft>
              <a:buClr>
                <a:schemeClr val="dk1"/>
              </a:buClr>
              <a:buSzPts val="1200"/>
              <a:buNone/>
            </a:pPr>
          </a:p>
          <a:p>
            <a:pPr marL="0" lvl="0" indent="0" algn="l" rtl="0">
              <a:lnSpc>
                <a:spcPct val="100000"/>
              </a:lnSpc>
              <a:spcBef>
                <a:spcPts val="0"/>
              </a:spcBef>
              <a:spcAft>
                <a:spcPts val="0"/>
              </a:spcAft>
              <a:buClr>
                <a:schemeClr val="dk1"/>
              </a:buClr>
              <a:buSzPts val="1200"/>
              <a:buNone/>
            </a:pPr>
          </a:p>
        </p:txBody>
      </p:sp>
      <p:sp>
        <p:nvSpPr>
          <p:cNvPr id="797" name="Google Shape;797;ge946b56258_1_0:notes"/>
          <p:cNvSpPr/>
          <p:nvPr>
            <p:ph type="sldImg" idx="2"/>
          </p:nvPr>
        </p:nvSpPr>
        <p:spPr>
          <a:xfrm>
            <a:off x="1922037" y="1163767"/>
            <a:ext cx="3175800" cy="3139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7" name="Shape 207"/>
        <p:cNvGrpSpPr/>
        <p:nvPr/>
      </p:nvGrpSpPr>
      <p:grpSpPr>
        <a:xfrm>
          <a:off x="0" y="0"/>
          <a:ext cx="0" cy="0"/>
          <a:chOff x="0" y="0"/>
          <a:chExt cx="0" cy="0"/>
        </a:xfrm>
      </p:grpSpPr>
      <p:sp>
        <p:nvSpPr>
          <p:cNvPr id="208" name="Google Shape;208;p6:notes"/>
          <p:cNvSpPr txBox="1"/>
          <p:nvPr>
            <p:ph type="body" idx="1"/>
          </p:nvPr>
        </p:nvSpPr>
        <p:spPr>
          <a:xfrm>
            <a:off x="701993" y="4420315"/>
            <a:ext cx="5615940" cy="4187666"/>
          </a:xfrm>
          <a:prstGeom prst="rect">
            <a:avLst/>
          </a:prstGeom>
          <a:noFill/>
          <a:ln>
            <a:noFill/>
          </a:ln>
        </p:spPr>
        <p:txBody>
          <a:bodyPr spcFirstLastPara="1" wrap="square" lIns="93250" tIns="93250" rIns="93250" bIns="93250" anchor="t" anchorCtr="0">
            <a:noAutofit/>
          </a:bodyPr>
          <a:lstStyle/>
          <a:p>
            <a:pPr marL="0" lvl="0" indent="0" algn="l" rtl="0">
              <a:lnSpc>
                <a:spcPct val="100000"/>
              </a:lnSpc>
              <a:spcBef>
                <a:spcPts val="0"/>
              </a:spcBef>
              <a:spcAft>
                <a:spcPts val="0"/>
              </a:spcAft>
              <a:buSzPts val="1400"/>
              <a:buNone/>
            </a:pPr>
            <a:r>
              <a:rPr lang="zh-CN" sz="1100">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交易手续费，每一笔</a:t>
            </a:r>
            <a:r>
              <a:rPr lang="zh-CN" sz="1100">
                <a:latin typeface="Hei"/>
                <a:ea typeface="Hei"/>
                <a:cs typeface="Hei"/>
                <a:sym typeface="Hei"/>
              </a:rPr>
              <a:t>已完成</a:t>
            </a:r>
            <a:r>
              <a:rPr lang="zh-CN" sz="1100">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订单都要支付，</a:t>
            </a:r>
            <a:r>
              <a:rPr lang="zh-CN" sz="1100" b="1">
                <a:solidFill>
                  <a:srgbClr val="EA552A"/>
                </a:solidFill>
                <a:latin typeface="Hei"/>
                <a:ea typeface="Hei"/>
                <a:cs typeface="Hei"/>
                <a:sym typeface="Hei"/>
              </a:rPr>
              <a:t>包括买家支付运费，</a:t>
            </a:r>
            <a:r>
              <a:rPr lang="zh-CN" sz="1100">
                <a:latin typeface="Hei"/>
                <a:ea typeface="Hei"/>
                <a:cs typeface="Hei"/>
                <a:sym typeface="Hei"/>
              </a:rPr>
              <a:t>与平台佣金相互独立，不享有前三个月免佣期</a:t>
            </a:r>
            <a:endParaRPr sz="1100">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09" name="Google Shape;209;p6:notes"/>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4" name="Shape 214"/>
        <p:cNvGrpSpPr/>
        <p:nvPr/>
      </p:nvGrpSpPr>
      <p:grpSpPr>
        <a:xfrm>
          <a:off x="0" y="0"/>
          <a:ext cx="0" cy="0"/>
          <a:chOff x="0" y="0"/>
          <a:chExt cx="0" cy="0"/>
        </a:xfrm>
      </p:grpSpPr>
      <p:sp>
        <p:nvSpPr>
          <p:cNvPr id="215" name="Google Shape;215;p7:notes"/>
          <p:cNvSpPr txBox="1"/>
          <p:nvPr>
            <p:ph type="body" idx="1"/>
          </p:nvPr>
        </p:nvSpPr>
        <p:spPr>
          <a:xfrm>
            <a:off x="701993" y="4420315"/>
            <a:ext cx="5615940" cy="4187666"/>
          </a:xfrm>
          <a:prstGeom prst="rect">
            <a:avLst/>
          </a:prstGeom>
          <a:noFill/>
          <a:ln>
            <a:noFill/>
          </a:ln>
        </p:spPr>
        <p:txBody>
          <a:bodyPr spcFirstLastPara="1" wrap="square" lIns="93250" tIns="93250" rIns="93250" bIns="93250" anchor="t" anchorCtr="0">
            <a:noAutofit/>
          </a:bodyPr>
          <a:lstStyle/>
          <a:p>
            <a:pPr marL="0" lvl="0" indent="0" algn="l" rtl="0">
              <a:lnSpc>
                <a:spcPct val="100000"/>
              </a:lnSpc>
              <a:spcBef>
                <a:spcPts val="0"/>
              </a:spcBef>
              <a:spcAft>
                <a:spcPts val="0"/>
              </a:spcAft>
              <a:buSzPts val="1400"/>
              <a:buNone/>
            </a:pPr>
            <a:r>
              <a:rPr lang="zh-CN"/>
              <a:t>大家可以点击订单的进账详情查看平台费用的扣款明细（如图所示）；需要注意的是</a:t>
            </a:r>
            <a:r>
              <a:rPr lang="zh-CN" sz="1200" b="1">
                <a:solidFill>
                  <a:srgbClr val="ED4D22"/>
                </a:solidFill>
                <a:latin typeface="微软雅黑" panose="020B0503020204020204" charset="-122"/>
                <a:ea typeface="微软雅黑" panose="020B0503020204020204" charset="-122"/>
                <a:cs typeface="微软雅黑" panose="020B0503020204020204" charset="-122"/>
                <a:sym typeface="微软雅黑" panose="020B0503020204020204" charset="-122"/>
              </a:rPr>
              <a:t>进账费用请以已完成订单为准！未完成的订单是会有金额变动的</a:t>
            </a:r>
            <a:endParaRPr lang="zh-CN" sz="1200" b="1">
              <a:solidFill>
                <a:srgbClr val="ED4D22"/>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16" name="Google Shape;216;p7:notes"/>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7" name="Shape 227"/>
        <p:cNvGrpSpPr/>
        <p:nvPr/>
      </p:nvGrpSpPr>
      <p:grpSpPr>
        <a:xfrm>
          <a:off x="0" y="0"/>
          <a:ext cx="0" cy="0"/>
          <a:chOff x="0" y="0"/>
          <a:chExt cx="0" cy="0"/>
        </a:xfrm>
      </p:grpSpPr>
      <p:sp>
        <p:nvSpPr>
          <p:cNvPr id="228" name="Google Shape;228;p8:notes"/>
          <p:cNvSpPr txBox="1"/>
          <p:nvPr>
            <p:ph type="body" idx="1"/>
          </p:nvPr>
        </p:nvSpPr>
        <p:spPr>
          <a:xfrm>
            <a:off x="701993" y="4478476"/>
            <a:ext cx="5615940" cy="3664208"/>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p>
        </p:txBody>
      </p:sp>
      <p:sp>
        <p:nvSpPr>
          <p:cNvPr id="229" name="Google Shape;229;p8:notes"/>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4" name="Shape 234"/>
        <p:cNvGrpSpPr/>
        <p:nvPr/>
      </p:nvGrpSpPr>
      <p:grpSpPr>
        <a:xfrm>
          <a:off x="0" y="0"/>
          <a:ext cx="0" cy="0"/>
          <a:chOff x="0" y="0"/>
          <a:chExt cx="0" cy="0"/>
        </a:xfrm>
      </p:grpSpPr>
      <p:sp>
        <p:nvSpPr>
          <p:cNvPr id="235" name="Google Shape;235;p9:notes"/>
          <p:cNvSpPr txBox="1"/>
          <p:nvPr>
            <p:ph type="body" idx="1"/>
          </p:nvPr>
        </p:nvSpPr>
        <p:spPr>
          <a:xfrm>
            <a:off x="701993" y="4420315"/>
            <a:ext cx="5615940" cy="4187666"/>
          </a:xfrm>
          <a:prstGeom prst="rect">
            <a:avLst/>
          </a:prstGeom>
          <a:noFill/>
          <a:ln>
            <a:noFill/>
          </a:ln>
        </p:spPr>
        <p:txBody>
          <a:bodyPr spcFirstLastPara="1" wrap="square" lIns="93250" tIns="93250" rIns="93250" bIns="93250" anchor="t" anchorCtr="0">
            <a:noAutofit/>
          </a:bodyPr>
          <a:lstStyle/>
          <a:p>
            <a:pPr marL="0" lvl="0" indent="0" algn="l" rtl="0">
              <a:lnSpc>
                <a:spcPct val="100000"/>
              </a:lnSpc>
              <a:spcBef>
                <a:spcPts val="0"/>
              </a:spcBef>
              <a:spcAft>
                <a:spcPts val="0"/>
              </a:spcAft>
              <a:buSzPts val="1400"/>
              <a:buNone/>
            </a:pPr>
            <a:r>
              <a:rPr lang="zh-CN"/>
              <a:t>这些概念都是非常重要的，希望各位卖家朋友一定要了解定义，在后面也会给大家详细讲解</a:t>
            </a:r>
            <a:endParaRPr lang="zh-CN"/>
          </a:p>
        </p:txBody>
      </p:sp>
      <p:sp>
        <p:nvSpPr>
          <p:cNvPr id="236" name="Google Shape;236;p9:notes"/>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5" name="Shape 15"/>
        <p:cNvGrpSpPr/>
        <p:nvPr/>
      </p:nvGrpSpPr>
      <p:grpSpPr>
        <a:xfrm>
          <a:off x="0" y="0"/>
          <a:ext cx="0" cy="0"/>
          <a:chOff x="0" y="0"/>
          <a:chExt cx="0" cy="0"/>
        </a:xfrm>
      </p:grpSpPr>
      <p:sp>
        <p:nvSpPr>
          <p:cNvPr id="16" name="Google Shape;16;p54"/>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54"/>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54"/>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cxnSp>
        <p:nvCxnSpPr>
          <p:cNvPr id="19" name="Google Shape;19;p54"/>
          <p:cNvCxnSpPr/>
          <p:nvPr/>
        </p:nvCxnSpPr>
        <p:spPr>
          <a:xfrm>
            <a:off x="104882" y="711448"/>
            <a:ext cx="11689553" cy="0"/>
          </a:xfrm>
          <a:prstGeom prst="straightConnector1">
            <a:avLst/>
          </a:prstGeom>
          <a:noFill/>
          <a:ln w="9525" cap="flat" cmpd="sng">
            <a:solidFill>
              <a:srgbClr val="F98557"/>
            </a:solidFill>
            <a:prstDash val="solid"/>
            <a:miter lim="800000"/>
            <a:headEnd type="none" w="sm" len="sm"/>
            <a:tailEnd type="none" w="sm" len="sm"/>
          </a:ln>
        </p:spPr>
      </p:cxnSp>
      <p:sp>
        <p:nvSpPr>
          <p:cNvPr id="20" name="Google Shape;20;p54"/>
          <p:cNvSpPr/>
          <p:nvPr/>
        </p:nvSpPr>
        <p:spPr>
          <a:xfrm>
            <a:off x="-19446" y="0"/>
            <a:ext cx="437100" cy="726183"/>
          </a:xfrm>
          <a:prstGeom prst="rect">
            <a:avLst/>
          </a:prstGeom>
          <a:solidFill>
            <a:srgbClr val="F96A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nvGrpSpPr>
          <p:cNvPr id="21" name="Google Shape;21;p54"/>
          <p:cNvGrpSpPr/>
          <p:nvPr/>
        </p:nvGrpSpPr>
        <p:grpSpPr>
          <a:xfrm>
            <a:off x="10226675" y="139700"/>
            <a:ext cx="1570038" cy="496888"/>
            <a:chOff x="10226675" y="139700"/>
            <a:chExt cx="1570038" cy="496888"/>
          </a:xfrm>
        </p:grpSpPr>
        <p:sp>
          <p:nvSpPr>
            <p:cNvPr id="22" name="Google Shape;22;p54"/>
            <p:cNvSpPr/>
            <p:nvPr/>
          </p:nvSpPr>
          <p:spPr>
            <a:xfrm>
              <a:off x="10226675" y="139700"/>
              <a:ext cx="419100" cy="471488"/>
            </a:xfrm>
            <a:custGeom>
              <a:avLst/>
              <a:gdLst/>
              <a:ahLst/>
              <a:cxnLst/>
              <a:rect l="l" t="t" r="r" b="b"/>
              <a:pathLst>
                <a:path w="3522" h="3948" extrusionOk="0">
                  <a:moveTo>
                    <a:pt x="2410" y="2955"/>
                  </a:moveTo>
                  <a:lnTo>
                    <a:pt x="2410" y="2955"/>
                  </a:lnTo>
                  <a:cubicBezTo>
                    <a:pt x="2386" y="3146"/>
                    <a:pt x="2270" y="3299"/>
                    <a:pt x="2089" y="3375"/>
                  </a:cubicBezTo>
                  <a:cubicBezTo>
                    <a:pt x="1989" y="3418"/>
                    <a:pt x="1854" y="3441"/>
                    <a:pt x="1748" y="3434"/>
                  </a:cubicBezTo>
                  <a:cubicBezTo>
                    <a:pt x="1582" y="3427"/>
                    <a:pt x="1426" y="3387"/>
                    <a:pt x="1282" y="3314"/>
                  </a:cubicBezTo>
                  <a:cubicBezTo>
                    <a:pt x="1230" y="3287"/>
                    <a:pt x="1153" y="3235"/>
                    <a:pt x="1096" y="3187"/>
                  </a:cubicBezTo>
                  <a:cubicBezTo>
                    <a:pt x="1082" y="3176"/>
                    <a:pt x="1076" y="3166"/>
                    <a:pt x="1088" y="3148"/>
                  </a:cubicBezTo>
                  <a:cubicBezTo>
                    <a:pt x="1102" y="3128"/>
                    <a:pt x="1155" y="3050"/>
                    <a:pt x="1164" y="3038"/>
                  </a:cubicBezTo>
                  <a:cubicBezTo>
                    <a:pt x="1175" y="3020"/>
                    <a:pt x="1194" y="3020"/>
                    <a:pt x="1211" y="3033"/>
                  </a:cubicBezTo>
                  <a:cubicBezTo>
                    <a:pt x="1213" y="3035"/>
                    <a:pt x="1231" y="3048"/>
                    <a:pt x="1234" y="3051"/>
                  </a:cubicBezTo>
                  <a:cubicBezTo>
                    <a:pt x="1372" y="3158"/>
                    <a:pt x="1551" y="3239"/>
                    <a:pt x="1749" y="3247"/>
                  </a:cubicBezTo>
                  <a:cubicBezTo>
                    <a:pt x="1999" y="3243"/>
                    <a:pt x="2180" y="3132"/>
                    <a:pt x="2213" y="2960"/>
                  </a:cubicBezTo>
                  <a:cubicBezTo>
                    <a:pt x="2248" y="2770"/>
                    <a:pt x="2097" y="2607"/>
                    <a:pt x="1805" y="2516"/>
                  </a:cubicBezTo>
                  <a:cubicBezTo>
                    <a:pt x="1712" y="2487"/>
                    <a:pt x="1479" y="2394"/>
                    <a:pt x="1435" y="2369"/>
                  </a:cubicBezTo>
                  <a:cubicBezTo>
                    <a:pt x="1232" y="2251"/>
                    <a:pt x="1137" y="2095"/>
                    <a:pt x="1151" y="1904"/>
                  </a:cubicBezTo>
                  <a:cubicBezTo>
                    <a:pt x="1172" y="1639"/>
                    <a:pt x="1419" y="1440"/>
                    <a:pt x="1733" y="1439"/>
                  </a:cubicBezTo>
                  <a:cubicBezTo>
                    <a:pt x="1882" y="1438"/>
                    <a:pt x="2022" y="1471"/>
                    <a:pt x="2147" y="1523"/>
                  </a:cubicBezTo>
                  <a:cubicBezTo>
                    <a:pt x="2193" y="1542"/>
                    <a:pt x="2278" y="1588"/>
                    <a:pt x="2308" y="1611"/>
                  </a:cubicBezTo>
                  <a:cubicBezTo>
                    <a:pt x="2330" y="1626"/>
                    <a:pt x="2328" y="1644"/>
                    <a:pt x="2320" y="1657"/>
                  </a:cubicBezTo>
                  <a:cubicBezTo>
                    <a:pt x="2307" y="1678"/>
                    <a:pt x="2270" y="1735"/>
                    <a:pt x="2255" y="1759"/>
                  </a:cubicBezTo>
                  <a:cubicBezTo>
                    <a:pt x="2245" y="1775"/>
                    <a:pt x="2231" y="1777"/>
                    <a:pt x="2212" y="1765"/>
                  </a:cubicBezTo>
                  <a:cubicBezTo>
                    <a:pt x="2051" y="1658"/>
                    <a:pt x="1886" y="1622"/>
                    <a:pt x="1737" y="1619"/>
                  </a:cubicBezTo>
                  <a:cubicBezTo>
                    <a:pt x="1523" y="1623"/>
                    <a:pt x="1361" y="1750"/>
                    <a:pt x="1350" y="1923"/>
                  </a:cubicBezTo>
                  <a:cubicBezTo>
                    <a:pt x="1348" y="2080"/>
                    <a:pt x="1468" y="2194"/>
                    <a:pt x="1722" y="2281"/>
                  </a:cubicBezTo>
                  <a:cubicBezTo>
                    <a:pt x="2248" y="2449"/>
                    <a:pt x="2447" y="2646"/>
                    <a:pt x="2410" y="2955"/>
                  </a:cubicBezTo>
                  <a:close/>
                  <a:moveTo>
                    <a:pt x="1761" y="229"/>
                  </a:moveTo>
                  <a:lnTo>
                    <a:pt x="1761" y="229"/>
                  </a:lnTo>
                  <a:cubicBezTo>
                    <a:pt x="2101" y="229"/>
                    <a:pt x="2378" y="550"/>
                    <a:pt x="2391" y="952"/>
                  </a:cubicBezTo>
                  <a:lnTo>
                    <a:pt x="1130" y="952"/>
                  </a:lnTo>
                  <a:cubicBezTo>
                    <a:pt x="1143" y="550"/>
                    <a:pt x="1420" y="229"/>
                    <a:pt x="1761" y="229"/>
                  </a:cubicBezTo>
                  <a:close/>
                  <a:moveTo>
                    <a:pt x="3053" y="3948"/>
                  </a:moveTo>
                  <a:lnTo>
                    <a:pt x="3053" y="3948"/>
                  </a:lnTo>
                  <a:cubicBezTo>
                    <a:pt x="3233" y="3944"/>
                    <a:pt x="3378" y="3798"/>
                    <a:pt x="3394" y="3618"/>
                  </a:cubicBezTo>
                  <a:lnTo>
                    <a:pt x="3395" y="3597"/>
                  </a:lnTo>
                  <a:lnTo>
                    <a:pt x="3522" y="1031"/>
                  </a:lnTo>
                  <a:lnTo>
                    <a:pt x="3522" y="1031"/>
                  </a:lnTo>
                  <a:cubicBezTo>
                    <a:pt x="3522" y="1030"/>
                    <a:pt x="3522" y="1029"/>
                    <a:pt x="3522" y="1027"/>
                  </a:cubicBezTo>
                  <a:cubicBezTo>
                    <a:pt x="3522" y="986"/>
                    <a:pt x="3488" y="952"/>
                    <a:pt x="3447" y="952"/>
                  </a:cubicBezTo>
                  <a:cubicBezTo>
                    <a:pt x="3446" y="952"/>
                    <a:pt x="3446" y="952"/>
                    <a:pt x="3445" y="952"/>
                  </a:cubicBezTo>
                  <a:lnTo>
                    <a:pt x="2629" y="952"/>
                  </a:lnTo>
                  <a:cubicBezTo>
                    <a:pt x="2609" y="422"/>
                    <a:pt x="2228" y="0"/>
                    <a:pt x="1761" y="0"/>
                  </a:cubicBezTo>
                  <a:cubicBezTo>
                    <a:pt x="1294" y="0"/>
                    <a:pt x="913" y="422"/>
                    <a:pt x="892" y="952"/>
                  </a:cubicBezTo>
                  <a:lnTo>
                    <a:pt x="74" y="952"/>
                  </a:lnTo>
                  <a:lnTo>
                    <a:pt x="74" y="952"/>
                  </a:lnTo>
                  <a:cubicBezTo>
                    <a:pt x="33" y="952"/>
                    <a:pt x="0" y="986"/>
                    <a:pt x="0" y="1027"/>
                  </a:cubicBezTo>
                  <a:cubicBezTo>
                    <a:pt x="0" y="1029"/>
                    <a:pt x="0" y="1031"/>
                    <a:pt x="0" y="1033"/>
                  </a:cubicBezTo>
                  <a:lnTo>
                    <a:pt x="0" y="1033"/>
                  </a:lnTo>
                  <a:lnTo>
                    <a:pt x="116" y="3588"/>
                  </a:lnTo>
                  <a:lnTo>
                    <a:pt x="118" y="3620"/>
                  </a:lnTo>
                  <a:cubicBezTo>
                    <a:pt x="135" y="3798"/>
                    <a:pt x="265" y="3941"/>
                    <a:pt x="442" y="3948"/>
                  </a:cubicBezTo>
                  <a:lnTo>
                    <a:pt x="442" y="3948"/>
                  </a:lnTo>
                  <a:lnTo>
                    <a:pt x="3040" y="3948"/>
                  </a:lnTo>
                  <a:lnTo>
                    <a:pt x="3053" y="3948"/>
                  </a:lnTo>
                  <a:close/>
                </a:path>
              </a:pathLst>
            </a:custGeom>
            <a:solidFill>
              <a:srgbClr val="ED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3" name="Google Shape;23;p54"/>
            <p:cNvSpPr/>
            <p:nvPr/>
          </p:nvSpPr>
          <p:spPr>
            <a:xfrm>
              <a:off x="10731500" y="303213"/>
              <a:ext cx="174625" cy="254000"/>
            </a:xfrm>
            <a:custGeom>
              <a:avLst/>
              <a:gdLst/>
              <a:ahLst/>
              <a:cxnLst/>
              <a:rect l="l" t="t" r="r" b="b"/>
              <a:pathLst>
                <a:path w="1471" h="2127" extrusionOk="0">
                  <a:moveTo>
                    <a:pt x="691" y="878"/>
                  </a:moveTo>
                  <a:lnTo>
                    <a:pt x="691" y="878"/>
                  </a:lnTo>
                  <a:cubicBezTo>
                    <a:pt x="434" y="796"/>
                    <a:pt x="316" y="687"/>
                    <a:pt x="316" y="538"/>
                  </a:cubicBezTo>
                  <a:cubicBezTo>
                    <a:pt x="323" y="372"/>
                    <a:pt x="478" y="247"/>
                    <a:pt x="689" y="239"/>
                  </a:cubicBezTo>
                  <a:cubicBezTo>
                    <a:pt x="860" y="239"/>
                    <a:pt x="1012" y="284"/>
                    <a:pt x="1161" y="380"/>
                  </a:cubicBezTo>
                  <a:cubicBezTo>
                    <a:pt x="1199" y="403"/>
                    <a:pt x="1218" y="394"/>
                    <a:pt x="1240" y="365"/>
                  </a:cubicBezTo>
                  <a:cubicBezTo>
                    <a:pt x="1242" y="361"/>
                    <a:pt x="1250" y="350"/>
                    <a:pt x="1277" y="311"/>
                  </a:cubicBezTo>
                  <a:lnTo>
                    <a:pt x="1277" y="311"/>
                  </a:lnTo>
                  <a:cubicBezTo>
                    <a:pt x="1303" y="274"/>
                    <a:pt x="1313" y="260"/>
                    <a:pt x="1315" y="256"/>
                  </a:cubicBezTo>
                  <a:cubicBezTo>
                    <a:pt x="1334" y="221"/>
                    <a:pt x="1334" y="203"/>
                    <a:pt x="1296" y="176"/>
                  </a:cubicBezTo>
                  <a:cubicBezTo>
                    <a:pt x="1263" y="152"/>
                    <a:pt x="1173" y="106"/>
                    <a:pt x="1121" y="85"/>
                  </a:cubicBezTo>
                  <a:cubicBezTo>
                    <a:pt x="978" y="28"/>
                    <a:pt x="829" y="0"/>
                    <a:pt x="680" y="3"/>
                  </a:cubicBezTo>
                  <a:cubicBezTo>
                    <a:pt x="341" y="10"/>
                    <a:pt x="76" y="230"/>
                    <a:pt x="59" y="519"/>
                  </a:cubicBezTo>
                  <a:cubicBezTo>
                    <a:pt x="48" y="728"/>
                    <a:pt x="154" y="896"/>
                    <a:pt x="376" y="1020"/>
                  </a:cubicBezTo>
                  <a:cubicBezTo>
                    <a:pt x="439" y="1053"/>
                    <a:pt x="664" y="1137"/>
                    <a:pt x="768" y="1167"/>
                  </a:cubicBezTo>
                  <a:cubicBezTo>
                    <a:pt x="1063" y="1253"/>
                    <a:pt x="1214" y="1410"/>
                    <a:pt x="1183" y="1593"/>
                  </a:cubicBezTo>
                  <a:cubicBezTo>
                    <a:pt x="1154" y="1759"/>
                    <a:pt x="978" y="1871"/>
                    <a:pt x="729" y="1879"/>
                  </a:cubicBezTo>
                  <a:cubicBezTo>
                    <a:pt x="546" y="1875"/>
                    <a:pt x="364" y="1808"/>
                    <a:pt x="205" y="1690"/>
                  </a:cubicBezTo>
                  <a:cubicBezTo>
                    <a:pt x="204" y="1689"/>
                    <a:pt x="200" y="1686"/>
                    <a:pt x="193" y="1681"/>
                  </a:cubicBezTo>
                  <a:cubicBezTo>
                    <a:pt x="184" y="1674"/>
                    <a:pt x="181" y="1672"/>
                    <a:pt x="181" y="1672"/>
                  </a:cubicBezTo>
                  <a:cubicBezTo>
                    <a:pt x="146" y="1648"/>
                    <a:pt x="121" y="1648"/>
                    <a:pt x="97" y="1684"/>
                  </a:cubicBezTo>
                  <a:cubicBezTo>
                    <a:pt x="96" y="1685"/>
                    <a:pt x="77" y="1714"/>
                    <a:pt x="57" y="1743"/>
                  </a:cubicBezTo>
                  <a:cubicBezTo>
                    <a:pt x="35" y="1777"/>
                    <a:pt x="25" y="1791"/>
                    <a:pt x="20" y="1800"/>
                  </a:cubicBezTo>
                  <a:cubicBezTo>
                    <a:pt x="0" y="1830"/>
                    <a:pt x="3" y="1846"/>
                    <a:pt x="33" y="1871"/>
                  </a:cubicBezTo>
                  <a:lnTo>
                    <a:pt x="33" y="1871"/>
                  </a:lnTo>
                  <a:cubicBezTo>
                    <a:pt x="97" y="1923"/>
                    <a:pt x="179" y="1976"/>
                    <a:pt x="235" y="2003"/>
                  </a:cubicBezTo>
                  <a:cubicBezTo>
                    <a:pt x="389" y="2078"/>
                    <a:pt x="555" y="2118"/>
                    <a:pt x="731" y="2122"/>
                  </a:cubicBezTo>
                  <a:cubicBezTo>
                    <a:pt x="846" y="2127"/>
                    <a:pt x="989" y="2100"/>
                    <a:pt x="1096" y="2053"/>
                  </a:cubicBezTo>
                  <a:cubicBezTo>
                    <a:pt x="1290" y="1967"/>
                    <a:pt x="1414" y="1798"/>
                    <a:pt x="1436" y="1591"/>
                  </a:cubicBezTo>
                  <a:cubicBezTo>
                    <a:pt x="1471" y="1255"/>
                    <a:pt x="1251" y="1046"/>
                    <a:pt x="691" y="878"/>
                  </a:cubicBezTo>
                  <a:close/>
                </a:path>
              </a:pathLst>
            </a:custGeom>
            <a:solidFill>
              <a:srgbClr val="ED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4" name="Google Shape;24;p54"/>
            <p:cNvSpPr/>
            <p:nvPr/>
          </p:nvSpPr>
          <p:spPr>
            <a:xfrm>
              <a:off x="10925175" y="303213"/>
              <a:ext cx="149225" cy="252413"/>
            </a:xfrm>
            <a:custGeom>
              <a:avLst/>
              <a:gdLst/>
              <a:ahLst/>
              <a:cxnLst/>
              <a:rect l="l" t="t" r="r" b="b"/>
              <a:pathLst>
                <a:path w="1249" h="2112" extrusionOk="0">
                  <a:moveTo>
                    <a:pt x="625" y="792"/>
                  </a:moveTo>
                  <a:lnTo>
                    <a:pt x="625" y="792"/>
                  </a:lnTo>
                  <a:cubicBezTo>
                    <a:pt x="489" y="792"/>
                    <a:pt x="359" y="836"/>
                    <a:pt x="251" y="916"/>
                  </a:cubicBezTo>
                  <a:lnTo>
                    <a:pt x="251" y="47"/>
                  </a:lnTo>
                  <a:cubicBezTo>
                    <a:pt x="251" y="13"/>
                    <a:pt x="238" y="0"/>
                    <a:pt x="204" y="0"/>
                  </a:cubicBezTo>
                  <a:lnTo>
                    <a:pt x="47" y="0"/>
                  </a:lnTo>
                  <a:cubicBezTo>
                    <a:pt x="10" y="0"/>
                    <a:pt x="0" y="13"/>
                    <a:pt x="0" y="47"/>
                  </a:cubicBezTo>
                  <a:lnTo>
                    <a:pt x="0" y="2065"/>
                  </a:lnTo>
                  <a:cubicBezTo>
                    <a:pt x="0" y="2098"/>
                    <a:pt x="10" y="2112"/>
                    <a:pt x="47" y="2112"/>
                  </a:cubicBezTo>
                  <a:lnTo>
                    <a:pt x="204" y="2112"/>
                  </a:lnTo>
                  <a:cubicBezTo>
                    <a:pt x="238" y="2112"/>
                    <a:pt x="251" y="2098"/>
                    <a:pt x="251" y="2065"/>
                  </a:cubicBezTo>
                  <a:lnTo>
                    <a:pt x="251" y="1406"/>
                  </a:lnTo>
                  <a:cubicBezTo>
                    <a:pt x="253" y="1203"/>
                    <a:pt x="419" y="1039"/>
                    <a:pt x="625" y="1039"/>
                  </a:cubicBezTo>
                  <a:cubicBezTo>
                    <a:pt x="830" y="1039"/>
                    <a:pt x="997" y="1204"/>
                    <a:pt x="998" y="1407"/>
                  </a:cubicBezTo>
                  <a:lnTo>
                    <a:pt x="998" y="2065"/>
                  </a:lnTo>
                  <a:cubicBezTo>
                    <a:pt x="998" y="2103"/>
                    <a:pt x="1007" y="2112"/>
                    <a:pt x="1045" y="2112"/>
                  </a:cubicBezTo>
                  <a:lnTo>
                    <a:pt x="1202" y="2112"/>
                  </a:lnTo>
                  <a:cubicBezTo>
                    <a:pt x="1239" y="2112"/>
                    <a:pt x="1249" y="2103"/>
                    <a:pt x="1249" y="2065"/>
                  </a:cubicBezTo>
                  <a:lnTo>
                    <a:pt x="1249" y="1406"/>
                  </a:lnTo>
                  <a:cubicBezTo>
                    <a:pt x="1248" y="1068"/>
                    <a:pt x="966" y="792"/>
                    <a:pt x="625" y="792"/>
                  </a:cubicBezTo>
                  <a:close/>
                </a:path>
              </a:pathLst>
            </a:custGeom>
            <a:solidFill>
              <a:srgbClr val="ED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5" name="Google Shape;25;p54"/>
            <p:cNvSpPr/>
            <p:nvPr/>
          </p:nvSpPr>
          <p:spPr>
            <a:xfrm>
              <a:off x="11098213" y="398463"/>
              <a:ext cx="160338" cy="157163"/>
            </a:xfrm>
            <a:custGeom>
              <a:avLst/>
              <a:gdLst/>
              <a:ahLst/>
              <a:cxnLst/>
              <a:rect l="l" t="t" r="r" b="b"/>
              <a:pathLst>
                <a:path w="1351" h="1324" extrusionOk="0">
                  <a:moveTo>
                    <a:pt x="675" y="1080"/>
                  </a:moveTo>
                  <a:lnTo>
                    <a:pt x="675" y="1080"/>
                  </a:lnTo>
                  <a:cubicBezTo>
                    <a:pt x="439" y="1080"/>
                    <a:pt x="247" y="893"/>
                    <a:pt x="247" y="662"/>
                  </a:cubicBezTo>
                  <a:cubicBezTo>
                    <a:pt x="247" y="430"/>
                    <a:pt x="439" y="243"/>
                    <a:pt x="675" y="243"/>
                  </a:cubicBezTo>
                  <a:cubicBezTo>
                    <a:pt x="911" y="243"/>
                    <a:pt x="1103" y="430"/>
                    <a:pt x="1103" y="662"/>
                  </a:cubicBezTo>
                  <a:cubicBezTo>
                    <a:pt x="1103" y="893"/>
                    <a:pt x="911" y="1080"/>
                    <a:pt x="675" y="1080"/>
                  </a:cubicBezTo>
                  <a:close/>
                  <a:moveTo>
                    <a:pt x="675" y="0"/>
                  </a:moveTo>
                  <a:lnTo>
                    <a:pt x="675" y="0"/>
                  </a:lnTo>
                  <a:cubicBezTo>
                    <a:pt x="302" y="0"/>
                    <a:pt x="0" y="296"/>
                    <a:pt x="0" y="662"/>
                  </a:cubicBezTo>
                  <a:cubicBezTo>
                    <a:pt x="0" y="1028"/>
                    <a:pt x="302" y="1324"/>
                    <a:pt x="675" y="1324"/>
                  </a:cubicBezTo>
                  <a:cubicBezTo>
                    <a:pt x="1048" y="1324"/>
                    <a:pt x="1351" y="1028"/>
                    <a:pt x="1351" y="662"/>
                  </a:cubicBezTo>
                  <a:cubicBezTo>
                    <a:pt x="1351" y="296"/>
                    <a:pt x="1048" y="0"/>
                    <a:pt x="675" y="0"/>
                  </a:cubicBezTo>
                  <a:close/>
                </a:path>
              </a:pathLst>
            </a:custGeom>
            <a:solidFill>
              <a:srgbClr val="ED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6" name="Google Shape;26;p54"/>
            <p:cNvSpPr/>
            <p:nvPr/>
          </p:nvSpPr>
          <p:spPr>
            <a:xfrm>
              <a:off x="11644313" y="396875"/>
              <a:ext cx="152400" cy="160338"/>
            </a:xfrm>
            <a:custGeom>
              <a:avLst/>
              <a:gdLst/>
              <a:ahLst/>
              <a:cxnLst/>
              <a:rect l="l" t="t" r="r" b="b"/>
              <a:pathLst>
                <a:path w="1281" h="1341" extrusionOk="0">
                  <a:moveTo>
                    <a:pt x="270" y="509"/>
                  </a:moveTo>
                  <a:lnTo>
                    <a:pt x="270" y="509"/>
                  </a:lnTo>
                  <a:cubicBezTo>
                    <a:pt x="319" y="349"/>
                    <a:pt x="467" y="242"/>
                    <a:pt x="640" y="242"/>
                  </a:cubicBezTo>
                  <a:cubicBezTo>
                    <a:pt x="808" y="242"/>
                    <a:pt x="964" y="356"/>
                    <a:pt x="1018" y="509"/>
                  </a:cubicBezTo>
                  <a:lnTo>
                    <a:pt x="270" y="509"/>
                  </a:lnTo>
                  <a:close/>
                  <a:moveTo>
                    <a:pt x="1204" y="752"/>
                  </a:moveTo>
                  <a:lnTo>
                    <a:pt x="1204" y="752"/>
                  </a:lnTo>
                  <a:cubicBezTo>
                    <a:pt x="1205" y="752"/>
                    <a:pt x="1206" y="752"/>
                    <a:pt x="1207" y="752"/>
                  </a:cubicBezTo>
                  <a:cubicBezTo>
                    <a:pt x="1248" y="750"/>
                    <a:pt x="1281" y="715"/>
                    <a:pt x="1281" y="672"/>
                  </a:cubicBezTo>
                  <a:cubicBezTo>
                    <a:pt x="1281" y="670"/>
                    <a:pt x="1281" y="668"/>
                    <a:pt x="1281" y="667"/>
                  </a:cubicBezTo>
                  <a:cubicBezTo>
                    <a:pt x="1281" y="666"/>
                    <a:pt x="1281" y="665"/>
                    <a:pt x="1281" y="662"/>
                  </a:cubicBezTo>
                  <a:cubicBezTo>
                    <a:pt x="1281" y="296"/>
                    <a:pt x="994" y="0"/>
                    <a:pt x="640" y="0"/>
                  </a:cubicBezTo>
                  <a:cubicBezTo>
                    <a:pt x="287" y="0"/>
                    <a:pt x="0" y="296"/>
                    <a:pt x="0" y="662"/>
                  </a:cubicBezTo>
                  <a:cubicBezTo>
                    <a:pt x="0" y="689"/>
                    <a:pt x="1" y="716"/>
                    <a:pt x="5" y="743"/>
                  </a:cubicBezTo>
                  <a:lnTo>
                    <a:pt x="6" y="752"/>
                  </a:lnTo>
                  <a:lnTo>
                    <a:pt x="6" y="752"/>
                  </a:lnTo>
                  <a:cubicBezTo>
                    <a:pt x="23" y="884"/>
                    <a:pt x="80" y="1005"/>
                    <a:pt x="168" y="1102"/>
                  </a:cubicBezTo>
                  <a:cubicBezTo>
                    <a:pt x="168" y="1102"/>
                    <a:pt x="168" y="1102"/>
                    <a:pt x="169" y="1103"/>
                  </a:cubicBezTo>
                  <a:cubicBezTo>
                    <a:pt x="267" y="1210"/>
                    <a:pt x="400" y="1284"/>
                    <a:pt x="548" y="1312"/>
                  </a:cubicBezTo>
                  <a:lnTo>
                    <a:pt x="560" y="1314"/>
                  </a:lnTo>
                  <a:lnTo>
                    <a:pt x="560" y="1314"/>
                  </a:lnTo>
                  <a:cubicBezTo>
                    <a:pt x="565" y="1315"/>
                    <a:pt x="571" y="1316"/>
                    <a:pt x="577" y="1317"/>
                  </a:cubicBezTo>
                  <a:cubicBezTo>
                    <a:pt x="780" y="1341"/>
                    <a:pt x="951" y="1308"/>
                    <a:pt x="1090" y="1238"/>
                  </a:cubicBezTo>
                  <a:cubicBezTo>
                    <a:pt x="1127" y="1220"/>
                    <a:pt x="1159" y="1199"/>
                    <a:pt x="1186" y="1179"/>
                  </a:cubicBezTo>
                  <a:cubicBezTo>
                    <a:pt x="1196" y="1172"/>
                    <a:pt x="1204" y="1165"/>
                    <a:pt x="1210" y="1159"/>
                  </a:cubicBezTo>
                  <a:cubicBezTo>
                    <a:pt x="1215" y="1156"/>
                    <a:pt x="1217" y="1153"/>
                    <a:pt x="1219" y="1151"/>
                  </a:cubicBezTo>
                  <a:cubicBezTo>
                    <a:pt x="1255" y="1115"/>
                    <a:pt x="1256" y="1099"/>
                    <a:pt x="1235" y="1065"/>
                  </a:cubicBezTo>
                  <a:cubicBezTo>
                    <a:pt x="1185" y="986"/>
                    <a:pt x="1158" y="948"/>
                    <a:pt x="1158" y="948"/>
                  </a:cubicBezTo>
                  <a:cubicBezTo>
                    <a:pt x="1138" y="923"/>
                    <a:pt x="1121" y="918"/>
                    <a:pt x="1096" y="940"/>
                  </a:cubicBezTo>
                  <a:cubicBezTo>
                    <a:pt x="1092" y="944"/>
                    <a:pt x="1088" y="946"/>
                    <a:pt x="1085" y="948"/>
                  </a:cubicBezTo>
                  <a:cubicBezTo>
                    <a:pt x="938" y="1080"/>
                    <a:pt x="743" y="1106"/>
                    <a:pt x="574" y="1070"/>
                  </a:cubicBezTo>
                  <a:cubicBezTo>
                    <a:pt x="540" y="1061"/>
                    <a:pt x="507" y="1049"/>
                    <a:pt x="477" y="1035"/>
                  </a:cubicBezTo>
                  <a:cubicBezTo>
                    <a:pt x="362" y="977"/>
                    <a:pt x="278" y="873"/>
                    <a:pt x="254" y="752"/>
                  </a:cubicBezTo>
                  <a:lnTo>
                    <a:pt x="1201" y="752"/>
                  </a:lnTo>
                  <a:cubicBezTo>
                    <a:pt x="1201" y="752"/>
                    <a:pt x="1202" y="752"/>
                    <a:pt x="1204" y="752"/>
                  </a:cubicBezTo>
                  <a:close/>
                </a:path>
              </a:pathLst>
            </a:custGeom>
            <a:solidFill>
              <a:srgbClr val="ED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7" name="Google Shape;27;p54"/>
            <p:cNvSpPr/>
            <p:nvPr/>
          </p:nvSpPr>
          <p:spPr>
            <a:xfrm>
              <a:off x="11283950" y="396875"/>
              <a:ext cx="158750" cy="239713"/>
            </a:xfrm>
            <a:custGeom>
              <a:avLst/>
              <a:gdLst/>
              <a:ahLst/>
              <a:cxnLst/>
              <a:rect l="l" t="t" r="r" b="b"/>
              <a:pathLst>
                <a:path w="1327" h="2000" extrusionOk="0">
                  <a:moveTo>
                    <a:pt x="663" y="1081"/>
                  </a:moveTo>
                  <a:lnTo>
                    <a:pt x="663" y="1081"/>
                  </a:lnTo>
                  <a:cubicBezTo>
                    <a:pt x="435" y="1081"/>
                    <a:pt x="249" y="900"/>
                    <a:pt x="243" y="673"/>
                  </a:cubicBezTo>
                  <a:lnTo>
                    <a:pt x="243" y="651"/>
                  </a:lnTo>
                  <a:cubicBezTo>
                    <a:pt x="249" y="425"/>
                    <a:pt x="435" y="243"/>
                    <a:pt x="663" y="243"/>
                  </a:cubicBezTo>
                  <a:cubicBezTo>
                    <a:pt x="895" y="243"/>
                    <a:pt x="1083" y="431"/>
                    <a:pt x="1083" y="662"/>
                  </a:cubicBezTo>
                  <a:cubicBezTo>
                    <a:pt x="1083" y="893"/>
                    <a:pt x="895" y="1081"/>
                    <a:pt x="663" y="1081"/>
                  </a:cubicBezTo>
                  <a:close/>
                  <a:moveTo>
                    <a:pt x="663" y="0"/>
                  </a:moveTo>
                  <a:lnTo>
                    <a:pt x="663" y="0"/>
                  </a:lnTo>
                  <a:cubicBezTo>
                    <a:pt x="508" y="0"/>
                    <a:pt x="361" y="54"/>
                    <a:pt x="243" y="150"/>
                  </a:cubicBezTo>
                  <a:lnTo>
                    <a:pt x="243" y="47"/>
                  </a:lnTo>
                  <a:cubicBezTo>
                    <a:pt x="243" y="12"/>
                    <a:pt x="234" y="0"/>
                    <a:pt x="196" y="0"/>
                  </a:cubicBezTo>
                  <a:lnTo>
                    <a:pt x="47" y="0"/>
                  </a:lnTo>
                  <a:cubicBezTo>
                    <a:pt x="9" y="0"/>
                    <a:pt x="0" y="11"/>
                    <a:pt x="0" y="47"/>
                  </a:cubicBezTo>
                  <a:lnTo>
                    <a:pt x="0" y="1952"/>
                  </a:lnTo>
                  <a:cubicBezTo>
                    <a:pt x="0" y="1987"/>
                    <a:pt x="9" y="2000"/>
                    <a:pt x="47" y="2000"/>
                  </a:cubicBezTo>
                  <a:lnTo>
                    <a:pt x="196" y="2000"/>
                  </a:lnTo>
                  <a:cubicBezTo>
                    <a:pt x="234" y="2000"/>
                    <a:pt x="243" y="1987"/>
                    <a:pt x="243" y="1952"/>
                  </a:cubicBezTo>
                  <a:lnTo>
                    <a:pt x="243" y="1175"/>
                  </a:lnTo>
                  <a:cubicBezTo>
                    <a:pt x="361" y="1271"/>
                    <a:pt x="508" y="1325"/>
                    <a:pt x="663" y="1325"/>
                  </a:cubicBezTo>
                  <a:cubicBezTo>
                    <a:pt x="1030" y="1325"/>
                    <a:pt x="1327" y="1028"/>
                    <a:pt x="1327" y="662"/>
                  </a:cubicBezTo>
                  <a:cubicBezTo>
                    <a:pt x="1327" y="297"/>
                    <a:pt x="1030" y="0"/>
                    <a:pt x="663" y="0"/>
                  </a:cubicBezTo>
                  <a:close/>
                </a:path>
              </a:pathLst>
            </a:custGeom>
            <a:solidFill>
              <a:srgbClr val="ED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8" name="Google Shape;28;p54"/>
            <p:cNvSpPr/>
            <p:nvPr/>
          </p:nvSpPr>
          <p:spPr>
            <a:xfrm>
              <a:off x="11466513" y="396875"/>
              <a:ext cx="152400" cy="160338"/>
            </a:xfrm>
            <a:custGeom>
              <a:avLst/>
              <a:gdLst/>
              <a:ahLst/>
              <a:cxnLst/>
              <a:rect l="l" t="t" r="r" b="b"/>
              <a:pathLst>
                <a:path w="1281" h="1341" extrusionOk="0">
                  <a:moveTo>
                    <a:pt x="270" y="509"/>
                  </a:moveTo>
                  <a:lnTo>
                    <a:pt x="270" y="509"/>
                  </a:lnTo>
                  <a:cubicBezTo>
                    <a:pt x="319" y="349"/>
                    <a:pt x="467" y="242"/>
                    <a:pt x="641" y="242"/>
                  </a:cubicBezTo>
                  <a:cubicBezTo>
                    <a:pt x="808" y="242"/>
                    <a:pt x="964" y="356"/>
                    <a:pt x="1018" y="509"/>
                  </a:cubicBezTo>
                  <a:lnTo>
                    <a:pt x="270" y="509"/>
                  </a:lnTo>
                  <a:close/>
                  <a:moveTo>
                    <a:pt x="1281" y="662"/>
                  </a:moveTo>
                  <a:lnTo>
                    <a:pt x="1281" y="662"/>
                  </a:lnTo>
                  <a:cubicBezTo>
                    <a:pt x="1281" y="296"/>
                    <a:pt x="994" y="0"/>
                    <a:pt x="641" y="0"/>
                  </a:cubicBezTo>
                  <a:cubicBezTo>
                    <a:pt x="287" y="0"/>
                    <a:pt x="0" y="296"/>
                    <a:pt x="0" y="662"/>
                  </a:cubicBezTo>
                  <a:cubicBezTo>
                    <a:pt x="0" y="689"/>
                    <a:pt x="2" y="716"/>
                    <a:pt x="5" y="743"/>
                  </a:cubicBezTo>
                  <a:lnTo>
                    <a:pt x="6" y="752"/>
                  </a:lnTo>
                  <a:lnTo>
                    <a:pt x="6" y="752"/>
                  </a:lnTo>
                  <a:cubicBezTo>
                    <a:pt x="24" y="884"/>
                    <a:pt x="80" y="1005"/>
                    <a:pt x="168" y="1102"/>
                  </a:cubicBezTo>
                  <a:cubicBezTo>
                    <a:pt x="168" y="1102"/>
                    <a:pt x="168" y="1102"/>
                    <a:pt x="169" y="1103"/>
                  </a:cubicBezTo>
                  <a:cubicBezTo>
                    <a:pt x="267" y="1210"/>
                    <a:pt x="400" y="1284"/>
                    <a:pt x="549" y="1312"/>
                  </a:cubicBezTo>
                  <a:lnTo>
                    <a:pt x="560" y="1314"/>
                  </a:lnTo>
                  <a:lnTo>
                    <a:pt x="560" y="1314"/>
                  </a:lnTo>
                  <a:cubicBezTo>
                    <a:pt x="565" y="1315"/>
                    <a:pt x="571" y="1316"/>
                    <a:pt x="577" y="1317"/>
                  </a:cubicBezTo>
                  <a:cubicBezTo>
                    <a:pt x="780" y="1341"/>
                    <a:pt x="951" y="1308"/>
                    <a:pt x="1090" y="1238"/>
                  </a:cubicBezTo>
                  <a:cubicBezTo>
                    <a:pt x="1127" y="1220"/>
                    <a:pt x="1159" y="1199"/>
                    <a:pt x="1186" y="1179"/>
                  </a:cubicBezTo>
                  <a:cubicBezTo>
                    <a:pt x="1196" y="1172"/>
                    <a:pt x="1204" y="1165"/>
                    <a:pt x="1211" y="1159"/>
                  </a:cubicBezTo>
                  <a:cubicBezTo>
                    <a:pt x="1215" y="1156"/>
                    <a:pt x="1218" y="1153"/>
                    <a:pt x="1219" y="1151"/>
                  </a:cubicBezTo>
                  <a:cubicBezTo>
                    <a:pt x="1255" y="1115"/>
                    <a:pt x="1257" y="1099"/>
                    <a:pt x="1235" y="1065"/>
                  </a:cubicBezTo>
                  <a:cubicBezTo>
                    <a:pt x="1186" y="986"/>
                    <a:pt x="1158" y="948"/>
                    <a:pt x="1158" y="948"/>
                  </a:cubicBezTo>
                  <a:cubicBezTo>
                    <a:pt x="1138" y="923"/>
                    <a:pt x="1121" y="918"/>
                    <a:pt x="1096" y="940"/>
                  </a:cubicBezTo>
                  <a:cubicBezTo>
                    <a:pt x="1092" y="944"/>
                    <a:pt x="1088" y="946"/>
                    <a:pt x="1086" y="948"/>
                  </a:cubicBezTo>
                  <a:cubicBezTo>
                    <a:pt x="938" y="1080"/>
                    <a:pt x="744" y="1106"/>
                    <a:pt x="575" y="1070"/>
                  </a:cubicBezTo>
                  <a:cubicBezTo>
                    <a:pt x="540" y="1061"/>
                    <a:pt x="507" y="1049"/>
                    <a:pt x="477" y="1035"/>
                  </a:cubicBezTo>
                  <a:cubicBezTo>
                    <a:pt x="362" y="977"/>
                    <a:pt x="278" y="873"/>
                    <a:pt x="254" y="752"/>
                  </a:cubicBezTo>
                  <a:lnTo>
                    <a:pt x="1201" y="752"/>
                  </a:lnTo>
                  <a:cubicBezTo>
                    <a:pt x="1202" y="752"/>
                    <a:pt x="1203" y="752"/>
                    <a:pt x="1204" y="752"/>
                  </a:cubicBezTo>
                  <a:cubicBezTo>
                    <a:pt x="1205" y="752"/>
                    <a:pt x="1206" y="752"/>
                    <a:pt x="1207" y="752"/>
                  </a:cubicBezTo>
                  <a:cubicBezTo>
                    <a:pt x="1249" y="750"/>
                    <a:pt x="1281" y="715"/>
                    <a:pt x="1281" y="672"/>
                  </a:cubicBezTo>
                  <a:cubicBezTo>
                    <a:pt x="1281" y="670"/>
                    <a:pt x="1281" y="668"/>
                    <a:pt x="1281" y="667"/>
                  </a:cubicBezTo>
                  <a:cubicBezTo>
                    <a:pt x="1281" y="666"/>
                    <a:pt x="1281" y="665"/>
                    <a:pt x="1281" y="662"/>
                  </a:cubicBezTo>
                  <a:close/>
                </a:path>
              </a:pathLst>
            </a:custGeom>
            <a:solidFill>
              <a:srgbClr val="ED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标题和竖排文字">
  <p:cSld name="VERTICAL_TEXT">
    <p:spTree>
      <p:nvGrpSpPr>
        <p:cNvPr id="81" name="Shape 81"/>
        <p:cNvGrpSpPr/>
        <p:nvPr/>
      </p:nvGrpSpPr>
      <p:grpSpPr>
        <a:xfrm>
          <a:off x="0" y="0"/>
          <a:ext cx="0" cy="0"/>
          <a:chOff x="0" y="0"/>
          <a:chExt cx="0" cy="0"/>
        </a:xfrm>
      </p:grpSpPr>
      <p:sp>
        <p:nvSpPr>
          <p:cNvPr id="82" name="Google Shape;82;p63"/>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63"/>
          <p:cNvSpPr txBox="1"/>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84" name="Google Shape;84;p63"/>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63"/>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63"/>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竖排标题与文本">
  <p:cSld name="VERTICAL_TITLE_AND_VERTICAL_TEXT">
    <p:spTree>
      <p:nvGrpSpPr>
        <p:cNvPr id="87" name="Shape 87"/>
        <p:cNvGrpSpPr/>
        <p:nvPr/>
      </p:nvGrpSpPr>
      <p:grpSpPr>
        <a:xfrm>
          <a:off x="0" y="0"/>
          <a:ext cx="0" cy="0"/>
          <a:chOff x="0" y="0"/>
          <a:chExt cx="0" cy="0"/>
        </a:xfrm>
      </p:grpSpPr>
      <p:sp>
        <p:nvSpPr>
          <p:cNvPr id="88" name="Google Shape;88;p64"/>
          <p:cNvSpPr txBox="1"/>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64"/>
          <p:cNvSpPr txBox="1"/>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90" name="Google Shape;90;p64"/>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64"/>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64"/>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空白2">
  <p:cSld name="TITLE_AND_BODY_2">
    <p:spTree>
      <p:nvGrpSpPr>
        <p:cNvPr id="93" name="Shape 93"/>
        <p:cNvGrpSpPr/>
        <p:nvPr/>
      </p:nvGrpSpPr>
      <p:grpSpPr>
        <a:xfrm>
          <a:off x="0" y="0"/>
          <a:ext cx="0" cy="0"/>
          <a:chOff x="0" y="0"/>
          <a:chExt cx="0" cy="0"/>
        </a:xfrm>
      </p:grpSpPr>
      <p:sp>
        <p:nvSpPr>
          <p:cNvPr id="94" name="Google Shape;94;ge946b56258_1_81"/>
          <p:cNvSpPr txBox="1"/>
          <p:nvPr>
            <p:ph type="sldNum" idx="12"/>
          </p:nvPr>
        </p:nvSpPr>
        <p:spPr>
          <a:xfrm>
            <a:off x="5941077" y="6540500"/>
            <a:ext cx="303600" cy="321600"/>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900"/>
              <a:buFont typeface="Helvetica Neue" panose="020B0604020202020204"/>
              <a:buNone/>
              <a:defRPr sz="1200" b="0" i="0" u="none" strike="noStrike" cap="none">
                <a:solidFill>
                  <a:srgbClr val="888888"/>
                </a:solidFill>
                <a:latin typeface="Helvetica Neue" panose="020B0604020202020204"/>
                <a:ea typeface="Helvetica Neue" panose="020B0604020202020204"/>
                <a:cs typeface="Helvetica Neue" panose="020B0604020202020204"/>
                <a:sym typeface="Helvetica Neue" panose="020B0604020202020204"/>
              </a:defRPr>
            </a:lvl1pPr>
            <a:lvl2pPr marL="0" marR="0" lvl="1" indent="0" algn="ctr" rtl="0">
              <a:lnSpc>
                <a:spcPct val="100000"/>
              </a:lnSpc>
              <a:spcBef>
                <a:spcPts val="0"/>
              </a:spcBef>
              <a:spcAft>
                <a:spcPts val="0"/>
              </a:spcAft>
              <a:buClr>
                <a:srgbClr val="000000"/>
              </a:buClr>
              <a:buSzPts val="900"/>
              <a:buFont typeface="Helvetica Neue" panose="020B0604020202020204"/>
              <a:buNone/>
              <a:defRPr sz="1200" b="0" i="0" u="none" strike="noStrike" cap="none">
                <a:solidFill>
                  <a:srgbClr val="888888"/>
                </a:solidFill>
                <a:latin typeface="Helvetica Neue" panose="020B0604020202020204"/>
                <a:ea typeface="Helvetica Neue" panose="020B0604020202020204"/>
                <a:cs typeface="Helvetica Neue" panose="020B0604020202020204"/>
                <a:sym typeface="Helvetica Neue" panose="020B0604020202020204"/>
              </a:defRPr>
            </a:lvl2pPr>
            <a:lvl3pPr marL="0" marR="0" lvl="2" indent="0" algn="ctr" rtl="0">
              <a:lnSpc>
                <a:spcPct val="100000"/>
              </a:lnSpc>
              <a:spcBef>
                <a:spcPts val="0"/>
              </a:spcBef>
              <a:spcAft>
                <a:spcPts val="0"/>
              </a:spcAft>
              <a:buClr>
                <a:srgbClr val="000000"/>
              </a:buClr>
              <a:buSzPts val="900"/>
              <a:buFont typeface="Helvetica Neue" panose="020B0604020202020204"/>
              <a:buNone/>
              <a:defRPr sz="1200" b="0" i="0" u="none" strike="noStrike" cap="none">
                <a:solidFill>
                  <a:srgbClr val="888888"/>
                </a:solidFill>
                <a:latin typeface="Helvetica Neue" panose="020B0604020202020204"/>
                <a:ea typeface="Helvetica Neue" panose="020B0604020202020204"/>
                <a:cs typeface="Helvetica Neue" panose="020B0604020202020204"/>
                <a:sym typeface="Helvetica Neue" panose="020B0604020202020204"/>
              </a:defRPr>
            </a:lvl3pPr>
            <a:lvl4pPr marL="0" marR="0" lvl="3" indent="0" algn="ctr" rtl="0">
              <a:lnSpc>
                <a:spcPct val="100000"/>
              </a:lnSpc>
              <a:spcBef>
                <a:spcPts val="0"/>
              </a:spcBef>
              <a:spcAft>
                <a:spcPts val="0"/>
              </a:spcAft>
              <a:buClr>
                <a:srgbClr val="000000"/>
              </a:buClr>
              <a:buSzPts val="900"/>
              <a:buFont typeface="Helvetica Neue" panose="020B0604020202020204"/>
              <a:buNone/>
              <a:defRPr sz="1200" b="0" i="0" u="none" strike="noStrike" cap="none">
                <a:solidFill>
                  <a:srgbClr val="888888"/>
                </a:solidFill>
                <a:latin typeface="Helvetica Neue" panose="020B0604020202020204"/>
                <a:ea typeface="Helvetica Neue" panose="020B0604020202020204"/>
                <a:cs typeface="Helvetica Neue" panose="020B0604020202020204"/>
                <a:sym typeface="Helvetica Neue" panose="020B0604020202020204"/>
              </a:defRPr>
            </a:lvl4pPr>
            <a:lvl5pPr marL="0" marR="0" lvl="4" indent="0" algn="ctr" rtl="0">
              <a:lnSpc>
                <a:spcPct val="100000"/>
              </a:lnSpc>
              <a:spcBef>
                <a:spcPts val="0"/>
              </a:spcBef>
              <a:spcAft>
                <a:spcPts val="0"/>
              </a:spcAft>
              <a:buClr>
                <a:srgbClr val="000000"/>
              </a:buClr>
              <a:buSzPts val="900"/>
              <a:buFont typeface="Helvetica Neue" panose="020B0604020202020204"/>
              <a:buNone/>
              <a:defRPr sz="1200" b="0" i="0" u="none" strike="noStrike" cap="none">
                <a:solidFill>
                  <a:srgbClr val="888888"/>
                </a:solidFill>
                <a:latin typeface="Helvetica Neue" panose="020B0604020202020204"/>
                <a:ea typeface="Helvetica Neue" panose="020B0604020202020204"/>
                <a:cs typeface="Helvetica Neue" panose="020B0604020202020204"/>
                <a:sym typeface="Helvetica Neue" panose="020B0604020202020204"/>
              </a:defRPr>
            </a:lvl5pPr>
            <a:lvl6pPr marL="0" marR="0" lvl="5" indent="0" algn="ctr" rtl="0">
              <a:lnSpc>
                <a:spcPct val="100000"/>
              </a:lnSpc>
              <a:spcBef>
                <a:spcPts val="0"/>
              </a:spcBef>
              <a:spcAft>
                <a:spcPts val="0"/>
              </a:spcAft>
              <a:buClr>
                <a:srgbClr val="000000"/>
              </a:buClr>
              <a:buSzPts val="900"/>
              <a:buFont typeface="Helvetica Neue" panose="020B0604020202020204"/>
              <a:buNone/>
              <a:defRPr sz="1200" b="0" i="0" u="none" strike="noStrike" cap="none">
                <a:solidFill>
                  <a:srgbClr val="888888"/>
                </a:solidFill>
                <a:latin typeface="Helvetica Neue" panose="020B0604020202020204"/>
                <a:ea typeface="Helvetica Neue" panose="020B0604020202020204"/>
                <a:cs typeface="Helvetica Neue" panose="020B0604020202020204"/>
                <a:sym typeface="Helvetica Neue" panose="020B0604020202020204"/>
              </a:defRPr>
            </a:lvl6pPr>
            <a:lvl7pPr marL="0" marR="0" lvl="6" indent="0" algn="ctr" rtl="0">
              <a:lnSpc>
                <a:spcPct val="100000"/>
              </a:lnSpc>
              <a:spcBef>
                <a:spcPts val="0"/>
              </a:spcBef>
              <a:spcAft>
                <a:spcPts val="0"/>
              </a:spcAft>
              <a:buClr>
                <a:srgbClr val="000000"/>
              </a:buClr>
              <a:buSzPts val="900"/>
              <a:buFont typeface="Helvetica Neue" panose="020B0604020202020204"/>
              <a:buNone/>
              <a:defRPr sz="1200" b="0" i="0" u="none" strike="noStrike" cap="none">
                <a:solidFill>
                  <a:srgbClr val="888888"/>
                </a:solidFill>
                <a:latin typeface="Helvetica Neue" panose="020B0604020202020204"/>
                <a:ea typeface="Helvetica Neue" panose="020B0604020202020204"/>
                <a:cs typeface="Helvetica Neue" panose="020B0604020202020204"/>
                <a:sym typeface="Helvetica Neue" panose="020B0604020202020204"/>
              </a:defRPr>
            </a:lvl7pPr>
            <a:lvl8pPr marL="0" marR="0" lvl="7" indent="0" algn="ctr" rtl="0">
              <a:lnSpc>
                <a:spcPct val="100000"/>
              </a:lnSpc>
              <a:spcBef>
                <a:spcPts val="0"/>
              </a:spcBef>
              <a:spcAft>
                <a:spcPts val="0"/>
              </a:spcAft>
              <a:buClr>
                <a:srgbClr val="000000"/>
              </a:buClr>
              <a:buSzPts val="900"/>
              <a:buFont typeface="Helvetica Neue" panose="020B0604020202020204"/>
              <a:buNone/>
              <a:defRPr sz="1200" b="0" i="0" u="none" strike="noStrike" cap="none">
                <a:solidFill>
                  <a:srgbClr val="888888"/>
                </a:solidFill>
                <a:latin typeface="Helvetica Neue" panose="020B0604020202020204"/>
                <a:ea typeface="Helvetica Neue" panose="020B0604020202020204"/>
                <a:cs typeface="Helvetica Neue" panose="020B0604020202020204"/>
                <a:sym typeface="Helvetica Neue" panose="020B0604020202020204"/>
              </a:defRPr>
            </a:lvl8pPr>
            <a:lvl9pPr marL="0" marR="0" lvl="8" indent="0" algn="ctr" rtl="0">
              <a:lnSpc>
                <a:spcPct val="100000"/>
              </a:lnSpc>
              <a:spcBef>
                <a:spcPts val="0"/>
              </a:spcBef>
              <a:spcAft>
                <a:spcPts val="0"/>
              </a:spcAft>
              <a:buClr>
                <a:srgbClr val="000000"/>
              </a:buClr>
              <a:buSzPts val="900"/>
              <a:buFont typeface="Helvetica Neue" panose="020B0604020202020204"/>
              <a:buNone/>
              <a:defRPr sz="1200" b="0" i="0" u="none" strike="noStrike" cap="none">
                <a:solidFill>
                  <a:srgbClr val="888888"/>
                </a:solidFill>
                <a:latin typeface="Helvetica Neue" panose="020B0604020202020204"/>
                <a:ea typeface="Helvetica Neue" panose="020B0604020202020204"/>
                <a:cs typeface="Helvetica Neue" panose="020B0604020202020204"/>
                <a:sym typeface="Helvetica Neue" panose="020B0604020202020204"/>
              </a:defRPr>
            </a:lvl9pPr>
          </a:lstStyle>
          <a:p>
            <a:pPr marL="0" lvl="0" indent="0" algn="ctr" rtl="0">
              <a:spcBef>
                <a:spcPts val="0"/>
              </a:spcBef>
              <a:spcAft>
                <a:spcPts val="0"/>
              </a:spcAft>
              <a:buNone/>
            </a:pPr>
            <a:fld id="{00000000-1234-1234-1234-123412341234}" type="slidenum">
              <a:rPr lang="zh-CN"/>
            </a:fld>
            <a:endParaRPr lang="zh-CN"/>
          </a:p>
        </p:txBody>
      </p:sp>
      <p:sp>
        <p:nvSpPr>
          <p:cNvPr id="95" name="Google Shape;95;ge946b56258_1_81"/>
          <p:cNvSpPr/>
          <p:nvPr/>
        </p:nvSpPr>
        <p:spPr>
          <a:xfrm>
            <a:off x="1" y="0"/>
            <a:ext cx="12192000" cy="13944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panose="020B0604020202020204"/>
              <a:buNone/>
            </a:pPr>
            <a:endParaRPr sz="13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96" name="Google Shape;96;ge946b56258_1_81"/>
          <p:cNvSpPr/>
          <p:nvPr/>
        </p:nvSpPr>
        <p:spPr>
          <a:xfrm>
            <a:off x="-1" y="0"/>
            <a:ext cx="3530703" cy="1394237"/>
          </a:xfrm>
          <a:custGeom>
            <a:avLst/>
            <a:gdLst/>
            <a:ahLst/>
            <a:cxnLst/>
            <a:rect l="l" t="t" r="r" b="b"/>
            <a:pathLst>
              <a:path w="3269169" h="1394237" extrusionOk="0">
                <a:moveTo>
                  <a:pt x="0" y="0"/>
                </a:moveTo>
                <a:lnTo>
                  <a:pt x="3269169" y="0"/>
                </a:lnTo>
                <a:lnTo>
                  <a:pt x="2773869" y="1394237"/>
                </a:lnTo>
                <a:lnTo>
                  <a:pt x="0" y="1394237"/>
                </a:lnTo>
                <a:lnTo>
                  <a:pt x="0" y="0"/>
                </a:lnTo>
                <a:close/>
              </a:path>
            </a:pathLst>
          </a:custGeom>
          <a:solidFill>
            <a:srgbClr val="EE4D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panose="020B0604020202020204"/>
              <a:buNone/>
            </a:pPr>
            <a:endParaRPr sz="13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97" name="Google Shape;97;ge946b56258_1_81"/>
          <p:cNvSpPr/>
          <p:nvPr/>
        </p:nvSpPr>
        <p:spPr>
          <a:xfrm>
            <a:off x="1357252" y="190925"/>
            <a:ext cx="426065" cy="479047"/>
          </a:xfrm>
          <a:custGeom>
            <a:avLst/>
            <a:gdLst/>
            <a:ahLst/>
            <a:cxnLst/>
            <a:rect l="l" t="t" r="r" b="b"/>
            <a:pathLst>
              <a:path w="951" h="1066" extrusionOk="0">
                <a:moveTo>
                  <a:pt x="825" y="1066"/>
                </a:moveTo>
                <a:cubicBezTo>
                  <a:pt x="873" y="1065"/>
                  <a:pt x="912" y="1026"/>
                  <a:pt x="917" y="977"/>
                </a:cubicBezTo>
                <a:cubicBezTo>
                  <a:pt x="917" y="971"/>
                  <a:pt x="917" y="971"/>
                  <a:pt x="917" y="971"/>
                </a:cubicBezTo>
                <a:cubicBezTo>
                  <a:pt x="951" y="279"/>
                  <a:pt x="951" y="279"/>
                  <a:pt x="951" y="279"/>
                </a:cubicBezTo>
                <a:cubicBezTo>
                  <a:pt x="951" y="279"/>
                  <a:pt x="951" y="279"/>
                  <a:pt x="951" y="279"/>
                </a:cubicBezTo>
                <a:cubicBezTo>
                  <a:pt x="951" y="278"/>
                  <a:pt x="951" y="278"/>
                  <a:pt x="951" y="278"/>
                </a:cubicBezTo>
                <a:cubicBezTo>
                  <a:pt x="951" y="266"/>
                  <a:pt x="942" y="257"/>
                  <a:pt x="931" y="257"/>
                </a:cubicBezTo>
                <a:cubicBezTo>
                  <a:pt x="931" y="257"/>
                  <a:pt x="931" y="257"/>
                  <a:pt x="931" y="257"/>
                </a:cubicBezTo>
                <a:cubicBezTo>
                  <a:pt x="710" y="257"/>
                  <a:pt x="710" y="257"/>
                  <a:pt x="710" y="257"/>
                </a:cubicBezTo>
                <a:cubicBezTo>
                  <a:pt x="705" y="114"/>
                  <a:pt x="602" y="0"/>
                  <a:pt x="476" y="0"/>
                </a:cubicBezTo>
                <a:cubicBezTo>
                  <a:pt x="350" y="0"/>
                  <a:pt x="247" y="114"/>
                  <a:pt x="241" y="257"/>
                </a:cubicBezTo>
                <a:cubicBezTo>
                  <a:pt x="20" y="257"/>
                  <a:pt x="20" y="257"/>
                  <a:pt x="20" y="257"/>
                </a:cubicBezTo>
                <a:cubicBezTo>
                  <a:pt x="9" y="258"/>
                  <a:pt x="0" y="267"/>
                  <a:pt x="0" y="278"/>
                </a:cubicBezTo>
                <a:cubicBezTo>
                  <a:pt x="0" y="278"/>
                  <a:pt x="0" y="279"/>
                  <a:pt x="0" y="279"/>
                </a:cubicBezTo>
                <a:cubicBezTo>
                  <a:pt x="0" y="279"/>
                  <a:pt x="0" y="279"/>
                  <a:pt x="0" y="279"/>
                </a:cubicBezTo>
                <a:cubicBezTo>
                  <a:pt x="32" y="969"/>
                  <a:pt x="32" y="969"/>
                  <a:pt x="32" y="969"/>
                </a:cubicBezTo>
                <a:cubicBezTo>
                  <a:pt x="32" y="978"/>
                  <a:pt x="32" y="978"/>
                  <a:pt x="32" y="978"/>
                </a:cubicBezTo>
                <a:cubicBezTo>
                  <a:pt x="37" y="1026"/>
                  <a:pt x="72" y="1064"/>
                  <a:pt x="120" y="1066"/>
                </a:cubicBezTo>
                <a:cubicBezTo>
                  <a:pt x="120" y="1066"/>
                  <a:pt x="120" y="1066"/>
                  <a:pt x="120" y="1066"/>
                </a:cubicBezTo>
                <a:cubicBezTo>
                  <a:pt x="821" y="1066"/>
                  <a:pt x="821" y="1066"/>
                  <a:pt x="821" y="1066"/>
                </a:cubicBezTo>
                <a:lnTo>
                  <a:pt x="825" y="1066"/>
                </a:lnTo>
                <a:close/>
                <a:moveTo>
                  <a:pt x="476" y="62"/>
                </a:moveTo>
                <a:cubicBezTo>
                  <a:pt x="568" y="62"/>
                  <a:pt x="642" y="149"/>
                  <a:pt x="646" y="257"/>
                </a:cubicBezTo>
                <a:cubicBezTo>
                  <a:pt x="305" y="257"/>
                  <a:pt x="305" y="257"/>
                  <a:pt x="305" y="257"/>
                </a:cubicBezTo>
                <a:cubicBezTo>
                  <a:pt x="309" y="149"/>
                  <a:pt x="384" y="62"/>
                  <a:pt x="476" y="62"/>
                </a:cubicBezTo>
                <a:close/>
                <a:moveTo>
                  <a:pt x="650" y="798"/>
                </a:moveTo>
                <a:cubicBezTo>
                  <a:pt x="644" y="849"/>
                  <a:pt x="612" y="890"/>
                  <a:pt x="564" y="911"/>
                </a:cubicBezTo>
                <a:cubicBezTo>
                  <a:pt x="537" y="922"/>
                  <a:pt x="501" y="928"/>
                  <a:pt x="472" y="926"/>
                </a:cubicBezTo>
                <a:cubicBezTo>
                  <a:pt x="428" y="925"/>
                  <a:pt x="386" y="914"/>
                  <a:pt x="347" y="894"/>
                </a:cubicBezTo>
                <a:cubicBezTo>
                  <a:pt x="333" y="887"/>
                  <a:pt x="312" y="873"/>
                  <a:pt x="297" y="860"/>
                </a:cubicBezTo>
                <a:cubicBezTo>
                  <a:pt x="293" y="857"/>
                  <a:pt x="292" y="854"/>
                  <a:pt x="295" y="851"/>
                </a:cubicBezTo>
                <a:cubicBezTo>
                  <a:pt x="296" y="849"/>
                  <a:pt x="299" y="845"/>
                  <a:pt x="305" y="836"/>
                </a:cubicBezTo>
                <a:cubicBezTo>
                  <a:pt x="313" y="824"/>
                  <a:pt x="314" y="822"/>
                  <a:pt x="315" y="821"/>
                </a:cubicBezTo>
                <a:cubicBezTo>
                  <a:pt x="318" y="817"/>
                  <a:pt x="322" y="816"/>
                  <a:pt x="327" y="820"/>
                </a:cubicBezTo>
                <a:cubicBezTo>
                  <a:pt x="327" y="820"/>
                  <a:pt x="327" y="820"/>
                  <a:pt x="327" y="820"/>
                </a:cubicBezTo>
                <a:cubicBezTo>
                  <a:pt x="328" y="821"/>
                  <a:pt x="328" y="821"/>
                  <a:pt x="330" y="822"/>
                </a:cubicBezTo>
                <a:cubicBezTo>
                  <a:pt x="332" y="824"/>
                  <a:pt x="333" y="824"/>
                  <a:pt x="333" y="825"/>
                </a:cubicBezTo>
                <a:cubicBezTo>
                  <a:pt x="375" y="857"/>
                  <a:pt x="423" y="876"/>
                  <a:pt x="472" y="878"/>
                </a:cubicBezTo>
                <a:cubicBezTo>
                  <a:pt x="541" y="877"/>
                  <a:pt x="590" y="846"/>
                  <a:pt x="599" y="800"/>
                </a:cubicBezTo>
                <a:cubicBezTo>
                  <a:pt x="608" y="748"/>
                  <a:pt x="567" y="704"/>
                  <a:pt x="488" y="679"/>
                </a:cubicBezTo>
                <a:cubicBezTo>
                  <a:pt x="463" y="671"/>
                  <a:pt x="400" y="646"/>
                  <a:pt x="388" y="639"/>
                </a:cubicBezTo>
                <a:cubicBezTo>
                  <a:pt x="334" y="607"/>
                  <a:pt x="308" y="566"/>
                  <a:pt x="312" y="514"/>
                </a:cubicBezTo>
                <a:cubicBezTo>
                  <a:pt x="317" y="443"/>
                  <a:pt x="384" y="390"/>
                  <a:pt x="468" y="390"/>
                </a:cubicBezTo>
                <a:cubicBezTo>
                  <a:pt x="506" y="389"/>
                  <a:pt x="543" y="397"/>
                  <a:pt x="580" y="412"/>
                </a:cubicBezTo>
                <a:cubicBezTo>
                  <a:pt x="592" y="418"/>
                  <a:pt x="615" y="430"/>
                  <a:pt x="623" y="436"/>
                </a:cubicBezTo>
                <a:cubicBezTo>
                  <a:pt x="628" y="439"/>
                  <a:pt x="628" y="443"/>
                  <a:pt x="626" y="447"/>
                </a:cubicBezTo>
                <a:cubicBezTo>
                  <a:pt x="624" y="450"/>
                  <a:pt x="622" y="453"/>
                  <a:pt x="617" y="461"/>
                </a:cubicBezTo>
                <a:cubicBezTo>
                  <a:pt x="617" y="462"/>
                  <a:pt x="617" y="462"/>
                  <a:pt x="617" y="462"/>
                </a:cubicBezTo>
                <a:cubicBezTo>
                  <a:pt x="610" y="472"/>
                  <a:pt x="610" y="472"/>
                  <a:pt x="608" y="475"/>
                </a:cubicBezTo>
                <a:cubicBezTo>
                  <a:pt x="606" y="479"/>
                  <a:pt x="603" y="479"/>
                  <a:pt x="598" y="476"/>
                </a:cubicBezTo>
                <a:cubicBezTo>
                  <a:pt x="559" y="450"/>
                  <a:pt x="517" y="437"/>
                  <a:pt x="469" y="436"/>
                </a:cubicBezTo>
                <a:cubicBezTo>
                  <a:pt x="411" y="438"/>
                  <a:pt x="367" y="472"/>
                  <a:pt x="364" y="519"/>
                </a:cubicBezTo>
                <a:cubicBezTo>
                  <a:pt x="363" y="562"/>
                  <a:pt x="395" y="593"/>
                  <a:pt x="465" y="617"/>
                </a:cubicBezTo>
                <a:cubicBezTo>
                  <a:pt x="606" y="662"/>
                  <a:pt x="660" y="715"/>
                  <a:pt x="650" y="79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panose="020B0604020202020204"/>
              <a:buNone/>
            </a:pPr>
            <a:endParaRPr sz="13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matchingName="空白">
  <p:cSld name="BLANK">
    <p:spTree>
      <p:nvGrpSpPr>
        <p:cNvPr id="29" name="Shape 29"/>
        <p:cNvGrpSpPr/>
        <p:nvPr/>
      </p:nvGrpSpPr>
      <p:grpSpPr>
        <a:xfrm>
          <a:off x="0" y="0"/>
          <a:ext cx="0" cy="0"/>
          <a:chOff x="0" y="0"/>
          <a:chExt cx="0" cy="0"/>
        </a:xfrm>
      </p:grpSpPr>
      <p:sp>
        <p:nvSpPr>
          <p:cNvPr id="30" name="Google Shape;30;p55"/>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5"/>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5"/>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33" name="Shape 33"/>
        <p:cNvGrpSpPr/>
        <p:nvPr/>
      </p:nvGrpSpPr>
      <p:grpSpPr>
        <a:xfrm>
          <a:off x="0" y="0"/>
          <a:ext cx="0" cy="0"/>
          <a:chOff x="0" y="0"/>
          <a:chExt cx="0" cy="0"/>
        </a:xfrm>
      </p:grpSpPr>
      <p:sp>
        <p:nvSpPr>
          <p:cNvPr id="34" name="Google Shape;34;p56"/>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6"/>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6"/>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
        <p:nvSpPr>
          <p:cNvPr id="37" name="Google Shape;37;p56"/>
          <p:cNvSpPr/>
          <p:nvPr/>
        </p:nvSpPr>
        <p:spPr>
          <a:xfrm>
            <a:off x="2692296" y="2567320"/>
            <a:ext cx="1476307" cy="1476307"/>
          </a:xfrm>
          <a:prstGeom prst="ellipse">
            <a:avLst/>
          </a:prstGeom>
          <a:solidFill>
            <a:srgbClr val="F985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cxnSp>
        <p:nvCxnSpPr>
          <p:cNvPr id="38" name="Google Shape;38;p56"/>
          <p:cNvCxnSpPr/>
          <p:nvPr/>
        </p:nvCxnSpPr>
        <p:spPr>
          <a:xfrm>
            <a:off x="4365453" y="3314700"/>
            <a:ext cx="5331101" cy="0"/>
          </a:xfrm>
          <a:prstGeom prst="straightConnector1">
            <a:avLst/>
          </a:prstGeom>
          <a:noFill/>
          <a:ln w="19050" cap="flat" cmpd="sng">
            <a:solidFill>
              <a:srgbClr val="F98557"/>
            </a:solidFill>
            <a:prstDash val="solid"/>
            <a:miter lim="800000"/>
            <a:headEnd type="none" w="sm" len="sm"/>
            <a:tailEnd type="triangle" w="med" len="med"/>
          </a:ln>
        </p:spPr>
      </p:cxnSp>
      <p:sp>
        <p:nvSpPr>
          <p:cNvPr id="39" name="Google Shape;39;p56"/>
          <p:cNvSpPr/>
          <p:nvPr/>
        </p:nvSpPr>
        <p:spPr>
          <a:xfrm>
            <a:off x="2495446" y="2370470"/>
            <a:ext cx="1870007" cy="1870007"/>
          </a:xfrm>
          <a:prstGeom prst="ellipse">
            <a:avLst/>
          </a:prstGeom>
          <a:noFill/>
          <a:ln w="12700" cap="flat" cmpd="sng">
            <a:solidFill>
              <a:srgbClr val="F985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节标题">
  <p:cSld name="SECTION_HEADER">
    <p:spTree>
      <p:nvGrpSpPr>
        <p:cNvPr id="40" name="Shape 40"/>
        <p:cNvGrpSpPr/>
        <p:nvPr/>
      </p:nvGrpSpPr>
      <p:grpSpPr>
        <a:xfrm>
          <a:off x="0" y="0"/>
          <a:ext cx="0" cy="0"/>
          <a:chOff x="0" y="0"/>
          <a:chExt cx="0" cy="0"/>
        </a:xfrm>
      </p:grpSpPr>
      <p:sp>
        <p:nvSpPr>
          <p:cNvPr id="41" name="Google Shape;41;p57"/>
          <p:cNvSpPr txBox="1"/>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panose="020B060402020202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7"/>
          <p:cNvSpPr txBox="1"/>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43" name="Google Shape;43;p57"/>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57"/>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57"/>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两栏内容">
  <p:cSld name="TWO_OBJECTS">
    <p:spTree>
      <p:nvGrpSpPr>
        <p:cNvPr id="46" name="Shape 46"/>
        <p:cNvGrpSpPr/>
        <p:nvPr/>
      </p:nvGrpSpPr>
      <p:grpSpPr>
        <a:xfrm>
          <a:off x="0" y="0"/>
          <a:ext cx="0" cy="0"/>
          <a:chOff x="0" y="0"/>
          <a:chExt cx="0" cy="0"/>
        </a:xfrm>
      </p:grpSpPr>
      <p:sp>
        <p:nvSpPr>
          <p:cNvPr id="47" name="Google Shape;47;p58"/>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58"/>
          <p:cNvSpPr txBox="1"/>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9" name="Google Shape;49;p58"/>
          <p:cNvSpPr txBox="1"/>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50" name="Google Shape;50;p58"/>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58"/>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58"/>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比较">
  <p:cSld name="TWO_OBJECTS_WITH_TEXT">
    <p:spTree>
      <p:nvGrpSpPr>
        <p:cNvPr id="53" name="Shape 53"/>
        <p:cNvGrpSpPr/>
        <p:nvPr/>
      </p:nvGrpSpPr>
      <p:grpSpPr>
        <a:xfrm>
          <a:off x="0" y="0"/>
          <a:ext cx="0" cy="0"/>
          <a:chOff x="0" y="0"/>
          <a:chExt cx="0" cy="0"/>
        </a:xfrm>
      </p:grpSpPr>
      <p:sp>
        <p:nvSpPr>
          <p:cNvPr id="54" name="Google Shape;54;p59"/>
          <p:cNvSpPr txBox="1"/>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59"/>
          <p:cNvSpPr txBox="1"/>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56" name="Google Shape;56;p59"/>
          <p:cNvSpPr txBox="1"/>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57" name="Google Shape;57;p59"/>
          <p:cNvSpPr txBox="1"/>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58" name="Google Shape;58;p59"/>
          <p:cNvSpPr txBox="1"/>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59" name="Google Shape;59;p59"/>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59"/>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59"/>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仅标题">
  <p:cSld name="TITLE_ONLY">
    <p:spTree>
      <p:nvGrpSpPr>
        <p:cNvPr id="62" name="Shape 62"/>
        <p:cNvGrpSpPr/>
        <p:nvPr/>
      </p:nvGrpSpPr>
      <p:grpSpPr>
        <a:xfrm>
          <a:off x="0" y="0"/>
          <a:ext cx="0" cy="0"/>
          <a:chOff x="0" y="0"/>
          <a:chExt cx="0" cy="0"/>
        </a:xfrm>
      </p:grpSpPr>
      <p:sp>
        <p:nvSpPr>
          <p:cNvPr id="63" name="Google Shape;63;p60"/>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60"/>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0"/>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60"/>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内容与标题">
  <p:cSld name="OBJECT_WITH_CAPTION_TEXT">
    <p:spTree>
      <p:nvGrpSpPr>
        <p:cNvPr id="67" name="Shape 67"/>
        <p:cNvGrpSpPr/>
        <p:nvPr/>
      </p:nvGrpSpPr>
      <p:grpSpPr>
        <a:xfrm>
          <a:off x="0" y="0"/>
          <a:ext cx="0" cy="0"/>
          <a:chOff x="0" y="0"/>
          <a:chExt cx="0" cy="0"/>
        </a:xfrm>
      </p:grpSpPr>
      <p:sp>
        <p:nvSpPr>
          <p:cNvPr id="68" name="Google Shape;68;p61"/>
          <p:cNvSpPr txBox="1"/>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panose="020B060402020202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61"/>
          <p:cNvSpPr txBox="1"/>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70" name="Google Shape;70;p61"/>
          <p:cNvSpPr txBox="1"/>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71" name="Google Shape;71;p61"/>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61"/>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61"/>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图片与标题">
  <p:cSld name="PICTURE_WITH_CAPTION_TEXT">
    <p:spTree>
      <p:nvGrpSpPr>
        <p:cNvPr id="74" name="Shape 74"/>
        <p:cNvGrpSpPr/>
        <p:nvPr/>
      </p:nvGrpSpPr>
      <p:grpSpPr>
        <a:xfrm>
          <a:off x="0" y="0"/>
          <a:ext cx="0" cy="0"/>
          <a:chOff x="0" y="0"/>
          <a:chExt cx="0" cy="0"/>
        </a:xfrm>
      </p:grpSpPr>
      <p:sp>
        <p:nvSpPr>
          <p:cNvPr id="75" name="Google Shape;75;p62"/>
          <p:cNvSpPr txBox="1"/>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panose="020B060402020202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62"/>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panose="020B0604020202020204"/>
              <a:buNone/>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90000"/>
              </a:lnSpc>
              <a:spcBef>
                <a:spcPts val="50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90000"/>
              </a:lnSpc>
              <a:spcBef>
                <a:spcPts val="50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77" name="Google Shape;77;p62"/>
          <p:cNvSpPr txBox="1"/>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78" name="Google Shape;78;p62"/>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62"/>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62"/>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9" name="Shape 9"/>
        <p:cNvGrpSpPr/>
        <p:nvPr/>
      </p:nvGrpSpPr>
      <p:grpSpPr>
        <a:xfrm>
          <a:off x="0" y="0"/>
          <a:ext cx="0" cy="0"/>
          <a:chOff x="0" y="0"/>
          <a:chExt cx="0" cy="0"/>
        </a:xfrm>
      </p:grpSpPr>
      <p:sp>
        <p:nvSpPr>
          <p:cNvPr id="10" name="Google Shape;10;p53"/>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panose="020B0604020202020204"/>
              <a:buNone/>
              <a:defRPr sz="4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1" name="Google Shape;11;p53"/>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2" name="Google Shape;12;p53"/>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3" name="Google Shape;13;p53"/>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4" name="Google Shape;14;p53"/>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slideLayout" Target="../slideLayouts/slideLayout1.xml"/><Relationship Id="rId7" Type="http://schemas.openxmlformats.org/officeDocument/2006/relationships/image" Target="../media/image15.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16.pn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17.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18.png"/><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image" Target="../media/image20.png"/><Relationship Id="rId1"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22.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tags" Target="../tags/tag2.xml"/><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xml"/><Relationship Id="rId2" Type="http://schemas.openxmlformats.org/officeDocument/2006/relationships/image" Target="../media/image24.png"/><Relationship Id="rId1"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xml"/><Relationship Id="rId2" Type="http://schemas.openxmlformats.org/officeDocument/2006/relationships/image" Target="../media/image26.png"/><Relationship Id="rId1"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9" Type="http://schemas.openxmlformats.org/officeDocument/2006/relationships/image" Target="../media/image38.png"/><Relationship Id="rId8" Type="http://schemas.openxmlformats.org/officeDocument/2006/relationships/image" Target="../media/image37.png"/><Relationship Id="rId7" Type="http://schemas.openxmlformats.org/officeDocument/2006/relationships/image" Target="../media/image36.png"/><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png"/><Relationship Id="rId15" Type="http://schemas.openxmlformats.org/officeDocument/2006/relationships/notesSlide" Target="../notesSlides/notesSlide31.xml"/><Relationship Id="rId14" Type="http://schemas.openxmlformats.org/officeDocument/2006/relationships/slideLayout" Target="../slideLayouts/slideLayout1.xml"/><Relationship Id="rId13" Type="http://schemas.openxmlformats.org/officeDocument/2006/relationships/image" Target="../media/image42.png"/><Relationship Id="rId12" Type="http://schemas.openxmlformats.org/officeDocument/2006/relationships/image" Target="../media/image41.png"/><Relationship Id="rId11" Type="http://schemas.openxmlformats.org/officeDocument/2006/relationships/image" Target="../media/image40.png"/><Relationship Id="rId10" Type="http://schemas.openxmlformats.org/officeDocument/2006/relationships/image" Target="../media/image39.png"/><Relationship Id="rId1"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1.xml"/><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image" Target="../media/image4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1.xml"/><Relationship Id="rId2" Type="http://schemas.openxmlformats.org/officeDocument/2006/relationships/image" Target="../media/image48.png"/><Relationship Id="rId1" Type="http://schemas.openxmlformats.org/officeDocument/2006/relationships/image" Target="../media/image4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image" Target="../media/image49.png"/></Relationships>
</file>

<file path=ppt/slides/_rels/slide44.xml.rels><?xml version="1.0" encoding="UTF-8" standalone="yes"?>
<Relationships xmlns="http://schemas.openxmlformats.org/package/2006/relationships"><Relationship Id="rId5" Type="http://schemas.openxmlformats.org/officeDocument/2006/relationships/notesSlide" Target="../notesSlides/notesSlide44.xml"/><Relationship Id="rId4" Type="http://schemas.openxmlformats.org/officeDocument/2006/relationships/slideLayout" Target="../slideLayouts/slideLayout1.xml"/><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50.png"/></Relationships>
</file>

<file path=ppt/slides/_rels/slide45.xml.rels><?xml version="1.0" encoding="UTF-8" standalone="yes"?>
<Relationships xmlns="http://schemas.openxmlformats.org/package/2006/relationships"><Relationship Id="rId5" Type="http://schemas.openxmlformats.org/officeDocument/2006/relationships/notesSlide" Target="../notesSlides/notesSlide45.xml"/><Relationship Id="rId4" Type="http://schemas.openxmlformats.org/officeDocument/2006/relationships/slideLayout" Target="../slideLayouts/slideLayout1.xml"/><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image" Target="../media/image5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image" Target="../media/image56.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image" Target="../media/image57.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xml"/><Relationship Id="rId1" Type="http://schemas.openxmlformats.org/officeDocument/2006/relationships/image" Target="../media/image58.png"/></Relationships>
</file>

<file path=ppt/slides/_rels/slide53.xml.rels><?xml version="1.0" encoding="UTF-8" standalone="yes"?>
<Relationships xmlns="http://schemas.openxmlformats.org/package/2006/relationships"><Relationship Id="rId4" Type="http://schemas.openxmlformats.org/officeDocument/2006/relationships/notesSlide" Target="../notesSlides/notesSlide53.xml"/><Relationship Id="rId3" Type="http://schemas.openxmlformats.org/officeDocument/2006/relationships/slideLayout" Target="../slideLayouts/slideLayout12.xml"/><Relationship Id="rId2" Type="http://schemas.openxmlformats.org/officeDocument/2006/relationships/image" Target="../media/image60.png"/><Relationship Id="rId1" Type="http://schemas.openxmlformats.org/officeDocument/2006/relationships/image" Target="../media/image59.jpe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1.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02" name="Shape 102"/>
        <p:cNvGrpSpPr/>
        <p:nvPr/>
      </p:nvGrpSpPr>
      <p:grpSpPr>
        <a:xfrm>
          <a:off x="0" y="0"/>
          <a:ext cx="0" cy="0"/>
          <a:chOff x="0" y="0"/>
          <a:chExt cx="0" cy="0"/>
        </a:xfrm>
      </p:grpSpPr>
      <p:sp>
        <p:nvSpPr>
          <p:cNvPr id="103" name="Google Shape;103;p1"/>
          <p:cNvSpPr/>
          <p:nvPr/>
        </p:nvSpPr>
        <p:spPr>
          <a:xfrm>
            <a:off x="0" y="-17072"/>
            <a:ext cx="12209885" cy="6875072"/>
          </a:xfrm>
          <a:prstGeom prst="rect">
            <a:avLst/>
          </a:prstGeom>
          <a:solidFill>
            <a:srgbClr val="F96A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04" name="Google Shape;104;p1"/>
          <p:cNvSpPr/>
          <p:nvPr/>
        </p:nvSpPr>
        <p:spPr>
          <a:xfrm rot="-5926570">
            <a:off x="9399687" y="1418268"/>
            <a:ext cx="907704" cy="907704"/>
          </a:xfrm>
          <a:prstGeom prst="ellipse">
            <a:avLst/>
          </a:prstGeom>
          <a:gradFill>
            <a:gsLst>
              <a:gs pos="0">
                <a:srgbClr val="FF8F63"/>
              </a:gs>
              <a:gs pos="58000">
                <a:srgbClr val="FF7A57"/>
              </a:gs>
              <a:gs pos="100000">
                <a:srgbClr val="FF6A4D"/>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nvGrpSpPr>
          <p:cNvPr id="105" name="Google Shape;105;p1"/>
          <p:cNvGrpSpPr/>
          <p:nvPr/>
        </p:nvGrpSpPr>
        <p:grpSpPr>
          <a:xfrm>
            <a:off x="5798380" y="2261089"/>
            <a:ext cx="2239939" cy="3008078"/>
            <a:chOff x="5039783" y="1809750"/>
            <a:chExt cx="1361799" cy="1828799"/>
          </a:xfrm>
        </p:grpSpPr>
        <p:cxnSp>
          <p:nvCxnSpPr>
            <p:cNvPr id="106" name="Google Shape;106;p1"/>
            <p:cNvCxnSpPr/>
            <p:nvPr/>
          </p:nvCxnSpPr>
          <p:spPr>
            <a:xfrm>
              <a:off x="5393266" y="1809750"/>
              <a:ext cx="372534" cy="0"/>
            </a:xfrm>
            <a:prstGeom prst="straightConnector1">
              <a:avLst/>
            </a:prstGeom>
            <a:noFill/>
            <a:ln w="9525" cap="flat" cmpd="sng">
              <a:solidFill>
                <a:srgbClr val="FF875E"/>
              </a:solidFill>
              <a:prstDash val="solid"/>
              <a:miter lim="800000"/>
              <a:headEnd type="none" w="sm" len="sm"/>
              <a:tailEnd type="none" w="sm" len="sm"/>
            </a:ln>
          </p:spPr>
        </p:cxnSp>
        <p:cxnSp>
          <p:nvCxnSpPr>
            <p:cNvPr id="107" name="Google Shape;107;p1"/>
            <p:cNvCxnSpPr/>
            <p:nvPr/>
          </p:nvCxnSpPr>
          <p:spPr>
            <a:xfrm>
              <a:off x="5413099" y="1852084"/>
              <a:ext cx="439484" cy="0"/>
            </a:xfrm>
            <a:prstGeom prst="straightConnector1">
              <a:avLst/>
            </a:prstGeom>
            <a:noFill/>
            <a:ln w="9525" cap="flat" cmpd="sng">
              <a:solidFill>
                <a:srgbClr val="FF875E"/>
              </a:solidFill>
              <a:prstDash val="solid"/>
              <a:miter lim="800000"/>
              <a:headEnd type="none" w="sm" len="sm"/>
              <a:tailEnd type="none" w="sm" len="sm"/>
            </a:ln>
          </p:spPr>
        </p:cxnSp>
        <p:cxnSp>
          <p:nvCxnSpPr>
            <p:cNvPr id="108" name="Google Shape;108;p1"/>
            <p:cNvCxnSpPr/>
            <p:nvPr/>
          </p:nvCxnSpPr>
          <p:spPr>
            <a:xfrm>
              <a:off x="5458882" y="1890184"/>
              <a:ext cx="469901" cy="0"/>
            </a:xfrm>
            <a:prstGeom prst="straightConnector1">
              <a:avLst/>
            </a:prstGeom>
            <a:noFill/>
            <a:ln w="9525" cap="flat" cmpd="sng">
              <a:solidFill>
                <a:srgbClr val="FF875E"/>
              </a:solidFill>
              <a:prstDash val="solid"/>
              <a:miter lim="800000"/>
              <a:headEnd type="none" w="sm" len="sm"/>
              <a:tailEnd type="none" w="sm" len="sm"/>
            </a:ln>
          </p:spPr>
        </p:cxnSp>
        <p:cxnSp>
          <p:nvCxnSpPr>
            <p:cNvPr id="109" name="Google Shape;109;p1"/>
            <p:cNvCxnSpPr/>
            <p:nvPr/>
          </p:nvCxnSpPr>
          <p:spPr>
            <a:xfrm>
              <a:off x="5480049" y="1930400"/>
              <a:ext cx="501650" cy="0"/>
            </a:xfrm>
            <a:prstGeom prst="straightConnector1">
              <a:avLst/>
            </a:prstGeom>
            <a:noFill/>
            <a:ln w="9525" cap="flat" cmpd="sng">
              <a:solidFill>
                <a:srgbClr val="FF875E"/>
              </a:solidFill>
              <a:prstDash val="solid"/>
              <a:miter lim="800000"/>
              <a:headEnd type="none" w="sm" len="sm"/>
              <a:tailEnd type="none" w="sm" len="sm"/>
            </a:ln>
          </p:spPr>
        </p:cxnSp>
        <p:cxnSp>
          <p:nvCxnSpPr>
            <p:cNvPr id="110" name="Google Shape;110;p1"/>
            <p:cNvCxnSpPr/>
            <p:nvPr/>
          </p:nvCxnSpPr>
          <p:spPr>
            <a:xfrm>
              <a:off x="5393266" y="1970617"/>
              <a:ext cx="641349" cy="0"/>
            </a:xfrm>
            <a:prstGeom prst="straightConnector1">
              <a:avLst/>
            </a:prstGeom>
            <a:noFill/>
            <a:ln w="9525" cap="flat" cmpd="sng">
              <a:solidFill>
                <a:srgbClr val="FF875E"/>
              </a:solidFill>
              <a:prstDash val="solid"/>
              <a:miter lim="800000"/>
              <a:headEnd type="none" w="sm" len="sm"/>
              <a:tailEnd type="none" w="sm" len="sm"/>
            </a:ln>
          </p:spPr>
        </p:cxnSp>
        <p:cxnSp>
          <p:nvCxnSpPr>
            <p:cNvPr id="111" name="Google Shape;111;p1"/>
            <p:cNvCxnSpPr/>
            <p:nvPr/>
          </p:nvCxnSpPr>
          <p:spPr>
            <a:xfrm>
              <a:off x="5444066" y="2008717"/>
              <a:ext cx="641349" cy="0"/>
            </a:xfrm>
            <a:prstGeom prst="straightConnector1">
              <a:avLst/>
            </a:prstGeom>
            <a:noFill/>
            <a:ln w="9525" cap="flat" cmpd="sng">
              <a:solidFill>
                <a:srgbClr val="FF875E"/>
              </a:solidFill>
              <a:prstDash val="solid"/>
              <a:miter lim="800000"/>
              <a:headEnd type="none" w="sm" len="sm"/>
              <a:tailEnd type="none" w="sm" len="sm"/>
            </a:ln>
          </p:spPr>
        </p:cxnSp>
        <p:cxnSp>
          <p:nvCxnSpPr>
            <p:cNvPr id="112" name="Google Shape;112;p1"/>
            <p:cNvCxnSpPr/>
            <p:nvPr/>
          </p:nvCxnSpPr>
          <p:spPr>
            <a:xfrm>
              <a:off x="5480049" y="2051050"/>
              <a:ext cx="641349" cy="0"/>
            </a:xfrm>
            <a:prstGeom prst="straightConnector1">
              <a:avLst/>
            </a:prstGeom>
            <a:noFill/>
            <a:ln w="9525" cap="flat" cmpd="sng">
              <a:solidFill>
                <a:srgbClr val="FF875E"/>
              </a:solidFill>
              <a:prstDash val="solid"/>
              <a:miter lim="800000"/>
              <a:headEnd type="none" w="sm" len="sm"/>
              <a:tailEnd type="none" w="sm" len="sm"/>
            </a:ln>
          </p:spPr>
        </p:cxnSp>
        <p:cxnSp>
          <p:nvCxnSpPr>
            <p:cNvPr id="113" name="Google Shape;113;p1"/>
            <p:cNvCxnSpPr/>
            <p:nvPr/>
          </p:nvCxnSpPr>
          <p:spPr>
            <a:xfrm>
              <a:off x="5516033" y="2089150"/>
              <a:ext cx="641349" cy="0"/>
            </a:xfrm>
            <a:prstGeom prst="straightConnector1">
              <a:avLst/>
            </a:prstGeom>
            <a:noFill/>
            <a:ln w="9525" cap="flat" cmpd="sng">
              <a:solidFill>
                <a:srgbClr val="FF875E"/>
              </a:solidFill>
              <a:prstDash val="solid"/>
              <a:miter lim="800000"/>
              <a:headEnd type="none" w="sm" len="sm"/>
              <a:tailEnd type="none" w="sm" len="sm"/>
            </a:ln>
          </p:spPr>
        </p:cxnSp>
        <p:cxnSp>
          <p:nvCxnSpPr>
            <p:cNvPr id="114" name="Google Shape;114;p1"/>
            <p:cNvCxnSpPr/>
            <p:nvPr/>
          </p:nvCxnSpPr>
          <p:spPr>
            <a:xfrm>
              <a:off x="5552016" y="2127250"/>
              <a:ext cx="641349" cy="0"/>
            </a:xfrm>
            <a:prstGeom prst="straightConnector1">
              <a:avLst/>
            </a:prstGeom>
            <a:noFill/>
            <a:ln w="9525" cap="flat" cmpd="sng">
              <a:solidFill>
                <a:srgbClr val="FF875E"/>
              </a:solidFill>
              <a:prstDash val="solid"/>
              <a:miter lim="800000"/>
              <a:headEnd type="none" w="sm" len="sm"/>
              <a:tailEnd type="none" w="sm" len="sm"/>
            </a:ln>
          </p:spPr>
        </p:cxnSp>
        <p:cxnSp>
          <p:nvCxnSpPr>
            <p:cNvPr id="115" name="Google Shape;115;p1"/>
            <p:cNvCxnSpPr/>
            <p:nvPr/>
          </p:nvCxnSpPr>
          <p:spPr>
            <a:xfrm>
              <a:off x="5526616" y="2167467"/>
              <a:ext cx="696382" cy="0"/>
            </a:xfrm>
            <a:prstGeom prst="straightConnector1">
              <a:avLst/>
            </a:prstGeom>
            <a:noFill/>
            <a:ln w="9525" cap="flat" cmpd="sng">
              <a:solidFill>
                <a:srgbClr val="FF875E"/>
              </a:solidFill>
              <a:prstDash val="solid"/>
              <a:miter lim="800000"/>
              <a:headEnd type="none" w="sm" len="sm"/>
              <a:tailEnd type="none" w="sm" len="sm"/>
            </a:ln>
          </p:spPr>
        </p:cxnSp>
        <p:cxnSp>
          <p:nvCxnSpPr>
            <p:cNvPr id="116" name="Google Shape;116;p1"/>
            <p:cNvCxnSpPr/>
            <p:nvPr/>
          </p:nvCxnSpPr>
          <p:spPr>
            <a:xfrm>
              <a:off x="5540095" y="2207685"/>
              <a:ext cx="704070" cy="0"/>
            </a:xfrm>
            <a:prstGeom prst="straightConnector1">
              <a:avLst/>
            </a:prstGeom>
            <a:noFill/>
            <a:ln w="9525" cap="flat" cmpd="sng">
              <a:solidFill>
                <a:srgbClr val="FF875E"/>
              </a:solidFill>
              <a:prstDash val="solid"/>
              <a:miter lim="800000"/>
              <a:headEnd type="none" w="sm" len="sm"/>
              <a:tailEnd type="none" w="sm" len="sm"/>
            </a:ln>
          </p:spPr>
        </p:cxnSp>
        <p:cxnSp>
          <p:nvCxnSpPr>
            <p:cNvPr id="117" name="Google Shape;117;p1"/>
            <p:cNvCxnSpPr/>
            <p:nvPr/>
          </p:nvCxnSpPr>
          <p:spPr>
            <a:xfrm>
              <a:off x="5552016" y="2245784"/>
              <a:ext cx="717549" cy="0"/>
            </a:xfrm>
            <a:prstGeom prst="straightConnector1">
              <a:avLst/>
            </a:prstGeom>
            <a:noFill/>
            <a:ln w="9525" cap="flat" cmpd="sng">
              <a:solidFill>
                <a:srgbClr val="FF875E"/>
              </a:solidFill>
              <a:prstDash val="solid"/>
              <a:miter lim="800000"/>
              <a:headEnd type="none" w="sm" len="sm"/>
              <a:tailEnd type="none" w="sm" len="sm"/>
            </a:ln>
          </p:spPr>
        </p:cxnSp>
        <p:cxnSp>
          <p:nvCxnSpPr>
            <p:cNvPr id="118" name="Google Shape;118;p1"/>
            <p:cNvCxnSpPr/>
            <p:nvPr/>
          </p:nvCxnSpPr>
          <p:spPr>
            <a:xfrm>
              <a:off x="5540095" y="2286001"/>
              <a:ext cx="750636" cy="0"/>
            </a:xfrm>
            <a:prstGeom prst="straightConnector1">
              <a:avLst/>
            </a:prstGeom>
            <a:noFill/>
            <a:ln w="9525" cap="flat" cmpd="sng">
              <a:solidFill>
                <a:srgbClr val="FF875E"/>
              </a:solidFill>
              <a:prstDash val="solid"/>
              <a:miter lim="800000"/>
              <a:headEnd type="none" w="sm" len="sm"/>
              <a:tailEnd type="none" w="sm" len="sm"/>
            </a:ln>
          </p:spPr>
        </p:cxnSp>
        <p:cxnSp>
          <p:nvCxnSpPr>
            <p:cNvPr id="119" name="Google Shape;119;p1"/>
            <p:cNvCxnSpPr/>
            <p:nvPr/>
          </p:nvCxnSpPr>
          <p:spPr>
            <a:xfrm>
              <a:off x="5557306" y="2328334"/>
              <a:ext cx="756711" cy="0"/>
            </a:xfrm>
            <a:prstGeom prst="straightConnector1">
              <a:avLst/>
            </a:prstGeom>
            <a:noFill/>
            <a:ln w="9525" cap="flat" cmpd="sng">
              <a:solidFill>
                <a:srgbClr val="FF875E"/>
              </a:solidFill>
              <a:prstDash val="solid"/>
              <a:miter lim="800000"/>
              <a:headEnd type="none" w="sm" len="sm"/>
              <a:tailEnd type="none" w="sm" len="sm"/>
            </a:ln>
          </p:spPr>
        </p:cxnSp>
        <p:cxnSp>
          <p:nvCxnSpPr>
            <p:cNvPr id="120" name="Google Shape;120;p1"/>
            <p:cNvCxnSpPr/>
            <p:nvPr/>
          </p:nvCxnSpPr>
          <p:spPr>
            <a:xfrm>
              <a:off x="5581649" y="2368550"/>
              <a:ext cx="749300" cy="0"/>
            </a:xfrm>
            <a:prstGeom prst="straightConnector1">
              <a:avLst/>
            </a:prstGeom>
            <a:noFill/>
            <a:ln w="9525" cap="flat" cmpd="sng">
              <a:solidFill>
                <a:srgbClr val="FF875E"/>
              </a:solidFill>
              <a:prstDash val="solid"/>
              <a:miter lim="800000"/>
              <a:headEnd type="none" w="sm" len="sm"/>
              <a:tailEnd type="none" w="sm" len="sm"/>
            </a:ln>
          </p:spPr>
        </p:cxnSp>
        <p:cxnSp>
          <p:nvCxnSpPr>
            <p:cNvPr id="121" name="Google Shape;121;p1"/>
            <p:cNvCxnSpPr/>
            <p:nvPr/>
          </p:nvCxnSpPr>
          <p:spPr>
            <a:xfrm>
              <a:off x="5572906" y="2404534"/>
              <a:ext cx="774702" cy="0"/>
            </a:xfrm>
            <a:prstGeom prst="straightConnector1">
              <a:avLst/>
            </a:prstGeom>
            <a:noFill/>
            <a:ln w="9525" cap="flat" cmpd="sng">
              <a:solidFill>
                <a:srgbClr val="FF875E"/>
              </a:solidFill>
              <a:prstDash val="solid"/>
              <a:miter lim="800000"/>
              <a:headEnd type="none" w="sm" len="sm"/>
              <a:tailEnd type="none" w="sm" len="sm"/>
            </a:ln>
          </p:spPr>
        </p:cxnSp>
        <p:cxnSp>
          <p:nvCxnSpPr>
            <p:cNvPr id="122" name="Google Shape;122;p1"/>
            <p:cNvCxnSpPr/>
            <p:nvPr/>
          </p:nvCxnSpPr>
          <p:spPr>
            <a:xfrm>
              <a:off x="5581649" y="2446867"/>
              <a:ext cx="774424" cy="0"/>
            </a:xfrm>
            <a:prstGeom prst="straightConnector1">
              <a:avLst/>
            </a:prstGeom>
            <a:noFill/>
            <a:ln w="9525" cap="flat" cmpd="sng">
              <a:solidFill>
                <a:srgbClr val="FF875E"/>
              </a:solidFill>
              <a:prstDash val="solid"/>
              <a:miter lim="800000"/>
              <a:headEnd type="none" w="sm" len="sm"/>
              <a:tailEnd type="none" w="sm" len="sm"/>
            </a:ln>
          </p:spPr>
        </p:cxnSp>
        <p:cxnSp>
          <p:nvCxnSpPr>
            <p:cNvPr id="123" name="Google Shape;123;p1"/>
            <p:cNvCxnSpPr/>
            <p:nvPr/>
          </p:nvCxnSpPr>
          <p:spPr>
            <a:xfrm>
              <a:off x="5581649" y="2484967"/>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24" name="Google Shape;124;p1"/>
            <p:cNvCxnSpPr/>
            <p:nvPr/>
          </p:nvCxnSpPr>
          <p:spPr>
            <a:xfrm>
              <a:off x="5597688" y="2525184"/>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25" name="Google Shape;125;p1"/>
            <p:cNvCxnSpPr/>
            <p:nvPr/>
          </p:nvCxnSpPr>
          <p:spPr>
            <a:xfrm>
              <a:off x="5604038" y="2563284"/>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26" name="Google Shape;126;p1"/>
            <p:cNvCxnSpPr/>
            <p:nvPr/>
          </p:nvCxnSpPr>
          <p:spPr>
            <a:xfrm>
              <a:off x="5610388" y="2603501"/>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27" name="Google Shape;127;p1"/>
            <p:cNvCxnSpPr/>
            <p:nvPr/>
          </p:nvCxnSpPr>
          <p:spPr>
            <a:xfrm>
              <a:off x="5614621" y="2645834"/>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28" name="Google Shape;128;p1"/>
            <p:cNvCxnSpPr/>
            <p:nvPr/>
          </p:nvCxnSpPr>
          <p:spPr>
            <a:xfrm>
              <a:off x="5618415" y="2686051"/>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29" name="Google Shape;129;p1"/>
            <p:cNvCxnSpPr/>
            <p:nvPr/>
          </p:nvCxnSpPr>
          <p:spPr>
            <a:xfrm>
              <a:off x="5618415" y="2724151"/>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30" name="Google Shape;130;p1"/>
            <p:cNvCxnSpPr/>
            <p:nvPr/>
          </p:nvCxnSpPr>
          <p:spPr>
            <a:xfrm>
              <a:off x="5618415" y="2764367"/>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31" name="Google Shape;131;p1"/>
            <p:cNvCxnSpPr/>
            <p:nvPr/>
          </p:nvCxnSpPr>
          <p:spPr>
            <a:xfrm>
              <a:off x="5618414" y="2804584"/>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32" name="Google Shape;132;p1"/>
            <p:cNvCxnSpPr/>
            <p:nvPr/>
          </p:nvCxnSpPr>
          <p:spPr>
            <a:xfrm>
              <a:off x="5612062" y="2842684"/>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33" name="Google Shape;133;p1"/>
            <p:cNvCxnSpPr/>
            <p:nvPr/>
          </p:nvCxnSpPr>
          <p:spPr>
            <a:xfrm>
              <a:off x="5604038" y="2882901"/>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34" name="Google Shape;134;p1"/>
            <p:cNvCxnSpPr/>
            <p:nvPr/>
          </p:nvCxnSpPr>
          <p:spPr>
            <a:xfrm>
              <a:off x="5604037" y="2923118"/>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35" name="Google Shape;135;p1"/>
            <p:cNvCxnSpPr/>
            <p:nvPr/>
          </p:nvCxnSpPr>
          <p:spPr>
            <a:xfrm>
              <a:off x="5587884" y="2965451"/>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36" name="Google Shape;136;p1"/>
            <p:cNvCxnSpPr/>
            <p:nvPr/>
          </p:nvCxnSpPr>
          <p:spPr>
            <a:xfrm>
              <a:off x="5584431" y="3003551"/>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37" name="Google Shape;137;p1"/>
            <p:cNvCxnSpPr/>
            <p:nvPr/>
          </p:nvCxnSpPr>
          <p:spPr>
            <a:xfrm>
              <a:off x="5572906" y="3041651"/>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38" name="Google Shape;138;p1"/>
            <p:cNvCxnSpPr/>
            <p:nvPr/>
          </p:nvCxnSpPr>
          <p:spPr>
            <a:xfrm>
              <a:off x="5557306" y="3083984"/>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39" name="Google Shape;139;p1"/>
            <p:cNvCxnSpPr/>
            <p:nvPr/>
          </p:nvCxnSpPr>
          <p:spPr>
            <a:xfrm>
              <a:off x="5540095" y="3122084"/>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40" name="Google Shape;140;p1"/>
            <p:cNvCxnSpPr/>
            <p:nvPr/>
          </p:nvCxnSpPr>
          <p:spPr>
            <a:xfrm>
              <a:off x="5526616" y="3160184"/>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41" name="Google Shape;141;p1"/>
            <p:cNvCxnSpPr/>
            <p:nvPr/>
          </p:nvCxnSpPr>
          <p:spPr>
            <a:xfrm>
              <a:off x="5503333" y="3200400"/>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42" name="Google Shape;142;p1"/>
            <p:cNvCxnSpPr/>
            <p:nvPr/>
          </p:nvCxnSpPr>
          <p:spPr>
            <a:xfrm>
              <a:off x="5482166" y="3240617"/>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43" name="Google Shape;143;p1"/>
            <p:cNvCxnSpPr/>
            <p:nvPr/>
          </p:nvCxnSpPr>
          <p:spPr>
            <a:xfrm>
              <a:off x="5458882" y="3282950"/>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44" name="Google Shape;144;p1"/>
            <p:cNvCxnSpPr/>
            <p:nvPr/>
          </p:nvCxnSpPr>
          <p:spPr>
            <a:xfrm>
              <a:off x="5429249" y="3318933"/>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45" name="Google Shape;145;p1"/>
            <p:cNvCxnSpPr/>
            <p:nvPr/>
          </p:nvCxnSpPr>
          <p:spPr>
            <a:xfrm>
              <a:off x="5397499" y="3359149"/>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46" name="Google Shape;146;p1"/>
            <p:cNvCxnSpPr/>
            <p:nvPr/>
          </p:nvCxnSpPr>
          <p:spPr>
            <a:xfrm>
              <a:off x="5365749" y="3399365"/>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47" name="Google Shape;147;p1"/>
            <p:cNvCxnSpPr/>
            <p:nvPr/>
          </p:nvCxnSpPr>
          <p:spPr>
            <a:xfrm>
              <a:off x="5323416" y="3441699"/>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48" name="Google Shape;148;p1"/>
            <p:cNvCxnSpPr/>
            <p:nvPr/>
          </p:nvCxnSpPr>
          <p:spPr>
            <a:xfrm>
              <a:off x="5283199" y="3479799"/>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49" name="Google Shape;149;p1"/>
            <p:cNvCxnSpPr/>
            <p:nvPr/>
          </p:nvCxnSpPr>
          <p:spPr>
            <a:xfrm>
              <a:off x="5238749" y="3517899"/>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50" name="Google Shape;150;p1"/>
            <p:cNvCxnSpPr/>
            <p:nvPr/>
          </p:nvCxnSpPr>
          <p:spPr>
            <a:xfrm>
              <a:off x="5183716" y="3560232"/>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51" name="Google Shape;151;p1"/>
            <p:cNvCxnSpPr/>
            <p:nvPr/>
          </p:nvCxnSpPr>
          <p:spPr>
            <a:xfrm>
              <a:off x="5120216" y="3598332"/>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52" name="Google Shape;152;p1"/>
            <p:cNvCxnSpPr/>
            <p:nvPr/>
          </p:nvCxnSpPr>
          <p:spPr>
            <a:xfrm>
              <a:off x="5039783" y="3638549"/>
              <a:ext cx="783167" cy="0"/>
            </a:xfrm>
            <a:prstGeom prst="straightConnector1">
              <a:avLst/>
            </a:prstGeom>
            <a:noFill/>
            <a:ln w="9525" cap="flat" cmpd="sng">
              <a:solidFill>
                <a:srgbClr val="FF875E"/>
              </a:solidFill>
              <a:prstDash val="solid"/>
              <a:miter lim="800000"/>
              <a:headEnd type="none" w="sm" len="sm"/>
              <a:tailEnd type="none" w="sm" len="sm"/>
            </a:ln>
          </p:spPr>
        </p:cxnSp>
      </p:grpSp>
      <p:sp>
        <p:nvSpPr>
          <p:cNvPr id="153" name="Google Shape;153;p1"/>
          <p:cNvSpPr/>
          <p:nvPr/>
        </p:nvSpPr>
        <p:spPr>
          <a:xfrm>
            <a:off x="1519567" y="1065654"/>
            <a:ext cx="5446207" cy="5446207"/>
          </a:xfrm>
          <a:prstGeom prst="ellipse">
            <a:avLst/>
          </a:prstGeom>
          <a:gradFill>
            <a:gsLst>
              <a:gs pos="0">
                <a:srgbClr val="FF9064"/>
              </a:gs>
              <a:gs pos="38000">
                <a:srgbClr val="FF7C58"/>
              </a:gs>
              <a:gs pos="100000">
                <a:srgbClr val="FF674C"/>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54" name="Google Shape;154;p1"/>
          <p:cNvSpPr/>
          <p:nvPr/>
        </p:nvSpPr>
        <p:spPr>
          <a:xfrm>
            <a:off x="9832968" y="4406926"/>
            <a:ext cx="2359032" cy="2377812"/>
          </a:xfrm>
          <a:custGeom>
            <a:avLst/>
            <a:gdLst/>
            <a:ahLst/>
            <a:cxnLst/>
            <a:rect l="l" t="t" r="r" b="b"/>
            <a:pathLst>
              <a:path w="301" h="303" extrusionOk="0">
                <a:moveTo>
                  <a:pt x="301" y="88"/>
                </a:moveTo>
                <a:cubicBezTo>
                  <a:pt x="301" y="0"/>
                  <a:pt x="301" y="0"/>
                  <a:pt x="301" y="0"/>
                </a:cubicBezTo>
                <a:cubicBezTo>
                  <a:pt x="135" y="4"/>
                  <a:pt x="2" y="138"/>
                  <a:pt x="0" y="303"/>
                </a:cubicBezTo>
                <a:cubicBezTo>
                  <a:pt x="84" y="303"/>
                  <a:pt x="84" y="303"/>
                  <a:pt x="84" y="303"/>
                </a:cubicBezTo>
                <a:cubicBezTo>
                  <a:pt x="87" y="185"/>
                  <a:pt x="182" y="90"/>
                  <a:pt x="301" y="88"/>
                </a:cubicBezTo>
                <a:close/>
              </a:path>
            </a:pathLst>
          </a:custGeom>
          <a:gradFill>
            <a:gsLst>
              <a:gs pos="0">
                <a:srgbClr val="FF9165"/>
              </a:gs>
              <a:gs pos="44000">
                <a:srgbClr val="FF7353"/>
              </a:gs>
              <a:gs pos="100000">
                <a:srgbClr val="FF684C"/>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55" name="Google Shape;155;p1"/>
          <p:cNvSpPr txBox="1"/>
          <p:nvPr>
            <p:ph type="ctrTitle" idx="4294967295"/>
          </p:nvPr>
        </p:nvSpPr>
        <p:spPr>
          <a:xfrm>
            <a:off x="2510329" y="2411981"/>
            <a:ext cx="6613465" cy="20172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4800"/>
              <a:buFont typeface="微软雅黑" panose="020B0503020204020204" charset="-122"/>
              <a:buNone/>
            </a:pPr>
            <a:r>
              <a:rPr lang="zh-CN" sz="48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平台</a:t>
            </a:r>
            <a:r>
              <a:rPr lang="zh-CN" sz="4800" b="1">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运营政策解析</a:t>
            </a:r>
            <a:endParaRPr sz="40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156" name="Google Shape;156;p1"/>
          <p:cNvPicPr preferRelativeResize="0"/>
          <p:nvPr/>
        </p:nvPicPr>
        <p:blipFill rotWithShape="1">
          <a:blip r:embed="rId1"/>
          <a:srcRect/>
          <a:stretch>
            <a:fillRect/>
          </a:stretch>
        </p:blipFill>
        <p:spPr>
          <a:xfrm>
            <a:off x="392112" y="240436"/>
            <a:ext cx="2254910" cy="712077"/>
          </a:xfrm>
          <a:prstGeom prst="rect">
            <a:avLst/>
          </a:prstGeom>
          <a:noFill/>
          <a:ln>
            <a:noFill/>
          </a:ln>
        </p:spPr>
      </p:pic>
      <p:pic>
        <p:nvPicPr>
          <p:cNvPr id="2" name="图片 1"/>
          <p:cNvPicPr>
            <a:picLocks noChangeAspect="1"/>
          </p:cNvPicPr>
          <p:nvPr/>
        </p:nvPicPr>
        <p:blipFill>
          <a:blip r:embed="rId2"/>
          <a:stretch>
            <a:fillRect/>
          </a:stretch>
        </p:blipFill>
        <p:spPr>
          <a:xfrm>
            <a:off x="-97155" y="-34925"/>
            <a:ext cx="12338685" cy="6910705"/>
          </a:xfrm>
          <a:prstGeom prst="rect">
            <a:avLst/>
          </a:prstGeom>
        </p:spPr>
      </p:pic>
      <p:pic>
        <p:nvPicPr>
          <p:cNvPr id="91" name="Google Shape;91;p1"/>
          <p:cNvPicPr preferRelativeResize="0"/>
          <p:nvPr/>
        </p:nvPicPr>
        <p:blipFill rotWithShape="1">
          <a:blip r:embed="rId3"/>
          <a:srcRect/>
          <a:stretch>
            <a:fillRect/>
          </a:stretch>
        </p:blipFill>
        <p:spPr>
          <a:xfrm>
            <a:off x="5655219" y="836787"/>
            <a:ext cx="1071047" cy="1231168"/>
          </a:xfrm>
          <a:prstGeom prst="rect">
            <a:avLst/>
          </a:prstGeom>
          <a:noFill/>
          <a:ln>
            <a:noFill/>
          </a:ln>
        </p:spPr>
      </p:pic>
      <p:sp>
        <p:nvSpPr>
          <p:cNvPr id="90" name="Google Shape;90;p1"/>
          <p:cNvSpPr/>
          <p:nvPr/>
        </p:nvSpPr>
        <p:spPr>
          <a:xfrm>
            <a:off x="2575888" y="2621371"/>
            <a:ext cx="7058257" cy="2552065"/>
          </a:xfrm>
          <a:prstGeom prst="rect">
            <a:avLst/>
          </a:prstGeom>
          <a:noFill/>
          <a:ln>
            <a:noFill/>
          </a:ln>
        </p:spPr>
        <p:txBody>
          <a:bodyPr spcFirstLastPara="1" wrap="square" lIns="91425" tIns="45700" rIns="91425" bIns="45700" anchor="t" anchorCtr="0">
            <a:spAutoFit/>
          </a:bodyPr>
          <a:p>
            <a:pPr marL="0" marR="0" lvl="0" indent="0" algn="ctr" rtl="0">
              <a:lnSpc>
                <a:spcPct val="100000"/>
              </a:lnSpc>
              <a:spcBef>
                <a:spcPts val="0"/>
              </a:spcBef>
              <a:spcAft>
                <a:spcPts val="0"/>
              </a:spcAft>
              <a:buNone/>
            </a:pPr>
            <a:r>
              <a:rPr lang="zh-CN" sz="4400" b="1" i="0" u="none" strike="noStrike" cap="none">
                <a:solidFill>
                  <a:schemeClr val="lt1"/>
                </a:solidFill>
                <a:latin typeface="Arial" panose="020B0604020202020204"/>
                <a:ea typeface="Arial" panose="020B0604020202020204"/>
                <a:cs typeface="Arial" panose="020B0604020202020204"/>
                <a:sym typeface="Arial" panose="020B0604020202020204"/>
              </a:rPr>
              <a:t>Shopee 平台</a:t>
            </a:r>
            <a:endParaRPr lang="zh-CN" sz="44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None/>
            </a:pPr>
            <a:r>
              <a:rPr lang="en-US" altLang="zh-CN" sz="4400" b="1" i="0" u="none" strike="noStrike" cap="none">
                <a:solidFill>
                  <a:schemeClr val="lt1"/>
                </a:solidFill>
                <a:latin typeface="Arial" panose="020B0604020202020204"/>
                <a:ea typeface="Arial" panose="020B0604020202020204"/>
                <a:cs typeface="Arial" panose="020B0604020202020204"/>
                <a:sym typeface="Arial" panose="020B0604020202020204"/>
              </a:rPr>
              <a:t>&amp;</a:t>
            </a:r>
            <a:endParaRPr lang="en-US" altLang="zh-CN" sz="44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None/>
            </a:pPr>
            <a:r>
              <a:rPr lang="zh-CN" altLang="en-US" sz="4400" b="1" i="0" u="none" strike="noStrike" cap="none">
                <a:solidFill>
                  <a:schemeClr val="lt1"/>
                </a:solidFill>
                <a:latin typeface="Arial" panose="020B0604020202020204"/>
                <a:ea typeface="Arial" panose="020B0604020202020204"/>
                <a:cs typeface="Arial" panose="020B0604020202020204"/>
                <a:sym typeface="Arial" panose="020B0604020202020204"/>
              </a:rPr>
              <a:t>东南亚市场</a:t>
            </a:r>
            <a:r>
              <a:rPr lang="zh-CN" sz="4400" b="1" i="0" u="none" strike="noStrike" cap="none">
                <a:solidFill>
                  <a:schemeClr val="lt1"/>
                </a:solidFill>
                <a:latin typeface="Arial" panose="020B0604020202020204"/>
                <a:ea typeface="Arial" panose="020B0604020202020204"/>
                <a:cs typeface="Arial" panose="020B0604020202020204"/>
                <a:sym typeface="Arial" panose="020B0604020202020204"/>
              </a:rPr>
              <a:t>介绍</a:t>
            </a:r>
            <a:endParaRPr sz="44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br>
              <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rPr>
            </a:b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246" name="Shape 246"/>
        <p:cNvGrpSpPr/>
        <p:nvPr/>
      </p:nvGrpSpPr>
      <p:grpSpPr>
        <a:xfrm>
          <a:off x="0" y="0"/>
          <a:ext cx="0" cy="0"/>
          <a:chOff x="0" y="0"/>
          <a:chExt cx="0" cy="0"/>
        </a:xfrm>
      </p:grpSpPr>
      <p:sp>
        <p:nvSpPr>
          <p:cNvPr id="247" name="Google Shape;247;p10"/>
          <p:cNvSpPr txBox="1"/>
          <p:nvPr/>
        </p:nvSpPr>
        <p:spPr>
          <a:xfrm>
            <a:off x="835308" y="179502"/>
            <a:ext cx="349856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panose="020B0604020202020204"/>
              <a:buNone/>
            </a:pPr>
            <a:r>
              <a:rPr lang="zh-CN"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商品数量限制规则</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8" name="Google Shape;248;p10"/>
          <p:cNvSpPr/>
          <p:nvPr/>
        </p:nvSpPr>
        <p:spPr>
          <a:xfrm>
            <a:off x="514681" y="924075"/>
            <a:ext cx="932102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rPr>
              <a:t>1.店铺类型导致的商品数量限制</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endParaRPr sz="1800" b="1" i="0" u="none" strike="noStrike" cap="none">
              <a:solidFill>
                <a:srgbClr val="EA552A"/>
              </a:solidFill>
              <a:latin typeface="Arial" panose="020B0604020202020204"/>
              <a:ea typeface="Arial" panose="020B0604020202020204"/>
              <a:cs typeface="Arial" panose="020B0604020202020204"/>
              <a:sym typeface="Arial" panose="020B0604020202020204"/>
            </a:endParaRPr>
          </a:p>
        </p:txBody>
      </p:sp>
      <p:pic>
        <p:nvPicPr>
          <p:cNvPr id="249" name="Google Shape;249;p10"/>
          <p:cNvPicPr preferRelativeResize="0"/>
          <p:nvPr/>
        </p:nvPicPr>
        <p:blipFill rotWithShape="1">
          <a:blip r:embed="rId1"/>
          <a:srcRect l="10649" t="22375" b="38509"/>
          <a:stretch>
            <a:fillRect/>
          </a:stretch>
        </p:blipFill>
        <p:spPr>
          <a:xfrm>
            <a:off x="3951349" y="924075"/>
            <a:ext cx="3127880" cy="321609"/>
          </a:xfrm>
          <a:prstGeom prst="rect">
            <a:avLst/>
          </a:prstGeom>
          <a:noFill/>
          <a:ln>
            <a:noFill/>
          </a:ln>
        </p:spPr>
      </p:pic>
      <p:graphicFrame>
        <p:nvGraphicFramePr>
          <p:cNvPr id="250" name="Google Shape;250;p10"/>
          <p:cNvGraphicFramePr/>
          <p:nvPr/>
        </p:nvGraphicFramePr>
        <p:xfrm>
          <a:off x="12296702" y="1570406"/>
          <a:ext cx="10062650" cy="3000000"/>
        </p:xfrm>
        <a:graphic>
          <a:graphicData uri="http://schemas.openxmlformats.org/drawingml/2006/table">
            <a:tbl>
              <a:tblPr>
                <a:noFill/>
                <a:tableStyleId>{66858A8D-40B3-474A-8BA6-8CEEA01669BE}</a:tableStyleId>
              </a:tblPr>
              <a:tblGrid>
                <a:gridCol w="1097250"/>
                <a:gridCol w="3300675"/>
                <a:gridCol w="2767000"/>
                <a:gridCol w="1400175"/>
                <a:gridCol w="1497550"/>
              </a:tblGrid>
              <a:tr h="416625">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店铺类型</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5400" marR="254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582C"/>
                    </a:solidFill>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台湾站点标准</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5400" marR="254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582C"/>
                    </a:solidFill>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非台湾印尼站点标准</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5400" marR="254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582C"/>
                    </a:solidFill>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上架商品</a:t>
                      </a:r>
                      <a:endParaRPr sz="14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rgbClr val="000000"/>
                        </a:buClr>
                        <a:buSzPts val="1400"/>
                        <a:buFont typeface="Arial" panose="020B0604020202020204"/>
                        <a:buNone/>
                      </a:pPr>
                      <a:r>
                        <a:rPr lang="zh-CN" sz="14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数量上限</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5400" marR="254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582C"/>
                    </a:solidFill>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印尼站点上架商品</a:t>
                      </a:r>
                      <a:endParaRPr sz="14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Clr>
                          <a:srgbClr val="000000"/>
                        </a:buClr>
                        <a:buSzPts val="1400"/>
                        <a:buFont typeface="Arial" panose="020B0604020202020204"/>
                        <a:buNone/>
                      </a:pPr>
                      <a:r>
                        <a:rPr lang="zh-CN" sz="14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数量上限</a:t>
                      </a:r>
                      <a:endParaRPr sz="14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5400" marR="254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582C"/>
                    </a:solidFill>
                  </a:tcPr>
                </a:tc>
              </a:tr>
              <a:tr h="450800">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成长店铺</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5400" marR="254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开店时间</a:t>
                      </a:r>
                      <a:r>
                        <a:rPr lang="zh-CN" sz="14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&lt;30</a:t>
                      </a: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天</a:t>
                      </a:r>
                      <a:r>
                        <a:rPr lang="zh-CN" sz="14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或</a:t>
                      </a:r>
                      <a:r>
                        <a:rPr lang="zh-CN" sz="14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过去30天完成不同买家订单数&lt;20</a:t>
                      </a: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单的店铺</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5400" marR="254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开店时间</a:t>
                      </a:r>
                      <a:r>
                        <a:rPr lang="zh-CN" sz="14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&lt;30</a:t>
                      </a: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天</a:t>
                      </a:r>
                      <a:r>
                        <a:rPr lang="zh-CN" sz="14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或</a:t>
                      </a:r>
                      <a:r>
                        <a:rPr lang="zh-CN" sz="14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累计完成不同买家订单数&lt;5</a:t>
                      </a: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单的店铺</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5400" marR="254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1,000</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5400" marR="254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3">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10000</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5400" marR="254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602775">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有潜力店铺</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5400" marR="254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开店时间</a:t>
                      </a:r>
                      <a:r>
                        <a:rPr lang="zh-CN" sz="14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&gt;=30</a:t>
                      </a: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天</a:t>
                      </a:r>
                      <a:r>
                        <a:rPr lang="zh-CN" sz="14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并且</a:t>
                      </a:r>
                      <a:r>
                        <a:rPr lang="zh-CN" sz="14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20&lt;=过去30天完成不同买家订单数&lt;40</a:t>
                      </a: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单的店铺</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5400" marR="254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开店时间</a:t>
                      </a:r>
                      <a:r>
                        <a:rPr lang="zh-CN" sz="14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&gt;=30</a:t>
                      </a: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天</a:t>
                      </a:r>
                      <a:r>
                        <a:rPr lang="zh-CN" sz="14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并且</a:t>
                      </a:r>
                      <a:r>
                        <a:rPr lang="zh-CN" sz="14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累计完成不同买家订单数&gt;=5</a:t>
                      </a: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单的店铺</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5400" marR="254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3,000</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5400" marR="254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vMerge="1">
                  <a:tcPr/>
                </a:tc>
              </a:tr>
              <a:tr h="602775">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有经验店铺</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5400" marR="254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开店时间</a:t>
                      </a:r>
                      <a:r>
                        <a:rPr lang="zh-CN" sz="14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&gt;=30</a:t>
                      </a: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天</a:t>
                      </a:r>
                      <a:r>
                        <a:rPr lang="zh-CN" sz="14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并且</a:t>
                      </a:r>
                      <a:r>
                        <a:rPr lang="zh-CN" sz="14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过去30天完成不同买家订单数&gt;=40</a:t>
                      </a: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单的店铺</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5400" marR="254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开店时间</a:t>
                      </a:r>
                      <a:r>
                        <a:rPr lang="zh-CN" sz="14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&gt;=30</a:t>
                      </a: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天</a:t>
                      </a:r>
                      <a:r>
                        <a:rPr lang="zh-CN" sz="14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并且</a:t>
                      </a:r>
                      <a:r>
                        <a:rPr lang="zh-CN" sz="14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累计完成不同买家订单数&gt;=100</a:t>
                      </a: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单的店铺</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5400" marR="254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5,000</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5400" marR="254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vMerge="1">
                  <a:tcPr/>
                </a:tc>
              </a:tr>
              <a:tr h="378725">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优选店铺</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5400" marR="254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获得优选卖家资质的店铺</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5400" marR="254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获得优选卖家资质的店铺</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5400" marR="254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10,000</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5400" marR="254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微软雅黑" panose="020B0503020204020204" charset="-122"/>
                        <a:buNone/>
                      </a:pPr>
                      <a:r>
                        <a:rPr lang="zh-CN"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10000</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5400" marR="254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78725">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商城店铺</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5400" marR="254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获得商城卖家资质的店铺</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5400" marR="254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获得商城卖家资质的店铺</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5400" marR="254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20,000</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5400" marR="254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50000</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25400" marR="254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
        <p:nvSpPr>
          <p:cNvPr id="251" name="Google Shape;251;p10"/>
          <p:cNvSpPr/>
          <p:nvPr/>
        </p:nvSpPr>
        <p:spPr>
          <a:xfrm>
            <a:off x="638903" y="4798855"/>
            <a:ext cx="10907607" cy="12618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Shopee平台</a:t>
            </a:r>
            <a:r>
              <a:rPr lang="zh-CN"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每周二</a:t>
            </a:r>
            <a:r>
              <a:rPr lang="zh-CN"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评定店铺类型，当周卖家将按照对应店铺类型的上架商品数量限制展示商品。</a:t>
            </a: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400"/>
              <a:buFont typeface="Arial" panose="020B0604020202020204"/>
              <a:buNone/>
            </a:pPr>
            <a:r>
              <a:rPr lang="zh-CN"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若卖家上架商品数量超过限制，卖家将无法上架新的商品并且超出限制的商品将会被隐藏</a:t>
            </a: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200"/>
              <a:buFont typeface="Arial" panose="020B0604020202020204"/>
              <a:buNone/>
            </a:pPr>
            <a:r>
              <a:rPr lang="zh-CN"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注：</a:t>
            </a:r>
            <a:endParaRPr sz="12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200"/>
              <a:buFont typeface="Arial" panose="020B0604020202020204"/>
              <a:buNone/>
            </a:pPr>
            <a:r>
              <a:rPr lang="zh-CN"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1.计算卖家店铺过去30天完成不同买家订单数时，会将一店通（SIP店铺）的订单计入台湾店铺</a:t>
            </a:r>
            <a:endParaRPr sz="12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200"/>
              <a:buFont typeface="Arial" panose="020B0604020202020204"/>
              <a:buNone/>
            </a:pPr>
            <a:r>
              <a:rPr lang="zh-CN" sz="12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2.若卖家过去30天完成不同买家订单数达到下一个等级，将会升级店铺类型可以上架更多的商品；若卖家过去30天完成不同买家订单数未达标，将会降级店铺类型上架商品数量限制会下降</a:t>
            </a:r>
            <a:endParaRPr sz="12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252" name="Google Shape;252;p10"/>
          <p:cNvPicPr preferRelativeResize="0"/>
          <p:nvPr/>
        </p:nvPicPr>
        <p:blipFill rotWithShape="1">
          <a:blip r:embed="rId2"/>
          <a:srcRect/>
          <a:stretch>
            <a:fillRect/>
          </a:stretch>
        </p:blipFill>
        <p:spPr>
          <a:xfrm>
            <a:off x="514681" y="1755163"/>
            <a:ext cx="5490591" cy="2858935"/>
          </a:xfrm>
          <a:prstGeom prst="rect">
            <a:avLst/>
          </a:prstGeom>
          <a:noFill/>
          <a:ln>
            <a:noFill/>
          </a:ln>
        </p:spPr>
      </p:pic>
      <p:pic>
        <p:nvPicPr>
          <p:cNvPr id="253" name="Google Shape;253;p10"/>
          <p:cNvPicPr preferRelativeResize="0"/>
          <p:nvPr/>
        </p:nvPicPr>
        <p:blipFill rotWithShape="1">
          <a:blip r:embed="rId3"/>
          <a:srcRect/>
          <a:stretch>
            <a:fillRect/>
          </a:stretch>
        </p:blipFill>
        <p:spPr>
          <a:xfrm>
            <a:off x="6092707" y="1713419"/>
            <a:ext cx="5663946" cy="2101861"/>
          </a:xfrm>
          <a:prstGeom prst="rect">
            <a:avLst/>
          </a:prstGeom>
          <a:noFill/>
          <a:ln>
            <a:noFill/>
          </a:ln>
        </p:spPr>
      </p:pic>
      <p:pic>
        <p:nvPicPr>
          <p:cNvPr id="254" name="Google Shape;254;p10"/>
          <p:cNvPicPr preferRelativeResize="0"/>
          <p:nvPr/>
        </p:nvPicPr>
        <p:blipFill rotWithShape="1">
          <a:blip r:embed="rId4"/>
          <a:srcRect/>
          <a:stretch>
            <a:fillRect/>
          </a:stretch>
        </p:blipFill>
        <p:spPr>
          <a:xfrm>
            <a:off x="484201" y="1245684"/>
            <a:ext cx="971550" cy="428625"/>
          </a:xfrm>
          <a:prstGeom prst="rect">
            <a:avLst/>
          </a:prstGeom>
          <a:noFill/>
          <a:ln>
            <a:noFill/>
          </a:ln>
        </p:spPr>
      </p:pic>
      <p:pic>
        <p:nvPicPr>
          <p:cNvPr id="255" name="Google Shape;255;p10"/>
          <p:cNvPicPr preferRelativeResize="0"/>
          <p:nvPr/>
        </p:nvPicPr>
        <p:blipFill rotWithShape="1">
          <a:blip r:embed="rId5"/>
          <a:srcRect/>
          <a:stretch>
            <a:fillRect/>
          </a:stretch>
        </p:blipFill>
        <p:spPr>
          <a:xfrm>
            <a:off x="6092707" y="1266622"/>
            <a:ext cx="2620843" cy="407687"/>
          </a:xfrm>
          <a:prstGeom prst="rect">
            <a:avLst/>
          </a:prstGeom>
          <a:noFill/>
          <a:ln>
            <a:noFill/>
          </a:ln>
        </p:spPr>
      </p:pic>
      <p:pic>
        <p:nvPicPr>
          <p:cNvPr id="256" name="Google Shape;256;p10"/>
          <p:cNvPicPr preferRelativeResize="0"/>
          <p:nvPr/>
        </p:nvPicPr>
        <p:blipFill rotWithShape="1">
          <a:blip r:embed="rId6"/>
          <a:srcRect/>
          <a:stretch>
            <a:fillRect/>
          </a:stretch>
        </p:blipFill>
        <p:spPr>
          <a:xfrm>
            <a:off x="6983840" y="3892062"/>
            <a:ext cx="4794504" cy="804190"/>
          </a:xfrm>
          <a:prstGeom prst="rect">
            <a:avLst/>
          </a:prstGeom>
          <a:noFill/>
          <a:ln>
            <a:noFill/>
          </a:ln>
        </p:spPr>
      </p:pic>
      <p:pic>
        <p:nvPicPr>
          <p:cNvPr id="257" name="Google Shape;257;p10"/>
          <p:cNvPicPr preferRelativeResize="0"/>
          <p:nvPr/>
        </p:nvPicPr>
        <p:blipFill rotWithShape="1">
          <a:blip r:embed="rId7"/>
          <a:srcRect/>
          <a:stretch>
            <a:fillRect/>
          </a:stretch>
        </p:blipFill>
        <p:spPr>
          <a:xfrm>
            <a:off x="6081009" y="3888728"/>
            <a:ext cx="869442" cy="34608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262" name="Shape 262"/>
        <p:cNvGrpSpPr/>
        <p:nvPr/>
      </p:nvGrpSpPr>
      <p:grpSpPr>
        <a:xfrm>
          <a:off x="0" y="0"/>
          <a:ext cx="0" cy="0"/>
          <a:chOff x="0" y="0"/>
          <a:chExt cx="0" cy="0"/>
        </a:xfrm>
      </p:grpSpPr>
      <p:sp>
        <p:nvSpPr>
          <p:cNvPr id="263" name="Google Shape;263;p11"/>
          <p:cNvSpPr txBox="1"/>
          <p:nvPr/>
        </p:nvSpPr>
        <p:spPr>
          <a:xfrm>
            <a:off x="835308" y="179502"/>
            <a:ext cx="349856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panose="020B0604020202020204"/>
              <a:buNone/>
            </a:pPr>
            <a:r>
              <a:rPr lang="zh-CN"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商品数量限制规则</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264" name="Google Shape;264;p11"/>
          <p:cNvPicPr preferRelativeResize="0"/>
          <p:nvPr/>
        </p:nvPicPr>
        <p:blipFill rotWithShape="1">
          <a:blip r:embed="rId1"/>
          <a:srcRect l="10649" t="22375" b="38509"/>
          <a:stretch>
            <a:fillRect/>
          </a:stretch>
        </p:blipFill>
        <p:spPr>
          <a:xfrm>
            <a:off x="4777614" y="913482"/>
            <a:ext cx="3127880" cy="321609"/>
          </a:xfrm>
          <a:prstGeom prst="rect">
            <a:avLst/>
          </a:prstGeom>
          <a:noFill/>
          <a:ln>
            <a:noFill/>
          </a:ln>
        </p:spPr>
      </p:pic>
      <p:sp>
        <p:nvSpPr>
          <p:cNvPr id="265" name="Google Shape;265;p11"/>
          <p:cNvSpPr txBox="1"/>
          <p:nvPr/>
        </p:nvSpPr>
        <p:spPr>
          <a:xfrm>
            <a:off x="295568" y="5142559"/>
            <a:ext cx="10475567" cy="1384995"/>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1"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1" indent="0" algn="l"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注：</a:t>
            </a: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1" indent="0" algn="l"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1.因店铺预售商品过多</a:t>
            </a:r>
            <a:r>
              <a:rPr lang="zh-CN" sz="1400" b="1" i="0" u="none" strike="noStrike" cap="none">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rPr>
              <a:t>店铺商品数量限制每次持续一周</a:t>
            </a:r>
            <a:r>
              <a:rPr lang="zh-CN"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，若</a:t>
            </a:r>
            <a:r>
              <a:rPr lang="zh-CN" sz="1400" b="1" i="0" u="none" strike="noStrike" cap="none">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rPr>
              <a:t>第二周周一重新计算</a:t>
            </a:r>
            <a:r>
              <a:rPr lang="zh-CN"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出的卖家预售商品个导致的数或占比下降至标准以下，则从当周周二开始，店铺商品数量限制取消，</a:t>
            </a:r>
            <a:r>
              <a:rPr lang="zh-CN" sz="1400" b="1" i="0" u="none" strike="noStrike" cap="none">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rPr>
              <a:t>被隐藏的商品请卖家自行操作恢复上架</a:t>
            </a:r>
            <a:endParaRPr sz="1400" b="1" i="0" u="none" strike="noStrike" cap="none">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1" indent="0" algn="l"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2.普通卖家指的是既非商城卖家也非优选卖家的卖家</a:t>
            </a:r>
            <a:endParaRPr sz="1400" b="1" i="0" u="none" strike="noStrike" cap="none">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66" name="Google Shape;266;p11"/>
          <p:cNvSpPr/>
          <p:nvPr/>
        </p:nvSpPr>
        <p:spPr>
          <a:xfrm>
            <a:off x="517974" y="913482"/>
            <a:ext cx="9321025"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rPr>
              <a:t>2.预售商品占比过高导致商品数量限制</a:t>
            </a:r>
            <a:endParaRPr sz="900" b="1" i="0" u="none" strike="noStrike" cap="none">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800"/>
              <a:buFont typeface="Arial" panose="020B0604020202020204"/>
              <a:buNone/>
            </a:pPr>
            <a:endParaRPr sz="800" b="1" i="0" u="none" strike="noStrike" cap="none">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rPr>
              <a:t>预售商品：</a:t>
            </a:r>
            <a:r>
              <a:rPr lang="zh-CN" sz="1800" b="0" i="0" u="none" strike="noStrike" cap="none">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rPr>
              <a:t>是</a:t>
            </a:r>
            <a:r>
              <a:rPr lang="zh-CN" sz="1800" b="1" i="0" u="none" strike="noStrike" cap="none">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rPr>
              <a:t>出货天数DTS（卖家自行设置的备货天数）&gt; 3</a:t>
            </a:r>
            <a:r>
              <a:rPr lang="zh-CN" sz="1800" b="0" i="0" u="none" strike="noStrike" cap="none">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rPr>
              <a:t>的商品</a:t>
            </a:r>
            <a:endParaRPr sz="1800" b="0" i="0" u="none" strike="noStrike" cap="none">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rPr>
              <a:t>预售商品占比=预售商品/店铺内所有商品（不包括被删除、被下架的商品）</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endParaRPr sz="1800" b="1" i="0" u="none" strike="noStrike" cap="none">
              <a:solidFill>
                <a:srgbClr val="EA552A"/>
              </a:solidFill>
              <a:latin typeface="Arial" panose="020B0604020202020204"/>
              <a:ea typeface="Arial" panose="020B0604020202020204"/>
              <a:cs typeface="Arial" panose="020B0604020202020204"/>
              <a:sym typeface="Arial" panose="020B0604020202020204"/>
            </a:endParaRPr>
          </a:p>
        </p:txBody>
      </p:sp>
      <p:graphicFrame>
        <p:nvGraphicFramePr>
          <p:cNvPr id="267" name="Google Shape;267;p11"/>
          <p:cNvGraphicFramePr/>
          <p:nvPr/>
        </p:nvGraphicFramePr>
        <p:xfrm>
          <a:off x="12338454" y="2236921"/>
          <a:ext cx="7944775" cy="3279125"/>
        </p:xfrm>
        <a:graphic>
          <a:graphicData uri="http://schemas.openxmlformats.org/drawingml/2006/table">
            <a:tbl>
              <a:tblPr>
                <a:noFill/>
                <a:tableStyleId>{66858A8D-40B3-474A-8BA6-8CEEA01669BE}</a:tableStyleId>
              </a:tblPr>
              <a:tblGrid>
                <a:gridCol w="943075"/>
                <a:gridCol w="1528950"/>
                <a:gridCol w="1671825"/>
                <a:gridCol w="1457500"/>
                <a:gridCol w="2343425"/>
              </a:tblGrid>
              <a:tr h="244700">
                <a:tc rowSpan="2">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站点</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6600" marR="86600" marT="43300" marB="433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D4D22"/>
                    </a:solidFill>
                  </a:tcPr>
                </a:tc>
                <a:tc gridSpan="4">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虾皮普通卖家预售商品数量要求</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6600" marR="86600" marT="43300" marB="433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D4D22"/>
                    </a:solidFill>
                  </a:tcPr>
                </a:tc>
                <a:tc hMerge="1">
                  <a:tcPr/>
                </a:tc>
                <a:tc hMerge="1">
                  <a:tcPr/>
                </a:tc>
                <a:tc hMerge="1">
                  <a:tcPr/>
                </a:tc>
              </a:tr>
              <a:tr h="424175">
                <a:tc vMerge="1">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原预售商品占比</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6600" marR="86600" marT="43300" marB="433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D4D22"/>
                    </a:solidFill>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新预售商品占比</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6600" marR="86600" marT="43300" marB="433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D4D22"/>
                    </a:solidFill>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预售商品数量</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6600" marR="86600" marT="43300" marB="433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D4D22"/>
                    </a:solidFill>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上架商品数量限制</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6600" marR="86600" marT="43300" marB="433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D4D22"/>
                    </a:solidFill>
                  </a:tcPr>
                </a:tc>
              </a:tr>
              <a:tr h="304525">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越南</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6600" marR="86600" marT="43300" marB="433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&gt;=20%</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6600" marR="86600" marT="43300" marB="433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&gt;=20%</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6600" marR="86600" marT="43300" marB="433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&gt;=100</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6600" marR="86600" marT="43300" marB="43300" anchor="ctr">
                    <a:lnL w="9525" cap="flat" cmpd="sng">
                      <a:solidFill>
                        <a:srgbClr val="000000"/>
                      </a:solidFill>
                      <a:prstDash val="solid"/>
                      <a:round/>
                      <a:headEnd type="none" w="sm" len="sm"/>
                      <a:tailEnd type="none" w="sm" len="sm"/>
                    </a:lnL>
                    <a:lnR w="126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只可以上架500个商品</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6600" marR="86600" marT="43300" marB="43300" anchor="ctr">
                    <a:lnL w="12600" cap="flat" cmpd="sng">
                      <a:solidFill>
                        <a:srgbClr val="000000"/>
                      </a:solidFill>
                      <a:prstDash val="solid"/>
                      <a:round/>
                      <a:headEnd type="none" w="sm" len="sm"/>
                      <a:tailEnd type="none" w="sm" len="sm"/>
                    </a:lnL>
                    <a:lnR w="126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600" cap="flat" cmpd="sng">
                      <a:solidFill>
                        <a:srgbClr val="000000"/>
                      </a:solidFill>
                      <a:prstDash val="solid"/>
                      <a:round/>
                      <a:headEnd type="none" w="sm" len="sm"/>
                      <a:tailEnd type="none" w="sm" len="sm"/>
                    </a:lnB>
                  </a:tcPr>
                </a:tc>
              </a:tr>
              <a:tr h="304525">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泰国</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6600" marR="86600" marT="43300" marB="433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&gt;=20%</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6600" marR="86600" marT="43300" marB="433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&gt;=20%</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6600" marR="86600" marT="43300" marB="433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&gt;=100</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6600" marR="86600" marT="43300" marB="43300" anchor="ctr">
                    <a:lnL w="9525" cap="flat" cmpd="sng">
                      <a:solidFill>
                        <a:srgbClr val="000000"/>
                      </a:solidFill>
                      <a:prstDash val="solid"/>
                      <a:round/>
                      <a:headEnd type="none" w="sm" len="sm"/>
                      <a:tailEnd type="none" w="sm" len="sm"/>
                    </a:lnL>
                    <a:lnR w="126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只可以上架500个商品</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6600" marR="86600" marT="43300" marB="43300" anchor="ctr">
                    <a:lnL w="12600" cap="flat" cmpd="sng">
                      <a:solidFill>
                        <a:srgbClr val="000000"/>
                      </a:solidFill>
                      <a:prstDash val="solid"/>
                      <a:round/>
                      <a:headEnd type="none" w="sm" len="sm"/>
                      <a:tailEnd type="none" w="sm" len="sm"/>
                    </a:lnL>
                    <a:lnR w="12600" cap="flat" cmpd="sng">
                      <a:solidFill>
                        <a:srgbClr val="000000"/>
                      </a:solidFill>
                      <a:prstDash val="solid"/>
                      <a:round/>
                      <a:headEnd type="none" w="sm" len="sm"/>
                      <a:tailEnd type="none" w="sm" len="sm"/>
                    </a:lnR>
                    <a:lnT w="12600" cap="flat" cmpd="sng">
                      <a:solidFill>
                        <a:srgbClr val="000000"/>
                      </a:solidFill>
                      <a:prstDash val="solid"/>
                      <a:round/>
                      <a:headEnd type="none" w="sm" len="sm"/>
                      <a:tailEnd type="none" w="sm" len="sm"/>
                    </a:lnT>
                    <a:lnB w="12600" cap="flat" cmpd="sng">
                      <a:solidFill>
                        <a:srgbClr val="000000"/>
                      </a:solidFill>
                      <a:prstDash val="solid"/>
                      <a:round/>
                      <a:headEnd type="none" w="sm" len="sm"/>
                      <a:tailEnd type="none" w="sm" len="sm"/>
                    </a:lnB>
                  </a:tcPr>
                </a:tc>
              </a:tr>
              <a:tr h="543800">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马来西亚</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6600" marR="86600" marT="43300" marB="433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&gt;=20%</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6600" marR="86600" marT="43300" marB="433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&gt;=20%</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6600" marR="86600" marT="43300" marB="433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&gt;=100</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6600" marR="86600" marT="43300" marB="43300" anchor="ctr">
                    <a:lnL w="9525" cap="flat" cmpd="sng">
                      <a:solidFill>
                        <a:srgbClr val="000000"/>
                      </a:solidFill>
                      <a:prstDash val="solid"/>
                      <a:round/>
                      <a:headEnd type="none" w="sm" len="sm"/>
                      <a:tailEnd type="none" w="sm" len="sm"/>
                    </a:lnL>
                    <a:lnR w="126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只可以上架1000个商品</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6600" marR="86600" marT="43300" marB="43300" anchor="ctr">
                    <a:lnL w="12600" cap="flat" cmpd="sng">
                      <a:solidFill>
                        <a:srgbClr val="000000"/>
                      </a:solidFill>
                      <a:prstDash val="solid"/>
                      <a:round/>
                      <a:headEnd type="none" w="sm" len="sm"/>
                      <a:tailEnd type="none" w="sm" len="sm"/>
                    </a:lnL>
                    <a:lnR w="12600" cap="flat" cmpd="sng">
                      <a:solidFill>
                        <a:srgbClr val="000000"/>
                      </a:solidFill>
                      <a:prstDash val="solid"/>
                      <a:round/>
                      <a:headEnd type="none" w="sm" len="sm"/>
                      <a:tailEnd type="none" w="sm" len="sm"/>
                    </a:lnR>
                    <a:lnT w="12600" cap="flat" cmpd="sng">
                      <a:solidFill>
                        <a:srgbClr val="000000"/>
                      </a:solidFill>
                      <a:prstDash val="solid"/>
                      <a:round/>
                      <a:headEnd type="none" w="sm" len="sm"/>
                      <a:tailEnd type="none" w="sm" len="sm"/>
                    </a:lnT>
                    <a:lnB w="12600" cap="flat" cmpd="sng">
                      <a:solidFill>
                        <a:srgbClr val="000000"/>
                      </a:solidFill>
                      <a:prstDash val="solid"/>
                      <a:round/>
                      <a:headEnd type="none" w="sm" len="sm"/>
                      <a:tailEnd type="none" w="sm" len="sm"/>
                    </a:lnB>
                  </a:tcPr>
                </a:tc>
              </a:tr>
              <a:tr h="424175">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新加坡</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6600" marR="86600" marT="43300" marB="433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&gt;=20%</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6600" marR="86600" marT="43300" marB="433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&gt;=20%</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6600" marR="86600" marT="43300" marB="433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&gt;=100</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6600" marR="86600" marT="43300" marB="43300" anchor="ctr">
                    <a:lnL w="9525" cap="flat" cmpd="sng">
                      <a:solidFill>
                        <a:srgbClr val="000000"/>
                      </a:solidFill>
                      <a:prstDash val="solid"/>
                      <a:round/>
                      <a:headEnd type="none" w="sm" len="sm"/>
                      <a:tailEnd type="none" w="sm" len="sm"/>
                    </a:lnL>
                    <a:lnR w="126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只可以上架500个商品</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6600" marR="86600" marT="43300" marB="43300" anchor="ctr">
                    <a:lnL w="12600" cap="flat" cmpd="sng">
                      <a:solidFill>
                        <a:srgbClr val="000000"/>
                      </a:solidFill>
                      <a:prstDash val="solid"/>
                      <a:round/>
                      <a:headEnd type="none" w="sm" len="sm"/>
                      <a:tailEnd type="none" w="sm" len="sm"/>
                    </a:lnL>
                    <a:lnR w="12600" cap="flat" cmpd="sng">
                      <a:solidFill>
                        <a:srgbClr val="000000"/>
                      </a:solidFill>
                      <a:prstDash val="solid"/>
                      <a:round/>
                      <a:headEnd type="none" w="sm" len="sm"/>
                      <a:tailEnd type="none" w="sm" len="sm"/>
                    </a:lnR>
                    <a:lnT w="12600" cap="flat" cmpd="sng">
                      <a:solidFill>
                        <a:srgbClr val="000000"/>
                      </a:solidFill>
                      <a:prstDash val="solid"/>
                      <a:round/>
                      <a:headEnd type="none" w="sm" len="sm"/>
                      <a:tailEnd type="none" w="sm" len="sm"/>
                    </a:lnT>
                    <a:lnB w="12600" cap="flat" cmpd="sng">
                      <a:solidFill>
                        <a:srgbClr val="000000"/>
                      </a:solidFill>
                      <a:prstDash val="solid"/>
                      <a:round/>
                      <a:headEnd type="none" w="sm" len="sm"/>
                      <a:tailEnd type="none" w="sm" len="sm"/>
                    </a:lnB>
                  </a:tcPr>
                </a:tc>
              </a:tr>
              <a:tr h="424175">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菲律宾</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6600" marR="86600" marT="43300" marB="433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&gt;=20%</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6600" marR="86600" marT="43300" marB="433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&gt;=20%</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6600" marR="86600" marT="43300" marB="433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&gt;=100</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6600" marR="86600" marT="43300" marB="43300" anchor="ctr">
                    <a:lnL w="9525" cap="flat" cmpd="sng">
                      <a:solidFill>
                        <a:srgbClr val="000000"/>
                      </a:solidFill>
                      <a:prstDash val="solid"/>
                      <a:round/>
                      <a:headEnd type="none" w="sm" len="sm"/>
                      <a:tailEnd type="none" w="sm" len="sm"/>
                    </a:lnL>
                    <a:lnR w="126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只可以上架500个商品</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6600" marR="86600" marT="43300" marB="43300" anchor="ctr">
                    <a:lnL w="12600" cap="flat" cmpd="sng">
                      <a:solidFill>
                        <a:srgbClr val="000000"/>
                      </a:solidFill>
                      <a:prstDash val="solid"/>
                      <a:round/>
                      <a:headEnd type="none" w="sm" len="sm"/>
                      <a:tailEnd type="none" w="sm" len="sm"/>
                    </a:lnL>
                    <a:lnR w="12600" cap="flat" cmpd="sng">
                      <a:solidFill>
                        <a:srgbClr val="000000"/>
                      </a:solidFill>
                      <a:prstDash val="solid"/>
                      <a:round/>
                      <a:headEnd type="none" w="sm" len="sm"/>
                      <a:tailEnd type="none" w="sm" len="sm"/>
                    </a:lnR>
                    <a:lnT w="12600" cap="flat" cmpd="sng">
                      <a:solidFill>
                        <a:srgbClr val="000000"/>
                      </a:solidFill>
                      <a:prstDash val="solid"/>
                      <a:round/>
                      <a:headEnd type="none" w="sm" len="sm"/>
                      <a:tailEnd type="none" w="sm" len="sm"/>
                    </a:lnT>
                    <a:lnB w="12600" cap="flat" cmpd="sng">
                      <a:solidFill>
                        <a:srgbClr val="000000"/>
                      </a:solidFill>
                      <a:prstDash val="solid"/>
                      <a:round/>
                      <a:headEnd type="none" w="sm" len="sm"/>
                      <a:tailEnd type="none" w="sm" len="sm"/>
                    </a:lnB>
                  </a:tcPr>
                </a:tc>
              </a:tr>
              <a:tr h="304525">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印尼</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6600" marR="86600" marT="43300" marB="433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&gt;=20%</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6600" marR="86600" marT="43300" marB="433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&gt;=20%</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6600" marR="86600" marT="43300" marB="433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&gt;=100</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6600" marR="86600" marT="43300" marB="43300" anchor="ctr">
                    <a:lnL w="9525" cap="flat" cmpd="sng">
                      <a:solidFill>
                        <a:srgbClr val="000000"/>
                      </a:solidFill>
                      <a:prstDash val="solid"/>
                      <a:round/>
                      <a:headEnd type="none" w="sm" len="sm"/>
                      <a:tailEnd type="none" w="sm" len="sm"/>
                    </a:lnL>
                    <a:lnR w="126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只可以上架500个商品</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6600" marR="86600" marT="43300" marB="43300" anchor="ctr">
                    <a:lnL w="12600" cap="flat" cmpd="sng">
                      <a:solidFill>
                        <a:srgbClr val="000000"/>
                      </a:solidFill>
                      <a:prstDash val="solid"/>
                      <a:round/>
                      <a:headEnd type="none" w="sm" len="sm"/>
                      <a:tailEnd type="none" w="sm" len="sm"/>
                    </a:lnL>
                    <a:lnR w="12600" cap="flat" cmpd="sng">
                      <a:solidFill>
                        <a:srgbClr val="000000"/>
                      </a:solidFill>
                      <a:prstDash val="solid"/>
                      <a:round/>
                      <a:headEnd type="none" w="sm" len="sm"/>
                      <a:tailEnd type="none" w="sm" len="sm"/>
                    </a:lnR>
                    <a:lnT w="12600" cap="flat" cmpd="sng">
                      <a:solidFill>
                        <a:srgbClr val="000000"/>
                      </a:solidFill>
                      <a:prstDash val="solid"/>
                      <a:round/>
                      <a:headEnd type="none" w="sm" len="sm"/>
                      <a:tailEnd type="none" w="sm" len="sm"/>
                    </a:lnT>
                    <a:lnB w="12600" cap="flat" cmpd="sng">
                      <a:solidFill>
                        <a:srgbClr val="000000"/>
                      </a:solidFill>
                      <a:prstDash val="solid"/>
                      <a:round/>
                      <a:headEnd type="none" w="sm" len="sm"/>
                      <a:tailEnd type="none" w="sm" len="sm"/>
                    </a:lnB>
                  </a:tcPr>
                </a:tc>
              </a:tr>
              <a:tr h="304525">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台湾</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6600" marR="86600" marT="43300" marB="433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&gt;=60%</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6600" marR="86600" marT="43300" marB="433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&gt;=40%</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6600" marR="86600" marT="43300" marB="433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&gt;=100</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6600" marR="86600" marT="43300" marB="43300" anchor="ctr">
                    <a:lnL w="9525" cap="flat" cmpd="sng">
                      <a:solidFill>
                        <a:srgbClr val="000000"/>
                      </a:solidFill>
                      <a:prstDash val="solid"/>
                      <a:round/>
                      <a:headEnd type="none" w="sm" len="sm"/>
                      <a:tailEnd type="none" w="sm" len="sm"/>
                    </a:lnL>
                    <a:lnR w="126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只可以上架500个商品</a:t>
                      </a:r>
                      <a:endParaRPr sz="14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6600" marR="86600" marT="43300" marB="43300" anchor="ctr">
                    <a:lnL w="12600" cap="flat" cmpd="sng">
                      <a:solidFill>
                        <a:srgbClr val="000000"/>
                      </a:solidFill>
                      <a:prstDash val="solid"/>
                      <a:round/>
                      <a:headEnd type="none" w="sm" len="sm"/>
                      <a:tailEnd type="none" w="sm" len="sm"/>
                    </a:lnL>
                    <a:lnR w="12600" cap="flat" cmpd="sng">
                      <a:solidFill>
                        <a:srgbClr val="000000"/>
                      </a:solidFill>
                      <a:prstDash val="solid"/>
                      <a:round/>
                      <a:headEnd type="none" w="sm" len="sm"/>
                      <a:tailEnd type="none" w="sm" len="sm"/>
                    </a:lnR>
                    <a:lnT w="12600" cap="flat" cmpd="sng">
                      <a:solidFill>
                        <a:srgbClr val="000000"/>
                      </a:solidFill>
                      <a:prstDash val="solid"/>
                      <a:round/>
                      <a:headEnd type="none" w="sm" len="sm"/>
                      <a:tailEnd type="none" w="sm" len="sm"/>
                    </a:lnT>
                    <a:lnB w="12600" cap="flat" cmpd="sng">
                      <a:solidFill>
                        <a:srgbClr val="000000"/>
                      </a:solidFill>
                      <a:prstDash val="solid"/>
                      <a:round/>
                      <a:headEnd type="none" w="sm" len="sm"/>
                      <a:tailEnd type="none" w="sm" len="sm"/>
                    </a:lnB>
                  </a:tcPr>
                </a:tc>
              </a:tr>
            </a:tbl>
          </a:graphicData>
        </a:graphic>
      </p:graphicFrame>
      <p:pic>
        <p:nvPicPr>
          <p:cNvPr id="268" name="Google Shape;268;p11"/>
          <p:cNvPicPr preferRelativeResize="0"/>
          <p:nvPr/>
        </p:nvPicPr>
        <p:blipFill rotWithShape="1">
          <a:blip r:embed="rId2"/>
          <a:srcRect/>
          <a:stretch>
            <a:fillRect/>
          </a:stretch>
        </p:blipFill>
        <p:spPr>
          <a:xfrm>
            <a:off x="1803107" y="2035052"/>
            <a:ext cx="8585786" cy="333438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273" name="Shape 273"/>
        <p:cNvGrpSpPr/>
        <p:nvPr/>
      </p:nvGrpSpPr>
      <p:grpSpPr>
        <a:xfrm>
          <a:off x="0" y="0"/>
          <a:ext cx="0" cy="0"/>
          <a:chOff x="0" y="0"/>
          <a:chExt cx="0" cy="0"/>
        </a:xfrm>
      </p:grpSpPr>
      <p:sp>
        <p:nvSpPr>
          <p:cNvPr id="274" name="Google Shape;274;p12"/>
          <p:cNvSpPr txBox="1"/>
          <p:nvPr/>
        </p:nvSpPr>
        <p:spPr>
          <a:xfrm>
            <a:off x="835308" y="179502"/>
            <a:ext cx="349856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panose="020B0604020202020204"/>
              <a:buNone/>
            </a:pPr>
            <a:r>
              <a:rPr lang="zh-CN"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商品数量限制规则</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275" name="Google Shape;275;p12"/>
          <p:cNvPicPr preferRelativeResize="0"/>
          <p:nvPr/>
        </p:nvPicPr>
        <p:blipFill rotWithShape="1">
          <a:blip r:embed="rId1"/>
          <a:srcRect l="10649" t="22375" b="38509"/>
          <a:stretch>
            <a:fillRect/>
          </a:stretch>
        </p:blipFill>
        <p:spPr>
          <a:xfrm>
            <a:off x="3436207" y="1114026"/>
            <a:ext cx="3127880" cy="321609"/>
          </a:xfrm>
          <a:prstGeom prst="rect">
            <a:avLst/>
          </a:prstGeom>
          <a:noFill/>
          <a:ln>
            <a:noFill/>
          </a:ln>
        </p:spPr>
      </p:pic>
      <p:sp>
        <p:nvSpPr>
          <p:cNvPr id="276" name="Google Shape;276;p12"/>
          <p:cNvSpPr/>
          <p:nvPr/>
        </p:nvSpPr>
        <p:spPr>
          <a:xfrm>
            <a:off x="613833" y="1080235"/>
            <a:ext cx="932102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rPr>
              <a:t>3.扣分导致商品数量限制</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7" name="Google Shape;277;p12"/>
          <p:cNvSpPr/>
          <p:nvPr/>
        </p:nvSpPr>
        <p:spPr>
          <a:xfrm>
            <a:off x="432830" y="4577436"/>
            <a:ext cx="1027916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r>
              <a:rPr lang="zh-CN" sz="1800" b="0" i="0" u="none" strike="noStrike" cap="none">
                <a:solidFill>
                  <a:srgbClr val="494949"/>
                </a:solidFill>
                <a:latin typeface="微软雅黑" panose="020B0503020204020204" charset="-122"/>
                <a:ea typeface="微软雅黑" panose="020B0503020204020204" charset="-122"/>
                <a:cs typeface="微软雅黑" panose="020B0503020204020204" charset="-122"/>
                <a:sym typeface="微软雅黑" panose="020B0503020204020204" charset="-122"/>
              </a:rPr>
              <a:t>注：上架商品数量限制每次持续28天，若在28天内累计的惩罚计分增加并且进入下一范围，则惩罚会相应升级</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b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b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pic>
        <p:nvPicPr>
          <p:cNvPr id="278" name="Google Shape;278;p12"/>
          <p:cNvPicPr preferRelativeResize="0"/>
          <p:nvPr/>
        </p:nvPicPr>
        <p:blipFill rotWithShape="1">
          <a:blip r:embed="rId2"/>
          <a:srcRect/>
          <a:stretch>
            <a:fillRect/>
          </a:stretch>
        </p:blipFill>
        <p:spPr>
          <a:xfrm>
            <a:off x="326505" y="2013659"/>
            <a:ext cx="11538990" cy="254590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283" name="Shape 283"/>
        <p:cNvGrpSpPr/>
        <p:nvPr/>
      </p:nvGrpSpPr>
      <p:grpSpPr>
        <a:xfrm>
          <a:off x="0" y="0"/>
          <a:ext cx="0" cy="0"/>
          <a:chOff x="0" y="0"/>
          <a:chExt cx="0" cy="0"/>
        </a:xfrm>
      </p:grpSpPr>
      <p:sp>
        <p:nvSpPr>
          <p:cNvPr id="284" name="Google Shape;284;p13"/>
          <p:cNvSpPr txBox="1"/>
          <p:nvPr/>
        </p:nvSpPr>
        <p:spPr>
          <a:xfrm>
            <a:off x="835308" y="179502"/>
            <a:ext cx="349856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panose="020B0604020202020204"/>
              <a:buNone/>
            </a:pPr>
            <a:r>
              <a:rPr lang="zh-CN"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订单取消规则</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5" name="Google Shape;285;p13"/>
          <p:cNvSpPr txBox="1"/>
          <p:nvPr/>
        </p:nvSpPr>
        <p:spPr>
          <a:xfrm>
            <a:off x="546684" y="1023296"/>
            <a:ext cx="6144683" cy="369332"/>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rPr>
              <a:t>1.买家付款后需取消订单：（COD视为付款）</a:t>
            </a:r>
            <a:endParaRPr sz="1800" b="1" i="0" u="none" strike="noStrike" cap="none">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aphicFrame>
        <p:nvGraphicFramePr>
          <p:cNvPr id="286" name="Google Shape;286;p13"/>
          <p:cNvGraphicFramePr/>
          <p:nvPr/>
        </p:nvGraphicFramePr>
        <p:xfrm>
          <a:off x="635289" y="1815786"/>
          <a:ext cx="10074500" cy="4149250"/>
        </p:xfrm>
        <a:graphic>
          <a:graphicData uri="http://schemas.openxmlformats.org/drawingml/2006/table">
            <a:tbl>
              <a:tblPr firstRow="1" bandRow="1">
                <a:noFill/>
                <a:tableStyleId>{26837973-C836-40C2-BE0B-A93B00A9C91B}</a:tableStyleId>
              </a:tblPr>
              <a:tblGrid>
                <a:gridCol w="1607650"/>
                <a:gridCol w="2278400"/>
                <a:gridCol w="1412800"/>
                <a:gridCol w="4775650"/>
              </a:tblGrid>
              <a:tr h="307350">
                <a:tc>
                  <a:txBody>
                    <a:bodyPr/>
                    <a:lstStyle/>
                    <a:p>
                      <a:pPr marL="0"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t>站点</a:t>
                      </a:r>
                      <a:endParaRPr sz="1400" u="none" strike="noStrike" cap="none"/>
                    </a:p>
                  </a:txBody>
                  <a:tcPr marL="91450" marR="91450" marT="45725" marB="45725">
                    <a:solidFill>
                      <a:srgbClr val="ED4D22"/>
                    </a:solidFill>
                  </a:tcPr>
                </a:tc>
                <a:tc>
                  <a:txBody>
                    <a:bodyPr/>
                    <a:lstStyle/>
                    <a:p>
                      <a:pPr marL="0"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t>付款时间</a:t>
                      </a:r>
                      <a:endParaRPr sz="1400" u="none" strike="noStrike" cap="none"/>
                    </a:p>
                  </a:txBody>
                  <a:tcPr marL="91450" marR="91450" marT="45725" marB="45725">
                    <a:solidFill>
                      <a:srgbClr val="ED4D22"/>
                    </a:solidFill>
                  </a:tcPr>
                </a:tc>
                <a:tc>
                  <a:txBody>
                    <a:bodyPr/>
                    <a:lstStyle/>
                    <a:p>
                      <a:pPr marL="0"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t>订单状态</a:t>
                      </a:r>
                      <a:endParaRPr sz="1400" u="none" strike="noStrike" cap="none"/>
                    </a:p>
                  </a:txBody>
                  <a:tcPr marL="91450" marR="91450" marT="45725" marB="45725">
                    <a:solidFill>
                      <a:srgbClr val="ED4D22"/>
                    </a:solidFill>
                  </a:tcPr>
                </a:tc>
                <a:tc>
                  <a:txBody>
                    <a:bodyPr/>
                    <a:lstStyle/>
                    <a:p>
                      <a:pPr marL="0"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t>政策</a:t>
                      </a:r>
                      <a:endParaRPr sz="1400" u="none" strike="noStrike" cap="none"/>
                    </a:p>
                  </a:txBody>
                  <a:tcPr marL="91450" marR="91450" marT="45725" marB="45725">
                    <a:solidFill>
                      <a:srgbClr val="ED4D22"/>
                    </a:solidFill>
                  </a:tcPr>
                </a:tc>
              </a:tr>
              <a:tr h="768375">
                <a:tc rowSpan="4">
                  <a:txBody>
                    <a:bodyPr/>
                    <a:lstStyle/>
                    <a:p>
                      <a:pPr marL="0" marR="0" lvl="0" indent="0" algn="ctr" rtl="0">
                        <a:lnSpc>
                          <a:spcPct val="100000"/>
                        </a:lnSpc>
                        <a:spcBef>
                          <a:spcPts val="0"/>
                        </a:spcBef>
                        <a:spcAft>
                          <a:spcPts val="0"/>
                        </a:spcAft>
                        <a:buClr>
                          <a:srgbClr val="000000"/>
                        </a:buClr>
                        <a:buSzPts val="1600"/>
                        <a:buFont typeface="Arial" panose="020B0604020202020204"/>
                        <a:buNone/>
                      </a:pPr>
                      <a:r>
                        <a:rPr lang="zh-CN" sz="16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TW</a:t>
                      </a:r>
                      <a:endParaRPr sz="16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91450" marR="91450" marT="45725" marB="45725" anchor="ctr"/>
                </a:tc>
                <a:tc rowSpan="2">
                  <a:txBody>
                    <a:bodyPr/>
                    <a:lstStyle/>
                    <a:p>
                      <a:pPr marL="0" marR="0" lvl="0" indent="0" algn="ctr" rtl="0">
                        <a:lnSpc>
                          <a:spcPct val="100000"/>
                        </a:lnSpc>
                        <a:spcBef>
                          <a:spcPts val="0"/>
                        </a:spcBef>
                        <a:spcAft>
                          <a:spcPts val="0"/>
                        </a:spcAft>
                        <a:buClr>
                          <a:srgbClr val="000000"/>
                        </a:buClr>
                        <a:buSzPts val="1600"/>
                        <a:buFont typeface="Arial" panose="020B0604020202020204"/>
                        <a:buNone/>
                      </a:pPr>
                      <a:r>
                        <a:rPr lang="zh-CN" sz="16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付款完成</a:t>
                      </a:r>
                      <a:r>
                        <a:rPr lang="zh-CN" sz="1600" b="1"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24小时</a:t>
                      </a:r>
                      <a:r>
                        <a:rPr lang="zh-CN" sz="16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之内</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600"/>
                        <a:buFont typeface="Arial" panose="020B0604020202020204"/>
                        <a:buNone/>
                      </a:pPr>
                      <a:r>
                        <a:rPr lang="zh-CN" sz="16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已发货</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panose="020B0604020202020204"/>
                        <a:buNone/>
                      </a:pPr>
                      <a:r>
                        <a:rPr lang="zh-CN" sz="16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按退货退款流程处理</a:t>
                      </a:r>
                      <a:endParaRPr sz="16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chemeClr val="dk1"/>
                        </a:buClr>
                        <a:buSzPts val="1600"/>
                        <a:buFont typeface="微软雅黑" panose="020B0503020204020204" charset="-122"/>
                        <a:buNone/>
                      </a:pPr>
                      <a:r>
                        <a:rPr lang="zh-CN" sz="16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需卖家在规定时间内同意/拒绝</a:t>
                      </a:r>
                      <a:endParaRPr sz="1400" u="none" strike="noStrike" cap="none"/>
                    </a:p>
                    <a:p>
                      <a:pPr marL="0" marR="0" lvl="0" indent="0" algn="l" rtl="0">
                        <a:lnSpc>
                          <a:spcPct val="100000"/>
                        </a:lnSpc>
                        <a:spcBef>
                          <a:spcPts val="0"/>
                        </a:spcBef>
                        <a:spcAft>
                          <a:spcPts val="0"/>
                        </a:spcAft>
                        <a:buClr>
                          <a:srgbClr val="000000"/>
                        </a:buClr>
                        <a:buSzPts val="1600"/>
                        <a:buFont typeface="Arial" panose="020B0604020202020204"/>
                        <a:buNone/>
                      </a:pPr>
                      <a:endParaRPr sz="16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91450" marR="91450" marT="45725" marB="45725"/>
                </a:tc>
              </a:tr>
              <a:tr h="307350">
                <a:tc vMerge="1">
                  <a:tcPr/>
                </a:tc>
                <a:tc vMerge="1">
                  <a:tcPr/>
                </a:tc>
                <a:tc>
                  <a:txBody>
                    <a:bodyPr/>
                    <a:lstStyle/>
                    <a:p>
                      <a:pPr marL="0" marR="0" lvl="0" indent="0" algn="ctr" rtl="0">
                        <a:lnSpc>
                          <a:spcPct val="100000"/>
                        </a:lnSpc>
                        <a:spcBef>
                          <a:spcPts val="0"/>
                        </a:spcBef>
                        <a:spcAft>
                          <a:spcPts val="0"/>
                        </a:spcAft>
                        <a:buClr>
                          <a:srgbClr val="000000"/>
                        </a:buClr>
                        <a:buSzPts val="1600"/>
                        <a:buFont typeface="Arial" panose="020B0604020202020204"/>
                        <a:buNone/>
                      </a:pPr>
                      <a:r>
                        <a:rPr lang="zh-CN" sz="1600" b="1"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未发货</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panose="020B0604020202020204"/>
                        <a:buNone/>
                      </a:pPr>
                      <a:r>
                        <a:rPr lang="zh-CN" sz="1600" b="1"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系统及时取消订单</a:t>
                      </a:r>
                      <a:endParaRPr sz="1400" u="none" strike="noStrike" cap="none"/>
                    </a:p>
                  </a:txBody>
                  <a:tcPr marL="91450" marR="91450" marT="45725" marB="45725"/>
                </a:tc>
              </a:tr>
              <a:tr h="768375">
                <a:tc vMerge="1">
                  <a:tcPr/>
                </a:tc>
                <a:tc rowSpan="2">
                  <a:txBody>
                    <a:bodyPr/>
                    <a:lstStyle/>
                    <a:p>
                      <a:pPr marL="0" marR="0" lvl="0" indent="0" algn="ctr" rtl="0">
                        <a:lnSpc>
                          <a:spcPct val="100000"/>
                        </a:lnSpc>
                        <a:spcBef>
                          <a:spcPts val="0"/>
                        </a:spcBef>
                        <a:spcAft>
                          <a:spcPts val="0"/>
                        </a:spcAft>
                        <a:buClr>
                          <a:schemeClr val="dk1"/>
                        </a:buClr>
                        <a:buSzPts val="1600"/>
                        <a:buFont typeface="微软雅黑" panose="020B0503020204020204" charset="-122"/>
                        <a:buNone/>
                      </a:pPr>
                      <a:r>
                        <a:rPr lang="zh-CN" sz="16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付款完成超过</a:t>
                      </a:r>
                      <a:r>
                        <a:rPr lang="zh-CN" sz="1600" b="1"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24小时</a:t>
                      </a:r>
                      <a:endParaRPr sz="1400" u="none" strike="noStrike" cap="none"/>
                    </a:p>
                    <a:p>
                      <a:pPr marL="0" marR="0" lvl="0" indent="0" algn="ctr" rtl="0">
                        <a:lnSpc>
                          <a:spcPct val="100000"/>
                        </a:lnSpc>
                        <a:spcBef>
                          <a:spcPts val="0"/>
                        </a:spcBef>
                        <a:spcAft>
                          <a:spcPts val="0"/>
                        </a:spcAft>
                        <a:buClr>
                          <a:srgbClr val="000000"/>
                        </a:buClr>
                        <a:buSzPts val="1600"/>
                        <a:buFont typeface="Arial" panose="020B0604020202020204"/>
                        <a:buNone/>
                      </a:pPr>
                      <a:endParaRPr sz="16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600"/>
                        <a:buFont typeface="Arial" panose="020B0604020202020204"/>
                        <a:buNone/>
                      </a:pPr>
                      <a:r>
                        <a:rPr lang="zh-CN" sz="16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已发货</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panose="020B0604020202020204"/>
                        <a:buNone/>
                      </a:pPr>
                      <a:r>
                        <a:rPr lang="zh-CN" sz="16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按退货退款流程处理</a:t>
                      </a:r>
                      <a:endParaRPr sz="16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chemeClr val="dk1"/>
                        </a:buClr>
                        <a:buSzPts val="1600"/>
                        <a:buFont typeface="微软雅黑" panose="020B0503020204020204" charset="-122"/>
                        <a:buNone/>
                      </a:pPr>
                      <a:r>
                        <a:rPr lang="zh-CN" sz="16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需卖家在规定时间内同意/拒绝</a:t>
                      </a:r>
                      <a:endParaRPr sz="1400" u="none" strike="noStrike" cap="none"/>
                    </a:p>
                    <a:p>
                      <a:pPr marL="0" marR="0" lvl="0" indent="0" algn="l" rtl="0">
                        <a:lnSpc>
                          <a:spcPct val="100000"/>
                        </a:lnSpc>
                        <a:spcBef>
                          <a:spcPts val="0"/>
                        </a:spcBef>
                        <a:spcAft>
                          <a:spcPts val="0"/>
                        </a:spcAft>
                        <a:buClr>
                          <a:srgbClr val="000000"/>
                        </a:buClr>
                        <a:buSzPts val="1600"/>
                        <a:buFont typeface="Arial" panose="020B0604020202020204"/>
                        <a:buNone/>
                      </a:pPr>
                      <a:endParaRPr sz="16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91450" marR="91450" marT="45725" marB="45725"/>
                </a:tc>
              </a:tr>
              <a:tr h="307350">
                <a:tc vMerge="1">
                  <a:tcPr/>
                </a:tc>
                <a:tc vMerge="1">
                  <a:tcPr/>
                </a:tc>
                <a:tc>
                  <a:txBody>
                    <a:bodyPr/>
                    <a:lstStyle/>
                    <a:p>
                      <a:pPr marL="0" marR="0" lvl="0" indent="0" algn="ctr" rtl="0">
                        <a:lnSpc>
                          <a:spcPct val="100000"/>
                        </a:lnSpc>
                        <a:spcBef>
                          <a:spcPts val="0"/>
                        </a:spcBef>
                        <a:spcAft>
                          <a:spcPts val="0"/>
                        </a:spcAft>
                        <a:buClr>
                          <a:srgbClr val="000000"/>
                        </a:buClr>
                        <a:buSzPts val="1600"/>
                        <a:buFont typeface="Arial" panose="020B0604020202020204"/>
                        <a:buNone/>
                      </a:pPr>
                      <a:r>
                        <a:rPr lang="zh-CN" sz="16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未发货</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panose="020B0604020202020204"/>
                        <a:buNone/>
                      </a:pPr>
                      <a:r>
                        <a:rPr lang="zh-CN" sz="16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需卖家在规定时间内同意/拒绝</a:t>
                      </a:r>
                      <a:endParaRPr sz="1400" u="none" strike="noStrike" cap="none"/>
                    </a:p>
                  </a:txBody>
                  <a:tcPr marL="91450" marR="91450" marT="45725" marB="45725"/>
                </a:tc>
              </a:tr>
              <a:tr h="537875">
                <a:tc rowSpan="4">
                  <a:txBody>
                    <a:bodyPr/>
                    <a:lstStyle/>
                    <a:p>
                      <a:pPr marL="0" marR="0" lvl="0" indent="0" algn="ctr" rtl="0">
                        <a:lnSpc>
                          <a:spcPct val="100000"/>
                        </a:lnSpc>
                        <a:spcBef>
                          <a:spcPts val="0"/>
                        </a:spcBef>
                        <a:spcAft>
                          <a:spcPts val="0"/>
                        </a:spcAft>
                        <a:buClr>
                          <a:srgbClr val="000000"/>
                        </a:buClr>
                        <a:buSzPts val="1600"/>
                        <a:buFont typeface="Arial" panose="020B0604020202020204"/>
                        <a:buNone/>
                      </a:pPr>
                      <a:r>
                        <a:rPr lang="zh-CN" sz="16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其他站点</a:t>
                      </a:r>
                      <a:endParaRPr sz="1400" u="none" strike="noStrike" cap="none"/>
                    </a:p>
                  </a:txBody>
                  <a:tcPr marL="91450" marR="91450" marT="45725" marB="45725" anchor="ctr"/>
                </a:tc>
                <a:tc rowSpan="2">
                  <a:txBody>
                    <a:bodyPr/>
                    <a:lstStyle/>
                    <a:p>
                      <a:pPr marL="0" marR="0" lvl="0" indent="0" algn="ctr" rtl="0">
                        <a:lnSpc>
                          <a:spcPct val="100000"/>
                        </a:lnSpc>
                        <a:spcBef>
                          <a:spcPts val="0"/>
                        </a:spcBef>
                        <a:spcAft>
                          <a:spcPts val="0"/>
                        </a:spcAft>
                        <a:buClr>
                          <a:srgbClr val="000000"/>
                        </a:buClr>
                        <a:buSzPts val="1600"/>
                        <a:buFont typeface="Arial" panose="020B0604020202020204"/>
                        <a:buNone/>
                      </a:pPr>
                      <a:r>
                        <a:rPr lang="zh-CN" sz="16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付款完成</a:t>
                      </a:r>
                      <a:r>
                        <a:rPr lang="zh-CN" sz="1600" b="1"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1小时</a:t>
                      </a:r>
                      <a:r>
                        <a:rPr lang="zh-CN" sz="16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之内</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600"/>
                        <a:buFont typeface="Arial" panose="020B0604020202020204"/>
                        <a:buNone/>
                      </a:pPr>
                      <a:r>
                        <a:rPr lang="zh-CN" sz="16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已发货</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panose="020B0604020202020204"/>
                        <a:buNone/>
                      </a:pPr>
                      <a:r>
                        <a:rPr lang="zh-CN" sz="16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按退货退款流程处理</a:t>
                      </a:r>
                      <a:endParaRPr sz="16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chemeClr val="dk1"/>
                        </a:buClr>
                        <a:buSzPts val="1600"/>
                        <a:buFont typeface="微软雅黑" panose="020B0503020204020204" charset="-122"/>
                        <a:buNone/>
                      </a:pPr>
                      <a:r>
                        <a:rPr lang="zh-CN" sz="16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需卖家在规定时间内同意/拒绝</a:t>
                      </a:r>
                      <a:endParaRPr sz="1400" u="none" strike="noStrike" cap="none"/>
                    </a:p>
                  </a:txBody>
                  <a:tcPr marL="91450" marR="91450" marT="45725" marB="45725"/>
                </a:tc>
              </a:tr>
              <a:tr h="307350">
                <a:tc vMerge="1">
                  <a:tcPr/>
                </a:tc>
                <a:tc vMerge="1">
                  <a:tcPr/>
                </a:tc>
                <a:tc>
                  <a:txBody>
                    <a:bodyPr/>
                    <a:lstStyle/>
                    <a:p>
                      <a:pPr marL="0" marR="0" lvl="0" indent="0" algn="ctr" rtl="0">
                        <a:lnSpc>
                          <a:spcPct val="100000"/>
                        </a:lnSpc>
                        <a:spcBef>
                          <a:spcPts val="0"/>
                        </a:spcBef>
                        <a:spcAft>
                          <a:spcPts val="0"/>
                        </a:spcAft>
                        <a:buClr>
                          <a:srgbClr val="000000"/>
                        </a:buClr>
                        <a:buSzPts val="1600"/>
                        <a:buFont typeface="Arial" panose="020B0604020202020204"/>
                        <a:buNone/>
                      </a:pPr>
                      <a:r>
                        <a:rPr lang="zh-CN" sz="1600" b="1"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未发货</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panose="020B0604020202020204"/>
                        <a:buNone/>
                      </a:pPr>
                      <a:r>
                        <a:rPr lang="zh-CN" sz="1600" b="1"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系统及时取消订单</a:t>
                      </a:r>
                      <a:endParaRPr sz="1400" u="none" strike="noStrike" cap="none"/>
                    </a:p>
                  </a:txBody>
                  <a:tcPr marL="91450" marR="91450" marT="45725" marB="45725"/>
                </a:tc>
              </a:tr>
              <a:tr h="537875">
                <a:tc vMerge="1">
                  <a:tcPr/>
                </a:tc>
                <a:tc rowSpan="2">
                  <a:txBody>
                    <a:bodyPr/>
                    <a:lstStyle/>
                    <a:p>
                      <a:pPr marL="0" marR="0" lvl="0" indent="0" algn="ctr" rtl="0">
                        <a:lnSpc>
                          <a:spcPct val="100000"/>
                        </a:lnSpc>
                        <a:spcBef>
                          <a:spcPts val="0"/>
                        </a:spcBef>
                        <a:spcAft>
                          <a:spcPts val="0"/>
                        </a:spcAft>
                        <a:buClr>
                          <a:schemeClr val="dk1"/>
                        </a:buClr>
                        <a:buSzPts val="1600"/>
                        <a:buFont typeface="微软雅黑" panose="020B0503020204020204" charset="-122"/>
                        <a:buNone/>
                      </a:pPr>
                      <a:r>
                        <a:rPr lang="zh-CN" sz="16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付款完成超过</a:t>
                      </a:r>
                      <a:r>
                        <a:rPr lang="zh-CN" sz="1600" b="1"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1小时</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600"/>
                        <a:buFont typeface="Arial" panose="020B0604020202020204"/>
                        <a:buNone/>
                      </a:pPr>
                      <a:r>
                        <a:rPr lang="zh-CN" sz="16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已发货</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panose="020B0604020202020204"/>
                        <a:buNone/>
                      </a:pPr>
                      <a:r>
                        <a:rPr lang="zh-CN" sz="16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按退货退款流程处理</a:t>
                      </a:r>
                      <a:endParaRPr sz="16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chemeClr val="dk1"/>
                        </a:buClr>
                        <a:buSzPts val="1600"/>
                        <a:buFont typeface="微软雅黑" panose="020B0503020204020204" charset="-122"/>
                        <a:buNone/>
                      </a:pPr>
                      <a:r>
                        <a:rPr lang="zh-CN" sz="16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需卖家在规定时间内同意/拒绝</a:t>
                      </a:r>
                      <a:endParaRPr sz="1400" u="none" strike="noStrike" cap="none"/>
                    </a:p>
                  </a:txBody>
                  <a:tcPr marL="91450" marR="91450" marT="45725" marB="45725"/>
                </a:tc>
              </a:tr>
              <a:tr h="307350">
                <a:tc vMerge="1">
                  <a:tcPr/>
                </a:tc>
                <a:tc vMerge="1">
                  <a:tcPr/>
                </a:tc>
                <a:tc>
                  <a:txBody>
                    <a:bodyPr/>
                    <a:lstStyle/>
                    <a:p>
                      <a:pPr marL="0" marR="0" lvl="0" indent="0" algn="ctr" rtl="0">
                        <a:lnSpc>
                          <a:spcPct val="100000"/>
                        </a:lnSpc>
                        <a:spcBef>
                          <a:spcPts val="0"/>
                        </a:spcBef>
                        <a:spcAft>
                          <a:spcPts val="0"/>
                        </a:spcAft>
                        <a:buClr>
                          <a:srgbClr val="000000"/>
                        </a:buClr>
                        <a:buSzPts val="1600"/>
                        <a:buFont typeface="Arial" panose="020B0604020202020204"/>
                        <a:buNone/>
                      </a:pPr>
                      <a:r>
                        <a:rPr lang="zh-CN" sz="16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未发货</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panose="020B0604020202020204"/>
                        <a:buNone/>
                      </a:pPr>
                      <a:r>
                        <a:rPr lang="zh-CN" sz="1600" u="none" strike="noStrike" cap="none">
                          <a:latin typeface="微软雅黑" panose="020B0503020204020204" charset="-122"/>
                          <a:ea typeface="微软雅黑" panose="020B0503020204020204" charset="-122"/>
                          <a:cs typeface="微软雅黑" panose="020B0503020204020204" charset="-122"/>
                          <a:sym typeface="微软雅黑" panose="020B0503020204020204" charset="-122"/>
                        </a:rPr>
                        <a:t>需卖家在规定时间内同意/拒绝</a:t>
                      </a:r>
                      <a:endParaRPr sz="1400" u="none" strike="noStrike" cap="none"/>
                    </a:p>
                  </a:txBody>
                  <a:tcPr marL="91450" marR="91450" marT="45725" marB="457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291" name="Shape 291"/>
        <p:cNvGrpSpPr/>
        <p:nvPr/>
      </p:nvGrpSpPr>
      <p:grpSpPr>
        <a:xfrm>
          <a:off x="0" y="0"/>
          <a:ext cx="0" cy="0"/>
          <a:chOff x="0" y="0"/>
          <a:chExt cx="0" cy="0"/>
        </a:xfrm>
      </p:grpSpPr>
      <p:sp>
        <p:nvSpPr>
          <p:cNvPr id="292" name="Google Shape;292;p14"/>
          <p:cNvSpPr txBox="1"/>
          <p:nvPr/>
        </p:nvSpPr>
        <p:spPr>
          <a:xfrm>
            <a:off x="835308" y="179502"/>
            <a:ext cx="349856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panose="020B0604020202020204"/>
              <a:buNone/>
            </a:pPr>
            <a:r>
              <a:rPr lang="zh-CN"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订单取消规则</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93" name="Google Shape;293;p14"/>
          <p:cNvSpPr txBox="1"/>
          <p:nvPr/>
        </p:nvSpPr>
        <p:spPr>
          <a:xfrm>
            <a:off x="393496" y="1057893"/>
            <a:ext cx="6144683" cy="369332"/>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rPr>
              <a:t>2.迟发货情况下的取消订单：</a:t>
            </a:r>
            <a:endParaRPr sz="1800" b="1" i="0" u="none" strike="noStrike" cap="none">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94" name="Google Shape;294;p14"/>
          <p:cNvSpPr txBox="1"/>
          <p:nvPr/>
        </p:nvSpPr>
        <p:spPr>
          <a:xfrm>
            <a:off x="647040" y="4052125"/>
            <a:ext cx="6144683" cy="369332"/>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rPr>
              <a:t>注：DTS为卖家后台设置的出货天数</a:t>
            </a:r>
            <a:endParaRPr sz="1800" b="1" i="0" u="none" strike="noStrike" cap="none">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295" name="Google Shape;295;p14"/>
          <p:cNvPicPr preferRelativeResize="0"/>
          <p:nvPr>
            <p:custDataLst>
              <p:tags r:id="rId1"/>
            </p:custDataLst>
          </p:nvPr>
        </p:nvPicPr>
        <p:blipFill rotWithShape="1">
          <a:blip r:embed="rId2"/>
          <a:srcRect/>
          <a:stretch>
            <a:fillRect/>
          </a:stretch>
        </p:blipFill>
        <p:spPr>
          <a:xfrm>
            <a:off x="393496" y="1427225"/>
            <a:ext cx="9067299" cy="258095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300" name="Shape 300"/>
        <p:cNvGrpSpPr/>
        <p:nvPr/>
      </p:nvGrpSpPr>
      <p:grpSpPr>
        <a:xfrm>
          <a:off x="0" y="0"/>
          <a:ext cx="0" cy="0"/>
          <a:chOff x="0" y="0"/>
          <a:chExt cx="0" cy="0"/>
        </a:xfrm>
      </p:grpSpPr>
      <p:sp>
        <p:nvSpPr>
          <p:cNvPr id="301" name="Google Shape;301;p15"/>
          <p:cNvSpPr txBox="1"/>
          <p:nvPr/>
        </p:nvSpPr>
        <p:spPr>
          <a:xfrm>
            <a:off x="835308" y="179502"/>
            <a:ext cx="349856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panose="020B0604020202020204"/>
              <a:buNone/>
            </a:pPr>
            <a:r>
              <a:rPr lang="zh-CN"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订单取消率</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02" name="Google Shape;302;p15"/>
          <p:cNvSpPr txBox="1"/>
          <p:nvPr/>
        </p:nvSpPr>
        <p:spPr>
          <a:xfrm>
            <a:off x="393496" y="1057893"/>
            <a:ext cx="7350329" cy="369332"/>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rgbClr val="ED4D22"/>
                </a:solidFill>
                <a:latin typeface="微软雅黑" panose="020B0503020204020204" charset="-122"/>
                <a:ea typeface="微软雅黑" panose="020B0503020204020204" charset="-122"/>
                <a:cs typeface="微软雅黑" panose="020B0503020204020204" charset="-122"/>
                <a:sym typeface="微软雅黑" panose="020B0503020204020204" charset="-122"/>
              </a:rPr>
              <a:t>毕业条件之一 —— 订单取消率=取消的订单数/总订单数</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03" name="Google Shape;303;p15"/>
          <p:cNvSpPr txBox="1"/>
          <p:nvPr/>
        </p:nvSpPr>
        <p:spPr>
          <a:xfrm>
            <a:off x="613832" y="1782396"/>
            <a:ext cx="6144683" cy="369332"/>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rgbClr val="ED4D22"/>
                </a:solidFill>
                <a:latin typeface="微软雅黑" panose="020B0503020204020204" charset="-122"/>
                <a:ea typeface="微软雅黑" panose="020B0503020204020204" charset="-122"/>
                <a:cs typeface="微软雅黑" panose="020B0503020204020204" charset="-122"/>
                <a:sym typeface="微软雅黑" panose="020B0503020204020204" charset="-122"/>
              </a:rPr>
              <a:t>1.纳入订单取消的类型：</a:t>
            </a:r>
            <a:endParaRPr sz="1800" b="1" i="0" u="none" strike="noStrike" cap="none">
              <a:solidFill>
                <a:srgbClr val="ED4D22"/>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aphicFrame>
        <p:nvGraphicFramePr>
          <p:cNvPr id="304" name="Google Shape;304;p15"/>
          <p:cNvGraphicFramePr/>
          <p:nvPr/>
        </p:nvGraphicFramePr>
        <p:xfrm>
          <a:off x="817032" y="2651760"/>
          <a:ext cx="7483650" cy="3000000"/>
        </p:xfrm>
        <a:graphic>
          <a:graphicData uri="http://schemas.openxmlformats.org/drawingml/2006/table">
            <a:tbl>
              <a:tblPr firstRow="1" bandRow="1">
                <a:noFill/>
                <a:tableStyleId>{26837973-C836-40C2-BE0B-A93B00A9C91B}</a:tableStyleId>
              </a:tblPr>
              <a:tblGrid>
                <a:gridCol w="2494550"/>
                <a:gridCol w="2494550"/>
                <a:gridCol w="2494550"/>
              </a:tblGrid>
              <a:tr h="600975">
                <a:tc>
                  <a:txBody>
                    <a:bodyPr/>
                    <a:lstStyle/>
                    <a:p>
                      <a:pPr marL="0"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t>系统取消的订单</a:t>
                      </a:r>
                      <a:endParaRPr sz="1800" u="none" strike="noStrike" cap="none"/>
                    </a:p>
                  </a:txBody>
                  <a:tcPr marL="91450" marR="91450" marT="45725" marB="45725">
                    <a:solidFill>
                      <a:srgbClr val="ED4D22"/>
                    </a:solidFill>
                  </a:tcPr>
                </a:tc>
                <a:tc>
                  <a:txBody>
                    <a:bodyPr/>
                    <a:lstStyle/>
                    <a:p>
                      <a:pPr marL="0"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t>卖家取消的订单</a:t>
                      </a:r>
                      <a:endParaRPr sz="1800" u="none" strike="noStrike" cap="none"/>
                    </a:p>
                    <a:p>
                      <a:pPr marL="0" marR="0" lvl="0" indent="0" algn="ctr" rtl="0">
                        <a:lnSpc>
                          <a:spcPct val="100000"/>
                        </a:lnSpc>
                        <a:spcBef>
                          <a:spcPts val="0"/>
                        </a:spcBef>
                        <a:spcAft>
                          <a:spcPts val="0"/>
                        </a:spcAft>
                        <a:buClr>
                          <a:srgbClr val="000000"/>
                        </a:buClr>
                        <a:buSzPts val="1800"/>
                        <a:buFont typeface="Arial" panose="020B0604020202020204"/>
                        <a:buNone/>
                      </a:pPr>
                      <a:endParaRPr sz="1800" u="none" strike="noStrike" cap="none"/>
                    </a:p>
                  </a:txBody>
                  <a:tcPr marL="91450" marR="91450" marT="45725" marB="45725">
                    <a:solidFill>
                      <a:srgbClr val="ED4D22"/>
                    </a:solidFill>
                  </a:tcPr>
                </a:tc>
                <a:tc>
                  <a:txBody>
                    <a:bodyPr/>
                    <a:lstStyle/>
                    <a:p>
                      <a:pPr marL="0"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t>退货/退款的订单</a:t>
                      </a:r>
                      <a:endParaRPr sz="1800" u="none" strike="noStrike" cap="none"/>
                    </a:p>
                  </a:txBody>
                  <a:tcPr marL="91450" marR="91450" marT="45725" marB="45725">
                    <a:solidFill>
                      <a:srgbClr val="ED4D22"/>
                    </a:solidFill>
                  </a:tcPr>
                </a:tc>
              </a:tr>
              <a:tr h="1116075">
                <a:tc>
                  <a:txBody>
                    <a:bodyPr/>
                    <a:lstStyle/>
                    <a:p>
                      <a:pPr marL="342900" marR="0" lvl="0" indent="-342900" algn="ctr" rtl="0">
                        <a:lnSpc>
                          <a:spcPct val="100000"/>
                        </a:lnSpc>
                        <a:spcBef>
                          <a:spcPts val="0"/>
                        </a:spcBef>
                        <a:spcAft>
                          <a:spcPts val="0"/>
                        </a:spcAft>
                        <a:buClr>
                          <a:schemeClr val="dk1"/>
                        </a:buClr>
                        <a:buSzPts val="1800"/>
                        <a:buFont typeface="Arial" panose="020B0604020202020204"/>
                        <a:buAutoNum type="arabicPeriod"/>
                      </a:pPr>
                      <a:r>
                        <a:rPr lang="zh-CN" sz="1800" u="none" strike="noStrike" cap="none"/>
                        <a:t>卖家未出货导致的系统取消订单</a:t>
                      </a:r>
                      <a:endParaRPr sz="1800" u="none" strike="noStrike" cap="none"/>
                    </a:p>
                    <a:p>
                      <a:pPr marL="342900" marR="0" lvl="0" indent="-228600" algn="ctr" rtl="0">
                        <a:lnSpc>
                          <a:spcPct val="100000"/>
                        </a:lnSpc>
                        <a:spcBef>
                          <a:spcPts val="0"/>
                        </a:spcBef>
                        <a:spcAft>
                          <a:spcPts val="0"/>
                        </a:spcAft>
                        <a:buClr>
                          <a:schemeClr val="dk1"/>
                        </a:buClr>
                        <a:buSzPts val="1800"/>
                        <a:buFont typeface="Arial" panose="020B0604020202020204"/>
                        <a:buNone/>
                      </a:pP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chemeClr val="dk1"/>
                        </a:buClr>
                        <a:buSzPts val="1800"/>
                        <a:buFont typeface="Arial" panose="020B0604020202020204"/>
                        <a:buNone/>
                      </a:pPr>
                      <a:r>
                        <a:rPr lang="zh-CN" sz="1800" u="none" strike="noStrike" cap="none"/>
                        <a:t>1.卖家操作取消的订单</a:t>
                      </a:r>
                      <a:endParaRPr sz="1800" u="none" strike="noStrike" cap="none"/>
                    </a:p>
                    <a:p>
                      <a:pPr marL="0" marR="0" lvl="0" indent="0" algn="ctr" rtl="0">
                        <a:lnSpc>
                          <a:spcPct val="100000"/>
                        </a:lnSpc>
                        <a:spcBef>
                          <a:spcPts val="0"/>
                        </a:spcBef>
                        <a:spcAft>
                          <a:spcPts val="0"/>
                        </a:spcAft>
                        <a:buClr>
                          <a:srgbClr val="000000"/>
                        </a:buClr>
                        <a:buSzPts val="1800"/>
                        <a:buFont typeface="Arial" panose="020B0604020202020204"/>
                        <a:buNone/>
                      </a:pP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chemeClr val="dk1"/>
                        </a:buClr>
                        <a:buSzPts val="1800"/>
                        <a:buFont typeface="Arial" panose="020B0604020202020204"/>
                        <a:buNone/>
                      </a:pPr>
                      <a:r>
                        <a:rPr lang="zh-CN" sz="1800" u="none" strike="noStrike" cap="none"/>
                        <a:t>1.卖家同意的退货/退款的订单</a:t>
                      </a:r>
                      <a:endParaRPr sz="1800" u="none" strike="noStrike" cap="none"/>
                    </a:p>
                    <a:p>
                      <a:pPr marL="0" marR="0" lvl="0" indent="0" algn="ctr" rtl="0">
                        <a:lnSpc>
                          <a:spcPct val="100000"/>
                        </a:lnSpc>
                        <a:spcBef>
                          <a:spcPts val="0"/>
                        </a:spcBef>
                        <a:spcAft>
                          <a:spcPts val="0"/>
                        </a:spcAft>
                        <a:buClr>
                          <a:schemeClr val="dk1"/>
                        </a:buClr>
                        <a:buSzPts val="1800"/>
                        <a:buFont typeface="Arial" panose="020B0604020202020204"/>
                        <a:buNone/>
                      </a:pPr>
                      <a:r>
                        <a:rPr lang="zh-CN" sz="1800" u="none" strike="noStrike" cap="none"/>
                        <a:t>2.订单争议后判定卖家同意退货/退款的订单</a:t>
                      </a:r>
                      <a:endParaRPr sz="1800" u="none" strike="noStrike" cap="none"/>
                    </a:p>
                    <a:p>
                      <a:pPr marL="0" marR="0" lvl="0" indent="0" algn="ctr" rtl="0">
                        <a:lnSpc>
                          <a:spcPct val="100000"/>
                        </a:lnSpc>
                        <a:spcBef>
                          <a:spcPts val="0"/>
                        </a:spcBef>
                        <a:spcAft>
                          <a:spcPts val="0"/>
                        </a:spcAft>
                        <a:buClr>
                          <a:srgbClr val="000000"/>
                        </a:buClr>
                        <a:buSzPts val="1800"/>
                        <a:buFont typeface="Arial" panose="020B0604020202020204"/>
                        <a:buNone/>
                      </a:pPr>
                      <a:endParaRPr sz="1800" u="none" strike="noStrike" cap="none"/>
                    </a:p>
                  </a:txBody>
                  <a:tcPr marL="91450" marR="91450" marT="45725" marB="45725"/>
                </a:tc>
              </a:tr>
            </a:tbl>
          </a:graphicData>
        </a:graphic>
      </p:graphicFrame>
      <p:sp>
        <p:nvSpPr>
          <p:cNvPr id="305" name="Google Shape;305;p15"/>
          <p:cNvSpPr txBox="1"/>
          <p:nvPr/>
        </p:nvSpPr>
        <p:spPr>
          <a:xfrm>
            <a:off x="613833" y="5197098"/>
            <a:ext cx="6144683" cy="369332"/>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rPr>
              <a:t>注：DTS为卖家后台设置的出货天数</a:t>
            </a:r>
            <a:endParaRPr sz="1800" b="1" i="0" u="none" strike="noStrike" cap="none">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310" name="Shape 310"/>
        <p:cNvGrpSpPr/>
        <p:nvPr/>
      </p:nvGrpSpPr>
      <p:grpSpPr>
        <a:xfrm>
          <a:off x="0" y="0"/>
          <a:ext cx="0" cy="0"/>
          <a:chOff x="0" y="0"/>
          <a:chExt cx="0" cy="0"/>
        </a:xfrm>
      </p:grpSpPr>
      <p:sp>
        <p:nvSpPr>
          <p:cNvPr id="311" name="Google Shape;311;p16"/>
          <p:cNvSpPr txBox="1"/>
          <p:nvPr/>
        </p:nvSpPr>
        <p:spPr>
          <a:xfrm>
            <a:off x="3221160" y="2958393"/>
            <a:ext cx="708887" cy="118528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3600"/>
              <a:buFont typeface="微软雅黑" panose="020B0503020204020204" charset="-122"/>
              <a:buNone/>
            </a:pPr>
            <a:r>
              <a:rPr lang="zh-CN" sz="36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3</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12" name="Google Shape;312;p16"/>
          <p:cNvSpPr txBox="1"/>
          <p:nvPr/>
        </p:nvSpPr>
        <p:spPr>
          <a:xfrm>
            <a:off x="5722943" y="2567320"/>
            <a:ext cx="2197021" cy="74738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7353"/>
              </a:buClr>
              <a:buSzPts val="3600"/>
              <a:buFont typeface="微软雅黑" panose="020B0503020204020204" charset="-122"/>
              <a:buNone/>
            </a:pPr>
            <a:r>
              <a:rPr lang="zh-CN" sz="3600" b="1" i="0" u="none" strike="noStrike" cap="none">
                <a:solidFill>
                  <a:srgbClr val="FF7353"/>
                </a:solidFill>
                <a:latin typeface="微软雅黑" panose="020B0503020204020204" charset="-122"/>
                <a:ea typeface="微软雅黑" panose="020B0503020204020204" charset="-122"/>
                <a:cs typeface="微软雅黑" panose="020B0503020204020204" charset="-122"/>
                <a:sym typeface="微软雅黑" panose="020B0503020204020204" charset="-122"/>
              </a:rPr>
              <a:t>PART 3</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13" name="Google Shape;313;p16"/>
          <p:cNvSpPr txBox="1"/>
          <p:nvPr/>
        </p:nvSpPr>
        <p:spPr>
          <a:xfrm>
            <a:off x="4342340" y="3497343"/>
            <a:ext cx="5308437"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panose="020B0604020202020204"/>
              <a:buNone/>
            </a:pPr>
            <a:r>
              <a:rPr lang="zh-CN" sz="3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优选卖家</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317" name="Shape 317"/>
        <p:cNvGrpSpPr/>
        <p:nvPr/>
      </p:nvGrpSpPr>
      <p:grpSpPr>
        <a:xfrm>
          <a:off x="0" y="0"/>
          <a:ext cx="0" cy="0"/>
          <a:chOff x="0" y="0"/>
          <a:chExt cx="0" cy="0"/>
        </a:xfrm>
      </p:grpSpPr>
      <p:sp>
        <p:nvSpPr>
          <p:cNvPr id="318" name="Google Shape;318;p17"/>
          <p:cNvSpPr txBox="1"/>
          <p:nvPr/>
        </p:nvSpPr>
        <p:spPr>
          <a:xfrm>
            <a:off x="835308" y="179502"/>
            <a:ext cx="349856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panose="020B0604020202020204"/>
              <a:buNone/>
            </a:pPr>
            <a:r>
              <a:rPr lang="zh-CN"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优选卖家的优势</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19" name="Google Shape;319;p17"/>
          <p:cNvSpPr/>
          <p:nvPr/>
        </p:nvSpPr>
        <p:spPr>
          <a:xfrm>
            <a:off x="835308" y="1253419"/>
            <a:ext cx="10003972" cy="171213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ED4D2D"/>
              </a:buClr>
              <a:buSzPts val="1800"/>
              <a:buFont typeface="Arial" panose="020B0604020202020204"/>
              <a:buAutoNum type="arabicPeriod"/>
            </a:pPr>
            <a:r>
              <a:rPr lang="zh-CN" sz="18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身份象征</a:t>
            </a:r>
            <a:r>
              <a:rPr lang="zh-CN"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：店铺头像及店铺所有商品均有"虾皮优选"标识，该标识显示于商品或店家的左上角</a:t>
            </a: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342900" marR="0" lvl="0" indent="-342900" algn="l" rtl="0">
              <a:lnSpc>
                <a:spcPct val="150000"/>
              </a:lnSpc>
              <a:spcBef>
                <a:spcPts val="0"/>
              </a:spcBef>
              <a:spcAft>
                <a:spcPts val="0"/>
              </a:spcAft>
              <a:buClr>
                <a:srgbClr val="ED4D2D"/>
              </a:buClr>
              <a:buSzPts val="1800"/>
              <a:buFont typeface="Arial" panose="020B0604020202020204"/>
              <a:buAutoNum type="arabicPeriod"/>
            </a:pPr>
            <a:r>
              <a:rPr lang="zh-CN" sz="18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流量倾斜</a:t>
            </a:r>
            <a:r>
              <a:rPr lang="zh-CN"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：买家对"虾皮优选"店铺更信赖与认可，利于提高店铺转化率</a:t>
            </a: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342900" marR="0" lvl="0" indent="-342900" algn="l" rtl="0">
              <a:lnSpc>
                <a:spcPct val="150000"/>
              </a:lnSpc>
              <a:spcBef>
                <a:spcPts val="0"/>
              </a:spcBef>
              <a:spcAft>
                <a:spcPts val="0"/>
              </a:spcAft>
              <a:buClr>
                <a:srgbClr val="ED4D2D"/>
              </a:buClr>
              <a:buSzPts val="1800"/>
              <a:buFont typeface="Arial" panose="020B0604020202020204"/>
              <a:buAutoNum type="arabicPeriod"/>
            </a:pPr>
            <a:r>
              <a:rPr lang="zh-CN" sz="18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资源加持</a:t>
            </a:r>
            <a:r>
              <a:rPr lang="zh-CN"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：获得首页秒杀资源位</a:t>
            </a: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342900" marR="0" lvl="0" indent="-342900" algn="l" rtl="0">
              <a:lnSpc>
                <a:spcPct val="150000"/>
              </a:lnSpc>
              <a:spcBef>
                <a:spcPts val="0"/>
              </a:spcBef>
              <a:spcAft>
                <a:spcPts val="0"/>
              </a:spcAft>
              <a:buClr>
                <a:srgbClr val="ED4D2D"/>
              </a:buClr>
              <a:buSzPts val="1800"/>
              <a:buFont typeface="Arial" panose="020B0604020202020204"/>
              <a:buAutoNum type="arabicPeriod"/>
            </a:pPr>
            <a:r>
              <a:rPr lang="zh-CN" sz="18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支付支持</a:t>
            </a:r>
            <a:r>
              <a:rPr lang="zh-CN"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：在"虾皮优选"店铺中买家可以使用购买积累Shopee Coin，简称虾币。</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320" name="Google Shape;320;p17"/>
          <p:cNvPicPr preferRelativeResize="0"/>
          <p:nvPr/>
        </p:nvPicPr>
        <p:blipFill rotWithShape="1">
          <a:blip r:embed="rId1"/>
          <a:srcRect/>
          <a:stretch>
            <a:fillRect/>
          </a:stretch>
        </p:blipFill>
        <p:spPr>
          <a:xfrm>
            <a:off x="7606223" y="3892447"/>
            <a:ext cx="3549832" cy="1193861"/>
          </a:xfrm>
          <a:prstGeom prst="rect">
            <a:avLst/>
          </a:prstGeom>
          <a:noFill/>
          <a:ln>
            <a:noFill/>
          </a:ln>
        </p:spPr>
      </p:pic>
      <p:pic>
        <p:nvPicPr>
          <p:cNvPr id="321" name="Google Shape;321;p17"/>
          <p:cNvPicPr preferRelativeResize="0"/>
          <p:nvPr/>
        </p:nvPicPr>
        <p:blipFill rotWithShape="1">
          <a:blip r:embed="rId2"/>
          <a:srcRect/>
          <a:stretch>
            <a:fillRect/>
          </a:stretch>
        </p:blipFill>
        <p:spPr>
          <a:xfrm>
            <a:off x="835308" y="3521350"/>
            <a:ext cx="6494042" cy="220416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325" name="Shape 325"/>
        <p:cNvGrpSpPr/>
        <p:nvPr/>
      </p:nvGrpSpPr>
      <p:grpSpPr>
        <a:xfrm>
          <a:off x="0" y="0"/>
          <a:ext cx="0" cy="0"/>
          <a:chOff x="0" y="0"/>
          <a:chExt cx="0" cy="0"/>
        </a:xfrm>
      </p:grpSpPr>
      <p:sp>
        <p:nvSpPr>
          <p:cNvPr id="326" name="Google Shape;326;p18"/>
          <p:cNvSpPr txBox="1"/>
          <p:nvPr/>
        </p:nvSpPr>
        <p:spPr>
          <a:xfrm>
            <a:off x="835308" y="179502"/>
            <a:ext cx="3971823"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panose="020B0604020202020204"/>
              <a:buNone/>
            </a:pPr>
            <a:r>
              <a:rPr lang="zh-CN"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如何成为优选卖家</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27" name="Google Shape;327;p18"/>
          <p:cNvSpPr txBox="1"/>
          <p:nvPr/>
        </p:nvSpPr>
        <p:spPr>
          <a:xfrm>
            <a:off x="850431" y="840640"/>
            <a:ext cx="7913400" cy="324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600"/>
              <a:buFont typeface="微软雅黑" panose="020B0503020204020204" charset="-122"/>
              <a:buNone/>
            </a:pPr>
            <a:r>
              <a:rPr lang="zh-CN" sz="16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Shopee各站点优选卖家评选标准如下：</a:t>
            </a:r>
            <a:endParaRPr sz="16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28" name="Google Shape;328;p18"/>
          <p:cNvSpPr/>
          <p:nvPr/>
        </p:nvSpPr>
        <p:spPr>
          <a:xfrm>
            <a:off x="835308" y="3825772"/>
            <a:ext cx="10292195" cy="307777"/>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400"/>
              <a:buFont typeface="微软雅黑" panose="020B0503020204020204" charset="-122"/>
              <a:buNone/>
            </a:pPr>
            <a:r>
              <a:rPr lang="zh-CN"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各站点评选优选卖家时，除了满足表格当中相应评分项目的标准之外，还需满足以下附加条件（印尼站点无附加满足条件）：</a:t>
            </a:r>
            <a:endParaRPr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aphicFrame>
        <p:nvGraphicFramePr>
          <p:cNvPr id="329" name="Google Shape;329;p18"/>
          <p:cNvGraphicFramePr/>
          <p:nvPr/>
        </p:nvGraphicFramePr>
        <p:xfrm>
          <a:off x="925048" y="4338056"/>
          <a:ext cx="7695100" cy="3000000"/>
        </p:xfrm>
        <a:graphic>
          <a:graphicData uri="http://schemas.openxmlformats.org/drawingml/2006/table">
            <a:tbl>
              <a:tblPr firstRow="1" bandRow="1">
                <a:noFill/>
                <a:tableStyleId>{26837973-C836-40C2-BE0B-A93B00A9C91B}</a:tableStyleId>
              </a:tblPr>
              <a:tblGrid>
                <a:gridCol w="3847550"/>
                <a:gridCol w="3847550"/>
              </a:tblGrid>
              <a:tr h="370850">
                <a:tc>
                  <a:txBody>
                    <a:bodyPr/>
                    <a:lstStyle/>
                    <a:p>
                      <a:pPr marL="0"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t>台湾市场</a:t>
                      </a:r>
                      <a:endParaRPr sz="1400" u="none" strike="noStrike" cap="none"/>
                    </a:p>
                  </a:txBody>
                  <a:tcPr marL="91450" marR="91450" marT="45725" marB="45725">
                    <a:solidFill>
                      <a:srgbClr val="ED4D22"/>
                    </a:solidFill>
                  </a:tcPr>
                </a:tc>
                <a:tc>
                  <a:txBody>
                    <a:bodyPr/>
                    <a:lstStyle/>
                    <a:p>
                      <a:pPr marL="0" marR="0" lvl="0" indent="0" algn="ctr" rtl="0">
                        <a:lnSpc>
                          <a:spcPct val="100000"/>
                        </a:lnSpc>
                        <a:spcBef>
                          <a:spcPts val="0"/>
                        </a:spcBef>
                        <a:spcAft>
                          <a:spcPts val="0"/>
                        </a:spcAft>
                        <a:buClr>
                          <a:schemeClr val="dk1"/>
                        </a:buClr>
                        <a:buSzPts val="1800"/>
                        <a:buFont typeface="Arial" panose="020B0604020202020204"/>
                        <a:buNone/>
                      </a:pPr>
                      <a:r>
                        <a:rPr lang="zh-CN" sz="1800" u="none" strike="noStrike" cap="none"/>
                        <a:t>菲律宾市场</a:t>
                      </a:r>
                      <a:endParaRPr sz="1400" u="none" strike="noStrike" cap="none"/>
                    </a:p>
                  </a:txBody>
                  <a:tcPr marL="91450" marR="91450" marT="45725" marB="45725">
                    <a:solidFill>
                      <a:srgbClr val="ED4D22"/>
                    </a:solidFill>
                  </a:tcPr>
                </a:tc>
              </a:tr>
              <a:tr h="370850">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zh-CN" sz="1400" u="none" strike="noStrike" cap="none">
                          <a:solidFill>
                            <a:schemeClr val="dk1"/>
                          </a:solidFill>
                          <a:latin typeface="Arial" panose="020B0604020202020204"/>
                          <a:ea typeface="Arial" panose="020B0604020202020204"/>
                          <a:cs typeface="Arial" panose="020B0604020202020204"/>
                          <a:sym typeface="Arial" panose="020B0604020202020204"/>
                        </a:rPr>
                        <a:t>1.店铺开通信用卡付款; </a:t>
                      </a:r>
                      <a:endParaRPr sz="1400" u="none" strike="noStrike" cap="none"/>
                    </a:p>
                    <a:p>
                      <a:pPr marL="0" marR="0" lvl="0" indent="0" algn="l" rtl="0">
                        <a:lnSpc>
                          <a:spcPct val="100000"/>
                        </a:lnSpc>
                        <a:spcBef>
                          <a:spcPts val="0"/>
                        </a:spcBef>
                        <a:spcAft>
                          <a:spcPts val="0"/>
                        </a:spcAft>
                        <a:buClr>
                          <a:srgbClr val="000000"/>
                        </a:buClr>
                        <a:buSzPts val="1400"/>
                        <a:buFont typeface="Arial" panose="020B0604020202020204"/>
                        <a:buNone/>
                      </a:pPr>
                      <a:r>
                        <a:rPr lang="zh-CN" sz="1400" u="none" strike="noStrike" cap="none">
                          <a:solidFill>
                            <a:schemeClr val="dk1"/>
                          </a:solidFill>
                          <a:latin typeface="Arial" panose="020B0604020202020204"/>
                          <a:ea typeface="Arial" panose="020B0604020202020204"/>
                          <a:cs typeface="Arial" panose="020B0604020202020204"/>
                          <a:sym typeface="Arial" panose="020B0604020202020204"/>
                        </a:rPr>
                        <a:t>2.月度销售总额高于 30,000 新台币;</a:t>
                      </a:r>
                      <a:endParaRPr sz="1400" u="none" strike="noStrike" cap="none"/>
                    </a:p>
                    <a:p>
                      <a:pPr marL="0" marR="0" lvl="0" indent="0" algn="l" rtl="0">
                        <a:lnSpc>
                          <a:spcPct val="100000"/>
                        </a:lnSpc>
                        <a:spcBef>
                          <a:spcPts val="0"/>
                        </a:spcBef>
                        <a:spcAft>
                          <a:spcPts val="0"/>
                        </a:spcAft>
                        <a:buClr>
                          <a:srgbClr val="000000"/>
                        </a:buClr>
                        <a:buSzPts val="1400"/>
                        <a:buFont typeface="Arial" panose="020B0604020202020204"/>
                        <a:buNone/>
                      </a:pPr>
                      <a:r>
                        <a:rPr lang="zh-CN" sz="1400" u="none" strike="noStrike" cap="none">
                          <a:solidFill>
                            <a:schemeClr val="dk1"/>
                          </a:solidFill>
                          <a:latin typeface="Arial" panose="020B0604020202020204"/>
                          <a:ea typeface="Arial" panose="020B0604020202020204"/>
                          <a:cs typeface="Arial" panose="020B0604020202020204"/>
                          <a:sym typeface="Arial" panose="020B0604020202020204"/>
                        </a:rPr>
                        <a:t> 3.店铺无任何侵权违规商品(如大牌卡通侵权); </a:t>
                      </a:r>
                      <a:endParaRPr sz="1400" u="none" strike="noStrike" cap="none"/>
                    </a:p>
                    <a:p>
                      <a:pPr marL="0" marR="0" lvl="0" indent="0" algn="l" rtl="0">
                        <a:lnSpc>
                          <a:spcPct val="100000"/>
                        </a:lnSpc>
                        <a:spcBef>
                          <a:spcPts val="0"/>
                        </a:spcBef>
                        <a:spcAft>
                          <a:spcPts val="0"/>
                        </a:spcAft>
                        <a:buClr>
                          <a:srgbClr val="000000"/>
                        </a:buClr>
                        <a:buSzPts val="1400"/>
                        <a:buFont typeface="Arial" panose="020B0604020202020204"/>
                        <a:buNone/>
                      </a:pPr>
                      <a:r>
                        <a:rPr lang="zh-CN" sz="1400" u="none" strike="noStrike" cap="none">
                          <a:solidFill>
                            <a:schemeClr val="dk1"/>
                          </a:solidFill>
                          <a:latin typeface="Arial" panose="020B0604020202020204"/>
                          <a:ea typeface="Arial" panose="020B0604020202020204"/>
                          <a:cs typeface="Arial" panose="020B0604020202020204"/>
                          <a:sym typeface="Arial" panose="020B0604020202020204"/>
                        </a:rPr>
                        <a:t>4.店铺提供 7 天鉴赏期</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zh-CN" sz="1400" u="none" strike="noStrike" cap="none">
                          <a:solidFill>
                            <a:schemeClr val="dk1"/>
                          </a:solidFill>
                          <a:latin typeface="Arial" panose="020B0604020202020204"/>
                          <a:ea typeface="Arial" panose="020B0604020202020204"/>
                          <a:cs typeface="Arial" panose="020B0604020202020204"/>
                          <a:sym typeface="Arial" panose="020B0604020202020204"/>
                        </a:rPr>
                        <a:t>1.店铺无假冒伪劣商品; </a:t>
                      </a:r>
                      <a:endParaRPr sz="1400" u="none" strike="noStrike" cap="none"/>
                    </a:p>
                    <a:p>
                      <a:pPr marL="0" marR="0" lvl="0" indent="0" algn="l" rtl="0">
                        <a:lnSpc>
                          <a:spcPct val="100000"/>
                        </a:lnSpc>
                        <a:spcBef>
                          <a:spcPts val="0"/>
                        </a:spcBef>
                        <a:spcAft>
                          <a:spcPts val="0"/>
                        </a:spcAft>
                        <a:buClr>
                          <a:srgbClr val="000000"/>
                        </a:buClr>
                        <a:buSzPts val="1400"/>
                        <a:buFont typeface="Arial" panose="020B0604020202020204"/>
                        <a:buNone/>
                      </a:pPr>
                      <a:r>
                        <a:rPr lang="zh-CN" sz="1400" u="none" strike="noStrike" cap="none">
                          <a:solidFill>
                            <a:schemeClr val="dk1"/>
                          </a:solidFill>
                          <a:latin typeface="Arial" panose="020B0604020202020204"/>
                          <a:ea typeface="Arial" panose="020B0604020202020204"/>
                          <a:cs typeface="Arial" panose="020B0604020202020204"/>
                          <a:sym typeface="Arial" panose="020B0604020202020204"/>
                        </a:rPr>
                        <a:t>2.店铺无欺诈行为 </a:t>
                      </a:r>
                      <a:endParaRPr sz="1400" u="none" strike="noStrike" cap="none"/>
                    </a:p>
                  </a:txBody>
                  <a:tcPr marL="91450" marR="91450" marT="45725" marB="45725"/>
                </a:tc>
              </a:tr>
              <a:tr h="370850">
                <a:tc>
                  <a:txBody>
                    <a:bodyPr/>
                    <a:lstStyle/>
                    <a:p>
                      <a:pPr marL="0" marR="0" lvl="0" indent="0" algn="ctr" rtl="0">
                        <a:lnSpc>
                          <a:spcPct val="100000"/>
                        </a:lnSpc>
                        <a:spcBef>
                          <a:spcPts val="0"/>
                        </a:spcBef>
                        <a:spcAft>
                          <a:spcPts val="0"/>
                        </a:spcAft>
                        <a:buClr>
                          <a:srgbClr val="000000"/>
                        </a:buClr>
                        <a:buSzPts val="1800"/>
                        <a:buFont typeface="Arial" panose="020B0604020202020204"/>
                        <a:buNone/>
                      </a:pPr>
                      <a:r>
                        <a:rPr lang="zh-CN" sz="1800" b="1" u="none" strike="noStrike" cap="none">
                          <a:solidFill>
                            <a:schemeClr val="lt1"/>
                          </a:solidFill>
                          <a:latin typeface="Arial" panose="020B0604020202020204"/>
                          <a:ea typeface="Arial" panose="020B0604020202020204"/>
                          <a:cs typeface="Arial" panose="020B0604020202020204"/>
                          <a:sym typeface="Arial" panose="020B0604020202020204"/>
                        </a:rPr>
                        <a:t>新加坡市场</a:t>
                      </a:r>
                      <a:endParaRPr sz="1400" u="none" strike="noStrike" cap="none"/>
                    </a:p>
                  </a:txBody>
                  <a:tcPr marL="91450" marR="91450" marT="45725" marB="45725">
                    <a:solidFill>
                      <a:srgbClr val="ED4D22"/>
                    </a:solidFill>
                  </a:tcPr>
                </a:tc>
                <a:tc>
                  <a:txBody>
                    <a:bodyPr/>
                    <a:lstStyle/>
                    <a:p>
                      <a:pPr marL="0" marR="0" lvl="0" indent="0" algn="ctr" rtl="0">
                        <a:lnSpc>
                          <a:spcPct val="100000"/>
                        </a:lnSpc>
                        <a:spcBef>
                          <a:spcPts val="0"/>
                        </a:spcBef>
                        <a:spcAft>
                          <a:spcPts val="0"/>
                        </a:spcAft>
                        <a:buClr>
                          <a:schemeClr val="lt1"/>
                        </a:buClr>
                        <a:buSzPts val="1800"/>
                        <a:buFont typeface="Arial" panose="020B0604020202020204"/>
                        <a:buNone/>
                      </a:pPr>
                      <a:r>
                        <a:rPr lang="zh-CN" sz="1800" b="1" u="none" strike="noStrike" cap="none">
                          <a:solidFill>
                            <a:schemeClr val="lt1"/>
                          </a:solidFill>
                          <a:latin typeface="Arial" panose="020B0604020202020204"/>
                          <a:ea typeface="Arial" panose="020B0604020202020204"/>
                          <a:cs typeface="Arial" panose="020B0604020202020204"/>
                          <a:sym typeface="Arial" panose="020B0604020202020204"/>
                        </a:rPr>
                        <a:t>其他市场</a:t>
                      </a:r>
                      <a:endParaRPr sz="1400" u="none" strike="noStrike" cap="none"/>
                    </a:p>
                  </a:txBody>
                  <a:tcPr marL="91450" marR="91450" marT="45725" marB="45725">
                    <a:solidFill>
                      <a:srgbClr val="ED4D22"/>
                    </a:solidFill>
                  </a:tcPr>
                </a:tc>
              </a:tr>
              <a:tr h="370850">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zh-CN" sz="1400" u="none" strike="noStrike" cap="none">
                          <a:solidFill>
                            <a:schemeClr val="dk1"/>
                          </a:solidFill>
                          <a:latin typeface="Arial" panose="020B0604020202020204"/>
                          <a:ea typeface="Arial" panose="020B0604020202020204"/>
                          <a:cs typeface="Arial" panose="020B0604020202020204"/>
                          <a:sym typeface="Arial" panose="020B0604020202020204"/>
                        </a:rPr>
                        <a:t>1.店铺无假冒伪劣商品; </a:t>
                      </a:r>
                      <a:endParaRPr sz="1400" u="none" strike="noStrike" cap="none"/>
                    </a:p>
                    <a:p>
                      <a:pPr marL="0" marR="0" lvl="0" indent="0" algn="l" rtl="0">
                        <a:lnSpc>
                          <a:spcPct val="100000"/>
                        </a:lnSpc>
                        <a:spcBef>
                          <a:spcPts val="0"/>
                        </a:spcBef>
                        <a:spcAft>
                          <a:spcPts val="0"/>
                        </a:spcAft>
                        <a:buClr>
                          <a:srgbClr val="000000"/>
                        </a:buClr>
                        <a:buSzPts val="1400"/>
                        <a:buFont typeface="Arial" panose="020B0604020202020204"/>
                        <a:buNone/>
                      </a:pPr>
                      <a:r>
                        <a:rPr lang="zh-CN" sz="1400" u="none" strike="noStrike" cap="none"/>
                        <a:t>2.店铺内所有商品均为正品 </a:t>
                      </a:r>
                      <a:endParaRPr sz="1400" u="none" strike="noStrike" cap="none">
                        <a:solidFill>
                          <a:schemeClr val="dk1"/>
                        </a:solidFill>
                        <a:latin typeface="Arial" panose="020B0604020202020204"/>
                        <a:ea typeface="Arial" panose="020B0604020202020204"/>
                        <a:cs typeface="Arial" panose="020B0604020202020204"/>
                        <a:sym typeface="Arial" panose="020B0604020202020204"/>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400"/>
                        <a:buFont typeface="Arial" panose="020B0604020202020204"/>
                        <a:buNone/>
                      </a:pPr>
                      <a:r>
                        <a:rPr lang="zh-CN" sz="1400" u="none" strike="noStrike" cap="none">
                          <a:solidFill>
                            <a:schemeClr val="dk1"/>
                          </a:solidFill>
                          <a:latin typeface="Arial" panose="020B0604020202020204"/>
                          <a:ea typeface="Arial" panose="020B0604020202020204"/>
                          <a:cs typeface="Arial" panose="020B0604020202020204"/>
                          <a:sym typeface="Arial" panose="020B0604020202020204"/>
                        </a:rPr>
                        <a:t>1.店铺无假冒伪劣商品; </a:t>
                      </a:r>
                      <a:endParaRPr sz="1400" u="none" strike="noStrike" cap="none"/>
                    </a:p>
                    <a:p>
                      <a:pPr marL="0" marR="0" lvl="0" indent="0" algn="l" rtl="0">
                        <a:lnSpc>
                          <a:spcPct val="100000"/>
                        </a:lnSpc>
                        <a:spcBef>
                          <a:spcPts val="0"/>
                        </a:spcBef>
                        <a:spcAft>
                          <a:spcPts val="0"/>
                        </a:spcAft>
                        <a:buClr>
                          <a:srgbClr val="000000"/>
                        </a:buClr>
                        <a:buSzPts val="1400"/>
                        <a:buFont typeface="Arial" panose="020B0604020202020204"/>
                        <a:buNone/>
                      </a:pPr>
                      <a:endParaRPr sz="1400" u="none" strike="noStrike" cap="none">
                        <a:solidFill>
                          <a:schemeClr val="dk1"/>
                        </a:solidFill>
                        <a:latin typeface="Arial" panose="020B0604020202020204"/>
                        <a:ea typeface="Arial" panose="020B0604020202020204"/>
                        <a:cs typeface="Arial" panose="020B0604020202020204"/>
                        <a:sym typeface="Arial" panose="020B0604020202020204"/>
                      </a:endParaRPr>
                    </a:p>
                  </a:txBody>
                  <a:tcPr marL="91450" marR="91450" marT="45725" marB="45725"/>
                </a:tc>
              </a:tr>
            </a:tbl>
          </a:graphicData>
        </a:graphic>
      </p:graphicFrame>
      <p:pic>
        <p:nvPicPr>
          <p:cNvPr id="330" name="Google Shape;330;p18"/>
          <p:cNvPicPr preferRelativeResize="0"/>
          <p:nvPr/>
        </p:nvPicPr>
        <p:blipFill rotWithShape="1">
          <a:blip r:embed="rId1"/>
          <a:srcRect/>
          <a:stretch>
            <a:fillRect/>
          </a:stretch>
        </p:blipFill>
        <p:spPr>
          <a:xfrm>
            <a:off x="925048" y="1142243"/>
            <a:ext cx="6626458" cy="265646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334" name="Shape 334"/>
        <p:cNvGrpSpPr/>
        <p:nvPr/>
      </p:nvGrpSpPr>
      <p:grpSpPr>
        <a:xfrm>
          <a:off x="0" y="0"/>
          <a:ext cx="0" cy="0"/>
          <a:chOff x="0" y="0"/>
          <a:chExt cx="0" cy="0"/>
        </a:xfrm>
      </p:grpSpPr>
      <p:sp>
        <p:nvSpPr>
          <p:cNvPr id="335" name="Google Shape;335;p19"/>
          <p:cNvSpPr txBox="1"/>
          <p:nvPr/>
        </p:nvSpPr>
        <p:spPr>
          <a:xfrm>
            <a:off x="835308" y="179501"/>
            <a:ext cx="6347690" cy="55652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panose="020B0604020202020204"/>
              <a:buNone/>
            </a:pPr>
            <a:r>
              <a:rPr lang="zh-CN"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如何查看自己是否达标优选卖家</a:t>
            </a: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336" name="Google Shape;336;p19"/>
          <p:cNvSpPr txBox="1"/>
          <p:nvPr/>
        </p:nvSpPr>
        <p:spPr>
          <a:xfrm>
            <a:off x="207433" y="1216423"/>
            <a:ext cx="6144683" cy="461665"/>
          </a:xfrm>
          <a:prstGeom prst="rect">
            <a:avLst/>
          </a:prstGeom>
          <a:noFill/>
          <a:ln>
            <a:noFill/>
          </a:ln>
        </p:spPr>
        <p:txBody>
          <a:bodyPr spcFirstLastPara="1" wrap="square" lIns="91425" tIns="45700" rIns="91425" bIns="45700" anchor="t" anchorCtr="0">
            <a:spAutoFit/>
          </a:bodyPr>
          <a:lstStyle/>
          <a:p>
            <a:pPr marL="381000" marR="0" lvl="1" indent="-381000" algn="l" rtl="0">
              <a:lnSpc>
                <a:spcPct val="100000"/>
              </a:lnSpc>
              <a:spcBef>
                <a:spcPts val="0"/>
              </a:spcBef>
              <a:spcAft>
                <a:spcPts val="0"/>
              </a:spcAft>
              <a:buClr>
                <a:srgbClr val="EA552A"/>
              </a:buClr>
              <a:buSzPts val="2400"/>
              <a:buFont typeface="Arial" panose="020B0604020202020204"/>
              <a:buChar char="•"/>
            </a:pPr>
            <a:r>
              <a:rPr lang="zh-CN" sz="2400" b="1" i="0" u="none" strike="noStrike" cap="none">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rPr>
              <a:t>如何判断是否达到优选卖家？</a:t>
            </a:r>
            <a:endParaRPr sz="2400" b="1" i="0" u="none" strike="noStrike" cap="none">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37" name="Google Shape;337;p19"/>
          <p:cNvSpPr txBox="1"/>
          <p:nvPr/>
        </p:nvSpPr>
        <p:spPr>
          <a:xfrm>
            <a:off x="654473" y="1747328"/>
            <a:ext cx="10499195" cy="1200329"/>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1800"/>
              <a:buFont typeface="Arial" panose="020B0604020202020204"/>
              <a:buNone/>
            </a:pPr>
            <a:r>
              <a:rPr lang="zh-CN" sz="1800" b="0" i="0" u="none" strike="noStrike" cap="none">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rPr>
              <a:t>优选卖家是系统根据您的店铺表现评定的，以</a:t>
            </a:r>
            <a:r>
              <a:rPr lang="zh-CN" sz="1800" b="1" i="0" u="none" strike="noStrike" cap="none">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rPr>
              <a:t>自然月为单位</a:t>
            </a:r>
            <a:r>
              <a:rPr lang="zh-CN" sz="1800" b="0" i="0" u="none" strike="noStrike" cap="none">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sz="1800" b="0" i="0" u="none" strike="noStrike" cap="none">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1"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rPr>
              <a:t>无需申请</a:t>
            </a:r>
            <a:r>
              <a:rPr lang="zh-CN" sz="1800" b="0" i="0" u="none" strike="noStrike" cap="none">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rPr>
              <a:t>，达标后会由平台对达标卖家进行统一审核，通过后在</a:t>
            </a:r>
            <a:r>
              <a:rPr lang="zh-CN" sz="1800" b="1" i="0" u="none" strike="noStrike" cap="none">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rPr>
              <a:t>次月20号左右有优选标志</a:t>
            </a:r>
            <a:r>
              <a:rPr lang="zh-CN" sz="1800" b="0" i="0" u="none" strike="noStrike" cap="none">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sz="1800" b="0" i="0" u="none" strike="noStrike" cap="none">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1"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1" indent="0" algn="l" rtl="0">
              <a:lnSpc>
                <a:spcPct val="100000"/>
              </a:lnSpc>
              <a:spcBef>
                <a:spcPts val="0"/>
              </a:spcBef>
              <a:spcAft>
                <a:spcPts val="0"/>
              </a:spcAft>
              <a:buClr>
                <a:srgbClr val="000000"/>
              </a:buClr>
              <a:buSzPts val="1800"/>
              <a:buFont typeface="Arial" panose="020B0604020202020204"/>
              <a:buNone/>
            </a:pPr>
            <a:r>
              <a:rPr lang="zh-CN" sz="1800" b="0" i="0" u="none" strike="noStrike" cap="none">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rPr>
              <a:t>店铺表现情况可以根据下图操作在后台查看唷：</a:t>
            </a:r>
            <a:endParaRPr sz="1800" b="0" i="0" u="none" strike="noStrike" cap="none">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338" name="Google Shape;338;p19"/>
          <p:cNvPicPr preferRelativeResize="0"/>
          <p:nvPr/>
        </p:nvPicPr>
        <p:blipFill rotWithShape="1">
          <a:blip r:embed="rId1"/>
          <a:srcRect/>
          <a:stretch>
            <a:fillRect/>
          </a:stretch>
        </p:blipFill>
        <p:spPr>
          <a:xfrm>
            <a:off x="654473" y="3176884"/>
            <a:ext cx="10499195" cy="294508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60" name="Shape 160"/>
        <p:cNvGrpSpPr/>
        <p:nvPr/>
      </p:nvGrpSpPr>
      <p:grpSpPr>
        <a:xfrm>
          <a:off x="0" y="0"/>
          <a:ext cx="0" cy="0"/>
          <a:chOff x="0" y="0"/>
          <a:chExt cx="0" cy="0"/>
        </a:xfrm>
      </p:grpSpPr>
      <p:sp>
        <p:nvSpPr>
          <p:cNvPr id="161" name="Google Shape;161;p2"/>
          <p:cNvSpPr txBox="1"/>
          <p:nvPr/>
        </p:nvSpPr>
        <p:spPr>
          <a:xfrm>
            <a:off x="835308" y="179501"/>
            <a:ext cx="6347690" cy="55652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panose="020B0604020202020204"/>
              <a:buNone/>
            </a:pPr>
            <a:r>
              <a:rPr lang="zh-CN"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如何了解Shopee政策与规则</a:t>
            </a: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62" name="Google Shape;162;p2"/>
          <p:cNvSpPr txBox="1"/>
          <p:nvPr/>
        </p:nvSpPr>
        <p:spPr>
          <a:xfrm>
            <a:off x="371475" y="1894442"/>
            <a:ext cx="6144683" cy="461665"/>
          </a:xfrm>
          <a:prstGeom prst="rect">
            <a:avLst/>
          </a:prstGeom>
          <a:noFill/>
          <a:ln>
            <a:noFill/>
          </a:ln>
        </p:spPr>
        <p:txBody>
          <a:bodyPr spcFirstLastPara="1" wrap="square" lIns="91425" tIns="45700" rIns="91425" bIns="45700" anchor="t" anchorCtr="0">
            <a:spAutoFit/>
          </a:bodyPr>
          <a:lstStyle/>
          <a:p>
            <a:pPr marL="381000" marR="0" lvl="1" indent="-381000" algn="l" rtl="0">
              <a:lnSpc>
                <a:spcPct val="100000"/>
              </a:lnSpc>
              <a:spcBef>
                <a:spcPts val="0"/>
              </a:spcBef>
              <a:spcAft>
                <a:spcPts val="0"/>
              </a:spcAft>
              <a:buClr>
                <a:srgbClr val="EA552A"/>
              </a:buClr>
              <a:buSzPts val="2400"/>
              <a:buFont typeface="Arial" panose="020B0604020202020204"/>
              <a:buChar char="•"/>
            </a:pPr>
            <a:r>
              <a:rPr lang="zh-CN" sz="2400" b="1" i="0" u="none" strike="noStrike" cap="none">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rPr>
              <a:t>Shopee公告</a:t>
            </a:r>
            <a:endParaRPr sz="2400" b="1" i="0" u="none" strike="noStrike" cap="none">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63" name="Google Shape;163;p2"/>
          <p:cNvSpPr/>
          <p:nvPr/>
        </p:nvSpPr>
        <p:spPr>
          <a:xfrm>
            <a:off x="613201" y="3842231"/>
            <a:ext cx="11117993" cy="540633"/>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zh-CN" sz="16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进入Shopee大学官网（</a:t>
            </a:r>
            <a:r>
              <a:rPr lang="zh-CN" sz="1600" b="0" i="0" u="sng" strike="noStrike" cap="none">
                <a:solidFill>
                  <a:schemeClr val="dk1"/>
                </a:solidFill>
                <a:latin typeface="Arial" panose="020B0604020202020204"/>
                <a:ea typeface="Arial" panose="020B0604020202020204"/>
                <a:cs typeface="Arial" panose="020B0604020202020204"/>
                <a:sym typeface="Arial" panose="020B0604020202020204"/>
              </a:rPr>
              <a:t>https://shopee.cn/edu/home</a:t>
            </a:r>
            <a:r>
              <a:rPr lang="zh-CN" sz="16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）-点击【文章】 -点击【平台规则及政策】点击【Shopee平台政策】</a:t>
            </a:r>
            <a:endParaRPr sz="16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64" name="Google Shape;164;p2"/>
          <p:cNvSpPr txBox="1"/>
          <p:nvPr/>
        </p:nvSpPr>
        <p:spPr>
          <a:xfrm>
            <a:off x="371474" y="3267662"/>
            <a:ext cx="6144683" cy="461665"/>
          </a:xfrm>
          <a:prstGeom prst="rect">
            <a:avLst/>
          </a:prstGeom>
          <a:noFill/>
          <a:ln>
            <a:noFill/>
          </a:ln>
        </p:spPr>
        <p:txBody>
          <a:bodyPr spcFirstLastPara="1" wrap="square" lIns="91425" tIns="45700" rIns="91425" bIns="45700" anchor="t" anchorCtr="0">
            <a:spAutoFit/>
          </a:bodyPr>
          <a:lstStyle/>
          <a:p>
            <a:pPr marL="381000" marR="0" lvl="1" indent="-381000" algn="l" rtl="0">
              <a:lnSpc>
                <a:spcPct val="100000"/>
              </a:lnSpc>
              <a:spcBef>
                <a:spcPts val="0"/>
              </a:spcBef>
              <a:spcAft>
                <a:spcPts val="0"/>
              </a:spcAft>
              <a:buClr>
                <a:srgbClr val="EA552A"/>
              </a:buClr>
              <a:buSzPts val="2400"/>
              <a:buFont typeface="Arial" panose="020B0604020202020204"/>
              <a:buChar char="•"/>
            </a:pPr>
            <a:r>
              <a:rPr lang="zh-CN" sz="2400" b="1" i="0" u="none" strike="noStrike" cap="none">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rPr>
              <a:t>Shopee平台规则</a:t>
            </a:r>
            <a:endParaRPr sz="2400" b="1" i="0" u="none" strike="noStrike" cap="none">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165" name="Google Shape;165;p2" descr="QR 代码&#10;&#10;描述已自动生成"/>
          <p:cNvPicPr preferRelativeResize="0"/>
          <p:nvPr>
            <p:custDataLst>
              <p:tags r:id="rId1"/>
            </p:custDataLst>
          </p:nvPr>
        </p:nvPicPr>
        <p:blipFill rotWithShape="1">
          <a:blip r:embed="rId2"/>
          <a:srcRect/>
          <a:stretch>
            <a:fillRect/>
          </a:stretch>
        </p:blipFill>
        <p:spPr>
          <a:xfrm>
            <a:off x="9367361" y="4333133"/>
            <a:ext cx="2363833" cy="2363833"/>
          </a:xfrm>
          <a:prstGeom prst="rect">
            <a:avLst/>
          </a:prstGeom>
          <a:noFill/>
          <a:ln>
            <a:noFill/>
          </a:ln>
        </p:spPr>
      </p:pic>
      <p:pic>
        <p:nvPicPr>
          <p:cNvPr id="166" name="Google Shape;166;p2"/>
          <p:cNvPicPr preferRelativeResize="0"/>
          <p:nvPr/>
        </p:nvPicPr>
        <p:blipFill rotWithShape="1">
          <a:blip r:embed="rId3"/>
          <a:srcRect/>
          <a:stretch>
            <a:fillRect/>
          </a:stretch>
        </p:blipFill>
        <p:spPr>
          <a:xfrm>
            <a:off x="613201" y="819215"/>
            <a:ext cx="9430072" cy="971902"/>
          </a:xfrm>
          <a:prstGeom prst="rect">
            <a:avLst/>
          </a:prstGeom>
          <a:noFill/>
          <a:ln>
            <a:noFill/>
          </a:ln>
        </p:spPr>
      </p:pic>
      <p:sp>
        <p:nvSpPr>
          <p:cNvPr id="167" name="Google Shape;167;p2"/>
          <p:cNvSpPr/>
          <p:nvPr/>
        </p:nvSpPr>
        <p:spPr>
          <a:xfrm>
            <a:off x="7890553" y="982887"/>
            <a:ext cx="1058238" cy="424673"/>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68" name="Google Shape;168;p2"/>
          <p:cNvSpPr/>
          <p:nvPr/>
        </p:nvSpPr>
        <p:spPr>
          <a:xfrm>
            <a:off x="689690" y="2373450"/>
            <a:ext cx="11117993" cy="540633"/>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zh-CN" sz="16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进入Shopee大学官网（</a:t>
            </a:r>
            <a:r>
              <a:rPr lang="zh-CN" sz="1600" b="0" i="0" u="sng" strike="noStrike" cap="none">
                <a:solidFill>
                  <a:schemeClr val="dk1"/>
                </a:solidFill>
                <a:latin typeface="Arial" panose="020B0604020202020204"/>
                <a:ea typeface="Arial" panose="020B0604020202020204"/>
                <a:cs typeface="Arial" panose="020B0604020202020204"/>
                <a:sym typeface="Arial" panose="020B0604020202020204"/>
              </a:rPr>
              <a:t>https://shopee.cn/edu/home</a:t>
            </a:r>
            <a:r>
              <a:rPr lang="zh-CN" sz="16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）-点击【文章】 -点击【卖家公告栏】</a:t>
            </a:r>
            <a:endParaRPr sz="16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169" name="Google Shape;169;p2"/>
          <p:cNvPicPr preferRelativeResize="0"/>
          <p:nvPr>
            <p:custDataLst>
              <p:tags r:id="rId4"/>
            </p:custDataLst>
          </p:nvPr>
        </p:nvPicPr>
        <p:blipFill rotWithShape="1">
          <a:blip r:embed="rId5"/>
          <a:srcRect/>
          <a:stretch>
            <a:fillRect/>
          </a:stretch>
        </p:blipFill>
        <p:spPr>
          <a:xfrm>
            <a:off x="689689" y="4261930"/>
            <a:ext cx="5826467" cy="2475975"/>
          </a:xfrm>
          <a:prstGeom prst="rect">
            <a:avLst/>
          </a:prstGeom>
          <a:noFill/>
          <a:ln>
            <a:noFill/>
          </a:ln>
        </p:spPr>
      </p:pic>
      <p:sp>
        <p:nvSpPr>
          <p:cNvPr id="170" name="Google Shape;170;p2"/>
          <p:cNvSpPr/>
          <p:nvPr/>
        </p:nvSpPr>
        <p:spPr>
          <a:xfrm>
            <a:off x="1775717" y="6038785"/>
            <a:ext cx="1058238" cy="424673"/>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342" name="Shape 342"/>
        <p:cNvGrpSpPr/>
        <p:nvPr/>
      </p:nvGrpSpPr>
      <p:grpSpPr>
        <a:xfrm>
          <a:off x="0" y="0"/>
          <a:ext cx="0" cy="0"/>
          <a:chOff x="0" y="0"/>
          <a:chExt cx="0" cy="0"/>
        </a:xfrm>
      </p:grpSpPr>
      <p:sp>
        <p:nvSpPr>
          <p:cNvPr id="343" name="Google Shape;343;p20"/>
          <p:cNvSpPr txBox="1"/>
          <p:nvPr/>
        </p:nvSpPr>
        <p:spPr>
          <a:xfrm>
            <a:off x="3221160" y="2958393"/>
            <a:ext cx="708887" cy="118528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3600"/>
              <a:buFont typeface="微软雅黑" panose="020B0503020204020204" charset="-122"/>
              <a:buNone/>
            </a:pPr>
            <a:r>
              <a:rPr lang="zh-CN" sz="36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4</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44" name="Google Shape;344;p20"/>
          <p:cNvSpPr txBox="1"/>
          <p:nvPr/>
        </p:nvSpPr>
        <p:spPr>
          <a:xfrm>
            <a:off x="5722943" y="2567320"/>
            <a:ext cx="2197021" cy="74738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7353"/>
              </a:buClr>
              <a:buSzPts val="3600"/>
              <a:buFont typeface="微软雅黑" panose="020B0503020204020204" charset="-122"/>
              <a:buNone/>
            </a:pPr>
            <a:r>
              <a:rPr lang="zh-CN" sz="3600" b="1" i="0" u="none" strike="noStrike" cap="none">
                <a:solidFill>
                  <a:srgbClr val="FF7353"/>
                </a:solidFill>
                <a:latin typeface="微软雅黑" panose="020B0503020204020204" charset="-122"/>
                <a:ea typeface="微软雅黑" panose="020B0503020204020204" charset="-122"/>
                <a:cs typeface="微软雅黑" panose="020B0503020204020204" charset="-122"/>
                <a:sym typeface="微软雅黑" panose="020B0503020204020204" charset="-122"/>
              </a:rPr>
              <a:t>PART 4</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45" name="Google Shape;345;p20"/>
          <p:cNvSpPr txBox="1"/>
          <p:nvPr/>
        </p:nvSpPr>
        <p:spPr>
          <a:xfrm>
            <a:off x="4696371" y="3486450"/>
            <a:ext cx="474908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panose="020B0604020202020204"/>
              <a:buNone/>
            </a:pPr>
            <a:r>
              <a:rPr lang="zh-CN" sz="3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卖家惩罚积分系统</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350" name="Shape 350"/>
        <p:cNvGrpSpPr/>
        <p:nvPr/>
      </p:nvGrpSpPr>
      <p:grpSpPr>
        <a:xfrm>
          <a:off x="0" y="0"/>
          <a:ext cx="0" cy="0"/>
          <a:chOff x="0" y="0"/>
          <a:chExt cx="0" cy="0"/>
        </a:xfrm>
      </p:grpSpPr>
      <p:sp>
        <p:nvSpPr>
          <p:cNvPr id="351" name="Google Shape;351;p21"/>
          <p:cNvSpPr txBox="1"/>
          <p:nvPr/>
        </p:nvSpPr>
        <p:spPr>
          <a:xfrm>
            <a:off x="806003" y="137997"/>
            <a:ext cx="625955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panose="020B0604020202020204"/>
              <a:buNone/>
            </a:pPr>
            <a:r>
              <a:rPr lang="zh-CN"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新入驻商家为什么要重视平台规则？</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52" name="Google Shape;352;p21"/>
          <p:cNvSpPr/>
          <p:nvPr/>
        </p:nvSpPr>
        <p:spPr>
          <a:xfrm flipH="1">
            <a:off x="3852305" y="4573832"/>
            <a:ext cx="3777559" cy="914400"/>
          </a:xfrm>
          <a:prstGeom prst="roundRect">
            <a:avLst>
              <a:gd name="adj" fmla="val 50000"/>
            </a:avLst>
          </a:prstGeom>
          <a:solidFill>
            <a:srgbClr val="FF57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353" name="Google Shape;353;p21"/>
          <p:cNvSpPr/>
          <p:nvPr/>
        </p:nvSpPr>
        <p:spPr>
          <a:xfrm rot="3492391" flipH="1">
            <a:off x="4629359" y="3413028"/>
            <a:ext cx="3651116" cy="914400"/>
          </a:xfrm>
          <a:prstGeom prst="roundRect">
            <a:avLst>
              <a:gd name="adj" fmla="val 50000"/>
            </a:avLst>
          </a:prstGeom>
          <a:solidFill>
            <a:srgbClr val="72B6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354" name="Google Shape;354;p21"/>
          <p:cNvSpPr/>
          <p:nvPr/>
        </p:nvSpPr>
        <p:spPr>
          <a:xfrm rot="-3492391">
            <a:off x="3194541" y="3413028"/>
            <a:ext cx="3651116" cy="914400"/>
          </a:xfrm>
          <a:prstGeom prst="roundRect">
            <a:avLst>
              <a:gd name="adj" fmla="val 50000"/>
            </a:avLst>
          </a:prstGeom>
          <a:solidFill>
            <a:srgbClr val="FFAB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355" name="Google Shape;355;p21"/>
          <p:cNvSpPr/>
          <p:nvPr/>
        </p:nvSpPr>
        <p:spPr>
          <a:xfrm flipH="1">
            <a:off x="3838237" y="4573832"/>
            <a:ext cx="1948760" cy="914400"/>
          </a:xfrm>
          <a:prstGeom prst="roundRect">
            <a:avLst>
              <a:gd name="adj" fmla="val 50000"/>
            </a:avLst>
          </a:prstGeom>
          <a:solidFill>
            <a:srgbClr val="FF57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356" name="Google Shape;356;p21"/>
          <p:cNvSpPr/>
          <p:nvPr/>
        </p:nvSpPr>
        <p:spPr>
          <a:xfrm>
            <a:off x="5363232" y="2336849"/>
            <a:ext cx="755703" cy="75570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357" name="Google Shape;357;p21"/>
          <p:cNvSpPr/>
          <p:nvPr/>
        </p:nvSpPr>
        <p:spPr>
          <a:xfrm>
            <a:off x="3935781" y="4653181"/>
            <a:ext cx="755703" cy="75570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358" name="Google Shape;358;p21"/>
          <p:cNvSpPr/>
          <p:nvPr/>
        </p:nvSpPr>
        <p:spPr>
          <a:xfrm>
            <a:off x="6802111" y="4654710"/>
            <a:ext cx="755703" cy="75570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359" name="Google Shape;359;p21"/>
          <p:cNvSpPr/>
          <p:nvPr/>
        </p:nvSpPr>
        <p:spPr>
          <a:xfrm>
            <a:off x="5588419" y="2515282"/>
            <a:ext cx="305327" cy="398835"/>
          </a:xfrm>
          <a:custGeom>
            <a:avLst/>
            <a:gdLst/>
            <a:ahLst/>
            <a:cxnLst/>
            <a:rect l="l" t="t" r="r" b="b"/>
            <a:pathLst>
              <a:path w="74" h="97" extrusionOk="0">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rgbClr val="FFAB4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60" name="Google Shape;360;p21"/>
          <p:cNvSpPr/>
          <p:nvPr/>
        </p:nvSpPr>
        <p:spPr>
          <a:xfrm>
            <a:off x="4175281" y="4812531"/>
            <a:ext cx="276701" cy="437000"/>
          </a:xfrm>
          <a:custGeom>
            <a:avLst/>
            <a:gdLst/>
            <a:ahLst/>
            <a:cxnLst/>
            <a:rect l="l" t="t" r="r" b="b"/>
            <a:pathLst>
              <a:path w="67" h="106" extrusionOk="0">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FF572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61" name="Google Shape;361;p21"/>
          <p:cNvSpPr/>
          <p:nvPr/>
        </p:nvSpPr>
        <p:spPr>
          <a:xfrm>
            <a:off x="6986269" y="4871768"/>
            <a:ext cx="387383" cy="332044"/>
          </a:xfrm>
          <a:custGeom>
            <a:avLst/>
            <a:gdLst/>
            <a:ahLst/>
            <a:cxnLst/>
            <a:rect l="l" t="t" r="r" b="b"/>
            <a:pathLst>
              <a:path w="94" h="81" extrusionOk="0">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72B6A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62" name="Google Shape;362;p21"/>
          <p:cNvSpPr txBox="1"/>
          <p:nvPr/>
        </p:nvSpPr>
        <p:spPr>
          <a:xfrm>
            <a:off x="8418583" y="4524671"/>
            <a:ext cx="163217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panose="020B0604020202020204"/>
              <a:buNone/>
            </a:pPr>
            <a:r>
              <a:rPr lang="zh-CN" sz="2400" b="1" i="0" u="none" strike="noStrike" cap="none">
                <a:solidFill>
                  <a:srgbClr val="72B6A7"/>
                </a:solidFill>
                <a:latin typeface="微软雅黑" panose="020B0503020204020204" charset="-122"/>
                <a:ea typeface="微软雅黑" panose="020B0503020204020204" charset="-122"/>
                <a:cs typeface="微软雅黑" panose="020B0503020204020204" charset="-122"/>
                <a:sym typeface="微软雅黑" panose="020B0503020204020204" charset="-122"/>
              </a:rPr>
              <a:t>影响 No.3</a:t>
            </a:r>
            <a:endParaRPr sz="2400" b="1" i="0" u="none" strike="noStrike" cap="none">
              <a:solidFill>
                <a:srgbClr val="72B6A7"/>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63" name="Google Shape;363;p21"/>
          <p:cNvSpPr txBox="1"/>
          <p:nvPr/>
        </p:nvSpPr>
        <p:spPr>
          <a:xfrm flipH="1">
            <a:off x="2034274" y="2077712"/>
            <a:ext cx="163217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panose="020B0604020202020204"/>
              <a:buNone/>
            </a:pPr>
            <a:r>
              <a:rPr lang="zh-CN" sz="2400" b="1" i="0" u="none" strike="noStrike" cap="none">
                <a:solidFill>
                  <a:srgbClr val="FFAB40"/>
                </a:solidFill>
                <a:latin typeface="微软雅黑" panose="020B0503020204020204" charset="-122"/>
                <a:ea typeface="微软雅黑" panose="020B0503020204020204" charset="-122"/>
                <a:cs typeface="微软雅黑" panose="020B0503020204020204" charset="-122"/>
                <a:sym typeface="微软雅黑" panose="020B0503020204020204" charset="-122"/>
              </a:rPr>
              <a:t>影响 No.1</a:t>
            </a:r>
            <a:endParaRPr sz="2400" b="1" i="0" u="none" strike="noStrike" cap="none">
              <a:solidFill>
                <a:srgbClr val="FFAB4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64" name="Google Shape;364;p21"/>
          <p:cNvSpPr txBox="1"/>
          <p:nvPr/>
        </p:nvSpPr>
        <p:spPr>
          <a:xfrm flipH="1">
            <a:off x="1231029" y="4524671"/>
            <a:ext cx="163217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panose="020B0604020202020204"/>
              <a:buNone/>
            </a:pPr>
            <a:r>
              <a:rPr lang="zh-CN" sz="2400" b="1" i="0" u="none" strike="noStrike" cap="none">
                <a:solidFill>
                  <a:srgbClr val="FF5722"/>
                </a:solidFill>
                <a:latin typeface="微软雅黑" panose="020B0503020204020204" charset="-122"/>
                <a:ea typeface="微软雅黑" panose="020B0503020204020204" charset="-122"/>
                <a:cs typeface="微软雅黑" panose="020B0503020204020204" charset="-122"/>
                <a:sym typeface="微软雅黑" panose="020B0503020204020204" charset="-122"/>
              </a:rPr>
              <a:t>影响 No.2</a:t>
            </a:r>
            <a:endParaRPr sz="2400" b="1" i="0" u="none" strike="noStrike" cap="none">
              <a:solidFill>
                <a:srgbClr val="FF5722"/>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65" name="Google Shape;365;p21"/>
          <p:cNvSpPr/>
          <p:nvPr/>
        </p:nvSpPr>
        <p:spPr>
          <a:xfrm>
            <a:off x="7483764" y="1460660"/>
            <a:ext cx="3501815" cy="1942035"/>
          </a:xfrm>
          <a:prstGeom prst="rect">
            <a:avLst/>
          </a:prstGeom>
          <a:noFill/>
          <a:ln w="28575" cap="flat" cmpd="sng">
            <a:solidFill>
              <a:srgbClr val="D2D2D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366" name="Google Shape;366;p21"/>
          <p:cNvSpPr/>
          <p:nvPr/>
        </p:nvSpPr>
        <p:spPr>
          <a:xfrm>
            <a:off x="7483764" y="1460660"/>
            <a:ext cx="3501815" cy="435299"/>
          </a:xfrm>
          <a:prstGeom prst="rect">
            <a:avLst/>
          </a:prstGeom>
          <a:solidFill>
            <a:srgbClr val="D2D2D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违反规则</a:t>
            </a:r>
            <a:r>
              <a:rPr lang="zh-CN" sz="1800" b="1" i="0" u="sng" strike="noStrike" cap="none">
                <a:solidFill>
                  <a:srgbClr val="FFFF00"/>
                </a:solidFill>
                <a:latin typeface="微软雅黑" panose="020B0503020204020204" charset="-122"/>
                <a:ea typeface="微软雅黑" panose="020B0503020204020204" charset="-122"/>
                <a:cs typeface="微软雅黑" panose="020B0503020204020204" charset="-122"/>
                <a:sym typeface="微软雅黑" panose="020B0503020204020204" charset="-122"/>
              </a:rPr>
              <a:t>会被扣分</a:t>
            </a:r>
            <a:endParaRPr sz="1800" b="1" i="0" u="sng" strike="noStrike" cap="none">
              <a:solidFill>
                <a:srgbClr val="FFFF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67" name="Google Shape;367;p21"/>
          <p:cNvSpPr/>
          <p:nvPr/>
        </p:nvSpPr>
        <p:spPr>
          <a:xfrm>
            <a:off x="7677456" y="2045710"/>
            <a:ext cx="3133231" cy="1142942"/>
          </a:xfrm>
          <a:prstGeom prst="rect">
            <a:avLst/>
          </a:prstGeom>
          <a:noFill/>
          <a:ln>
            <a:noFill/>
          </a:ln>
        </p:spPr>
        <p:txBody>
          <a:bodyPr spcFirstLastPara="1" wrap="square" lIns="91425" tIns="45700" rIns="91425" bIns="45700" anchor="t" anchorCtr="0">
            <a:spAutoFit/>
          </a:bodyPr>
          <a:lstStyle/>
          <a:p>
            <a:pPr marL="0" marR="0" lvl="0" indent="0" algn="l" rtl="0">
              <a:lnSpc>
                <a:spcPct val="160000"/>
              </a:lnSpc>
              <a:spcBef>
                <a:spcPts val="0"/>
              </a:spcBef>
              <a:spcAft>
                <a:spcPts val="0"/>
              </a:spcAft>
              <a:buClr>
                <a:srgbClr val="000000"/>
              </a:buClr>
              <a:buSzPts val="1333"/>
              <a:buFont typeface="Arial" panose="020B0604020202020204"/>
              <a:buNone/>
            </a:pPr>
            <a:r>
              <a:rPr lang="zh-CN"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卖家若在运营过程中违反了Shopee平台规则，会被计以相应的惩罚计分，并且基于不同程度的惩罚计分分数，卖家的运营活动会受到相应的限制。</a:t>
            </a:r>
            <a:endParaRPr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68" name="Google Shape;368;p21"/>
          <p:cNvSpPr/>
          <p:nvPr/>
        </p:nvSpPr>
        <p:spPr>
          <a:xfrm>
            <a:off x="8209718" y="4900387"/>
            <a:ext cx="2377421" cy="873637"/>
          </a:xfrm>
          <a:prstGeom prst="rect">
            <a:avLst/>
          </a:prstGeom>
          <a:noFill/>
          <a:ln>
            <a:noFill/>
          </a:ln>
        </p:spPr>
        <p:txBody>
          <a:bodyPr spcFirstLastPara="1" wrap="square" lIns="91425" tIns="45700" rIns="91425" bIns="45700" anchor="t" anchorCtr="0">
            <a:spAutoFit/>
          </a:bodyPr>
          <a:lstStyle/>
          <a:p>
            <a:pPr marL="0" marR="0" lvl="0" indent="0" algn="l" rtl="0">
              <a:lnSpc>
                <a:spcPct val="160000"/>
              </a:lnSpc>
              <a:spcBef>
                <a:spcPts val="0"/>
              </a:spcBef>
              <a:spcAft>
                <a:spcPts val="0"/>
              </a:spcAft>
              <a:buClr>
                <a:srgbClr val="000000"/>
              </a:buClr>
              <a:buSzPts val="1333"/>
              <a:buFont typeface="Arial" panose="020B0604020202020204"/>
              <a:buNone/>
            </a:pPr>
            <a:r>
              <a:rPr lang="zh-CN"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不同的扣分值将对应影响店铺流量、参与活动资格、页面展现权限等方面</a:t>
            </a:r>
            <a:endParaRPr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69" name="Google Shape;369;p21"/>
          <p:cNvSpPr/>
          <p:nvPr/>
        </p:nvSpPr>
        <p:spPr>
          <a:xfrm>
            <a:off x="967110" y="4900387"/>
            <a:ext cx="2377421" cy="604333"/>
          </a:xfrm>
          <a:prstGeom prst="rect">
            <a:avLst/>
          </a:prstGeom>
          <a:noFill/>
          <a:ln>
            <a:noFill/>
          </a:ln>
        </p:spPr>
        <p:txBody>
          <a:bodyPr spcFirstLastPara="1" wrap="square" lIns="91425" tIns="45700" rIns="91425" bIns="45700" anchor="t" anchorCtr="0">
            <a:spAutoFit/>
          </a:bodyPr>
          <a:lstStyle/>
          <a:p>
            <a:pPr marL="0" marR="0" lvl="0" indent="0" algn="l" rtl="0">
              <a:lnSpc>
                <a:spcPct val="160000"/>
              </a:lnSpc>
              <a:spcBef>
                <a:spcPts val="0"/>
              </a:spcBef>
              <a:spcAft>
                <a:spcPts val="0"/>
              </a:spcAft>
              <a:buClr>
                <a:srgbClr val="000000"/>
              </a:buClr>
              <a:buSzPts val="1333"/>
              <a:buFont typeface="Arial" panose="020B0604020202020204"/>
              <a:buNone/>
            </a:pPr>
            <a:r>
              <a:rPr lang="zh-CN"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一旦被扣分，即失去获得【优选商家】资格</a:t>
            </a:r>
            <a:endParaRPr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70" name="Google Shape;370;p21"/>
          <p:cNvSpPr/>
          <p:nvPr/>
        </p:nvSpPr>
        <p:spPr>
          <a:xfrm>
            <a:off x="1796182" y="2484630"/>
            <a:ext cx="2695069" cy="335028"/>
          </a:xfrm>
          <a:prstGeom prst="rect">
            <a:avLst/>
          </a:prstGeom>
          <a:noFill/>
          <a:ln>
            <a:noFill/>
          </a:ln>
        </p:spPr>
        <p:txBody>
          <a:bodyPr spcFirstLastPara="1" wrap="square" lIns="91425" tIns="45700" rIns="91425" bIns="45700" anchor="t" anchorCtr="0">
            <a:spAutoFit/>
          </a:bodyPr>
          <a:lstStyle/>
          <a:p>
            <a:pPr marL="0" marR="0" lvl="0" indent="0" algn="l" rtl="0">
              <a:lnSpc>
                <a:spcPct val="160000"/>
              </a:lnSpc>
              <a:spcBef>
                <a:spcPts val="0"/>
              </a:spcBef>
              <a:spcAft>
                <a:spcPts val="0"/>
              </a:spcAft>
              <a:buClr>
                <a:srgbClr val="000000"/>
              </a:buClr>
              <a:buSzPts val="1333"/>
              <a:buFont typeface="Arial" panose="020B0604020202020204"/>
              <a:buNone/>
            </a:pPr>
            <a:r>
              <a:rPr lang="zh-CN"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将会影响孵化期卖家毕业成绩</a:t>
            </a:r>
            <a:endParaRPr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374" name="Shape 374"/>
        <p:cNvGrpSpPr/>
        <p:nvPr/>
      </p:nvGrpSpPr>
      <p:grpSpPr>
        <a:xfrm>
          <a:off x="0" y="0"/>
          <a:ext cx="0" cy="0"/>
          <a:chOff x="0" y="0"/>
          <a:chExt cx="0" cy="0"/>
        </a:xfrm>
      </p:grpSpPr>
      <p:sp>
        <p:nvSpPr>
          <p:cNvPr id="375" name="Google Shape;375;p22"/>
          <p:cNvSpPr txBox="1"/>
          <p:nvPr/>
        </p:nvSpPr>
        <p:spPr>
          <a:xfrm>
            <a:off x="835308" y="179502"/>
            <a:ext cx="4496856" cy="34930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2800"/>
              <a:buFont typeface="微软雅黑" panose="020B0503020204020204" charset="-122"/>
              <a:buNone/>
            </a:pPr>
            <a:r>
              <a:rPr lang="zh-CN"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惩罚计分系统和惩罚措施</a:t>
            </a: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376" name="Google Shape;376;p22"/>
          <p:cNvSpPr/>
          <p:nvPr/>
        </p:nvSpPr>
        <p:spPr>
          <a:xfrm>
            <a:off x="835308" y="949565"/>
            <a:ext cx="10067109" cy="700576"/>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SzPts val="1600"/>
              <a:buFont typeface="微软雅黑" panose="020B0503020204020204" charset="-122"/>
              <a:buNone/>
            </a:pPr>
            <a:r>
              <a:rPr lang="zh-CN" sz="16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    卖家在一个季度内所获得的积分达到3/6/9/12/15分之后，将会获得下表所示相应积分对应的惩罚。优选卖家在惩罚积分达到3分之后，会被取消优选卖家标识。</a:t>
            </a:r>
            <a:endParaRPr sz="16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77" name="Google Shape;377;p22"/>
          <p:cNvSpPr txBox="1"/>
          <p:nvPr/>
        </p:nvSpPr>
        <p:spPr>
          <a:xfrm>
            <a:off x="297815" y="6236783"/>
            <a:ext cx="9444567" cy="400110"/>
          </a:xfrm>
          <a:prstGeom prst="rect">
            <a:avLst/>
          </a:prstGeom>
          <a:noFill/>
          <a:ln>
            <a:noFill/>
          </a:ln>
        </p:spPr>
        <p:txBody>
          <a:bodyPr spcFirstLastPara="1" wrap="square" lIns="91425" tIns="45700" rIns="91425" bIns="45700" anchor="t" anchorCtr="0">
            <a:spAutoFit/>
          </a:bodyPr>
          <a:lstStyle/>
          <a:p>
            <a:pPr marL="381000" marR="0" lvl="1" indent="-381000" algn="l" rtl="0">
              <a:lnSpc>
                <a:spcPct val="100000"/>
              </a:lnSpc>
              <a:spcBef>
                <a:spcPts val="0"/>
              </a:spcBef>
              <a:spcAft>
                <a:spcPts val="0"/>
              </a:spcAft>
              <a:buClr>
                <a:srgbClr val="EA552A"/>
              </a:buClr>
              <a:buSzPts val="2000"/>
              <a:buFont typeface="Arial" panose="020B0604020202020204"/>
              <a:buChar char="•"/>
            </a:pPr>
            <a:r>
              <a:rPr lang="zh-CN" sz="2000" b="1" i="0" u="none" strike="noStrike" cap="none">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rPr>
              <a:t>注意：毕业的条件是计算在孵化期中的所有扣分总和，不会清零</a:t>
            </a:r>
            <a:endParaRPr sz="2000" b="1" i="0" u="none" strike="noStrike" cap="none">
              <a:solidFill>
                <a:srgbClr val="EA552A"/>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78" name="Google Shape;378;p22"/>
          <p:cNvSpPr txBox="1"/>
          <p:nvPr/>
        </p:nvSpPr>
        <p:spPr>
          <a:xfrm>
            <a:off x="8105031" y="1946222"/>
            <a:ext cx="3788043" cy="1963999"/>
          </a:xfrm>
          <a:prstGeom prst="rect">
            <a:avLst/>
          </a:prstGeom>
          <a:noFill/>
          <a:ln>
            <a:noFill/>
          </a:ln>
        </p:spPr>
        <p:txBody>
          <a:bodyPr spcFirstLastPara="1" wrap="square" lIns="0" tIns="95875" rIns="0" bIns="0" anchor="t" anchorCtr="0">
            <a:spAutoFit/>
          </a:bodyPr>
          <a:lstStyle/>
          <a:p>
            <a:pPr marL="12700" marR="0" lvl="0" indent="0" algn="l" rtl="0">
              <a:lnSpc>
                <a:spcPct val="100000"/>
              </a:lnSpc>
              <a:spcBef>
                <a:spcPts val="0"/>
              </a:spcBef>
              <a:spcAft>
                <a:spcPts val="0"/>
              </a:spcAft>
              <a:buClr>
                <a:srgbClr val="000000"/>
              </a:buClr>
              <a:buSzPts val="1800"/>
              <a:buFont typeface="Arial" panose="020B0604020202020204"/>
              <a:buNone/>
            </a:pP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注意：</a:t>
            </a: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a:lnSpc>
                <a:spcPct val="100000"/>
              </a:lnSpc>
              <a:spcBef>
                <a:spcPts val="755"/>
              </a:spcBef>
              <a:spcAft>
                <a:spcPts val="0"/>
              </a:spcAft>
              <a:buClr>
                <a:srgbClr val="000000"/>
              </a:buClr>
              <a:buSzPts val="1800"/>
              <a:buFont typeface="Arial" panose="020B0604020202020204"/>
              <a:buNone/>
            </a:pP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28天惩罚期满之后会自动解除，但是若该计分季度周期未结束，则已累计计分不会改变</a:t>
            </a: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2700" marR="0" lvl="0" indent="0" algn="l" rtl="0">
              <a:lnSpc>
                <a:spcPct val="100000"/>
              </a:lnSpc>
              <a:spcBef>
                <a:spcPts val="755"/>
              </a:spcBef>
              <a:spcAft>
                <a:spcPts val="0"/>
              </a:spcAft>
              <a:buClr>
                <a:srgbClr val="000000"/>
              </a:buClr>
              <a:buSzPts val="1800"/>
              <a:buFont typeface="Arial" panose="020B0604020202020204"/>
              <a:buNone/>
            </a:pPr>
            <a:r>
              <a:rPr lang="zh-CN" sz="1800" b="1" i="0" u="none" strike="noStrike" cap="none">
                <a:solidFill>
                  <a:schemeClr val="dk1"/>
                </a:solidFill>
                <a:latin typeface="Arial" panose="020B0604020202020204"/>
                <a:ea typeface="Arial" panose="020B0604020202020204"/>
                <a:cs typeface="Arial" panose="020B0604020202020204"/>
                <a:sym typeface="Arial" panose="020B0604020202020204"/>
              </a:rPr>
              <a:t>惩罚累计计分只会在每个季度第一个周的周一清零</a:t>
            </a:r>
            <a:endParaRPr sz="1800" b="1"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aphicFrame>
        <p:nvGraphicFramePr>
          <p:cNvPr id="379" name="Google Shape;379;p22"/>
          <p:cNvGraphicFramePr/>
          <p:nvPr/>
        </p:nvGraphicFramePr>
        <p:xfrm>
          <a:off x="558748" y="1946222"/>
          <a:ext cx="7227325" cy="3000000"/>
        </p:xfrm>
        <a:graphic>
          <a:graphicData uri="http://schemas.openxmlformats.org/drawingml/2006/table">
            <a:tbl>
              <a:tblPr firstRow="1" bandRow="1">
                <a:noFill/>
                <a:tableStyleId>{51007DCF-EE7A-4429-B2E6-37C65E33D109}</a:tableStyleId>
              </a:tblPr>
              <a:tblGrid>
                <a:gridCol w="3822575"/>
                <a:gridCol w="680950"/>
                <a:gridCol w="680950"/>
                <a:gridCol w="680950"/>
                <a:gridCol w="680950"/>
                <a:gridCol w="680950"/>
              </a:tblGrid>
              <a:tr h="314325">
                <a:tc>
                  <a:txBody>
                    <a:bodyPr/>
                    <a:lstStyle/>
                    <a:p>
                      <a:pPr marL="5080"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solidFill>
                            <a:srgbClr val="FFFFFF"/>
                          </a:solidFill>
                          <a:latin typeface="Arial" panose="020B0604020202020204"/>
                          <a:ea typeface="Arial" panose="020B0604020202020204"/>
                          <a:cs typeface="Arial" panose="020B0604020202020204"/>
                          <a:sym typeface="Arial" panose="020B0604020202020204"/>
                        </a:rPr>
                        <a:t>累计惩罚分数</a:t>
                      </a:r>
                      <a:endParaRPr sz="1800" u="none" strike="noStrike" cap="none">
                        <a:latin typeface="Arial" panose="020B0604020202020204"/>
                        <a:ea typeface="Arial" panose="020B0604020202020204"/>
                        <a:cs typeface="Arial" panose="020B0604020202020204"/>
                        <a:sym typeface="Arial" panose="020B0604020202020204"/>
                      </a:endParaRPr>
                    </a:p>
                  </a:txBody>
                  <a:tcPr marL="0" marR="0" marT="74925" marB="0">
                    <a:solidFill>
                      <a:srgbClr val="EE572B"/>
                    </a:solidFill>
                  </a:tcPr>
                </a:tc>
                <a:tc>
                  <a:txBody>
                    <a:bodyPr/>
                    <a:lstStyle/>
                    <a:p>
                      <a:pPr marL="6350"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solidFill>
                            <a:srgbClr val="FFFFFF"/>
                          </a:solidFill>
                          <a:latin typeface="Arial" panose="020B0604020202020204"/>
                          <a:ea typeface="Arial" panose="020B0604020202020204"/>
                          <a:cs typeface="Arial" panose="020B0604020202020204"/>
                          <a:sym typeface="Arial" panose="020B0604020202020204"/>
                        </a:rPr>
                        <a:t>3</a:t>
                      </a:r>
                      <a:endParaRPr sz="1800" u="none" strike="noStrike" cap="none">
                        <a:latin typeface="Arial" panose="020B0604020202020204"/>
                        <a:ea typeface="Arial" panose="020B0604020202020204"/>
                        <a:cs typeface="Arial" panose="020B0604020202020204"/>
                        <a:sym typeface="Arial" panose="020B0604020202020204"/>
                      </a:endParaRPr>
                    </a:p>
                  </a:txBody>
                  <a:tcPr marL="0" marR="0" marT="74925" marB="0">
                    <a:solidFill>
                      <a:srgbClr val="EE572B"/>
                    </a:solidFill>
                  </a:tcPr>
                </a:tc>
                <a:tc>
                  <a:txBody>
                    <a:bodyPr/>
                    <a:lstStyle/>
                    <a:p>
                      <a:pPr marL="6350"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solidFill>
                            <a:srgbClr val="FFFFFF"/>
                          </a:solidFill>
                          <a:latin typeface="Arial" panose="020B0604020202020204"/>
                          <a:ea typeface="Arial" panose="020B0604020202020204"/>
                          <a:cs typeface="Arial" panose="020B0604020202020204"/>
                          <a:sym typeface="Arial" panose="020B0604020202020204"/>
                        </a:rPr>
                        <a:t>6</a:t>
                      </a:r>
                      <a:endParaRPr sz="1800" u="none" strike="noStrike" cap="none">
                        <a:latin typeface="Arial" panose="020B0604020202020204"/>
                        <a:ea typeface="Arial" panose="020B0604020202020204"/>
                        <a:cs typeface="Arial" panose="020B0604020202020204"/>
                        <a:sym typeface="Arial" panose="020B0604020202020204"/>
                      </a:endParaRPr>
                    </a:p>
                  </a:txBody>
                  <a:tcPr marL="0" marR="0" marT="74925" marB="0">
                    <a:solidFill>
                      <a:srgbClr val="EE572B"/>
                    </a:solidFill>
                  </a:tcPr>
                </a:tc>
                <a:tc>
                  <a:txBody>
                    <a:bodyPr/>
                    <a:lstStyle/>
                    <a:p>
                      <a:pPr marL="6350"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solidFill>
                            <a:srgbClr val="FFFFFF"/>
                          </a:solidFill>
                          <a:latin typeface="Arial" panose="020B0604020202020204"/>
                          <a:ea typeface="Arial" panose="020B0604020202020204"/>
                          <a:cs typeface="Arial" panose="020B0604020202020204"/>
                          <a:sym typeface="Arial" panose="020B0604020202020204"/>
                        </a:rPr>
                        <a:t>9</a:t>
                      </a:r>
                      <a:endParaRPr sz="1800" u="none" strike="noStrike" cap="none">
                        <a:latin typeface="Arial" panose="020B0604020202020204"/>
                        <a:ea typeface="Arial" panose="020B0604020202020204"/>
                        <a:cs typeface="Arial" panose="020B0604020202020204"/>
                        <a:sym typeface="Arial" panose="020B0604020202020204"/>
                      </a:endParaRPr>
                    </a:p>
                  </a:txBody>
                  <a:tcPr marL="0" marR="0" marT="74925" marB="0">
                    <a:solidFill>
                      <a:srgbClr val="EE572B"/>
                    </a:solidFill>
                  </a:tcPr>
                </a:tc>
                <a:tc>
                  <a:txBody>
                    <a:bodyPr/>
                    <a:lstStyle/>
                    <a:p>
                      <a:pPr marL="6350"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solidFill>
                            <a:srgbClr val="FFFFFF"/>
                          </a:solidFill>
                          <a:latin typeface="Arial" panose="020B0604020202020204"/>
                          <a:ea typeface="Arial" panose="020B0604020202020204"/>
                          <a:cs typeface="Arial" panose="020B0604020202020204"/>
                          <a:sym typeface="Arial" panose="020B0604020202020204"/>
                        </a:rPr>
                        <a:t>12</a:t>
                      </a:r>
                      <a:endParaRPr sz="1800" u="none" strike="noStrike" cap="none">
                        <a:latin typeface="Arial" panose="020B0604020202020204"/>
                        <a:ea typeface="Arial" panose="020B0604020202020204"/>
                        <a:cs typeface="Arial" panose="020B0604020202020204"/>
                        <a:sym typeface="Arial" panose="020B0604020202020204"/>
                      </a:endParaRPr>
                    </a:p>
                  </a:txBody>
                  <a:tcPr marL="0" marR="0" marT="74925" marB="0">
                    <a:solidFill>
                      <a:srgbClr val="EE572B"/>
                    </a:solidFill>
                  </a:tcPr>
                </a:tc>
                <a:tc>
                  <a:txBody>
                    <a:bodyPr/>
                    <a:lstStyle/>
                    <a:p>
                      <a:pPr marL="6350"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solidFill>
                            <a:srgbClr val="FFFFFF"/>
                          </a:solidFill>
                          <a:latin typeface="Arial" panose="020B0604020202020204"/>
                          <a:ea typeface="Arial" panose="020B0604020202020204"/>
                          <a:cs typeface="Arial" panose="020B0604020202020204"/>
                          <a:sym typeface="Arial" panose="020B0604020202020204"/>
                        </a:rPr>
                        <a:t>15</a:t>
                      </a:r>
                      <a:endParaRPr sz="1800" u="none" strike="noStrike" cap="none">
                        <a:latin typeface="Arial" panose="020B0604020202020204"/>
                        <a:ea typeface="Arial" panose="020B0604020202020204"/>
                        <a:cs typeface="Arial" panose="020B0604020202020204"/>
                        <a:sym typeface="Arial" panose="020B0604020202020204"/>
                      </a:endParaRPr>
                    </a:p>
                  </a:txBody>
                  <a:tcPr marL="0" marR="0" marT="74925" marB="0">
                    <a:solidFill>
                      <a:srgbClr val="EE572B"/>
                    </a:solidFill>
                  </a:tcPr>
                </a:tc>
              </a:tr>
              <a:tr h="292725">
                <a:tc>
                  <a:txBody>
                    <a:bodyPr/>
                    <a:lstStyle/>
                    <a:p>
                      <a:pPr marL="5080"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latin typeface="Arial" panose="020B0604020202020204"/>
                          <a:ea typeface="Arial" panose="020B0604020202020204"/>
                          <a:cs typeface="Arial" panose="020B0604020202020204"/>
                          <a:sym typeface="Arial" panose="020B0604020202020204"/>
                        </a:rPr>
                        <a:t>惩罚级别</a:t>
                      </a:r>
                      <a:endParaRPr sz="1400" u="none" strike="noStrike" cap="none"/>
                    </a:p>
                  </a:txBody>
                  <a:tcPr marL="0" marR="0" marT="45725" marB="0">
                    <a:lnL w="9525" cap="flat" cmpd="sng">
                      <a:solidFill>
                        <a:srgbClr val="EE572B"/>
                      </a:solidFill>
                      <a:prstDash val="solid"/>
                      <a:round/>
                      <a:headEnd type="none" w="sm" len="sm"/>
                      <a:tailEnd type="none" w="sm" len="sm"/>
                    </a:lnL>
                    <a:lnR w="9525" cap="flat" cmpd="sng">
                      <a:solidFill>
                        <a:srgbClr val="EE572B"/>
                      </a:solidFill>
                      <a:prstDash val="solid"/>
                      <a:round/>
                      <a:headEnd type="none" w="sm" len="sm"/>
                      <a:tailEnd type="none" w="sm" len="sm"/>
                    </a:lnR>
                    <a:lnB w="9525" cap="flat" cmpd="sng">
                      <a:solidFill>
                        <a:srgbClr val="EE572B"/>
                      </a:solidFill>
                      <a:prstDash val="solid"/>
                      <a:round/>
                      <a:headEnd type="none" w="sm" len="sm"/>
                      <a:tailEnd type="none" w="sm" len="sm"/>
                    </a:lnB>
                  </a:tcPr>
                </a:tc>
                <a:tc>
                  <a:txBody>
                    <a:bodyPr/>
                    <a:lstStyle/>
                    <a:p>
                      <a:pPr marL="5715"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latin typeface="Arial" panose="020B0604020202020204"/>
                          <a:ea typeface="Arial" panose="020B0604020202020204"/>
                          <a:cs typeface="Arial" panose="020B0604020202020204"/>
                          <a:sym typeface="Arial" panose="020B0604020202020204"/>
                        </a:rPr>
                        <a:t>1级</a:t>
                      </a:r>
                      <a:endParaRPr sz="1800" u="none" strike="noStrike" cap="none">
                        <a:latin typeface="Arial" panose="020B0604020202020204"/>
                        <a:ea typeface="Arial" panose="020B0604020202020204"/>
                        <a:cs typeface="Arial" panose="020B0604020202020204"/>
                        <a:sym typeface="Arial" panose="020B0604020202020204"/>
                      </a:endParaRPr>
                    </a:p>
                  </a:txBody>
                  <a:tcPr marL="0" marR="0" marT="45725" marB="0">
                    <a:lnL w="9525" cap="flat" cmpd="sng">
                      <a:solidFill>
                        <a:srgbClr val="EE572B"/>
                      </a:solidFill>
                      <a:prstDash val="solid"/>
                      <a:round/>
                      <a:headEnd type="none" w="sm" len="sm"/>
                      <a:tailEnd type="none" w="sm" len="sm"/>
                    </a:lnL>
                    <a:lnR w="9525" cap="flat" cmpd="sng">
                      <a:solidFill>
                        <a:srgbClr val="EE572B"/>
                      </a:solidFill>
                      <a:prstDash val="solid"/>
                      <a:round/>
                      <a:headEnd type="none" w="sm" len="sm"/>
                      <a:tailEnd type="none" w="sm" len="sm"/>
                    </a:lnR>
                    <a:lnB w="9525" cap="flat" cmpd="sng">
                      <a:solidFill>
                        <a:srgbClr val="EE572B"/>
                      </a:solidFill>
                      <a:prstDash val="solid"/>
                      <a:round/>
                      <a:headEnd type="none" w="sm" len="sm"/>
                      <a:tailEnd type="none" w="sm" len="sm"/>
                    </a:lnB>
                  </a:tcPr>
                </a:tc>
                <a:tc>
                  <a:txBody>
                    <a:bodyPr/>
                    <a:lstStyle/>
                    <a:p>
                      <a:pPr marL="5715"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latin typeface="Arial" panose="020B0604020202020204"/>
                          <a:ea typeface="Arial" panose="020B0604020202020204"/>
                          <a:cs typeface="Arial" panose="020B0604020202020204"/>
                          <a:sym typeface="Arial" panose="020B0604020202020204"/>
                        </a:rPr>
                        <a:t>2级</a:t>
                      </a:r>
                      <a:endParaRPr sz="1800" u="none" strike="noStrike" cap="none">
                        <a:latin typeface="Arial" panose="020B0604020202020204"/>
                        <a:ea typeface="Arial" panose="020B0604020202020204"/>
                        <a:cs typeface="Arial" panose="020B0604020202020204"/>
                        <a:sym typeface="Arial" panose="020B0604020202020204"/>
                      </a:endParaRPr>
                    </a:p>
                  </a:txBody>
                  <a:tcPr marL="0" marR="0" marT="45725" marB="0">
                    <a:lnL w="9525" cap="flat" cmpd="sng">
                      <a:solidFill>
                        <a:srgbClr val="EE572B"/>
                      </a:solidFill>
                      <a:prstDash val="solid"/>
                      <a:round/>
                      <a:headEnd type="none" w="sm" len="sm"/>
                      <a:tailEnd type="none" w="sm" len="sm"/>
                    </a:lnL>
                    <a:lnR w="9525" cap="flat" cmpd="sng">
                      <a:solidFill>
                        <a:srgbClr val="EE572B"/>
                      </a:solidFill>
                      <a:prstDash val="solid"/>
                      <a:round/>
                      <a:headEnd type="none" w="sm" len="sm"/>
                      <a:tailEnd type="none" w="sm" len="sm"/>
                    </a:lnR>
                    <a:lnB w="9525" cap="flat" cmpd="sng">
                      <a:solidFill>
                        <a:srgbClr val="EE572B"/>
                      </a:solidFill>
                      <a:prstDash val="solid"/>
                      <a:round/>
                      <a:headEnd type="none" w="sm" len="sm"/>
                      <a:tailEnd type="none" w="sm" len="sm"/>
                    </a:lnB>
                  </a:tcPr>
                </a:tc>
                <a:tc>
                  <a:txBody>
                    <a:bodyPr/>
                    <a:lstStyle/>
                    <a:p>
                      <a:pPr marL="5080"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latin typeface="Arial" panose="020B0604020202020204"/>
                          <a:ea typeface="Arial" panose="020B0604020202020204"/>
                          <a:cs typeface="Arial" panose="020B0604020202020204"/>
                          <a:sym typeface="Arial" panose="020B0604020202020204"/>
                        </a:rPr>
                        <a:t>3级</a:t>
                      </a:r>
                      <a:endParaRPr sz="1800" u="none" strike="noStrike" cap="none">
                        <a:latin typeface="Arial" panose="020B0604020202020204"/>
                        <a:ea typeface="Arial" panose="020B0604020202020204"/>
                        <a:cs typeface="Arial" panose="020B0604020202020204"/>
                        <a:sym typeface="Arial" panose="020B0604020202020204"/>
                      </a:endParaRPr>
                    </a:p>
                  </a:txBody>
                  <a:tcPr marL="0" marR="0" marT="45725" marB="0">
                    <a:lnL w="9525" cap="flat" cmpd="sng">
                      <a:solidFill>
                        <a:srgbClr val="EE572B"/>
                      </a:solidFill>
                      <a:prstDash val="solid"/>
                      <a:round/>
                      <a:headEnd type="none" w="sm" len="sm"/>
                      <a:tailEnd type="none" w="sm" len="sm"/>
                    </a:lnL>
                    <a:lnR w="9525" cap="flat" cmpd="sng">
                      <a:solidFill>
                        <a:srgbClr val="EE572B"/>
                      </a:solidFill>
                      <a:prstDash val="solid"/>
                      <a:round/>
                      <a:headEnd type="none" w="sm" len="sm"/>
                      <a:tailEnd type="none" w="sm" len="sm"/>
                    </a:lnR>
                    <a:lnB w="9525" cap="flat" cmpd="sng">
                      <a:solidFill>
                        <a:srgbClr val="EE572B"/>
                      </a:solidFill>
                      <a:prstDash val="solid"/>
                      <a:round/>
                      <a:headEnd type="none" w="sm" len="sm"/>
                      <a:tailEnd type="none" w="sm" len="sm"/>
                    </a:lnB>
                  </a:tcPr>
                </a:tc>
                <a:tc>
                  <a:txBody>
                    <a:bodyPr/>
                    <a:lstStyle/>
                    <a:p>
                      <a:pPr marL="5080"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latin typeface="Arial" panose="020B0604020202020204"/>
                          <a:ea typeface="Arial" panose="020B0604020202020204"/>
                          <a:cs typeface="Arial" panose="020B0604020202020204"/>
                          <a:sym typeface="Arial" panose="020B0604020202020204"/>
                        </a:rPr>
                        <a:t>4级</a:t>
                      </a:r>
                      <a:endParaRPr sz="1800" u="none" strike="noStrike" cap="none">
                        <a:latin typeface="Arial" panose="020B0604020202020204"/>
                        <a:ea typeface="Arial" panose="020B0604020202020204"/>
                        <a:cs typeface="Arial" panose="020B0604020202020204"/>
                        <a:sym typeface="Arial" panose="020B0604020202020204"/>
                      </a:endParaRPr>
                    </a:p>
                  </a:txBody>
                  <a:tcPr marL="0" marR="0" marT="45725" marB="0">
                    <a:lnL w="9525" cap="flat" cmpd="sng">
                      <a:solidFill>
                        <a:srgbClr val="EE572B"/>
                      </a:solidFill>
                      <a:prstDash val="solid"/>
                      <a:round/>
                      <a:headEnd type="none" w="sm" len="sm"/>
                      <a:tailEnd type="none" w="sm" len="sm"/>
                    </a:lnL>
                    <a:lnR w="9525" cap="flat" cmpd="sng">
                      <a:solidFill>
                        <a:srgbClr val="EE572B"/>
                      </a:solidFill>
                      <a:prstDash val="solid"/>
                      <a:round/>
                      <a:headEnd type="none" w="sm" len="sm"/>
                      <a:tailEnd type="none" w="sm" len="sm"/>
                    </a:lnR>
                    <a:lnB w="9525" cap="flat" cmpd="sng">
                      <a:solidFill>
                        <a:srgbClr val="EE572B"/>
                      </a:solidFill>
                      <a:prstDash val="solid"/>
                      <a:round/>
                      <a:headEnd type="none" w="sm" len="sm"/>
                      <a:tailEnd type="none" w="sm" len="sm"/>
                    </a:lnB>
                  </a:tcPr>
                </a:tc>
                <a:tc>
                  <a:txBody>
                    <a:bodyPr/>
                    <a:lstStyle/>
                    <a:p>
                      <a:pPr marL="5080"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latin typeface="Arial" panose="020B0604020202020204"/>
                          <a:ea typeface="Arial" panose="020B0604020202020204"/>
                          <a:cs typeface="Arial" panose="020B0604020202020204"/>
                          <a:sym typeface="Arial" panose="020B0604020202020204"/>
                        </a:rPr>
                        <a:t>5级</a:t>
                      </a:r>
                      <a:endParaRPr sz="1800" u="none" strike="noStrike" cap="none">
                        <a:latin typeface="Arial" panose="020B0604020202020204"/>
                        <a:ea typeface="Arial" panose="020B0604020202020204"/>
                        <a:cs typeface="Arial" panose="020B0604020202020204"/>
                        <a:sym typeface="Arial" panose="020B0604020202020204"/>
                      </a:endParaRPr>
                    </a:p>
                  </a:txBody>
                  <a:tcPr marL="0" marR="0" marT="45725" marB="0">
                    <a:lnL w="9525" cap="flat" cmpd="sng">
                      <a:solidFill>
                        <a:srgbClr val="EE572B"/>
                      </a:solidFill>
                      <a:prstDash val="solid"/>
                      <a:round/>
                      <a:headEnd type="none" w="sm" len="sm"/>
                      <a:tailEnd type="none" w="sm" len="sm"/>
                    </a:lnL>
                    <a:lnR w="9525" cap="flat" cmpd="sng">
                      <a:solidFill>
                        <a:srgbClr val="EE572B"/>
                      </a:solidFill>
                      <a:prstDash val="solid"/>
                      <a:round/>
                      <a:headEnd type="none" w="sm" len="sm"/>
                      <a:tailEnd type="none" w="sm" len="sm"/>
                    </a:lnR>
                    <a:lnB w="9525" cap="flat" cmpd="sng">
                      <a:solidFill>
                        <a:srgbClr val="EE572B"/>
                      </a:solidFill>
                      <a:prstDash val="solid"/>
                      <a:round/>
                      <a:headEnd type="none" w="sm" len="sm"/>
                      <a:tailEnd type="none" w="sm" len="sm"/>
                    </a:lnB>
                  </a:tcPr>
                </a:tc>
              </a:tr>
              <a:tr h="295900">
                <a:tc>
                  <a:txBody>
                    <a:bodyPr/>
                    <a:lstStyle/>
                    <a:p>
                      <a:pPr marL="5080"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latin typeface="Arial" panose="020B0604020202020204"/>
                          <a:ea typeface="Arial" panose="020B0604020202020204"/>
                          <a:cs typeface="Arial" panose="020B0604020202020204"/>
                          <a:sym typeface="Arial" panose="020B0604020202020204"/>
                        </a:rPr>
                        <a:t>禁止参加Shopee主题活动(28天）</a:t>
                      </a:r>
                      <a:endParaRPr sz="1400" u="none" strike="noStrike" cap="none"/>
                    </a:p>
                  </a:txBody>
                  <a:tcPr marL="0" marR="0" marT="48900" marB="0">
                    <a:lnL w="9525" cap="flat" cmpd="sng">
                      <a:solidFill>
                        <a:srgbClr val="EE572B"/>
                      </a:solidFill>
                      <a:prstDash val="solid"/>
                      <a:round/>
                      <a:headEnd type="none" w="sm" len="sm"/>
                      <a:tailEnd type="none" w="sm" len="sm"/>
                    </a:lnL>
                    <a:lnR w="9525" cap="flat" cmpd="sng">
                      <a:solidFill>
                        <a:srgbClr val="EE572B"/>
                      </a:solidFill>
                      <a:prstDash val="solid"/>
                      <a:round/>
                      <a:headEnd type="none" w="sm" len="sm"/>
                      <a:tailEnd type="none" w="sm" len="sm"/>
                    </a:lnR>
                    <a:lnT w="9525" cap="flat" cmpd="sng">
                      <a:solidFill>
                        <a:srgbClr val="EE572B"/>
                      </a:solidFill>
                      <a:prstDash val="solid"/>
                      <a:round/>
                      <a:headEnd type="none" w="sm" len="sm"/>
                      <a:tailEnd type="none" w="sm" len="sm"/>
                    </a:lnT>
                    <a:lnB w="9525" cap="flat" cmpd="sng">
                      <a:solidFill>
                        <a:srgbClr val="EE572B"/>
                      </a:solidFill>
                      <a:prstDash val="solid"/>
                      <a:round/>
                      <a:headEnd type="none" w="sm" len="sm"/>
                      <a:tailEnd type="none" w="sm" len="sm"/>
                    </a:lnB>
                  </a:tcPr>
                </a:tc>
                <a:tc>
                  <a:txBody>
                    <a:bodyPr/>
                    <a:lstStyle/>
                    <a:p>
                      <a:pPr marL="6985"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latin typeface="Arial" panose="020B0604020202020204"/>
                          <a:ea typeface="Arial" panose="020B0604020202020204"/>
                          <a:cs typeface="Arial" panose="020B0604020202020204"/>
                          <a:sym typeface="Arial" panose="020B0604020202020204"/>
                        </a:rPr>
                        <a:t>*</a:t>
                      </a:r>
                      <a:endParaRPr sz="1400" u="none" strike="noStrike" cap="none"/>
                    </a:p>
                  </a:txBody>
                  <a:tcPr marL="0" marR="0" marT="48900" marB="0">
                    <a:lnL w="9525" cap="flat" cmpd="sng">
                      <a:solidFill>
                        <a:srgbClr val="EE572B"/>
                      </a:solidFill>
                      <a:prstDash val="solid"/>
                      <a:round/>
                      <a:headEnd type="none" w="sm" len="sm"/>
                      <a:tailEnd type="none" w="sm" len="sm"/>
                    </a:lnL>
                    <a:lnR w="9525" cap="flat" cmpd="sng">
                      <a:solidFill>
                        <a:srgbClr val="EE572B"/>
                      </a:solidFill>
                      <a:prstDash val="solid"/>
                      <a:round/>
                      <a:headEnd type="none" w="sm" len="sm"/>
                      <a:tailEnd type="none" w="sm" len="sm"/>
                    </a:lnR>
                    <a:lnT w="9525" cap="flat" cmpd="sng">
                      <a:solidFill>
                        <a:srgbClr val="EE572B"/>
                      </a:solidFill>
                      <a:prstDash val="solid"/>
                      <a:round/>
                      <a:headEnd type="none" w="sm" len="sm"/>
                      <a:tailEnd type="none" w="sm" len="sm"/>
                    </a:lnT>
                    <a:lnB w="9525" cap="flat" cmpd="sng">
                      <a:solidFill>
                        <a:srgbClr val="EE572B"/>
                      </a:solidFill>
                      <a:prstDash val="solid"/>
                      <a:round/>
                      <a:headEnd type="none" w="sm" len="sm"/>
                      <a:tailEnd type="none" w="sm" len="sm"/>
                    </a:lnB>
                  </a:tcPr>
                </a:tc>
                <a:tc>
                  <a:txBody>
                    <a:bodyPr/>
                    <a:lstStyle/>
                    <a:p>
                      <a:pPr marL="6985"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latin typeface="Arial" panose="020B0604020202020204"/>
                          <a:ea typeface="Arial" panose="020B0604020202020204"/>
                          <a:cs typeface="Arial" panose="020B0604020202020204"/>
                          <a:sym typeface="Arial" panose="020B0604020202020204"/>
                        </a:rPr>
                        <a:t>*</a:t>
                      </a:r>
                      <a:endParaRPr sz="1800" u="none" strike="noStrike" cap="none">
                        <a:latin typeface="Arial" panose="020B0604020202020204"/>
                        <a:ea typeface="Arial" panose="020B0604020202020204"/>
                        <a:cs typeface="Arial" panose="020B0604020202020204"/>
                        <a:sym typeface="Arial" panose="020B0604020202020204"/>
                      </a:endParaRPr>
                    </a:p>
                  </a:txBody>
                  <a:tcPr marL="0" marR="0" marT="48900" marB="0">
                    <a:lnL w="9525" cap="flat" cmpd="sng">
                      <a:solidFill>
                        <a:srgbClr val="EE572B"/>
                      </a:solidFill>
                      <a:prstDash val="solid"/>
                      <a:round/>
                      <a:headEnd type="none" w="sm" len="sm"/>
                      <a:tailEnd type="none" w="sm" len="sm"/>
                    </a:lnL>
                    <a:lnR w="9525" cap="flat" cmpd="sng">
                      <a:solidFill>
                        <a:srgbClr val="EE572B"/>
                      </a:solidFill>
                      <a:prstDash val="solid"/>
                      <a:round/>
                      <a:headEnd type="none" w="sm" len="sm"/>
                      <a:tailEnd type="none" w="sm" len="sm"/>
                    </a:lnR>
                    <a:lnT w="9525" cap="flat" cmpd="sng">
                      <a:solidFill>
                        <a:srgbClr val="EE572B"/>
                      </a:solidFill>
                      <a:prstDash val="solid"/>
                      <a:round/>
                      <a:headEnd type="none" w="sm" len="sm"/>
                      <a:tailEnd type="none" w="sm" len="sm"/>
                    </a:lnT>
                    <a:lnB w="9525" cap="flat" cmpd="sng">
                      <a:solidFill>
                        <a:srgbClr val="EE572B"/>
                      </a:solidFill>
                      <a:prstDash val="solid"/>
                      <a:round/>
                      <a:headEnd type="none" w="sm" len="sm"/>
                      <a:tailEnd type="none" w="sm" len="sm"/>
                    </a:lnB>
                  </a:tcPr>
                </a:tc>
                <a:tc>
                  <a:txBody>
                    <a:bodyPr/>
                    <a:lstStyle/>
                    <a:p>
                      <a:pPr marL="6985"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latin typeface="Arial" panose="020B0604020202020204"/>
                          <a:ea typeface="Arial" panose="020B0604020202020204"/>
                          <a:cs typeface="Arial" panose="020B0604020202020204"/>
                          <a:sym typeface="Arial" panose="020B0604020202020204"/>
                        </a:rPr>
                        <a:t>*</a:t>
                      </a:r>
                      <a:endParaRPr sz="1800" u="none" strike="noStrike" cap="none">
                        <a:latin typeface="Arial" panose="020B0604020202020204"/>
                        <a:ea typeface="Arial" panose="020B0604020202020204"/>
                        <a:cs typeface="Arial" panose="020B0604020202020204"/>
                        <a:sym typeface="Arial" panose="020B0604020202020204"/>
                      </a:endParaRPr>
                    </a:p>
                  </a:txBody>
                  <a:tcPr marL="0" marR="0" marT="48900" marB="0">
                    <a:lnL w="9525" cap="flat" cmpd="sng">
                      <a:solidFill>
                        <a:srgbClr val="EE572B"/>
                      </a:solidFill>
                      <a:prstDash val="solid"/>
                      <a:round/>
                      <a:headEnd type="none" w="sm" len="sm"/>
                      <a:tailEnd type="none" w="sm" len="sm"/>
                    </a:lnL>
                    <a:lnR w="9525" cap="flat" cmpd="sng">
                      <a:solidFill>
                        <a:srgbClr val="EE572B"/>
                      </a:solidFill>
                      <a:prstDash val="solid"/>
                      <a:round/>
                      <a:headEnd type="none" w="sm" len="sm"/>
                      <a:tailEnd type="none" w="sm" len="sm"/>
                    </a:lnR>
                    <a:lnT w="9525" cap="flat" cmpd="sng">
                      <a:solidFill>
                        <a:srgbClr val="EE572B"/>
                      </a:solidFill>
                      <a:prstDash val="solid"/>
                      <a:round/>
                      <a:headEnd type="none" w="sm" len="sm"/>
                      <a:tailEnd type="none" w="sm" len="sm"/>
                    </a:lnT>
                    <a:lnB w="9525" cap="flat" cmpd="sng">
                      <a:solidFill>
                        <a:srgbClr val="EE572B"/>
                      </a:solidFill>
                      <a:prstDash val="solid"/>
                      <a:round/>
                      <a:headEnd type="none" w="sm" len="sm"/>
                      <a:tailEnd type="none" w="sm" len="sm"/>
                    </a:lnB>
                  </a:tcPr>
                </a:tc>
                <a:tc>
                  <a:txBody>
                    <a:bodyPr/>
                    <a:lstStyle/>
                    <a:p>
                      <a:pPr marL="6985"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latin typeface="Arial" panose="020B0604020202020204"/>
                          <a:ea typeface="Arial" panose="020B0604020202020204"/>
                          <a:cs typeface="Arial" panose="020B0604020202020204"/>
                          <a:sym typeface="Arial" panose="020B0604020202020204"/>
                        </a:rPr>
                        <a:t>*</a:t>
                      </a:r>
                      <a:endParaRPr sz="1800" u="none" strike="noStrike" cap="none">
                        <a:latin typeface="Arial" panose="020B0604020202020204"/>
                        <a:ea typeface="Arial" panose="020B0604020202020204"/>
                        <a:cs typeface="Arial" panose="020B0604020202020204"/>
                        <a:sym typeface="Arial" panose="020B0604020202020204"/>
                      </a:endParaRPr>
                    </a:p>
                  </a:txBody>
                  <a:tcPr marL="0" marR="0" marT="48900" marB="0">
                    <a:lnL w="9525" cap="flat" cmpd="sng">
                      <a:solidFill>
                        <a:srgbClr val="EE572B"/>
                      </a:solidFill>
                      <a:prstDash val="solid"/>
                      <a:round/>
                      <a:headEnd type="none" w="sm" len="sm"/>
                      <a:tailEnd type="none" w="sm" len="sm"/>
                    </a:lnL>
                    <a:lnR w="9525" cap="flat" cmpd="sng">
                      <a:solidFill>
                        <a:srgbClr val="EE572B"/>
                      </a:solidFill>
                      <a:prstDash val="solid"/>
                      <a:round/>
                      <a:headEnd type="none" w="sm" len="sm"/>
                      <a:tailEnd type="none" w="sm" len="sm"/>
                    </a:lnR>
                    <a:lnT w="9525" cap="flat" cmpd="sng">
                      <a:solidFill>
                        <a:srgbClr val="EE572B"/>
                      </a:solidFill>
                      <a:prstDash val="solid"/>
                      <a:round/>
                      <a:headEnd type="none" w="sm" len="sm"/>
                      <a:tailEnd type="none" w="sm" len="sm"/>
                    </a:lnT>
                    <a:lnB w="9525" cap="flat" cmpd="sng">
                      <a:solidFill>
                        <a:srgbClr val="EE572B"/>
                      </a:solidFill>
                      <a:prstDash val="solid"/>
                      <a:round/>
                      <a:headEnd type="none" w="sm" len="sm"/>
                      <a:tailEnd type="none" w="sm" len="sm"/>
                    </a:lnB>
                  </a:tcPr>
                </a:tc>
                <a:tc>
                  <a:txBody>
                    <a:bodyPr/>
                    <a:lstStyle/>
                    <a:p>
                      <a:pPr marL="3810"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latin typeface="Arial" panose="020B0604020202020204"/>
                          <a:ea typeface="Arial" panose="020B0604020202020204"/>
                          <a:cs typeface="Arial" panose="020B0604020202020204"/>
                          <a:sym typeface="Arial" panose="020B0604020202020204"/>
                        </a:rPr>
                        <a:t>*</a:t>
                      </a:r>
                      <a:endParaRPr sz="1800" u="none" strike="noStrike" cap="none">
                        <a:latin typeface="Arial" panose="020B0604020202020204"/>
                        <a:ea typeface="Arial" panose="020B0604020202020204"/>
                        <a:cs typeface="Arial" panose="020B0604020202020204"/>
                        <a:sym typeface="Arial" panose="020B0604020202020204"/>
                      </a:endParaRPr>
                    </a:p>
                  </a:txBody>
                  <a:tcPr marL="0" marR="0" marT="48900" marB="0">
                    <a:lnL w="9525" cap="flat" cmpd="sng">
                      <a:solidFill>
                        <a:srgbClr val="EE572B"/>
                      </a:solidFill>
                      <a:prstDash val="solid"/>
                      <a:round/>
                      <a:headEnd type="none" w="sm" len="sm"/>
                      <a:tailEnd type="none" w="sm" len="sm"/>
                    </a:lnL>
                    <a:lnR w="9525" cap="flat" cmpd="sng">
                      <a:solidFill>
                        <a:srgbClr val="EE572B"/>
                      </a:solidFill>
                      <a:prstDash val="solid"/>
                      <a:round/>
                      <a:headEnd type="none" w="sm" len="sm"/>
                      <a:tailEnd type="none" w="sm" len="sm"/>
                    </a:lnR>
                    <a:lnT w="9525" cap="flat" cmpd="sng">
                      <a:solidFill>
                        <a:srgbClr val="EE572B"/>
                      </a:solidFill>
                      <a:prstDash val="solid"/>
                      <a:round/>
                      <a:headEnd type="none" w="sm" len="sm"/>
                      <a:tailEnd type="none" w="sm" len="sm"/>
                    </a:lnT>
                    <a:lnB w="9525" cap="flat" cmpd="sng">
                      <a:solidFill>
                        <a:srgbClr val="EE572B"/>
                      </a:solidFill>
                      <a:prstDash val="solid"/>
                      <a:round/>
                      <a:headEnd type="none" w="sm" len="sm"/>
                      <a:tailEnd type="none" w="sm" len="sm"/>
                    </a:lnB>
                  </a:tcPr>
                </a:tc>
              </a:tr>
              <a:tr h="295900">
                <a:tc>
                  <a:txBody>
                    <a:bodyPr/>
                    <a:lstStyle/>
                    <a:p>
                      <a:pPr marL="5080"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latin typeface="Arial" panose="020B0604020202020204"/>
                          <a:ea typeface="Arial" panose="020B0604020202020204"/>
                          <a:cs typeface="Arial" panose="020B0604020202020204"/>
                          <a:sym typeface="Arial" panose="020B0604020202020204"/>
                        </a:rPr>
                        <a:t>无法享有Shopee运费或者活动补助（28天）</a:t>
                      </a:r>
                      <a:endParaRPr sz="1400" u="none" strike="noStrike" cap="none"/>
                    </a:p>
                  </a:txBody>
                  <a:tcPr marL="0" marR="0" marT="48900" marB="0">
                    <a:lnL w="9525" cap="flat" cmpd="sng">
                      <a:solidFill>
                        <a:srgbClr val="EE572B"/>
                      </a:solidFill>
                      <a:prstDash val="solid"/>
                      <a:round/>
                      <a:headEnd type="none" w="sm" len="sm"/>
                      <a:tailEnd type="none" w="sm" len="sm"/>
                    </a:lnL>
                    <a:lnR w="9525" cap="flat" cmpd="sng">
                      <a:solidFill>
                        <a:srgbClr val="EE572B"/>
                      </a:solidFill>
                      <a:prstDash val="solid"/>
                      <a:round/>
                      <a:headEnd type="none" w="sm" len="sm"/>
                      <a:tailEnd type="none" w="sm" len="sm"/>
                    </a:lnR>
                    <a:lnT w="9525" cap="flat" cmpd="sng">
                      <a:solidFill>
                        <a:srgbClr val="EE572B"/>
                      </a:solidFill>
                      <a:prstDash val="solid"/>
                      <a:round/>
                      <a:headEnd type="none" w="sm" len="sm"/>
                      <a:tailEnd type="none" w="sm" len="sm"/>
                    </a:lnT>
                    <a:lnB w="9525" cap="flat" cmpd="sng">
                      <a:solidFill>
                        <a:srgbClr val="EE572B"/>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u="none" strike="noStrike" cap="none">
                        <a:latin typeface="Times New Roman" panose="02020603050405020304"/>
                        <a:ea typeface="Times New Roman" panose="02020603050405020304"/>
                        <a:cs typeface="Times New Roman" panose="02020603050405020304"/>
                        <a:sym typeface="Times New Roman" panose="02020603050405020304"/>
                      </a:endParaRPr>
                    </a:p>
                  </a:txBody>
                  <a:tcPr marL="0" marR="0" marT="0" marB="0">
                    <a:lnL w="9525" cap="flat" cmpd="sng">
                      <a:solidFill>
                        <a:srgbClr val="EE572B"/>
                      </a:solidFill>
                      <a:prstDash val="solid"/>
                      <a:round/>
                      <a:headEnd type="none" w="sm" len="sm"/>
                      <a:tailEnd type="none" w="sm" len="sm"/>
                    </a:lnL>
                    <a:lnR w="9525" cap="flat" cmpd="sng">
                      <a:solidFill>
                        <a:srgbClr val="EE572B"/>
                      </a:solidFill>
                      <a:prstDash val="solid"/>
                      <a:round/>
                      <a:headEnd type="none" w="sm" len="sm"/>
                      <a:tailEnd type="none" w="sm" len="sm"/>
                    </a:lnR>
                    <a:lnT w="9525" cap="flat" cmpd="sng">
                      <a:solidFill>
                        <a:srgbClr val="EE572B"/>
                      </a:solidFill>
                      <a:prstDash val="solid"/>
                      <a:round/>
                      <a:headEnd type="none" w="sm" len="sm"/>
                      <a:tailEnd type="none" w="sm" len="sm"/>
                    </a:lnT>
                    <a:lnB w="9525" cap="flat" cmpd="sng">
                      <a:solidFill>
                        <a:srgbClr val="EE572B"/>
                      </a:solidFill>
                      <a:prstDash val="solid"/>
                      <a:round/>
                      <a:headEnd type="none" w="sm" len="sm"/>
                      <a:tailEnd type="none" w="sm" len="sm"/>
                    </a:lnB>
                  </a:tcPr>
                </a:tc>
                <a:tc>
                  <a:txBody>
                    <a:bodyPr/>
                    <a:lstStyle/>
                    <a:p>
                      <a:pPr marL="6985"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latin typeface="Arial" panose="020B0604020202020204"/>
                          <a:ea typeface="Arial" panose="020B0604020202020204"/>
                          <a:cs typeface="Arial" panose="020B0604020202020204"/>
                          <a:sym typeface="Arial" panose="020B0604020202020204"/>
                        </a:rPr>
                        <a:t>*</a:t>
                      </a:r>
                      <a:endParaRPr sz="1400" u="none" strike="noStrike" cap="none"/>
                    </a:p>
                  </a:txBody>
                  <a:tcPr marL="0" marR="0" marT="48900" marB="0">
                    <a:lnL w="9525" cap="flat" cmpd="sng">
                      <a:solidFill>
                        <a:srgbClr val="EE572B"/>
                      </a:solidFill>
                      <a:prstDash val="solid"/>
                      <a:round/>
                      <a:headEnd type="none" w="sm" len="sm"/>
                      <a:tailEnd type="none" w="sm" len="sm"/>
                    </a:lnL>
                    <a:lnR w="9525" cap="flat" cmpd="sng">
                      <a:solidFill>
                        <a:srgbClr val="EE572B"/>
                      </a:solidFill>
                      <a:prstDash val="solid"/>
                      <a:round/>
                      <a:headEnd type="none" w="sm" len="sm"/>
                      <a:tailEnd type="none" w="sm" len="sm"/>
                    </a:lnR>
                    <a:lnT w="9525" cap="flat" cmpd="sng">
                      <a:solidFill>
                        <a:srgbClr val="EE572B"/>
                      </a:solidFill>
                      <a:prstDash val="solid"/>
                      <a:round/>
                      <a:headEnd type="none" w="sm" len="sm"/>
                      <a:tailEnd type="none" w="sm" len="sm"/>
                    </a:lnT>
                    <a:lnB w="9525" cap="flat" cmpd="sng">
                      <a:solidFill>
                        <a:srgbClr val="EE572B"/>
                      </a:solidFill>
                      <a:prstDash val="solid"/>
                      <a:round/>
                      <a:headEnd type="none" w="sm" len="sm"/>
                      <a:tailEnd type="none" w="sm" len="sm"/>
                    </a:lnB>
                  </a:tcPr>
                </a:tc>
                <a:tc>
                  <a:txBody>
                    <a:bodyPr/>
                    <a:lstStyle/>
                    <a:p>
                      <a:pPr marL="6985"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latin typeface="Arial" panose="020B0604020202020204"/>
                          <a:ea typeface="Arial" panose="020B0604020202020204"/>
                          <a:cs typeface="Arial" panose="020B0604020202020204"/>
                          <a:sym typeface="Arial" panose="020B0604020202020204"/>
                        </a:rPr>
                        <a:t>*</a:t>
                      </a:r>
                      <a:endParaRPr sz="1800" u="none" strike="noStrike" cap="none">
                        <a:latin typeface="Arial" panose="020B0604020202020204"/>
                        <a:ea typeface="Arial" panose="020B0604020202020204"/>
                        <a:cs typeface="Arial" panose="020B0604020202020204"/>
                        <a:sym typeface="Arial" panose="020B0604020202020204"/>
                      </a:endParaRPr>
                    </a:p>
                  </a:txBody>
                  <a:tcPr marL="0" marR="0" marT="48900" marB="0">
                    <a:lnL w="9525" cap="flat" cmpd="sng">
                      <a:solidFill>
                        <a:srgbClr val="EE572B"/>
                      </a:solidFill>
                      <a:prstDash val="solid"/>
                      <a:round/>
                      <a:headEnd type="none" w="sm" len="sm"/>
                      <a:tailEnd type="none" w="sm" len="sm"/>
                    </a:lnL>
                    <a:lnR w="9525" cap="flat" cmpd="sng">
                      <a:solidFill>
                        <a:srgbClr val="EE572B"/>
                      </a:solidFill>
                      <a:prstDash val="solid"/>
                      <a:round/>
                      <a:headEnd type="none" w="sm" len="sm"/>
                      <a:tailEnd type="none" w="sm" len="sm"/>
                    </a:lnR>
                    <a:lnT w="9525" cap="flat" cmpd="sng">
                      <a:solidFill>
                        <a:srgbClr val="EE572B"/>
                      </a:solidFill>
                      <a:prstDash val="solid"/>
                      <a:round/>
                      <a:headEnd type="none" w="sm" len="sm"/>
                      <a:tailEnd type="none" w="sm" len="sm"/>
                    </a:lnT>
                    <a:lnB w="9525" cap="flat" cmpd="sng">
                      <a:solidFill>
                        <a:srgbClr val="EE572B"/>
                      </a:solidFill>
                      <a:prstDash val="solid"/>
                      <a:round/>
                      <a:headEnd type="none" w="sm" len="sm"/>
                      <a:tailEnd type="none" w="sm" len="sm"/>
                    </a:lnB>
                  </a:tcPr>
                </a:tc>
                <a:tc>
                  <a:txBody>
                    <a:bodyPr/>
                    <a:lstStyle/>
                    <a:p>
                      <a:pPr marL="6985"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latin typeface="Arial" panose="020B0604020202020204"/>
                          <a:ea typeface="Arial" panose="020B0604020202020204"/>
                          <a:cs typeface="Arial" panose="020B0604020202020204"/>
                          <a:sym typeface="Arial" panose="020B0604020202020204"/>
                        </a:rPr>
                        <a:t>*</a:t>
                      </a:r>
                      <a:endParaRPr sz="1800" u="none" strike="noStrike" cap="none">
                        <a:latin typeface="Arial" panose="020B0604020202020204"/>
                        <a:ea typeface="Arial" panose="020B0604020202020204"/>
                        <a:cs typeface="Arial" panose="020B0604020202020204"/>
                        <a:sym typeface="Arial" panose="020B0604020202020204"/>
                      </a:endParaRPr>
                    </a:p>
                  </a:txBody>
                  <a:tcPr marL="0" marR="0" marT="48900" marB="0">
                    <a:lnL w="9525" cap="flat" cmpd="sng">
                      <a:solidFill>
                        <a:srgbClr val="EE572B"/>
                      </a:solidFill>
                      <a:prstDash val="solid"/>
                      <a:round/>
                      <a:headEnd type="none" w="sm" len="sm"/>
                      <a:tailEnd type="none" w="sm" len="sm"/>
                    </a:lnL>
                    <a:lnR w="9525" cap="flat" cmpd="sng">
                      <a:solidFill>
                        <a:srgbClr val="EE572B"/>
                      </a:solidFill>
                      <a:prstDash val="solid"/>
                      <a:round/>
                      <a:headEnd type="none" w="sm" len="sm"/>
                      <a:tailEnd type="none" w="sm" len="sm"/>
                    </a:lnR>
                    <a:lnT w="9525" cap="flat" cmpd="sng">
                      <a:solidFill>
                        <a:srgbClr val="EE572B"/>
                      </a:solidFill>
                      <a:prstDash val="solid"/>
                      <a:round/>
                      <a:headEnd type="none" w="sm" len="sm"/>
                      <a:tailEnd type="none" w="sm" len="sm"/>
                    </a:lnT>
                    <a:lnB w="9525" cap="flat" cmpd="sng">
                      <a:solidFill>
                        <a:srgbClr val="EE572B"/>
                      </a:solidFill>
                      <a:prstDash val="solid"/>
                      <a:round/>
                      <a:headEnd type="none" w="sm" len="sm"/>
                      <a:tailEnd type="none" w="sm" len="sm"/>
                    </a:lnB>
                  </a:tcPr>
                </a:tc>
                <a:tc>
                  <a:txBody>
                    <a:bodyPr/>
                    <a:lstStyle/>
                    <a:p>
                      <a:pPr marL="3810"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latin typeface="Arial" panose="020B0604020202020204"/>
                          <a:ea typeface="Arial" panose="020B0604020202020204"/>
                          <a:cs typeface="Arial" panose="020B0604020202020204"/>
                          <a:sym typeface="Arial" panose="020B0604020202020204"/>
                        </a:rPr>
                        <a:t>*</a:t>
                      </a:r>
                      <a:endParaRPr sz="1800" u="none" strike="noStrike" cap="none">
                        <a:latin typeface="Arial" panose="020B0604020202020204"/>
                        <a:ea typeface="Arial" panose="020B0604020202020204"/>
                        <a:cs typeface="Arial" panose="020B0604020202020204"/>
                        <a:sym typeface="Arial" panose="020B0604020202020204"/>
                      </a:endParaRPr>
                    </a:p>
                  </a:txBody>
                  <a:tcPr marL="0" marR="0" marT="48900" marB="0">
                    <a:lnL w="9525" cap="flat" cmpd="sng">
                      <a:solidFill>
                        <a:srgbClr val="EE572B"/>
                      </a:solidFill>
                      <a:prstDash val="solid"/>
                      <a:round/>
                      <a:headEnd type="none" w="sm" len="sm"/>
                      <a:tailEnd type="none" w="sm" len="sm"/>
                    </a:lnL>
                    <a:lnR w="9525" cap="flat" cmpd="sng">
                      <a:solidFill>
                        <a:srgbClr val="EE572B"/>
                      </a:solidFill>
                      <a:prstDash val="solid"/>
                      <a:round/>
                      <a:headEnd type="none" w="sm" len="sm"/>
                      <a:tailEnd type="none" w="sm" len="sm"/>
                    </a:lnR>
                    <a:lnT w="9525" cap="flat" cmpd="sng">
                      <a:solidFill>
                        <a:srgbClr val="EE572B"/>
                      </a:solidFill>
                      <a:prstDash val="solid"/>
                      <a:round/>
                      <a:headEnd type="none" w="sm" len="sm"/>
                      <a:tailEnd type="none" w="sm" len="sm"/>
                    </a:lnT>
                    <a:lnB w="9525" cap="flat" cmpd="sng">
                      <a:solidFill>
                        <a:srgbClr val="EE572B"/>
                      </a:solidFill>
                      <a:prstDash val="solid"/>
                      <a:round/>
                      <a:headEnd type="none" w="sm" len="sm"/>
                      <a:tailEnd type="none" w="sm" len="sm"/>
                    </a:lnB>
                  </a:tcPr>
                </a:tc>
              </a:tr>
              <a:tr h="295900">
                <a:tc>
                  <a:txBody>
                    <a:bodyPr/>
                    <a:lstStyle/>
                    <a:p>
                      <a:pPr marL="5080"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latin typeface="Arial" panose="020B0604020202020204"/>
                          <a:ea typeface="Arial" panose="020B0604020202020204"/>
                          <a:cs typeface="Arial" panose="020B0604020202020204"/>
                          <a:sym typeface="Arial" panose="020B0604020202020204"/>
                        </a:rPr>
                        <a:t>商品将不会出现在浏览页面中 （28天）</a:t>
                      </a:r>
                      <a:endParaRPr sz="1800" u="none" strike="noStrike" cap="none">
                        <a:latin typeface="Arial" panose="020B0604020202020204"/>
                        <a:ea typeface="Arial" panose="020B0604020202020204"/>
                        <a:cs typeface="Arial" panose="020B0604020202020204"/>
                        <a:sym typeface="Arial" panose="020B0604020202020204"/>
                      </a:endParaRPr>
                    </a:p>
                  </a:txBody>
                  <a:tcPr marL="0" marR="0" marT="48900" marB="0">
                    <a:lnL w="9525" cap="flat" cmpd="sng">
                      <a:solidFill>
                        <a:srgbClr val="EE572B"/>
                      </a:solidFill>
                      <a:prstDash val="solid"/>
                      <a:round/>
                      <a:headEnd type="none" w="sm" len="sm"/>
                      <a:tailEnd type="none" w="sm" len="sm"/>
                    </a:lnL>
                    <a:lnR w="9525" cap="flat" cmpd="sng">
                      <a:solidFill>
                        <a:srgbClr val="EE572B"/>
                      </a:solidFill>
                      <a:prstDash val="solid"/>
                      <a:round/>
                      <a:headEnd type="none" w="sm" len="sm"/>
                      <a:tailEnd type="none" w="sm" len="sm"/>
                    </a:lnR>
                    <a:lnT w="9525" cap="flat" cmpd="sng">
                      <a:solidFill>
                        <a:srgbClr val="EE572B"/>
                      </a:solidFill>
                      <a:prstDash val="solid"/>
                      <a:round/>
                      <a:headEnd type="none" w="sm" len="sm"/>
                      <a:tailEnd type="none" w="sm" len="sm"/>
                    </a:lnT>
                    <a:lnB w="9525" cap="flat" cmpd="sng">
                      <a:solidFill>
                        <a:srgbClr val="EE572B"/>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u="none" strike="noStrike" cap="none">
                        <a:latin typeface="Times New Roman" panose="02020603050405020304"/>
                        <a:ea typeface="Times New Roman" panose="02020603050405020304"/>
                        <a:cs typeface="Times New Roman" panose="02020603050405020304"/>
                        <a:sym typeface="Times New Roman" panose="02020603050405020304"/>
                      </a:endParaRPr>
                    </a:p>
                  </a:txBody>
                  <a:tcPr marL="0" marR="0" marT="0" marB="0">
                    <a:lnL w="9525" cap="flat" cmpd="sng">
                      <a:solidFill>
                        <a:srgbClr val="EE572B"/>
                      </a:solidFill>
                      <a:prstDash val="solid"/>
                      <a:round/>
                      <a:headEnd type="none" w="sm" len="sm"/>
                      <a:tailEnd type="none" w="sm" len="sm"/>
                    </a:lnL>
                    <a:lnR w="9525" cap="flat" cmpd="sng">
                      <a:solidFill>
                        <a:srgbClr val="EE572B"/>
                      </a:solidFill>
                      <a:prstDash val="solid"/>
                      <a:round/>
                      <a:headEnd type="none" w="sm" len="sm"/>
                      <a:tailEnd type="none" w="sm" len="sm"/>
                    </a:lnR>
                    <a:lnT w="9525" cap="flat" cmpd="sng">
                      <a:solidFill>
                        <a:srgbClr val="EE572B"/>
                      </a:solidFill>
                      <a:prstDash val="solid"/>
                      <a:round/>
                      <a:headEnd type="none" w="sm" len="sm"/>
                      <a:tailEnd type="none" w="sm" len="sm"/>
                    </a:lnT>
                    <a:lnB w="9525" cap="flat" cmpd="sng">
                      <a:solidFill>
                        <a:srgbClr val="EE572B"/>
                      </a:solidFill>
                      <a:prstDash val="solid"/>
                      <a:round/>
                      <a:headEnd type="none" w="sm" len="sm"/>
                      <a:tailEnd type="none" w="sm" len="sm"/>
                    </a:lnB>
                  </a:tcPr>
                </a:tc>
                <a:tc>
                  <a:txBody>
                    <a:bodyPr/>
                    <a:lstStyle/>
                    <a:p>
                      <a:pPr marL="6985"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latin typeface="Arial" panose="020B0604020202020204"/>
                          <a:ea typeface="Arial" panose="020B0604020202020204"/>
                          <a:cs typeface="Arial" panose="020B0604020202020204"/>
                          <a:sym typeface="Arial" panose="020B0604020202020204"/>
                        </a:rPr>
                        <a:t>*</a:t>
                      </a:r>
                      <a:endParaRPr sz="1800" u="none" strike="noStrike" cap="none">
                        <a:latin typeface="Arial" panose="020B0604020202020204"/>
                        <a:ea typeface="Arial" panose="020B0604020202020204"/>
                        <a:cs typeface="Arial" panose="020B0604020202020204"/>
                        <a:sym typeface="Arial" panose="020B0604020202020204"/>
                      </a:endParaRPr>
                    </a:p>
                  </a:txBody>
                  <a:tcPr marL="0" marR="0" marT="48900" marB="0">
                    <a:lnL w="9525" cap="flat" cmpd="sng">
                      <a:solidFill>
                        <a:srgbClr val="EE572B"/>
                      </a:solidFill>
                      <a:prstDash val="solid"/>
                      <a:round/>
                      <a:headEnd type="none" w="sm" len="sm"/>
                      <a:tailEnd type="none" w="sm" len="sm"/>
                    </a:lnL>
                    <a:lnR w="9525" cap="flat" cmpd="sng">
                      <a:solidFill>
                        <a:srgbClr val="EE572B"/>
                      </a:solidFill>
                      <a:prstDash val="solid"/>
                      <a:round/>
                      <a:headEnd type="none" w="sm" len="sm"/>
                      <a:tailEnd type="none" w="sm" len="sm"/>
                    </a:lnR>
                    <a:lnT w="9525" cap="flat" cmpd="sng">
                      <a:solidFill>
                        <a:srgbClr val="EE572B"/>
                      </a:solidFill>
                      <a:prstDash val="solid"/>
                      <a:round/>
                      <a:headEnd type="none" w="sm" len="sm"/>
                      <a:tailEnd type="none" w="sm" len="sm"/>
                    </a:lnT>
                    <a:lnB w="9525" cap="flat" cmpd="sng">
                      <a:solidFill>
                        <a:srgbClr val="EE572B"/>
                      </a:solidFill>
                      <a:prstDash val="solid"/>
                      <a:round/>
                      <a:headEnd type="none" w="sm" len="sm"/>
                      <a:tailEnd type="none" w="sm" len="sm"/>
                    </a:lnB>
                  </a:tcPr>
                </a:tc>
                <a:tc>
                  <a:txBody>
                    <a:bodyPr/>
                    <a:lstStyle/>
                    <a:p>
                      <a:pPr marL="6985"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latin typeface="Arial" panose="020B0604020202020204"/>
                          <a:ea typeface="Arial" panose="020B0604020202020204"/>
                          <a:cs typeface="Arial" panose="020B0604020202020204"/>
                          <a:sym typeface="Arial" panose="020B0604020202020204"/>
                        </a:rPr>
                        <a:t>*</a:t>
                      </a:r>
                      <a:endParaRPr sz="1400" u="none" strike="noStrike" cap="none"/>
                    </a:p>
                  </a:txBody>
                  <a:tcPr marL="0" marR="0" marT="48900" marB="0">
                    <a:lnL w="9525" cap="flat" cmpd="sng">
                      <a:solidFill>
                        <a:srgbClr val="EE572B"/>
                      </a:solidFill>
                      <a:prstDash val="solid"/>
                      <a:round/>
                      <a:headEnd type="none" w="sm" len="sm"/>
                      <a:tailEnd type="none" w="sm" len="sm"/>
                    </a:lnL>
                    <a:lnR w="9525" cap="flat" cmpd="sng">
                      <a:solidFill>
                        <a:srgbClr val="EE572B"/>
                      </a:solidFill>
                      <a:prstDash val="solid"/>
                      <a:round/>
                      <a:headEnd type="none" w="sm" len="sm"/>
                      <a:tailEnd type="none" w="sm" len="sm"/>
                    </a:lnR>
                    <a:lnT w="9525" cap="flat" cmpd="sng">
                      <a:solidFill>
                        <a:srgbClr val="EE572B"/>
                      </a:solidFill>
                      <a:prstDash val="solid"/>
                      <a:round/>
                      <a:headEnd type="none" w="sm" len="sm"/>
                      <a:tailEnd type="none" w="sm" len="sm"/>
                    </a:lnT>
                    <a:lnB w="9525" cap="flat" cmpd="sng">
                      <a:solidFill>
                        <a:srgbClr val="EE572B"/>
                      </a:solidFill>
                      <a:prstDash val="solid"/>
                      <a:round/>
                      <a:headEnd type="none" w="sm" len="sm"/>
                      <a:tailEnd type="none" w="sm" len="sm"/>
                    </a:lnB>
                  </a:tcPr>
                </a:tc>
                <a:tc>
                  <a:txBody>
                    <a:bodyPr/>
                    <a:lstStyle/>
                    <a:p>
                      <a:pPr marL="6985"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latin typeface="Arial" panose="020B0604020202020204"/>
                          <a:ea typeface="Arial" panose="020B0604020202020204"/>
                          <a:cs typeface="Arial" panose="020B0604020202020204"/>
                          <a:sym typeface="Arial" panose="020B0604020202020204"/>
                        </a:rPr>
                        <a:t>*</a:t>
                      </a:r>
                      <a:endParaRPr sz="1800" u="none" strike="noStrike" cap="none">
                        <a:latin typeface="Arial" panose="020B0604020202020204"/>
                        <a:ea typeface="Arial" panose="020B0604020202020204"/>
                        <a:cs typeface="Arial" panose="020B0604020202020204"/>
                        <a:sym typeface="Arial" panose="020B0604020202020204"/>
                      </a:endParaRPr>
                    </a:p>
                  </a:txBody>
                  <a:tcPr marL="0" marR="0" marT="48900" marB="0">
                    <a:lnL w="9525" cap="flat" cmpd="sng">
                      <a:solidFill>
                        <a:srgbClr val="EE572B"/>
                      </a:solidFill>
                      <a:prstDash val="solid"/>
                      <a:round/>
                      <a:headEnd type="none" w="sm" len="sm"/>
                      <a:tailEnd type="none" w="sm" len="sm"/>
                    </a:lnL>
                    <a:lnR w="9525" cap="flat" cmpd="sng">
                      <a:solidFill>
                        <a:srgbClr val="EE572B"/>
                      </a:solidFill>
                      <a:prstDash val="solid"/>
                      <a:round/>
                      <a:headEnd type="none" w="sm" len="sm"/>
                      <a:tailEnd type="none" w="sm" len="sm"/>
                    </a:lnR>
                    <a:lnT w="9525" cap="flat" cmpd="sng">
                      <a:solidFill>
                        <a:srgbClr val="EE572B"/>
                      </a:solidFill>
                      <a:prstDash val="solid"/>
                      <a:round/>
                      <a:headEnd type="none" w="sm" len="sm"/>
                      <a:tailEnd type="none" w="sm" len="sm"/>
                    </a:lnT>
                    <a:lnB w="9525" cap="flat" cmpd="sng">
                      <a:solidFill>
                        <a:srgbClr val="EE572B"/>
                      </a:solidFill>
                      <a:prstDash val="solid"/>
                      <a:round/>
                      <a:headEnd type="none" w="sm" len="sm"/>
                      <a:tailEnd type="none" w="sm" len="sm"/>
                    </a:lnB>
                  </a:tcPr>
                </a:tc>
                <a:tc>
                  <a:txBody>
                    <a:bodyPr/>
                    <a:lstStyle/>
                    <a:p>
                      <a:pPr marL="3810"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latin typeface="Arial" panose="020B0604020202020204"/>
                          <a:ea typeface="Arial" panose="020B0604020202020204"/>
                          <a:cs typeface="Arial" panose="020B0604020202020204"/>
                          <a:sym typeface="Arial" panose="020B0604020202020204"/>
                        </a:rPr>
                        <a:t>*</a:t>
                      </a:r>
                      <a:endParaRPr sz="1800" u="none" strike="noStrike" cap="none">
                        <a:latin typeface="Arial" panose="020B0604020202020204"/>
                        <a:ea typeface="Arial" panose="020B0604020202020204"/>
                        <a:cs typeface="Arial" panose="020B0604020202020204"/>
                        <a:sym typeface="Arial" panose="020B0604020202020204"/>
                      </a:endParaRPr>
                    </a:p>
                  </a:txBody>
                  <a:tcPr marL="0" marR="0" marT="48900" marB="0">
                    <a:lnL w="9525" cap="flat" cmpd="sng">
                      <a:solidFill>
                        <a:srgbClr val="EE572B"/>
                      </a:solidFill>
                      <a:prstDash val="solid"/>
                      <a:round/>
                      <a:headEnd type="none" w="sm" len="sm"/>
                      <a:tailEnd type="none" w="sm" len="sm"/>
                    </a:lnL>
                    <a:lnR w="9525" cap="flat" cmpd="sng">
                      <a:solidFill>
                        <a:srgbClr val="EE572B"/>
                      </a:solidFill>
                      <a:prstDash val="solid"/>
                      <a:round/>
                      <a:headEnd type="none" w="sm" len="sm"/>
                      <a:tailEnd type="none" w="sm" len="sm"/>
                    </a:lnR>
                    <a:lnT w="9525" cap="flat" cmpd="sng">
                      <a:solidFill>
                        <a:srgbClr val="EE572B"/>
                      </a:solidFill>
                      <a:prstDash val="solid"/>
                      <a:round/>
                      <a:headEnd type="none" w="sm" len="sm"/>
                      <a:tailEnd type="none" w="sm" len="sm"/>
                    </a:lnT>
                    <a:lnB w="9525" cap="flat" cmpd="sng">
                      <a:solidFill>
                        <a:srgbClr val="EE572B"/>
                      </a:solidFill>
                      <a:prstDash val="solid"/>
                      <a:round/>
                      <a:headEnd type="none" w="sm" len="sm"/>
                      <a:tailEnd type="none" w="sm" len="sm"/>
                    </a:lnB>
                  </a:tcPr>
                </a:tc>
              </a:tr>
              <a:tr h="295900">
                <a:tc>
                  <a:txBody>
                    <a:bodyPr/>
                    <a:lstStyle/>
                    <a:p>
                      <a:pPr marL="5080"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latin typeface="Arial" panose="020B0604020202020204"/>
                          <a:ea typeface="Arial" panose="020B0604020202020204"/>
                          <a:cs typeface="Arial" panose="020B0604020202020204"/>
                          <a:sym typeface="Arial" panose="020B0604020202020204"/>
                        </a:rPr>
                        <a:t>商品将不会出现在搜索结果中（28天）</a:t>
                      </a:r>
                      <a:endParaRPr sz="1800" u="none" strike="noStrike" cap="none">
                        <a:latin typeface="Arial" panose="020B0604020202020204"/>
                        <a:ea typeface="Arial" panose="020B0604020202020204"/>
                        <a:cs typeface="Arial" panose="020B0604020202020204"/>
                        <a:sym typeface="Arial" panose="020B0604020202020204"/>
                      </a:endParaRPr>
                    </a:p>
                  </a:txBody>
                  <a:tcPr marL="0" marR="0" marT="48900" marB="0">
                    <a:lnL w="9525" cap="flat" cmpd="sng">
                      <a:solidFill>
                        <a:srgbClr val="EE572B"/>
                      </a:solidFill>
                      <a:prstDash val="solid"/>
                      <a:round/>
                      <a:headEnd type="none" w="sm" len="sm"/>
                      <a:tailEnd type="none" w="sm" len="sm"/>
                    </a:lnL>
                    <a:lnR w="9525" cap="flat" cmpd="sng">
                      <a:solidFill>
                        <a:srgbClr val="EE572B"/>
                      </a:solidFill>
                      <a:prstDash val="solid"/>
                      <a:round/>
                      <a:headEnd type="none" w="sm" len="sm"/>
                      <a:tailEnd type="none" w="sm" len="sm"/>
                    </a:lnR>
                    <a:lnT w="9525" cap="flat" cmpd="sng">
                      <a:solidFill>
                        <a:srgbClr val="EE572B"/>
                      </a:solidFill>
                      <a:prstDash val="solid"/>
                      <a:round/>
                      <a:headEnd type="none" w="sm" len="sm"/>
                      <a:tailEnd type="none" w="sm" len="sm"/>
                    </a:lnT>
                    <a:lnB w="9525" cap="flat" cmpd="sng">
                      <a:solidFill>
                        <a:srgbClr val="EE572B"/>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u="none" strike="noStrike" cap="none">
                        <a:latin typeface="Times New Roman" panose="02020603050405020304"/>
                        <a:ea typeface="Times New Roman" panose="02020603050405020304"/>
                        <a:cs typeface="Times New Roman" panose="02020603050405020304"/>
                        <a:sym typeface="Times New Roman" panose="02020603050405020304"/>
                      </a:endParaRPr>
                    </a:p>
                  </a:txBody>
                  <a:tcPr marL="0" marR="0" marT="0" marB="0">
                    <a:lnL w="9525" cap="flat" cmpd="sng">
                      <a:solidFill>
                        <a:srgbClr val="EE572B"/>
                      </a:solidFill>
                      <a:prstDash val="solid"/>
                      <a:round/>
                      <a:headEnd type="none" w="sm" len="sm"/>
                      <a:tailEnd type="none" w="sm" len="sm"/>
                    </a:lnL>
                    <a:lnR w="9525" cap="flat" cmpd="sng">
                      <a:solidFill>
                        <a:srgbClr val="EE572B"/>
                      </a:solidFill>
                      <a:prstDash val="solid"/>
                      <a:round/>
                      <a:headEnd type="none" w="sm" len="sm"/>
                      <a:tailEnd type="none" w="sm" len="sm"/>
                    </a:lnR>
                    <a:lnT w="9525" cap="flat" cmpd="sng">
                      <a:solidFill>
                        <a:srgbClr val="EE572B"/>
                      </a:solidFill>
                      <a:prstDash val="solid"/>
                      <a:round/>
                      <a:headEnd type="none" w="sm" len="sm"/>
                      <a:tailEnd type="none" w="sm" len="sm"/>
                    </a:lnT>
                    <a:lnB w="9525" cap="flat" cmpd="sng">
                      <a:solidFill>
                        <a:srgbClr val="EE572B"/>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u="none" strike="noStrike" cap="none">
                        <a:latin typeface="Times New Roman" panose="02020603050405020304"/>
                        <a:ea typeface="Times New Roman" panose="02020603050405020304"/>
                        <a:cs typeface="Times New Roman" panose="02020603050405020304"/>
                        <a:sym typeface="Times New Roman" panose="02020603050405020304"/>
                      </a:endParaRPr>
                    </a:p>
                  </a:txBody>
                  <a:tcPr marL="0" marR="0" marT="0" marB="0">
                    <a:lnL w="9525" cap="flat" cmpd="sng">
                      <a:solidFill>
                        <a:srgbClr val="EE572B"/>
                      </a:solidFill>
                      <a:prstDash val="solid"/>
                      <a:round/>
                      <a:headEnd type="none" w="sm" len="sm"/>
                      <a:tailEnd type="none" w="sm" len="sm"/>
                    </a:lnL>
                    <a:lnR w="9525" cap="flat" cmpd="sng">
                      <a:solidFill>
                        <a:srgbClr val="EE572B"/>
                      </a:solidFill>
                      <a:prstDash val="solid"/>
                      <a:round/>
                      <a:headEnd type="none" w="sm" len="sm"/>
                      <a:tailEnd type="none" w="sm" len="sm"/>
                    </a:lnR>
                    <a:lnT w="9525" cap="flat" cmpd="sng">
                      <a:solidFill>
                        <a:srgbClr val="EE572B"/>
                      </a:solidFill>
                      <a:prstDash val="solid"/>
                      <a:round/>
                      <a:headEnd type="none" w="sm" len="sm"/>
                      <a:tailEnd type="none" w="sm" len="sm"/>
                    </a:lnT>
                    <a:lnB w="9525" cap="flat" cmpd="sng">
                      <a:solidFill>
                        <a:srgbClr val="EE572B"/>
                      </a:solidFill>
                      <a:prstDash val="solid"/>
                      <a:round/>
                      <a:headEnd type="none" w="sm" len="sm"/>
                      <a:tailEnd type="none" w="sm" len="sm"/>
                    </a:lnB>
                  </a:tcPr>
                </a:tc>
                <a:tc>
                  <a:txBody>
                    <a:bodyPr/>
                    <a:lstStyle/>
                    <a:p>
                      <a:pPr marL="6985"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latin typeface="Arial" panose="020B0604020202020204"/>
                          <a:ea typeface="Arial" panose="020B0604020202020204"/>
                          <a:cs typeface="Arial" panose="020B0604020202020204"/>
                          <a:sym typeface="Arial" panose="020B0604020202020204"/>
                        </a:rPr>
                        <a:t>*</a:t>
                      </a:r>
                      <a:endParaRPr sz="1400" u="none" strike="noStrike" cap="none"/>
                    </a:p>
                  </a:txBody>
                  <a:tcPr marL="0" marR="0" marT="48900" marB="0">
                    <a:lnL w="9525" cap="flat" cmpd="sng">
                      <a:solidFill>
                        <a:srgbClr val="EE572B"/>
                      </a:solidFill>
                      <a:prstDash val="solid"/>
                      <a:round/>
                      <a:headEnd type="none" w="sm" len="sm"/>
                      <a:tailEnd type="none" w="sm" len="sm"/>
                    </a:lnL>
                    <a:lnR w="9525" cap="flat" cmpd="sng">
                      <a:solidFill>
                        <a:srgbClr val="EE572B"/>
                      </a:solidFill>
                      <a:prstDash val="solid"/>
                      <a:round/>
                      <a:headEnd type="none" w="sm" len="sm"/>
                      <a:tailEnd type="none" w="sm" len="sm"/>
                    </a:lnR>
                    <a:lnT w="9525" cap="flat" cmpd="sng">
                      <a:solidFill>
                        <a:srgbClr val="EE572B"/>
                      </a:solidFill>
                      <a:prstDash val="solid"/>
                      <a:round/>
                      <a:headEnd type="none" w="sm" len="sm"/>
                      <a:tailEnd type="none" w="sm" len="sm"/>
                    </a:lnT>
                    <a:lnB w="9525" cap="flat" cmpd="sng">
                      <a:solidFill>
                        <a:srgbClr val="EE572B"/>
                      </a:solidFill>
                      <a:prstDash val="solid"/>
                      <a:round/>
                      <a:headEnd type="none" w="sm" len="sm"/>
                      <a:tailEnd type="none" w="sm" len="sm"/>
                    </a:lnB>
                  </a:tcPr>
                </a:tc>
                <a:tc>
                  <a:txBody>
                    <a:bodyPr/>
                    <a:lstStyle/>
                    <a:p>
                      <a:pPr marL="6985"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latin typeface="Arial" panose="020B0604020202020204"/>
                          <a:ea typeface="Arial" panose="020B0604020202020204"/>
                          <a:cs typeface="Arial" panose="020B0604020202020204"/>
                          <a:sym typeface="Arial" panose="020B0604020202020204"/>
                        </a:rPr>
                        <a:t>*</a:t>
                      </a:r>
                      <a:endParaRPr sz="1800" u="none" strike="noStrike" cap="none">
                        <a:latin typeface="Arial" panose="020B0604020202020204"/>
                        <a:ea typeface="Arial" panose="020B0604020202020204"/>
                        <a:cs typeface="Arial" panose="020B0604020202020204"/>
                        <a:sym typeface="Arial" panose="020B0604020202020204"/>
                      </a:endParaRPr>
                    </a:p>
                  </a:txBody>
                  <a:tcPr marL="0" marR="0" marT="48900" marB="0">
                    <a:lnL w="9525" cap="flat" cmpd="sng">
                      <a:solidFill>
                        <a:srgbClr val="EE572B"/>
                      </a:solidFill>
                      <a:prstDash val="solid"/>
                      <a:round/>
                      <a:headEnd type="none" w="sm" len="sm"/>
                      <a:tailEnd type="none" w="sm" len="sm"/>
                    </a:lnL>
                    <a:lnR w="9525" cap="flat" cmpd="sng">
                      <a:solidFill>
                        <a:srgbClr val="EE572B"/>
                      </a:solidFill>
                      <a:prstDash val="solid"/>
                      <a:round/>
                      <a:headEnd type="none" w="sm" len="sm"/>
                      <a:tailEnd type="none" w="sm" len="sm"/>
                    </a:lnR>
                    <a:lnT w="9525" cap="flat" cmpd="sng">
                      <a:solidFill>
                        <a:srgbClr val="EE572B"/>
                      </a:solidFill>
                      <a:prstDash val="solid"/>
                      <a:round/>
                      <a:headEnd type="none" w="sm" len="sm"/>
                      <a:tailEnd type="none" w="sm" len="sm"/>
                    </a:lnT>
                    <a:lnB w="9525" cap="flat" cmpd="sng">
                      <a:solidFill>
                        <a:srgbClr val="EE572B"/>
                      </a:solidFill>
                      <a:prstDash val="solid"/>
                      <a:round/>
                      <a:headEnd type="none" w="sm" len="sm"/>
                      <a:tailEnd type="none" w="sm" len="sm"/>
                    </a:lnB>
                  </a:tcPr>
                </a:tc>
                <a:tc>
                  <a:txBody>
                    <a:bodyPr/>
                    <a:lstStyle/>
                    <a:p>
                      <a:pPr marL="3810"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latin typeface="Arial" panose="020B0604020202020204"/>
                          <a:ea typeface="Arial" panose="020B0604020202020204"/>
                          <a:cs typeface="Arial" panose="020B0604020202020204"/>
                          <a:sym typeface="Arial" panose="020B0604020202020204"/>
                        </a:rPr>
                        <a:t>*</a:t>
                      </a:r>
                      <a:endParaRPr sz="1800" u="none" strike="noStrike" cap="none">
                        <a:latin typeface="Arial" panose="020B0604020202020204"/>
                        <a:ea typeface="Arial" panose="020B0604020202020204"/>
                        <a:cs typeface="Arial" panose="020B0604020202020204"/>
                        <a:sym typeface="Arial" panose="020B0604020202020204"/>
                      </a:endParaRPr>
                    </a:p>
                  </a:txBody>
                  <a:tcPr marL="0" marR="0" marT="48900" marB="0">
                    <a:lnL w="9525" cap="flat" cmpd="sng">
                      <a:solidFill>
                        <a:srgbClr val="EE572B"/>
                      </a:solidFill>
                      <a:prstDash val="solid"/>
                      <a:round/>
                      <a:headEnd type="none" w="sm" len="sm"/>
                      <a:tailEnd type="none" w="sm" len="sm"/>
                    </a:lnL>
                    <a:lnR w="9525" cap="flat" cmpd="sng">
                      <a:solidFill>
                        <a:srgbClr val="EE572B"/>
                      </a:solidFill>
                      <a:prstDash val="solid"/>
                      <a:round/>
                      <a:headEnd type="none" w="sm" len="sm"/>
                      <a:tailEnd type="none" w="sm" len="sm"/>
                    </a:lnR>
                    <a:lnT w="9525" cap="flat" cmpd="sng">
                      <a:solidFill>
                        <a:srgbClr val="EE572B"/>
                      </a:solidFill>
                      <a:prstDash val="solid"/>
                      <a:round/>
                      <a:headEnd type="none" w="sm" len="sm"/>
                      <a:tailEnd type="none" w="sm" len="sm"/>
                    </a:lnT>
                    <a:lnB w="9525" cap="flat" cmpd="sng">
                      <a:solidFill>
                        <a:srgbClr val="EE572B"/>
                      </a:solidFill>
                      <a:prstDash val="solid"/>
                      <a:round/>
                      <a:headEnd type="none" w="sm" len="sm"/>
                      <a:tailEnd type="none" w="sm" len="sm"/>
                    </a:lnB>
                  </a:tcPr>
                </a:tc>
              </a:tr>
              <a:tr h="295900">
                <a:tc>
                  <a:txBody>
                    <a:bodyPr/>
                    <a:lstStyle/>
                    <a:p>
                      <a:pPr marL="5080"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latin typeface="Arial" panose="020B0604020202020204"/>
                          <a:ea typeface="Arial" panose="020B0604020202020204"/>
                          <a:cs typeface="Arial" panose="020B0604020202020204"/>
                          <a:sym typeface="Arial" panose="020B0604020202020204"/>
                        </a:rPr>
                        <a:t>不允许创建/修改商品（更改库存除外）（28天）</a:t>
                      </a:r>
                      <a:endParaRPr sz="1800" u="none" strike="noStrike" cap="none">
                        <a:latin typeface="Arial" panose="020B0604020202020204"/>
                        <a:ea typeface="Arial" panose="020B0604020202020204"/>
                        <a:cs typeface="Arial" panose="020B0604020202020204"/>
                        <a:sym typeface="Arial" panose="020B0604020202020204"/>
                      </a:endParaRPr>
                    </a:p>
                  </a:txBody>
                  <a:tcPr marL="0" marR="0" marT="48900" marB="0">
                    <a:lnL w="9525" cap="flat" cmpd="sng">
                      <a:solidFill>
                        <a:srgbClr val="EE572B"/>
                      </a:solidFill>
                      <a:prstDash val="solid"/>
                      <a:round/>
                      <a:headEnd type="none" w="sm" len="sm"/>
                      <a:tailEnd type="none" w="sm" len="sm"/>
                    </a:lnL>
                    <a:lnR w="9525" cap="flat" cmpd="sng">
                      <a:solidFill>
                        <a:srgbClr val="EE572B"/>
                      </a:solidFill>
                      <a:prstDash val="solid"/>
                      <a:round/>
                      <a:headEnd type="none" w="sm" len="sm"/>
                      <a:tailEnd type="none" w="sm" len="sm"/>
                    </a:lnR>
                    <a:lnT w="9525" cap="flat" cmpd="sng">
                      <a:solidFill>
                        <a:srgbClr val="EE572B"/>
                      </a:solidFill>
                      <a:prstDash val="solid"/>
                      <a:round/>
                      <a:headEnd type="none" w="sm" len="sm"/>
                      <a:tailEnd type="none" w="sm" len="sm"/>
                    </a:lnT>
                    <a:lnB w="9525" cap="flat" cmpd="sng">
                      <a:solidFill>
                        <a:srgbClr val="EE572B"/>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u="none" strike="noStrike" cap="none">
                        <a:latin typeface="Times New Roman" panose="02020603050405020304"/>
                        <a:ea typeface="Times New Roman" panose="02020603050405020304"/>
                        <a:cs typeface="Times New Roman" panose="02020603050405020304"/>
                        <a:sym typeface="Times New Roman" panose="02020603050405020304"/>
                      </a:endParaRPr>
                    </a:p>
                  </a:txBody>
                  <a:tcPr marL="0" marR="0" marT="0" marB="0">
                    <a:lnL w="9525" cap="flat" cmpd="sng">
                      <a:solidFill>
                        <a:srgbClr val="EE572B"/>
                      </a:solidFill>
                      <a:prstDash val="solid"/>
                      <a:round/>
                      <a:headEnd type="none" w="sm" len="sm"/>
                      <a:tailEnd type="none" w="sm" len="sm"/>
                    </a:lnL>
                    <a:lnR w="9525" cap="flat" cmpd="sng">
                      <a:solidFill>
                        <a:srgbClr val="EE572B"/>
                      </a:solidFill>
                      <a:prstDash val="solid"/>
                      <a:round/>
                      <a:headEnd type="none" w="sm" len="sm"/>
                      <a:tailEnd type="none" w="sm" len="sm"/>
                    </a:lnR>
                    <a:lnT w="9525" cap="flat" cmpd="sng">
                      <a:solidFill>
                        <a:srgbClr val="EE572B"/>
                      </a:solidFill>
                      <a:prstDash val="solid"/>
                      <a:round/>
                      <a:headEnd type="none" w="sm" len="sm"/>
                      <a:tailEnd type="none" w="sm" len="sm"/>
                    </a:lnT>
                    <a:lnB w="9525" cap="flat" cmpd="sng">
                      <a:solidFill>
                        <a:srgbClr val="EE572B"/>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u="none" strike="noStrike" cap="none">
                        <a:latin typeface="Times New Roman" panose="02020603050405020304"/>
                        <a:ea typeface="Times New Roman" panose="02020603050405020304"/>
                        <a:cs typeface="Times New Roman" panose="02020603050405020304"/>
                        <a:sym typeface="Times New Roman" panose="02020603050405020304"/>
                      </a:endParaRPr>
                    </a:p>
                  </a:txBody>
                  <a:tcPr marL="0" marR="0" marT="0" marB="0">
                    <a:lnL w="9525" cap="flat" cmpd="sng">
                      <a:solidFill>
                        <a:srgbClr val="EE572B"/>
                      </a:solidFill>
                      <a:prstDash val="solid"/>
                      <a:round/>
                      <a:headEnd type="none" w="sm" len="sm"/>
                      <a:tailEnd type="none" w="sm" len="sm"/>
                    </a:lnL>
                    <a:lnR w="9525" cap="flat" cmpd="sng">
                      <a:solidFill>
                        <a:srgbClr val="EE572B"/>
                      </a:solidFill>
                      <a:prstDash val="solid"/>
                      <a:round/>
                      <a:headEnd type="none" w="sm" len="sm"/>
                      <a:tailEnd type="none" w="sm" len="sm"/>
                    </a:lnR>
                    <a:lnT w="9525" cap="flat" cmpd="sng">
                      <a:solidFill>
                        <a:srgbClr val="EE572B"/>
                      </a:solidFill>
                      <a:prstDash val="solid"/>
                      <a:round/>
                      <a:headEnd type="none" w="sm" len="sm"/>
                      <a:tailEnd type="none" w="sm" len="sm"/>
                    </a:lnT>
                    <a:lnB w="9525" cap="flat" cmpd="sng">
                      <a:solidFill>
                        <a:srgbClr val="EE572B"/>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u="none" strike="noStrike" cap="none">
                        <a:latin typeface="Times New Roman" panose="02020603050405020304"/>
                        <a:ea typeface="Times New Roman" panose="02020603050405020304"/>
                        <a:cs typeface="Times New Roman" panose="02020603050405020304"/>
                        <a:sym typeface="Times New Roman" panose="02020603050405020304"/>
                      </a:endParaRPr>
                    </a:p>
                  </a:txBody>
                  <a:tcPr marL="0" marR="0" marT="0" marB="0">
                    <a:lnL w="9525" cap="flat" cmpd="sng">
                      <a:solidFill>
                        <a:srgbClr val="EE572B"/>
                      </a:solidFill>
                      <a:prstDash val="solid"/>
                      <a:round/>
                      <a:headEnd type="none" w="sm" len="sm"/>
                      <a:tailEnd type="none" w="sm" len="sm"/>
                    </a:lnL>
                    <a:lnR w="9525" cap="flat" cmpd="sng">
                      <a:solidFill>
                        <a:srgbClr val="EE572B"/>
                      </a:solidFill>
                      <a:prstDash val="solid"/>
                      <a:round/>
                      <a:headEnd type="none" w="sm" len="sm"/>
                      <a:tailEnd type="none" w="sm" len="sm"/>
                    </a:lnR>
                    <a:lnT w="9525" cap="flat" cmpd="sng">
                      <a:solidFill>
                        <a:srgbClr val="EE572B"/>
                      </a:solidFill>
                      <a:prstDash val="solid"/>
                      <a:round/>
                      <a:headEnd type="none" w="sm" len="sm"/>
                      <a:tailEnd type="none" w="sm" len="sm"/>
                    </a:lnT>
                    <a:lnB w="9525" cap="flat" cmpd="sng">
                      <a:solidFill>
                        <a:srgbClr val="EE572B"/>
                      </a:solidFill>
                      <a:prstDash val="solid"/>
                      <a:round/>
                      <a:headEnd type="none" w="sm" len="sm"/>
                      <a:tailEnd type="none" w="sm" len="sm"/>
                    </a:lnB>
                  </a:tcPr>
                </a:tc>
                <a:tc>
                  <a:txBody>
                    <a:bodyPr/>
                    <a:lstStyle/>
                    <a:p>
                      <a:pPr marL="6985"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latin typeface="Arial" panose="020B0604020202020204"/>
                          <a:ea typeface="Arial" panose="020B0604020202020204"/>
                          <a:cs typeface="Arial" panose="020B0604020202020204"/>
                          <a:sym typeface="Arial" panose="020B0604020202020204"/>
                        </a:rPr>
                        <a:t>*</a:t>
                      </a:r>
                      <a:endParaRPr sz="1400" u="none" strike="noStrike" cap="none"/>
                    </a:p>
                  </a:txBody>
                  <a:tcPr marL="0" marR="0" marT="48900" marB="0">
                    <a:lnL w="9525" cap="flat" cmpd="sng">
                      <a:solidFill>
                        <a:srgbClr val="EE572B"/>
                      </a:solidFill>
                      <a:prstDash val="solid"/>
                      <a:round/>
                      <a:headEnd type="none" w="sm" len="sm"/>
                      <a:tailEnd type="none" w="sm" len="sm"/>
                    </a:lnL>
                    <a:lnR w="9525" cap="flat" cmpd="sng">
                      <a:solidFill>
                        <a:srgbClr val="EE572B"/>
                      </a:solidFill>
                      <a:prstDash val="solid"/>
                      <a:round/>
                      <a:headEnd type="none" w="sm" len="sm"/>
                      <a:tailEnd type="none" w="sm" len="sm"/>
                    </a:lnR>
                    <a:lnT w="9525" cap="flat" cmpd="sng">
                      <a:solidFill>
                        <a:srgbClr val="EE572B"/>
                      </a:solidFill>
                      <a:prstDash val="solid"/>
                      <a:round/>
                      <a:headEnd type="none" w="sm" len="sm"/>
                      <a:tailEnd type="none" w="sm" len="sm"/>
                    </a:lnT>
                    <a:lnB w="9525" cap="flat" cmpd="sng">
                      <a:solidFill>
                        <a:srgbClr val="EE572B"/>
                      </a:solidFill>
                      <a:prstDash val="solid"/>
                      <a:round/>
                      <a:headEnd type="none" w="sm" len="sm"/>
                      <a:tailEnd type="none" w="sm" len="sm"/>
                    </a:lnB>
                  </a:tcPr>
                </a:tc>
                <a:tc>
                  <a:txBody>
                    <a:bodyPr/>
                    <a:lstStyle/>
                    <a:p>
                      <a:pPr marL="3810"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latin typeface="Arial" panose="020B0604020202020204"/>
                          <a:ea typeface="Arial" panose="020B0604020202020204"/>
                          <a:cs typeface="Arial" panose="020B0604020202020204"/>
                          <a:sym typeface="Arial" panose="020B0604020202020204"/>
                        </a:rPr>
                        <a:t>*</a:t>
                      </a:r>
                      <a:endParaRPr sz="1800" u="none" strike="noStrike" cap="none">
                        <a:latin typeface="Arial" panose="020B0604020202020204"/>
                        <a:ea typeface="Arial" panose="020B0604020202020204"/>
                        <a:cs typeface="Arial" panose="020B0604020202020204"/>
                        <a:sym typeface="Arial" panose="020B0604020202020204"/>
                      </a:endParaRPr>
                    </a:p>
                  </a:txBody>
                  <a:tcPr marL="0" marR="0" marT="48900" marB="0">
                    <a:lnL w="9525" cap="flat" cmpd="sng">
                      <a:solidFill>
                        <a:srgbClr val="EE572B"/>
                      </a:solidFill>
                      <a:prstDash val="solid"/>
                      <a:round/>
                      <a:headEnd type="none" w="sm" len="sm"/>
                      <a:tailEnd type="none" w="sm" len="sm"/>
                    </a:lnL>
                    <a:lnR w="9525" cap="flat" cmpd="sng">
                      <a:solidFill>
                        <a:srgbClr val="EE572B"/>
                      </a:solidFill>
                      <a:prstDash val="solid"/>
                      <a:round/>
                      <a:headEnd type="none" w="sm" len="sm"/>
                      <a:tailEnd type="none" w="sm" len="sm"/>
                    </a:lnR>
                    <a:lnT w="9525" cap="flat" cmpd="sng">
                      <a:solidFill>
                        <a:srgbClr val="EE572B"/>
                      </a:solidFill>
                      <a:prstDash val="solid"/>
                      <a:round/>
                      <a:headEnd type="none" w="sm" len="sm"/>
                      <a:tailEnd type="none" w="sm" len="sm"/>
                    </a:lnT>
                    <a:lnB w="9525" cap="flat" cmpd="sng">
                      <a:solidFill>
                        <a:srgbClr val="EE572B"/>
                      </a:solidFill>
                      <a:prstDash val="solid"/>
                      <a:round/>
                      <a:headEnd type="none" w="sm" len="sm"/>
                      <a:tailEnd type="none" w="sm" len="sm"/>
                    </a:lnB>
                  </a:tcPr>
                </a:tc>
              </a:tr>
              <a:tr h="295900">
                <a:tc>
                  <a:txBody>
                    <a:bodyPr/>
                    <a:lstStyle/>
                    <a:p>
                      <a:pPr marL="6350"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latin typeface="Arial" panose="020B0604020202020204"/>
                          <a:ea typeface="Arial" panose="020B0604020202020204"/>
                          <a:cs typeface="Arial" panose="020B0604020202020204"/>
                          <a:sym typeface="Arial" panose="020B0604020202020204"/>
                        </a:rPr>
                        <a:t>冻结账户（28天）</a:t>
                      </a:r>
                      <a:endParaRPr sz="1800" u="none" strike="noStrike" cap="none">
                        <a:latin typeface="Arial" panose="020B0604020202020204"/>
                        <a:ea typeface="Arial" panose="020B0604020202020204"/>
                        <a:cs typeface="Arial" panose="020B0604020202020204"/>
                        <a:sym typeface="Arial" panose="020B0604020202020204"/>
                      </a:endParaRPr>
                    </a:p>
                  </a:txBody>
                  <a:tcPr marL="0" marR="0" marT="49525" marB="0">
                    <a:lnL w="9525" cap="flat" cmpd="sng">
                      <a:solidFill>
                        <a:srgbClr val="EE572B"/>
                      </a:solidFill>
                      <a:prstDash val="solid"/>
                      <a:round/>
                      <a:headEnd type="none" w="sm" len="sm"/>
                      <a:tailEnd type="none" w="sm" len="sm"/>
                    </a:lnL>
                    <a:lnR w="9525" cap="flat" cmpd="sng">
                      <a:solidFill>
                        <a:srgbClr val="EE572B"/>
                      </a:solidFill>
                      <a:prstDash val="solid"/>
                      <a:round/>
                      <a:headEnd type="none" w="sm" len="sm"/>
                      <a:tailEnd type="none" w="sm" len="sm"/>
                    </a:lnR>
                    <a:lnT w="9525" cap="flat" cmpd="sng">
                      <a:solidFill>
                        <a:srgbClr val="EE572B"/>
                      </a:solidFill>
                      <a:prstDash val="solid"/>
                      <a:round/>
                      <a:headEnd type="none" w="sm" len="sm"/>
                      <a:tailEnd type="none" w="sm" len="sm"/>
                    </a:lnT>
                    <a:lnB w="9525" cap="flat" cmpd="sng">
                      <a:solidFill>
                        <a:srgbClr val="EE572B"/>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u="none" strike="noStrike" cap="none">
                        <a:latin typeface="Times New Roman" panose="02020603050405020304"/>
                        <a:ea typeface="Times New Roman" panose="02020603050405020304"/>
                        <a:cs typeface="Times New Roman" panose="02020603050405020304"/>
                        <a:sym typeface="Times New Roman" panose="02020603050405020304"/>
                      </a:endParaRPr>
                    </a:p>
                  </a:txBody>
                  <a:tcPr marL="0" marR="0" marT="0" marB="0">
                    <a:lnL w="9525" cap="flat" cmpd="sng">
                      <a:solidFill>
                        <a:srgbClr val="EE572B"/>
                      </a:solidFill>
                      <a:prstDash val="solid"/>
                      <a:round/>
                      <a:headEnd type="none" w="sm" len="sm"/>
                      <a:tailEnd type="none" w="sm" len="sm"/>
                    </a:lnL>
                    <a:lnR w="9525" cap="flat" cmpd="sng">
                      <a:solidFill>
                        <a:srgbClr val="EE572B"/>
                      </a:solidFill>
                      <a:prstDash val="solid"/>
                      <a:round/>
                      <a:headEnd type="none" w="sm" len="sm"/>
                      <a:tailEnd type="none" w="sm" len="sm"/>
                    </a:lnR>
                    <a:lnT w="9525" cap="flat" cmpd="sng">
                      <a:solidFill>
                        <a:srgbClr val="EE572B"/>
                      </a:solidFill>
                      <a:prstDash val="solid"/>
                      <a:round/>
                      <a:headEnd type="none" w="sm" len="sm"/>
                      <a:tailEnd type="none" w="sm" len="sm"/>
                    </a:lnT>
                    <a:lnB w="9525" cap="flat" cmpd="sng">
                      <a:solidFill>
                        <a:srgbClr val="EE572B"/>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u="none" strike="noStrike" cap="none">
                        <a:latin typeface="Times New Roman" panose="02020603050405020304"/>
                        <a:ea typeface="Times New Roman" panose="02020603050405020304"/>
                        <a:cs typeface="Times New Roman" panose="02020603050405020304"/>
                        <a:sym typeface="Times New Roman" panose="02020603050405020304"/>
                      </a:endParaRPr>
                    </a:p>
                  </a:txBody>
                  <a:tcPr marL="0" marR="0" marT="0" marB="0">
                    <a:lnL w="9525" cap="flat" cmpd="sng">
                      <a:solidFill>
                        <a:srgbClr val="EE572B"/>
                      </a:solidFill>
                      <a:prstDash val="solid"/>
                      <a:round/>
                      <a:headEnd type="none" w="sm" len="sm"/>
                      <a:tailEnd type="none" w="sm" len="sm"/>
                    </a:lnL>
                    <a:lnR w="9525" cap="flat" cmpd="sng">
                      <a:solidFill>
                        <a:srgbClr val="EE572B"/>
                      </a:solidFill>
                      <a:prstDash val="solid"/>
                      <a:round/>
                      <a:headEnd type="none" w="sm" len="sm"/>
                      <a:tailEnd type="none" w="sm" len="sm"/>
                    </a:lnR>
                    <a:lnT w="9525" cap="flat" cmpd="sng">
                      <a:solidFill>
                        <a:srgbClr val="EE572B"/>
                      </a:solidFill>
                      <a:prstDash val="solid"/>
                      <a:round/>
                      <a:headEnd type="none" w="sm" len="sm"/>
                      <a:tailEnd type="none" w="sm" len="sm"/>
                    </a:lnT>
                    <a:lnB w="9525" cap="flat" cmpd="sng">
                      <a:solidFill>
                        <a:srgbClr val="EE572B"/>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u="none" strike="noStrike" cap="none">
                        <a:latin typeface="Times New Roman" panose="02020603050405020304"/>
                        <a:ea typeface="Times New Roman" panose="02020603050405020304"/>
                        <a:cs typeface="Times New Roman" panose="02020603050405020304"/>
                        <a:sym typeface="Times New Roman" panose="02020603050405020304"/>
                      </a:endParaRPr>
                    </a:p>
                  </a:txBody>
                  <a:tcPr marL="0" marR="0" marT="0" marB="0">
                    <a:lnL w="9525" cap="flat" cmpd="sng">
                      <a:solidFill>
                        <a:srgbClr val="EE572B"/>
                      </a:solidFill>
                      <a:prstDash val="solid"/>
                      <a:round/>
                      <a:headEnd type="none" w="sm" len="sm"/>
                      <a:tailEnd type="none" w="sm" len="sm"/>
                    </a:lnL>
                    <a:lnR w="9525" cap="flat" cmpd="sng">
                      <a:solidFill>
                        <a:srgbClr val="EE572B"/>
                      </a:solidFill>
                      <a:prstDash val="solid"/>
                      <a:round/>
                      <a:headEnd type="none" w="sm" len="sm"/>
                      <a:tailEnd type="none" w="sm" len="sm"/>
                    </a:lnR>
                    <a:lnT w="9525" cap="flat" cmpd="sng">
                      <a:solidFill>
                        <a:srgbClr val="EE572B"/>
                      </a:solidFill>
                      <a:prstDash val="solid"/>
                      <a:round/>
                      <a:headEnd type="none" w="sm" len="sm"/>
                      <a:tailEnd type="none" w="sm" len="sm"/>
                    </a:lnT>
                    <a:lnB w="9525" cap="flat" cmpd="sng">
                      <a:solidFill>
                        <a:srgbClr val="EE572B"/>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u="none" strike="noStrike" cap="none">
                        <a:latin typeface="Times New Roman" panose="02020603050405020304"/>
                        <a:ea typeface="Times New Roman" panose="02020603050405020304"/>
                        <a:cs typeface="Times New Roman" panose="02020603050405020304"/>
                        <a:sym typeface="Times New Roman" panose="02020603050405020304"/>
                      </a:endParaRPr>
                    </a:p>
                  </a:txBody>
                  <a:tcPr marL="0" marR="0" marT="0" marB="0">
                    <a:lnL w="9525" cap="flat" cmpd="sng">
                      <a:solidFill>
                        <a:srgbClr val="EE572B"/>
                      </a:solidFill>
                      <a:prstDash val="solid"/>
                      <a:round/>
                      <a:headEnd type="none" w="sm" len="sm"/>
                      <a:tailEnd type="none" w="sm" len="sm"/>
                    </a:lnL>
                    <a:lnR w="9525" cap="flat" cmpd="sng">
                      <a:solidFill>
                        <a:srgbClr val="EE572B"/>
                      </a:solidFill>
                      <a:prstDash val="solid"/>
                      <a:round/>
                      <a:headEnd type="none" w="sm" len="sm"/>
                      <a:tailEnd type="none" w="sm" len="sm"/>
                    </a:lnR>
                    <a:lnT w="9525" cap="flat" cmpd="sng">
                      <a:solidFill>
                        <a:srgbClr val="EE572B"/>
                      </a:solidFill>
                      <a:prstDash val="solid"/>
                      <a:round/>
                      <a:headEnd type="none" w="sm" len="sm"/>
                      <a:tailEnd type="none" w="sm" len="sm"/>
                    </a:lnT>
                    <a:lnB w="9525" cap="flat" cmpd="sng">
                      <a:solidFill>
                        <a:srgbClr val="EE572B"/>
                      </a:solidFill>
                      <a:prstDash val="solid"/>
                      <a:round/>
                      <a:headEnd type="none" w="sm" len="sm"/>
                      <a:tailEnd type="none" w="sm" len="sm"/>
                    </a:lnB>
                  </a:tcPr>
                </a:tc>
                <a:tc>
                  <a:txBody>
                    <a:bodyPr/>
                    <a:lstStyle/>
                    <a:p>
                      <a:pPr marL="3810"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latin typeface="Arial" panose="020B0604020202020204"/>
                          <a:ea typeface="Arial" panose="020B0604020202020204"/>
                          <a:cs typeface="Arial" panose="020B0604020202020204"/>
                          <a:sym typeface="Arial" panose="020B0604020202020204"/>
                        </a:rPr>
                        <a:t>*</a:t>
                      </a:r>
                      <a:endParaRPr sz="1400" u="none" strike="noStrike" cap="none"/>
                    </a:p>
                  </a:txBody>
                  <a:tcPr marL="0" marR="0" marT="49525" marB="0">
                    <a:lnL w="9525" cap="flat" cmpd="sng">
                      <a:solidFill>
                        <a:srgbClr val="EE572B"/>
                      </a:solidFill>
                      <a:prstDash val="solid"/>
                      <a:round/>
                      <a:headEnd type="none" w="sm" len="sm"/>
                      <a:tailEnd type="none" w="sm" len="sm"/>
                    </a:lnL>
                    <a:lnR w="9525" cap="flat" cmpd="sng">
                      <a:solidFill>
                        <a:srgbClr val="EE572B"/>
                      </a:solidFill>
                      <a:prstDash val="solid"/>
                      <a:round/>
                      <a:headEnd type="none" w="sm" len="sm"/>
                      <a:tailEnd type="none" w="sm" len="sm"/>
                    </a:lnR>
                    <a:lnT w="9525" cap="flat" cmpd="sng">
                      <a:solidFill>
                        <a:srgbClr val="EE572B"/>
                      </a:solidFill>
                      <a:prstDash val="solid"/>
                      <a:round/>
                      <a:headEnd type="none" w="sm" len="sm"/>
                      <a:tailEnd type="none" w="sm" len="sm"/>
                    </a:lnT>
                    <a:lnB w="9525" cap="flat" cmpd="sng">
                      <a:solidFill>
                        <a:srgbClr val="EE572B"/>
                      </a:solidFill>
                      <a:prstDash val="solid"/>
                      <a:round/>
                      <a:headEnd type="none" w="sm" len="sm"/>
                      <a:tailEnd type="none" w="sm" len="sm"/>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384" name="Shape 384"/>
        <p:cNvGrpSpPr/>
        <p:nvPr/>
      </p:nvGrpSpPr>
      <p:grpSpPr>
        <a:xfrm>
          <a:off x="0" y="0"/>
          <a:ext cx="0" cy="0"/>
          <a:chOff x="0" y="0"/>
          <a:chExt cx="0" cy="0"/>
        </a:xfrm>
      </p:grpSpPr>
      <p:sp>
        <p:nvSpPr>
          <p:cNvPr id="385" name="Google Shape;385;p23"/>
          <p:cNvSpPr/>
          <p:nvPr/>
        </p:nvSpPr>
        <p:spPr>
          <a:xfrm>
            <a:off x="1206783" y="2352452"/>
            <a:ext cx="1088742" cy="338554"/>
          </a:xfrm>
          <a:prstGeom prst="rect">
            <a:avLst/>
          </a:prstGeom>
          <a:solidFill>
            <a:srgbClr val="ED4D2D"/>
          </a:solidFill>
          <a:ln w="12700" cap="flat" cmpd="sng">
            <a:solidFill>
              <a:srgbClr val="ED4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86" name="Google Shape;386;p23"/>
          <p:cNvSpPr txBox="1"/>
          <p:nvPr/>
        </p:nvSpPr>
        <p:spPr>
          <a:xfrm>
            <a:off x="835308" y="179502"/>
            <a:ext cx="468919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panose="020B0604020202020204"/>
              <a:buNone/>
            </a:pPr>
            <a:r>
              <a:rPr lang="zh-CN"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惩罚积分系统计算逻辑</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87" name="Google Shape;387;p23"/>
          <p:cNvSpPr txBox="1"/>
          <p:nvPr/>
        </p:nvSpPr>
        <p:spPr>
          <a:xfrm>
            <a:off x="835308" y="1049187"/>
            <a:ext cx="8680167" cy="10029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panose="020B0604020202020204"/>
              <a:buNone/>
            </a:pPr>
            <a:endParaRPr sz="16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85750" marR="0" lvl="0" indent="-285750" algn="l" rtl="0">
              <a:lnSpc>
                <a:spcPct val="100000"/>
              </a:lnSpc>
              <a:spcBef>
                <a:spcPts val="0"/>
              </a:spcBef>
              <a:spcAft>
                <a:spcPts val="0"/>
              </a:spcAft>
              <a:buClr>
                <a:srgbClr val="ED4D2D"/>
              </a:buClr>
              <a:buSzPts val="1600"/>
              <a:buFont typeface="Arial" panose="020B0604020202020204"/>
              <a:buChar char="•"/>
            </a:pPr>
            <a:r>
              <a:rPr lang="zh-CN" sz="16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每周一 </a:t>
            </a:r>
            <a:r>
              <a:rPr lang="zh-CN" sz="16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会根据上周违规情况计入新的惩罚分数，并与该季度已有惩罚分数进行累计；</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285750" marR="0" lvl="0" indent="-285750" algn="l" rtl="0">
              <a:lnSpc>
                <a:spcPct val="200000"/>
              </a:lnSpc>
              <a:spcBef>
                <a:spcPts val="0"/>
              </a:spcBef>
              <a:spcAft>
                <a:spcPts val="0"/>
              </a:spcAft>
              <a:buClr>
                <a:srgbClr val="ED4D2D"/>
              </a:buClr>
              <a:buSzPts val="1600"/>
              <a:buFont typeface="Arial" panose="020B0604020202020204"/>
              <a:buChar char="•"/>
            </a:pPr>
            <a:r>
              <a:rPr lang="zh-CN" sz="16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每个季度</a:t>
            </a:r>
            <a:r>
              <a:rPr lang="zh-CN" sz="16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（1/4/7/10月）的第一个周周一，会清零上一季度的惩罚分数。</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88" name="Google Shape;388;p23"/>
          <p:cNvSpPr txBox="1"/>
          <p:nvPr/>
        </p:nvSpPr>
        <p:spPr>
          <a:xfrm>
            <a:off x="1206783" y="2352452"/>
            <a:ext cx="331759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panose="020B0604020202020204"/>
              <a:buNone/>
            </a:pPr>
            <a:r>
              <a:rPr lang="zh-CN" sz="16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举例说明：</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389" name="Google Shape;389;p23"/>
          <p:cNvPicPr preferRelativeResize="0"/>
          <p:nvPr/>
        </p:nvPicPr>
        <p:blipFill rotWithShape="1">
          <a:blip r:embed="rId1"/>
          <a:srcRect/>
          <a:stretch>
            <a:fillRect/>
          </a:stretch>
        </p:blipFill>
        <p:spPr>
          <a:xfrm>
            <a:off x="1187733" y="2984460"/>
            <a:ext cx="3626036" cy="1536779"/>
          </a:xfrm>
          <a:prstGeom prst="rect">
            <a:avLst/>
          </a:prstGeom>
          <a:noFill/>
          <a:ln>
            <a:noFill/>
          </a:ln>
        </p:spPr>
      </p:pic>
      <p:pic>
        <p:nvPicPr>
          <p:cNvPr id="390" name="Google Shape;390;p23"/>
          <p:cNvPicPr preferRelativeResize="0"/>
          <p:nvPr/>
        </p:nvPicPr>
        <p:blipFill rotWithShape="1">
          <a:blip r:embed="rId2"/>
          <a:srcRect/>
          <a:stretch>
            <a:fillRect/>
          </a:stretch>
        </p:blipFill>
        <p:spPr>
          <a:xfrm>
            <a:off x="6353175" y="2984460"/>
            <a:ext cx="3816546" cy="3251367"/>
          </a:xfrm>
          <a:prstGeom prst="rect">
            <a:avLst/>
          </a:prstGeom>
          <a:noFill/>
          <a:ln>
            <a:noFill/>
          </a:ln>
        </p:spPr>
      </p:pic>
      <p:cxnSp>
        <p:nvCxnSpPr>
          <p:cNvPr id="391" name="Google Shape;391;p23"/>
          <p:cNvCxnSpPr/>
          <p:nvPr/>
        </p:nvCxnSpPr>
        <p:spPr>
          <a:xfrm>
            <a:off x="5524500" y="2984460"/>
            <a:ext cx="0" cy="3292515"/>
          </a:xfrm>
          <a:prstGeom prst="straightConnector1">
            <a:avLst/>
          </a:prstGeom>
          <a:noFill/>
          <a:ln w="19050" cap="flat" cmpd="sng">
            <a:solidFill>
              <a:schemeClr val="accent2"/>
            </a:solidFill>
            <a:prstDash val="dash"/>
            <a:miter lim="800000"/>
            <a:headEnd type="none" w="sm" len="sm"/>
            <a:tailEnd type="none" w="sm" len="sm"/>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396" name="Shape 396"/>
        <p:cNvGrpSpPr/>
        <p:nvPr/>
      </p:nvGrpSpPr>
      <p:grpSpPr>
        <a:xfrm>
          <a:off x="0" y="0"/>
          <a:ext cx="0" cy="0"/>
          <a:chOff x="0" y="0"/>
          <a:chExt cx="0" cy="0"/>
        </a:xfrm>
      </p:grpSpPr>
      <p:sp>
        <p:nvSpPr>
          <p:cNvPr id="397" name="Google Shape;397;p24"/>
          <p:cNvSpPr txBox="1"/>
          <p:nvPr/>
        </p:nvSpPr>
        <p:spPr>
          <a:xfrm>
            <a:off x="835308" y="179502"/>
            <a:ext cx="385036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panose="020B0604020202020204"/>
              <a:buNone/>
            </a:pPr>
            <a:r>
              <a:rPr lang="zh-CN"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纳入惩罚积分的项目</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398" name="Google Shape;398;p24"/>
          <p:cNvGrpSpPr/>
          <p:nvPr/>
        </p:nvGrpSpPr>
        <p:grpSpPr>
          <a:xfrm>
            <a:off x="988774" y="2540745"/>
            <a:ext cx="9327867" cy="2958617"/>
            <a:chOff x="1065163" y="2075519"/>
            <a:chExt cx="9327867" cy="2568191"/>
          </a:xfrm>
        </p:grpSpPr>
        <p:sp>
          <p:nvSpPr>
            <p:cNvPr id="399" name="Google Shape;399;p24"/>
            <p:cNvSpPr txBox="1"/>
            <p:nvPr/>
          </p:nvSpPr>
          <p:spPr>
            <a:xfrm>
              <a:off x="1065163" y="2231629"/>
              <a:ext cx="9327867" cy="2412081"/>
            </a:xfrm>
            <a:prstGeom prst="rect">
              <a:avLst/>
            </a:prstGeom>
            <a:noFill/>
            <a:ln>
              <a:noFill/>
            </a:ln>
          </p:spPr>
          <p:txBody>
            <a:bodyPr spcFirstLastPara="1" wrap="square" lIns="91425" tIns="45700" rIns="91425" bIns="45700" anchor="t" anchorCtr="0">
              <a:spAutoFit/>
            </a:bodyPr>
            <a:lstStyle/>
            <a:p>
              <a:pPr marL="342900" marR="0" lvl="0" indent="-342900" algn="l" rtl="0">
                <a:lnSpc>
                  <a:spcPct val="200000"/>
                </a:lnSpc>
                <a:spcBef>
                  <a:spcPts val="0"/>
                </a:spcBef>
                <a:spcAft>
                  <a:spcPts val="0"/>
                </a:spcAft>
                <a:buClr>
                  <a:schemeClr val="dk1"/>
                </a:buClr>
                <a:buSzPts val="1800"/>
                <a:buFont typeface="Arial" panose="020B0604020202020204"/>
                <a:buAutoNum type="arabicPeriod"/>
              </a:pPr>
              <a:r>
                <a:rPr lang="zh-CN"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迟发货率及订单未完成率</a:t>
              </a: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342900" marR="0" lvl="0" indent="-342900" algn="l" rtl="0">
                <a:lnSpc>
                  <a:spcPct val="200000"/>
                </a:lnSpc>
                <a:spcBef>
                  <a:spcPts val="0"/>
                </a:spcBef>
                <a:spcAft>
                  <a:spcPts val="0"/>
                </a:spcAft>
                <a:buClr>
                  <a:schemeClr val="dk1"/>
                </a:buClr>
                <a:buSzPts val="1800"/>
                <a:buFont typeface="Arial" panose="020B0604020202020204"/>
                <a:buAutoNum type="arabicPeriod"/>
              </a:pPr>
              <a:r>
                <a:rPr lang="zh-CN"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违反上架规则</a:t>
              </a: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342900" marR="0" lvl="0" indent="-342900" algn="l" rtl="0">
                <a:lnSpc>
                  <a:spcPct val="200000"/>
                </a:lnSpc>
                <a:spcBef>
                  <a:spcPts val="0"/>
                </a:spcBef>
                <a:spcAft>
                  <a:spcPts val="0"/>
                </a:spcAft>
                <a:buClr>
                  <a:schemeClr val="dk1"/>
                </a:buClr>
                <a:buSzPts val="1800"/>
                <a:buFont typeface="Arial" panose="020B0604020202020204"/>
                <a:buAutoNum type="arabicPeriod"/>
              </a:pPr>
              <a:r>
                <a:rPr lang="zh-CN"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客户服务 ---- 店铺聊聊中言语不当及冒犯</a:t>
              </a: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342900" marR="0" lvl="0" indent="-342900" algn="l" rtl="0">
                <a:lnSpc>
                  <a:spcPct val="200000"/>
                </a:lnSpc>
                <a:spcBef>
                  <a:spcPts val="0"/>
                </a:spcBef>
                <a:spcAft>
                  <a:spcPts val="0"/>
                </a:spcAft>
                <a:buClr>
                  <a:schemeClr val="dk1"/>
                </a:buClr>
                <a:buSzPts val="1800"/>
                <a:buFont typeface="Arial" panose="020B0604020202020204"/>
                <a:buAutoNum type="arabicPeriod"/>
              </a:pPr>
              <a:r>
                <a:rPr lang="zh-CN"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运输欺诈 /滥用</a:t>
              </a: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342900" marR="0" lvl="0" indent="-342900" algn="l" rtl="0">
                <a:lnSpc>
                  <a:spcPct val="200000"/>
                </a:lnSpc>
                <a:spcBef>
                  <a:spcPts val="0"/>
                </a:spcBef>
                <a:spcAft>
                  <a:spcPts val="0"/>
                </a:spcAft>
                <a:buClr>
                  <a:schemeClr val="dk1"/>
                </a:buClr>
                <a:buSzPts val="1800"/>
                <a:buFont typeface="Arial" panose="020B0604020202020204"/>
                <a:buAutoNum type="arabicPeriod"/>
              </a:pPr>
              <a:r>
                <a:rPr lang="zh-CN"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滥用平台资源行为</a:t>
              </a: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00" name="Google Shape;400;p24"/>
            <p:cNvSpPr/>
            <p:nvPr/>
          </p:nvSpPr>
          <p:spPr>
            <a:xfrm>
              <a:off x="4259559" y="2451765"/>
              <a:ext cx="219075" cy="219075"/>
            </a:xfrm>
            <a:prstGeom prst="star5">
              <a:avLst>
                <a:gd name="adj" fmla="val 19098"/>
                <a:gd name="hf" fmla="val 105146"/>
                <a:gd name="vf" fmla="val 110557"/>
              </a:avLst>
            </a:prstGeom>
            <a:solidFill>
              <a:srgbClr val="ED4D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01" name="Google Shape;401;p24"/>
            <p:cNvSpPr/>
            <p:nvPr/>
          </p:nvSpPr>
          <p:spPr>
            <a:xfrm>
              <a:off x="3247017" y="2942591"/>
              <a:ext cx="219075" cy="219075"/>
            </a:xfrm>
            <a:prstGeom prst="star5">
              <a:avLst>
                <a:gd name="adj" fmla="val 19098"/>
                <a:gd name="hf" fmla="val 105146"/>
                <a:gd name="vf" fmla="val 110557"/>
              </a:avLst>
            </a:prstGeom>
            <a:solidFill>
              <a:srgbClr val="ED4D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02" name="Google Shape;402;p24"/>
            <p:cNvSpPr/>
            <p:nvPr/>
          </p:nvSpPr>
          <p:spPr>
            <a:xfrm>
              <a:off x="5804055" y="3409012"/>
              <a:ext cx="219075" cy="219075"/>
            </a:xfrm>
            <a:prstGeom prst="star5">
              <a:avLst>
                <a:gd name="adj" fmla="val 19098"/>
                <a:gd name="hf" fmla="val 105146"/>
                <a:gd name="vf" fmla="val 110557"/>
              </a:avLst>
            </a:prstGeom>
            <a:solidFill>
              <a:srgbClr val="ED4D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cxnSp>
          <p:nvCxnSpPr>
            <p:cNvPr id="403" name="Google Shape;403;p24"/>
            <p:cNvCxnSpPr/>
            <p:nvPr/>
          </p:nvCxnSpPr>
          <p:spPr>
            <a:xfrm>
              <a:off x="3863259" y="3067328"/>
              <a:ext cx="3143250" cy="0"/>
            </a:xfrm>
            <a:prstGeom prst="straightConnector1">
              <a:avLst/>
            </a:prstGeom>
            <a:noFill/>
            <a:ln w="38100" cap="flat" cmpd="sng">
              <a:solidFill>
                <a:srgbClr val="ED4D2D"/>
              </a:solidFill>
              <a:prstDash val="solid"/>
              <a:miter lim="800000"/>
              <a:headEnd type="none" w="sm" len="sm"/>
              <a:tailEnd type="triangle" w="med" len="med"/>
            </a:ln>
          </p:spPr>
        </p:cxnSp>
        <p:sp>
          <p:nvSpPr>
            <p:cNvPr id="404" name="Google Shape;404;p24"/>
            <p:cNvSpPr/>
            <p:nvPr/>
          </p:nvSpPr>
          <p:spPr>
            <a:xfrm>
              <a:off x="7348551" y="2075519"/>
              <a:ext cx="2311683" cy="2013427"/>
            </a:xfrm>
            <a:prstGeom prst="rect">
              <a:avLst/>
            </a:prstGeom>
            <a:noFill/>
            <a:ln w="12700" cap="flat" cmpd="sng">
              <a:solidFill>
                <a:srgbClr val="ED4D2D"/>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05" name="Google Shape;405;p24"/>
            <p:cNvSpPr txBox="1"/>
            <p:nvPr/>
          </p:nvSpPr>
          <p:spPr>
            <a:xfrm>
              <a:off x="7805119" y="2360456"/>
              <a:ext cx="1410964"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panose="020B0604020202020204"/>
                <a:buNone/>
              </a:pPr>
              <a:r>
                <a:rPr lang="zh-CN" sz="2400" b="1" i="0" u="none" strike="noStrike" cap="none">
                  <a:solidFill>
                    <a:srgbClr val="FF5722"/>
                  </a:solidFill>
                  <a:latin typeface="微软雅黑" panose="020B0503020204020204" charset="-122"/>
                  <a:ea typeface="微软雅黑" panose="020B0503020204020204" charset="-122"/>
                  <a:cs typeface="微软雅黑" panose="020B0503020204020204" charset="-122"/>
                  <a:sym typeface="微软雅黑" panose="020B0503020204020204" charset="-122"/>
                </a:rPr>
                <a:t>禁止刊登</a:t>
              </a:r>
              <a:endParaRPr sz="2400" b="1" i="0" u="none" strike="noStrike" cap="none">
                <a:solidFill>
                  <a:srgbClr val="FF5722"/>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06" name="Google Shape;406;p24"/>
            <p:cNvSpPr txBox="1"/>
            <p:nvPr/>
          </p:nvSpPr>
          <p:spPr>
            <a:xfrm>
              <a:off x="7786701" y="2908143"/>
              <a:ext cx="141577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panose="020B0604020202020204"/>
                <a:buNone/>
              </a:pPr>
              <a:r>
                <a:rPr lang="zh-CN" sz="2400" b="1" i="0" u="none" strike="noStrike" cap="none">
                  <a:solidFill>
                    <a:srgbClr val="FFAB40"/>
                  </a:solidFill>
                  <a:latin typeface="微软雅黑" panose="020B0503020204020204" charset="-122"/>
                  <a:ea typeface="微软雅黑" panose="020B0503020204020204" charset="-122"/>
                  <a:cs typeface="微软雅黑" panose="020B0503020204020204" charset="-122"/>
                  <a:sym typeface="微软雅黑" panose="020B0503020204020204" charset="-122"/>
                </a:rPr>
                <a:t>劣质刊登</a:t>
              </a:r>
              <a:endParaRPr sz="2400" b="1" i="0" u="none" strike="noStrike" cap="none">
                <a:solidFill>
                  <a:srgbClr val="FFAB4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07" name="Google Shape;407;p24"/>
            <p:cNvSpPr txBox="1"/>
            <p:nvPr/>
          </p:nvSpPr>
          <p:spPr>
            <a:xfrm>
              <a:off x="7805119" y="3455830"/>
              <a:ext cx="1410964"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panose="020B0604020202020204"/>
                <a:buNone/>
              </a:pPr>
              <a:r>
                <a:rPr lang="zh-CN" sz="2400" b="1" i="0" u="none" strike="noStrike" cap="none">
                  <a:solidFill>
                    <a:srgbClr val="72B6A7"/>
                  </a:solidFill>
                  <a:latin typeface="微软雅黑" panose="020B0503020204020204" charset="-122"/>
                  <a:ea typeface="微软雅黑" panose="020B0503020204020204" charset="-122"/>
                  <a:cs typeface="微软雅黑" panose="020B0503020204020204" charset="-122"/>
                  <a:sym typeface="微软雅黑" panose="020B0503020204020204" charset="-122"/>
                </a:rPr>
                <a:t>侵权假冒</a:t>
              </a:r>
              <a:endParaRPr sz="2400" b="1" i="0" u="none" strike="noStrike" cap="none">
                <a:solidFill>
                  <a:srgbClr val="72B6A7"/>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sp>
        <p:nvSpPr>
          <p:cNvPr id="408" name="Google Shape;408;p24"/>
          <p:cNvSpPr/>
          <p:nvPr/>
        </p:nvSpPr>
        <p:spPr>
          <a:xfrm>
            <a:off x="809539" y="870443"/>
            <a:ext cx="10572921" cy="1023742"/>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SzPts val="1400"/>
              <a:buFont typeface="微软雅黑" panose="020B0503020204020204" charset="-122"/>
              <a:buNone/>
            </a:pPr>
            <a:r>
              <a:rPr lang="zh-CN"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    Shopee卖家惩罚系统，是Shopee用于衡量卖家是否遵守Shopee平台各项规则的计分系统。卖家若在运营过程中违反了Shopee平台规则，会被计以相应的惩罚计分，并且基于不同程度的惩罚计分分数，卖家的运营活动会受到相应的限制。</a:t>
            </a: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chemeClr val="dk1"/>
              </a:buClr>
              <a:buSzPts val="1400"/>
              <a:buFont typeface="微软雅黑" panose="020B0503020204020204" charset="-122"/>
              <a:buNone/>
            </a:pPr>
            <a:r>
              <a:rPr lang="zh-CN"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    Shopee旨在通过卖家惩罚积分系统，提醒卖家遵守平台规则以及规范运营，同时也为买家提供更加健康的消费体验。</a:t>
            </a:r>
            <a:endParaRPr sz="16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09" name="Google Shape;409;p24"/>
          <p:cNvSpPr/>
          <p:nvPr/>
        </p:nvSpPr>
        <p:spPr>
          <a:xfrm>
            <a:off x="988774" y="1964627"/>
            <a:ext cx="3005951" cy="5055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panose="020B0604020202020204"/>
              <a:buNone/>
            </a:pPr>
            <a:r>
              <a:rPr lang="zh-CN" sz="20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卖家惩罚计分系统计分项</a:t>
            </a:r>
            <a:endParaRPr sz="20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413" name="Shape 413"/>
        <p:cNvGrpSpPr/>
        <p:nvPr/>
      </p:nvGrpSpPr>
      <p:grpSpPr>
        <a:xfrm>
          <a:off x="0" y="0"/>
          <a:ext cx="0" cy="0"/>
          <a:chOff x="0" y="0"/>
          <a:chExt cx="0" cy="0"/>
        </a:xfrm>
      </p:grpSpPr>
      <p:sp>
        <p:nvSpPr>
          <p:cNvPr id="414" name="Google Shape;414;p25"/>
          <p:cNvSpPr/>
          <p:nvPr/>
        </p:nvSpPr>
        <p:spPr>
          <a:xfrm>
            <a:off x="0" y="0"/>
            <a:ext cx="12258675" cy="6858000"/>
          </a:xfrm>
          <a:prstGeom prst="rect">
            <a:avLst/>
          </a:prstGeom>
          <a:solidFill>
            <a:srgbClr val="ED4D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ED4D2D"/>
              </a:solidFill>
              <a:highlight>
                <a:srgbClr val="ED4D2D"/>
              </a:highlight>
              <a:latin typeface="Arial" panose="020B0604020202020204"/>
              <a:ea typeface="Arial" panose="020B0604020202020204"/>
              <a:cs typeface="Arial" panose="020B0604020202020204"/>
              <a:sym typeface="Arial" panose="020B0604020202020204"/>
            </a:endParaRPr>
          </a:p>
        </p:txBody>
      </p:sp>
      <p:sp>
        <p:nvSpPr>
          <p:cNvPr id="415" name="Google Shape;415;p25"/>
          <p:cNvSpPr/>
          <p:nvPr/>
        </p:nvSpPr>
        <p:spPr>
          <a:xfrm>
            <a:off x="1977634" y="1844158"/>
            <a:ext cx="8603280" cy="2487412"/>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3600"/>
              <a:buFont typeface="Arial" panose="020B0604020202020204"/>
              <a:buNone/>
            </a:pPr>
            <a:r>
              <a:rPr lang="zh-CN" sz="36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01</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ctr" rtl="0">
              <a:lnSpc>
                <a:spcPct val="150000"/>
              </a:lnSpc>
              <a:spcBef>
                <a:spcPts val="0"/>
              </a:spcBef>
              <a:spcAft>
                <a:spcPts val="0"/>
              </a:spcAft>
              <a:buClr>
                <a:srgbClr val="000000"/>
              </a:buClr>
              <a:buSzPts val="3600"/>
              <a:buFont typeface="Arial" panose="020B0604020202020204"/>
              <a:buNone/>
            </a:pPr>
            <a:r>
              <a:rPr lang="zh-CN" sz="36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迟发货率（LSR）&amp; 订单未完成率（NFR）</a:t>
            </a:r>
            <a:endParaRPr sz="36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50000"/>
              </a:lnSpc>
              <a:spcBef>
                <a:spcPts val="0"/>
              </a:spcBef>
              <a:spcAft>
                <a:spcPts val="0"/>
              </a:spcAft>
              <a:buClr>
                <a:srgbClr val="000000"/>
              </a:buClr>
              <a:buSzPts val="3600"/>
              <a:buFont typeface="Arial" panose="020B0604020202020204"/>
              <a:buNone/>
            </a:pPr>
            <a:r>
              <a:rPr lang="zh-CN" sz="36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概念、计算、扣分机制</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420" name="Shape 420"/>
        <p:cNvGrpSpPr/>
        <p:nvPr/>
      </p:nvGrpSpPr>
      <p:grpSpPr>
        <a:xfrm>
          <a:off x="0" y="0"/>
          <a:ext cx="0" cy="0"/>
          <a:chOff x="0" y="0"/>
          <a:chExt cx="0" cy="0"/>
        </a:xfrm>
      </p:grpSpPr>
      <p:sp>
        <p:nvSpPr>
          <p:cNvPr id="421" name="Google Shape;421;p30"/>
          <p:cNvSpPr/>
          <p:nvPr/>
        </p:nvSpPr>
        <p:spPr>
          <a:xfrm>
            <a:off x="613833" y="922017"/>
            <a:ext cx="11044767" cy="1024071"/>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22" name="Google Shape;422;p30" descr="https://lh4.googleusercontent.com/DlNeW6PnJC7FPrPEvMtiJCqm0fFLlFbDkJCoSyumGiJgpdK97-1B47Dhrc4c2ksxNQAyRdNfBKRvyZ5iW4YVGKbujBVu2Qocn1iA-r8Ibak7jdbop2QW1GIda2VWB4MI1X-xN6cOUC8"/>
          <p:cNvSpPr/>
          <p:nvPr/>
        </p:nvSpPr>
        <p:spPr>
          <a:xfrm>
            <a:off x="207433" y="112184"/>
            <a:ext cx="406400" cy="406400"/>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23" name="Google Shape;423;p30" descr="https://lh4.googleusercontent.com/DlNeW6PnJC7FPrPEvMtiJCqm0fFLlFbDkJCoSyumGiJgpdK97-1B47Dhrc4c2ksxNQAyRdNfBKRvyZ5iW4YVGKbujBVu2Qocn1iA-r8Ibak7jdbop2QW1GIda2VWB4MI1X-xN6cOUC8"/>
          <p:cNvSpPr/>
          <p:nvPr/>
        </p:nvSpPr>
        <p:spPr>
          <a:xfrm>
            <a:off x="410633" y="315384"/>
            <a:ext cx="406400" cy="406400"/>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24" name="Google Shape;424;p30"/>
          <p:cNvSpPr txBox="1"/>
          <p:nvPr/>
        </p:nvSpPr>
        <p:spPr>
          <a:xfrm>
            <a:off x="-486376" y="247829"/>
            <a:ext cx="7883958" cy="904136"/>
          </a:xfrm>
          <a:prstGeom prst="rect">
            <a:avLst/>
          </a:prstGeom>
          <a:noFill/>
          <a:ln>
            <a:noFill/>
          </a:ln>
        </p:spPr>
        <p:txBody>
          <a:bodyPr spcFirstLastPara="1" wrap="square" lIns="22500" tIns="22500" rIns="22500" bIns="22500" anchor="t" anchorCtr="0">
            <a:spAutoFit/>
          </a:bodyPr>
          <a:lstStyle/>
          <a:p>
            <a:pPr marL="0" marR="0" lvl="0" indent="0" algn="ctr" rtl="0">
              <a:lnSpc>
                <a:spcPct val="93000"/>
              </a:lnSpc>
              <a:spcBef>
                <a:spcPts val="0"/>
              </a:spcBef>
              <a:spcAft>
                <a:spcPts val="0"/>
              </a:spcAft>
              <a:buNone/>
            </a:pPr>
            <a:r>
              <a:rPr lang="zh-CN"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卖家发货规则 Seller Fulfillment</a:t>
            </a:r>
            <a:endParaRPr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93000"/>
              </a:lnSpc>
              <a:spcBef>
                <a:spcPts val="0"/>
              </a:spcBef>
              <a:spcAft>
                <a:spcPts val="0"/>
              </a:spcAft>
              <a:buNone/>
            </a:pPr>
            <a:endParaRPr sz="3200" b="0"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425" name="Google Shape;425;p30"/>
          <p:cNvPicPr preferRelativeResize="0"/>
          <p:nvPr/>
        </p:nvPicPr>
        <p:blipFill rotWithShape="1">
          <a:blip r:embed="rId1"/>
          <a:srcRect/>
          <a:stretch>
            <a:fillRect/>
          </a:stretch>
        </p:blipFill>
        <p:spPr>
          <a:xfrm>
            <a:off x="613833" y="2273931"/>
            <a:ext cx="4268707" cy="790854"/>
          </a:xfrm>
          <a:prstGeom prst="rect">
            <a:avLst/>
          </a:prstGeom>
          <a:noFill/>
          <a:ln>
            <a:noFill/>
          </a:ln>
        </p:spPr>
      </p:pic>
      <p:pic>
        <p:nvPicPr>
          <p:cNvPr id="426" name="Google Shape;426;p30"/>
          <p:cNvPicPr preferRelativeResize="0"/>
          <p:nvPr/>
        </p:nvPicPr>
        <p:blipFill rotWithShape="1">
          <a:blip r:embed="rId2"/>
          <a:srcRect b="3952"/>
          <a:stretch>
            <a:fillRect/>
          </a:stretch>
        </p:blipFill>
        <p:spPr>
          <a:xfrm>
            <a:off x="6848500" y="2222089"/>
            <a:ext cx="4580760" cy="842696"/>
          </a:xfrm>
          <a:prstGeom prst="rect">
            <a:avLst/>
          </a:prstGeom>
          <a:noFill/>
          <a:ln>
            <a:noFill/>
          </a:ln>
        </p:spPr>
      </p:pic>
      <p:sp>
        <p:nvSpPr>
          <p:cNvPr id="427" name="Google Shape;427;p30"/>
          <p:cNvSpPr txBox="1"/>
          <p:nvPr/>
        </p:nvSpPr>
        <p:spPr>
          <a:xfrm>
            <a:off x="817033" y="983968"/>
            <a:ext cx="1030124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zh-CN" sz="14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DTS（卖家备货时长）</a:t>
            </a:r>
            <a:endParaRPr sz="14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None/>
            </a:pPr>
            <a:r>
              <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rPr>
              <a:t>DTS 天数卖家可以设置为 3或 5-10 天 ,DTS 天数设置为 5-10 天的商品为预售商品</a:t>
            </a:r>
            <a:endPar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28" name="Google Shape;428;p30"/>
          <p:cNvSpPr txBox="1"/>
          <p:nvPr/>
        </p:nvSpPr>
        <p:spPr>
          <a:xfrm>
            <a:off x="663831" y="3631619"/>
            <a:ext cx="135081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zh-CN" sz="1400" b="1" i="0" u="none" strike="noStrike" cap="none">
                <a:solidFill>
                  <a:srgbClr val="EF875D"/>
                </a:solidFill>
                <a:latin typeface="微软雅黑" panose="020B0503020204020204" charset="-122"/>
                <a:ea typeface="微软雅黑" panose="020B0503020204020204" charset="-122"/>
                <a:cs typeface="微软雅黑" panose="020B0503020204020204" charset="-122"/>
                <a:sym typeface="微软雅黑" panose="020B0503020204020204" charset="-122"/>
              </a:rPr>
              <a:t>迟发货率=</a:t>
            </a:r>
            <a:endParaRPr sz="1400" b="1" i="0" u="none" strike="noStrike" cap="none">
              <a:solidFill>
                <a:srgbClr val="EF875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cxnSp>
        <p:nvCxnSpPr>
          <p:cNvPr id="429" name="Google Shape;429;p30"/>
          <p:cNvCxnSpPr>
            <a:stCxn id="428" idx="3"/>
          </p:cNvCxnSpPr>
          <p:nvPr/>
        </p:nvCxnSpPr>
        <p:spPr>
          <a:xfrm rot="10800000" flipH="1">
            <a:off x="2014649" y="3797985"/>
            <a:ext cx="2597700" cy="18300"/>
          </a:xfrm>
          <a:prstGeom prst="straightConnector1">
            <a:avLst/>
          </a:prstGeom>
          <a:noFill/>
          <a:ln w="38100" cap="flat" cmpd="sng">
            <a:solidFill>
              <a:srgbClr val="EB792A"/>
            </a:solidFill>
            <a:prstDash val="solid"/>
            <a:round/>
            <a:headEnd type="none" w="sm" len="sm"/>
            <a:tailEnd type="none" w="sm" len="sm"/>
          </a:ln>
        </p:spPr>
      </p:cxnSp>
      <p:sp>
        <p:nvSpPr>
          <p:cNvPr id="430" name="Google Shape;430;p30"/>
          <p:cNvSpPr txBox="1"/>
          <p:nvPr/>
        </p:nvSpPr>
        <p:spPr>
          <a:xfrm>
            <a:off x="2014649" y="3392628"/>
            <a:ext cx="286789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zh-CN" sz="1400" b="1" i="0" u="none" strike="noStrike" cap="none">
                <a:solidFill>
                  <a:srgbClr val="EF875D"/>
                </a:solidFill>
                <a:latin typeface="微软雅黑" panose="020B0503020204020204" charset="-122"/>
                <a:ea typeface="微软雅黑" panose="020B0503020204020204" charset="-122"/>
                <a:cs typeface="微软雅黑" panose="020B0503020204020204" charset="-122"/>
                <a:sym typeface="微软雅黑" panose="020B0503020204020204" charset="-122"/>
              </a:rPr>
              <a:t>过去7天迟发货的订单量</a:t>
            </a:r>
            <a:endParaRPr lang="zh-CN" sz="1400" b="1" i="0" u="none" strike="noStrike" cap="none">
              <a:solidFill>
                <a:srgbClr val="EF875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31" name="Google Shape;431;p30"/>
          <p:cNvSpPr txBox="1"/>
          <p:nvPr/>
        </p:nvSpPr>
        <p:spPr>
          <a:xfrm>
            <a:off x="2014648" y="3847458"/>
            <a:ext cx="286789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zh-CN" sz="1400" b="1" i="0" u="none" strike="noStrike" cap="none">
                <a:solidFill>
                  <a:srgbClr val="EF875D"/>
                </a:solidFill>
                <a:latin typeface="微软雅黑" panose="020B0503020204020204" charset="-122"/>
                <a:ea typeface="微软雅黑" panose="020B0503020204020204" charset="-122"/>
                <a:cs typeface="微软雅黑" panose="020B0503020204020204" charset="-122"/>
                <a:sym typeface="微软雅黑" panose="020B0503020204020204" charset="-122"/>
              </a:rPr>
              <a:t>过去7天发货的总订单量</a:t>
            </a:r>
            <a:endParaRPr lang="zh-CN" sz="1400" b="1" i="0" u="none" strike="noStrike" cap="none">
              <a:solidFill>
                <a:srgbClr val="EF875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32" name="Google Shape;432;p30"/>
          <p:cNvSpPr/>
          <p:nvPr/>
        </p:nvSpPr>
        <p:spPr>
          <a:xfrm>
            <a:off x="663831" y="4428414"/>
            <a:ext cx="4354978" cy="1527463"/>
          </a:xfrm>
          <a:prstGeom prst="rect">
            <a:avLst/>
          </a:prstGeom>
          <a:solidFill>
            <a:srgbClr val="FF6224"/>
          </a:solidFill>
          <a:ln w="25400" cap="flat" cmpd="sng">
            <a:solidFill>
              <a:srgbClr val="FF622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zh-CN" sz="1600" b="1" i="0" u="none" strike="noStrike" cap="none">
                <a:solidFill>
                  <a:schemeClr val="lt1"/>
                </a:solidFill>
                <a:latin typeface="Arial" panose="020B0604020202020204"/>
                <a:ea typeface="Arial" panose="020B0604020202020204"/>
                <a:cs typeface="Arial" panose="020B0604020202020204"/>
                <a:sym typeface="Arial" panose="020B0604020202020204"/>
              </a:rPr>
              <a:t>迟发货订单计算：DTS (工作日)未到仓扫描的订单会被记为迟发货订单,巴西站点为DTS+1个自然日记为迟发货订单</a:t>
            </a:r>
            <a:endParaRPr sz="14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33" name="Google Shape;433;p30"/>
          <p:cNvSpPr txBox="1"/>
          <p:nvPr/>
        </p:nvSpPr>
        <p:spPr>
          <a:xfrm>
            <a:off x="6459476" y="4464253"/>
            <a:ext cx="176178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zh-CN" sz="1400" b="1" i="0" u="none" strike="noStrike" cap="none">
                <a:solidFill>
                  <a:srgbClr val="EF875D"/>
                </a:solidFill>
                <a:latin typeface="微软雅黑" panose="020B0503020204020204" charset="-122"/>
                <a:ea typeface="微软雅黑" panose="020B0503020204020204" charset="-122"/>
                <a:cs typeface="微软雅黑" panose="020B0503020204020204" charset="-122"/>
                <a:sym typeface="微软雅黑" panose="020B0503020204020204" charset="-122"/>
              </a:rPr>
              <a:t>订单未完成率=</a:t>
            </a:r>
            <a:endParaRPr sz="1400" b="1" i="0" u="none" strike="noStrike" cap="none">
              <a:solidFill>
                <a:srgbClr val="EF875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cxnSp>
        <p:nvCxnSpPr>
          <p:cNvPr id="434" name="Google Shape;434;p30"/>
          <p:cNvCxnSpPr>
            <a:stCxn id="433" idx="3"/>
          </p:cNvCxnSpPr>
          <p:nvPr/>
        </p:nvCxnSpPr>
        <p:spPr>
          <a:xfrm rot="10800000" flipH="1">
            <a:off x="8221258" y="4617419"/>
            <a:ext cx="3312300" cy="31500"/>
          </a:xfrm>
          <a:prstGeom prst="straightConnector1">
            <a:avLst/>
          </a:prstGeom>
          <a:noFill/>
          <a:ln w="38100" cap="flat" cmpd="sng">
            <a:solidFill>
              <a:srgbClr val="EB792A"/>
            </a:solidFill>
            <a:prstDash val="solid"/>
            <a:round/>
            <a:headEnd type="none" w="sm" len="sm"/>
            <a:tailEnd type="none" w="sm" len="sm"/>
          </a:ln>
        </p:spPr>
      </p:cxnSp>
      <p:sp>
        <p:nvSpPr>
          <p:cNvPr id="435" name="Google Shape;435;p30"/>
          <p:cNvSpPr txBox="1"/>
          <p:nvPr/>
        </p:nvSpPr>
        <p:spPr>
          <a:xfrm>
            <a:off x="8443523" y="4216790"/>
            <a:ext cx="2867891"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zh-CN" sz="1400" b="1" i="0" u="none" strike="noStrike" cap="none">
                <a:solidFill>
                  <a:srgbClr val="EF875D"/>
                </a:solidFill>
                <a:latin typeface="微软雅黑" panose="020B0503020204020204" charset="-122"/>
                <a:ea typeface="微软雅黑" panose="020B0503020204020204" charset="-122"/>
                <a:cs typeface="微软雅黑" panose="020B0503020204020204" charset="-122"/>
                <a:sym typeface="微软雅黑" panose="020B0503020204020204" charset="-122"/>
              </a:rPr>
              <a:t>过去7天未完成订单</a:t>
            </a:r>
            <a:endParaRPr lang="zh-CN" sz="1400" b="1" i="0" u="none" strike="noStrike" cap="none">
              <a:solidFill>
                <a:srgbClr val="EF875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36" name="Google Shape;436;p30"/>
          <p:cNvSpPr txBox="1"/>
          <p:nvPr/>
        </p:nvSpPr>
        <p:spPr>
          <a:xfrm>
            <a:off x="8221257" y="4680092"/>
            <a:ext cx="331242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zh-CN" sz="1400" b="1" i="0" u="none" strike="noStrike" cap="none">
                <a:solidFill>
                  <a:srgbClr val="EF875D"/>
                </a:solidFill>
                <a:latin typeface="微软雅黑" panose="020B0503020204020204" charset="-122"/>
                <a:ea typeface="微软雅黑" panose="020B0503020204020204" charset="-122"/>
                <a:cs typeface="微软雅黑" panose="020B0503020204020204" charset="-122"/>
                <a:sym typeface="微软雅黑" panose="020B0503020204020204" charset="-122"/>
              </a:rPr>
              <a:t>过去7天（未完成订单+净订单）</a:t>
            </a:r>
            <a:endParaRPr lang="zh-CN" sz="1400" b="1" i="0" u="none" strike="noStrike" cap="none">
              <a:solidFill>
                <a:srgbClr val="EF875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37" name="Google Shape;437;p30"/>
          <p:cNvSpPr txBox="1"/>
          <p:nvPr/>
        </p:nvSpPr>
        <p:spPr>
          <a:xfrm>
            <a:off x="6507390" y="5194919"/>
            <a:ext cx="526297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zh-CN" sz="1400" b="1" i="0" u="none" strike="noStrike" cap="none">
                <a:solidFill>
                  <a:srgbClr val="F4B081"/>
                </a:solidFill>
                <a:latin typeface="微软雅黑" panose="020B0503020204020204" charset="-122"/>
                <a:ea typeface="微软雅黑" panose="020B0503020204020204" charset="-122"/>
                <a:cs typeface="微软雅黑" panose="020B0503020204020204" charset="-122"/>
                <a:sym typeface="微软雅黑" panose="020B0503020204020204" charset="-122"/>
              </a:rPr>
              <a:t>净订单指订单完成的那些，未发起退货退款的订单</a:t>
            </a:r>
            <a:endParaRPr sz="1400" b="1" i="0" u="none" strike="noStrike" cap="none">
              <a:solidFill>
                <a:srgbClr val="F4B08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None/>
            </a:pPr>
            <a:endParaRPr sz="1400" b="0" i="0" u="none" strike="noStrike" cap="none">
              <a:solidFill>
                <a:srgbClr val="F4B08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442" name="Shape 442"/>
        <p:cNvGrpSpPr/>
        <p:nvPr/>
      </p:nvGrpSpPr>
      <p:grpSpPr>
        <a:xfrm>
          <a:off x="0" y="0"/>
          <a:ext cx="0" cy="0"/>
          <a:chOff x="0" y="0"/>
          <a:chExt cx="0" cy="0"/>
        </a:xfrm>
      </p:grpSpPr>
      <p:sp>
        <p:nvSpPr>
          <p:cNvPr id="443" name="Google Shape;443;p65"/>
          <p:cNvSpPr txBox="1"/>
          <p:nvPr/>
        </p:nvSpPr>
        <p:spPr>
          <a:xfrm>
            <a:off x="6033533" y="1057976"/>
            <a:ext cx="1957059" cy="460125"/>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None/>
            </a:pPr>
            <a:r>
              <a:rPr lang="zh-CN" sz="24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店铺选品</a:t>
            </a:r>
            <a:endParaRPr lang="zh-CN" sz="24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44" name="Google Shape;444;p65" descr="https://lh4.googleusercontent.com/DlNeW6PnJC7FPrPEvMtiJCqm0fFLlFbDkJCoSyumGiJgpdK97-1B47Dhrc4c2ksxNQAyRdNfBKRvyZ5iW4YVGKbujBVu2Qocn1iA-r8Ibak7jdbop2QW1GIda2VWB4MI1X-xN6cOUC8"/>
          <p:cNvSpPr/>
          <p:nvPr/>
        </p:nvSpPr>
        <p:spPr>
          <a:xfrm>
            <a:off x="207433" y="112184"/>
            <a:ext cx="406400" cy="406400"/>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45" name="Google Shape;445;p65" descr="https://lh4.googleusercontent.com/DlNeW6PnJC7FPrPEvMtiJCqm0fFLlFbDkJCoSyumGiJgpdK97-1B47Dhrc4c2ksxNQAyRdNfBKRvyZ5iW4YVGKbujBVu2Qocn1iA-r8Ibak7jdbop2QW1GIda2VWB4MI1X-xN6cOUC8"/>
          <p:cNvSpPr/>
          <p:nvPr/>
        </p:nvSpPr>
        <p:spPr>
          <a:xfrm>
            <a:off x="410633" y="315384"/>
            <a:ext cx="406400" cy="406400"/>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46" name="Google Shape;446;p65"/>
          <p:cNvSpPr txBox="1"/>
          <p:nvPr/>
        </p:nvSpPr>
        <p:spPr>
          <a:xfrm>
            <a:off x="-299544" y="257354"/>
            <a:ext cx="7883958" cy="446190"/>
          </a:xfrm>
          <a:prstGeom prst="rect">
            <a:avLst/>
          </a:prstGeom>
          <a:noFill/>
          <a:ln>
            <a:noFill/>
          </a:ln>
        </p:spPr>
        <p:txBody>
          <a:bodyPr spcFirstLastPara="1" wrap="square" lIns="22500" tIns="22500" rIns="22500" bIns="22500" anchor="t" anchorCtr="0">
            <a:spAutoFit/>
          </a:bodyPr>
          <a:lstStyle/>
          <a:p>
            <a:pPr marL="0" marR="0" lvl="0" indent="0" algn="ctr" rtl="0">
              <a:lnSpc>
                <a:spcPct val="93000"/>
              </a:lnSpc>
              <a:spcBef>
                <a:spcPts val="0"/>
              </a:spcBef>
              <a:spcAft>
                <a:spcPts val="0"/>
              </a:spcAft>
              <a:buNone/>
            </a:pPr>
            <a:r>
              <a:rPr lang="zh-CN"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迟发货率 Late Shipping Rate (LSR) </a:t>
            </a:r>
            <a:endParaRPr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aphicFrame>
        <p:nvGraphicFramePr>
          <p:cNvPr id="447" name="Google Shape;447;p65"/>
          <p:cNvGraphicFramePr/>
          <p:nvPr/>
        </p:nvGraphicFramePr>
        <p:xfrm>
          <a:off x="980157" y="1253912"/>
          <a:ext cx="9412375" cy="3000000"/>
        </p:xfrm>
        <a:graphic>
          <a:graphicData uri="http://schemas.openxmlformats.org/drawingml/2006/table">
            <a:tbl>
              <a:tblPr>
                <a:noFill/>
                <a:tableStyleId>{9298E976-C67D-4C1C-B530-CE9920C4E98C}</a:tableStyleId>
              </a:tblPr>
              <a:tblGrid>
                <a:gridCol w="1244800"/>
                <a:gridCol w="1244800"/>
                <a:gridCol w="2184775"/>
                <a:gridCol w="2388050"/>
                <a:gridCol w="2349950"/>
              </a:tblGrid>
              <a:tr h="1147275">
                <a:tc>
                  <a:txBody>
                    <a:bodyPr/>
                    <a:lstStyle/>
                    <a:p>
                      <a:pPr marL="0" marR="0" lvl="0" indent="0" algn="ctr" rtl="0">
                        <a:lnSpc>
                          <a:spcPct val="115000"/>
                        </a:lnSpc>
                        <a:spcBef>
                          <a:spcPts val="0"/>
                        </a:spcBef>
                        <a:spcAft>
                          <a:spcPts val="0"/>
                        </a:spcAft>
                        <a:buClr>
                          <a:srgbClr val="000000"/>
                        </a:buClr>
                        <a:buSzPts val="1500"/>
                        <a:buFont typeface="Arial" panose="020B0604020202020204"/>
                        <a:buNone/>
                      </a:pPr>
                      <a:r>
                        <a:rPr lang="zh-CN" sz="1500" b="1" u="none" strike="noStrike" cap="none">
                          <a:solidFill>
                            <a:srgbClr val="FFFFFF"/>
                          </a:solidFill>
                        </a:rPr>
                        <a:t>站点</a:t>
                      </a:r>
                      <a:endParaRPr sz="1500" b="1" u="none" strike="noStrike" cap="none">
                        <a:solidFill>
                          <a:srgbClr val="FFFFFF"/>
                        </a:solidFill>
                      </a:endParaRPr>
                    </a:p>
                  </a:txBody>
                  <a:tcPr marL="84675" marR="84675" marT="84675" marB="84675" anchor="ctr">
                    <a:lnL w="9525" cap="flat" cmpd="sng">
                      <a:solidFill>
                        <a:srgbClr val="EF582B"/>
                      </a:solidFill>
                      <a:prstDash val="solid"/>
                      <a:round/>
                      <a:headEnd type="none" w="sm" len="sm"/>
                      <a:tailEnd type="none" w="sm" len="sm"/>
                    </a:lnL>
                    <a:lnR w="9525" cap="flat" cmpd="sng">
                      <a:solidFill>
                        <a:srgbClr val="EF582B"/>
                      </a:solidFill>
                      <a:prstDash val="solid"/>
                      <a:round/>
                      <a:headEnd type="none" w="sm" len="sm"/>
                      <a:tailEnd type="none" w="sm" len="sm"/>
                    </a:lnR>
                    <a:lnT w="12650" cap="flat" cmpd="sng">
                      <a:solidFill>
                        <a:srgbClr val="EF582B"/>
                      </a:solidFill>
                      <a:prstDash val="solid"/>
                      <a:round/>
                      <a:headEnd type="none" w="sm" len="sm"/>
                      <a:tailEnd type="none" w="sm" len="sm"/>
                    </a:lnT>
                    <a:lnB w="9525" cap="flat" cmpd="sng">
                      <a:solidFill>
                        <a:srgbClr val="EF582B"/>
                      </a:solidFill>
                      <a:prstDash val="solid"/>
                      <a:round/>
                      <a:headEnd type="none" w="sm" len="sm"/>
                      <a:tailEnd type="none" w="sm" len="sm"/>
                    </a:lnB>
                    <a:solidFill>
                      <a:srgbClr val="EF582B"/>
                    </a:solidFill>
                  </a:tcPr>
                </a:tc>
                <a:tc>
                  <a:txBody>
                    <a:bodyPr/>
                    <a:lstStyle/>
                    <a:p>
                      <a:pPr marL="0" marR="0" lvl="0" indent="0" algn="ctr" rtl="0">
                        <a:lnSpc>
                          <a:spcPct val="115000"/>
                        </a:lnSpc>
                        <a:spcBef>
                          <a:spcPts val="0"/>
                        </a:spcBef>
                        <a:spcAft>
                          <a:spcPts val="0"/>
                        </a:spcAft>
                        <a:buClr>
                          <a:srgbClr val="000000"/>
                        </a:buClr>
                        <a:buSzPts val="1500"/>
                        <a:buFont typeface="Arial" panose="020B0604020202020204"/>
                        <a:buNone/>
                      </a:pPr>
                      <a:r>
                        <a:rPr lang="zh-CN" sz="1500" b="1" u="none" strike="noStrike" cap="none">
                          <a:solidFill>
                            <a:srgbClr val="FFFFFF"/>
                          </a:solidFill>
                        </a:rPr>
                        <a:t> </a:t>
                      </a:r>
                      <a:endParaRPr sz="1500" b="1" u="none" strike="noStrike" cap="none">
                        <a:solidFill>
                          <a:srgbClr val="FFFFFF"/>
                        </a:solidFill>
                      </a:endParaRPr>
                    </a:p>
                    <a:p>
                      <a:pPr marL="0" marR="0" lvl="0" indent="0" algn="ctr" rtl="0">
                        <a:lnSpc>
                          <a:spcPct val="115000"/>
                        </a:lnSpc>
                        <a:spcBef>
                          <a:spcPts val="0"/>
                        </a:spcBef>
                        <a:spcAft>
                          <a:spcPts val="0"/>
                        </a:spcAft>
                        <a:buClr>
                          <a:srgbClr val="000000"/>
                        </a:buClr>
                        <a:buSzPts val="1500"/>
                        <a:buFont typeface="Arial" panose="020B0604020202020204"/>
                        <a:buNone/>
                      </a:pPr>
                      <a:r>
                        <a:rPr lang="zh-CN" sz="1500" b="1" u="none" strike="noStrike" cap="none">
                          <a:solidFill>
                            <a:srgbClr val="FFFFFF"/>
                          </a:solidFill>
                        </a:rPr>
                        <a:t>DTS 设置</a:t>
                      </a:r>
                      <a:endParaRPr sz="1500" b="1" u="none" strike="noStrike" cap="none">
                        <a:solidFill>
                          <a:srgbClr val="FFFFFF"/>
                        </a:solidFill>
                      </a:endParaRPr>
                    </a:p>
                    <a:p>
                      <a:pPr marL="0" marR="0" lvl="0" indent="0" algn="ctr" rtl="0">
                        <a:lnSpc>
                          <a:spcPct val="115000"/>
                        </a:lnSpc>
                        <a:spcBef>
                          <a:spcPts val="0"/>
                        </a:spcBef>
                        <a:spcAft>
                          <a:spcPts val="0"/>
                        </a:spcAft>
                        <a:buClr>
                          <a:srgbClr val="000000"/>
                        </a:buClr>
                        <a:buSzPts val="1500"/>
                        <a:buFont typeface="Arial" panose="020B0604020202020204"/>
                        <a:buNone/>
                      </a:pPr>
                      <a:endParaRPr sz="1500" b="1" u="none" strike="noStrike" cap="none">
                        <a:solidFill>
                          <a:srgbClr val="FFFFFF"/>
                        </a:solidFill>
                      </a:endParaRPr>
                    </a:p>
                  </a:txBody>
                  <a:tcPr marL="84675" marR="84675" marT="84675" marB="84675" anchor="ctr">
                    <a:lnL w="9525" cap="flat" cmpd="sng">
                      <a:solidFill>
                        <a:srgbClr val="EF582B"/>
                      </a:solidFill>
                      <a:prstDash val="solid"/>
                      <a:round/>
                      <a:headEnd type="none" w="sm" len="sm"/>
                      <a:tailEnd type="none" w="sm" len="sm"/>
                    </a:lnL>
                    <a:lnR w="9525" cap="flat" cmpd="sng">
                      <a:solidFill>
                        <a:srgbClr val="EF582B"/>
                      </a:solidFill>
                      <a:prstDash val="solid"/>
                      <a:round/>
                      <a:headEnd type="none" w="sm" len="sm"/>
                      <a:tailEnd type="none" w="sm" len="sm"/>
                    </a:lnR>
                    <a:lnT w="12650" cap="flat" cmpd="sng">
                      <a:solidFill>
                        <a:srgbClr val="EF582B"/>
                      </a:solidFill>
                      <a:prstDash val="solid"/>
                      <a:round/>
                      <a:headEnd type="none" w="sm" len="sm"/>
                      <a:tailEnd type="none" w="sm" len="sm"/>
                    </a:lnT>
                    <a:lnB w="9525" cap="flat" cmpd="sng">
                      <a:solidFill>
                        <a:srgbClr val="EF582B"/>
                      </a:solidFill>
                      <a:prstDash val="solid"/>
                      <a:round/>
                      <a:headEnd type="none" w="sm" len="sm"/>
                      <a:tailEnd type="none" w="sm" len="sm"/>
                    </a:lnB>
                    <a:solidFill>
                      <a:srgbClr val="EF582B"/>
                    </a:solidFill>
                  </a:tcPr>
                </a:tc>
                <a:tc>
                  <a:txBody>
                    <a:bodyPr/>
                    <a:lstStyle/>
                    <a:p>
                      <a:pPr marL="0" marR="0" lvl="0" indent="0" algn="ctr" rtl="0">
                        <a:lnSpc>
                          <a:spcPct val="115000"/>
                        </a:lnSpc>
                        <a:spcBef>
                          <a:spcPts val="0"/>
                        </a:spcBef>
                        <a:spcAft>
                          <a:spcPts val="0"/>
                        </a:spcAft>
                        <a:buClr>
                          <a:srgbClr val="000000"/>
                        </a:buClr>
                        <a:buSzPts val="1500"/>
                        <a:buFont typeface="Arial" panose="020B0604020202020204"/>
                        <a:buNone/>
                      </a:pPr>
                      <a:r>
                        <a:rPr lang="zh-CN" sz="1500" b="1" u="none" strike="noStrike" cap="none">
                          <a:solidFill>
                            <a:srgbClr val="FFFFFF"/>
                          </a:solidFill>
                        </a:rPr>
                        <a:t>迟发货计算逻辑</a:t>
                      </a:r>
                      <a:endParaRPr sz="1500" b="1" u="none" strike="noStrike" cap="none">
                        <a:solidFill>
                          <a:srgbClr val="FFFFFF"/>
                        </a:solidFill>
                      </a:endParaRPr>
                    </a:p>
                    <a:p>
                      <a:pPr marL="0" marR="0" lvl="0" indent="0" algn="ctr" rtl="0">
                        <a:lnSpc>
                          <a:spcPct val="115000"/>
                        </a:lnSpc>
                        <a:spcBef>
                          <a:spcPts val="0"/>
                        </a:spcBef>
                        <a:spcAft>
                          <a:spcPts val="0"/>
                        </a:spcAft>
                        <a:buClr>
                          <a:srgbClr val="000000"/>
                        </a:buClr>
                        <a:buSzPts val="1500"/>
                        <a:buFont typeface="Arial" panose="020B0604020202020204"/>
                        <a:buNone/>
                      </a:pPr>
                      <a:r>
                        <a:rPr lang="zh-CN" sz="1500" b="1" u="none" strike="noStrike" cap="none">
                          <a:solidFill>
                            <a:srgbClr val="FFFFFF"/>
                          </a:solidFill>
                        </a:rPr>
                        <a:t>(首公里/未到仓扫描)</a:t>
                      </a:r>
                      <a:endParaRPr sz="1500" b="1" u="none" strike="noStrike" cap="none">
                        <a:solidFill>
                          <a:srgbClr val="FFFFFF"/>
                        </a:solidFill>
                      </a:endParaRPr>
                    </a:p>
                  </a:txBody>
                  <a:tcPr marL="84675" marR="84675" marT="84675" marB="84675" anchor="ctr">
                    <a:lnL w="9525" cap="flat" cmpd="sng">
                      <a:solidFill>
                        <a:srgbClr val="EF582B"/>
                      </a:solidFill>
                      <a:prstDash val="solid"/>
                      <a:round/>
                      <a:headEnd type="none" w="sm" len="sm"/>
                      <a:tailEnd type="none" w="sm" len="sm"/>
                    </a:lnL>
                    <a:lnR w="9525" cap="flat" cmpd="sng">
                      <a:solidFill>
                        <a:srgbClr val="EF582B"/>
                      </a:solidFill>
                      <a:prstDash val="solid"/>
                      <a:round/>
                      <a:headEnd type="none" w="sm" len="sm"/>
                      <a:tailEnd type="none" w="sm" len="sm"/>
                    </a:lnR>
                    <a:lnT w="12650" cap="flat" cmpd="sng">
                      <a:solidFill>
                        <a:srgbClr val="EF582B"/>
                      </a:solidFill>
                      <a:prstDash val="solid"/>
                      <a:round/>
                      <a:headEnd type="none" w="sm" len="sm"/>
                      <a:tailEnd type="none" w="sm" len="sm"/>
                    </a:lnT>
                    <a:lnB w="9525" cap="flat" cmpd="sng">
                      <a:solidFill>
                        <a:srgbClr val="EF582B"/>
                      </a:solidFill>
                      <a:prstDash val="solid"/>
                      <a:round/>
                      <a:headEnd type="none" w="sm" len="sm"/>
                      <a:tailEnd type="none" w="sm" len="sm"/>
                    </a:lnB>
                    <a:solidFill>
                      <a:srgbClr val="EF582B"/>
                    </a:solidFill>
                  </a:tcPr>
                </a:tc>
                <a:tc>
                  <a:txBody>
                    <a:bodyPr/>
                    <a:lstStyle/>
                    <a:p>
                      <a:pPr marL="0" marR="0" lvl="0" indent="0" algn="ctr" rtl="0">
                        <a:lnSpc>
                          <a:spcPct val="115000"/>
                        </a:lnSpc>
                        <a:spcBef>
                          <a:spcPts val="0"/>
                        </a:spcBef>
                        <a:spcAft>
                          <a:spcPts val="0"/>
                        </a:spcAft>
                        <a:buClr>
                          <a:srgbClr val="000000"/>
                        </a:buClr>
                        <a:buSzPts val="1500"/>
                        <a:buFont typeface="Arial" panose="020B0604020202020204"/>
                        <a:buNone/>
                      </a:pPr>
                      <a:r>
                        <a:rPr lang="zh-CN" sz="1500" b="1" u="none" strike="noStrike" cap="none">
                          <a:solidFill>
                            <a:srgbClr val="FFFFFF"/>
                          </a:solidFill>
                        </a:rPr>
                        <a:t>自动取消订单逻辑</a:t>
                      </a:r>
                      <a:endParaRPr sz="1500" b="1" u="none" strike="noStrike" cap="none">
                        <a:solidFill>
                          <a:srgbClr val="FFFFFF"/>
                        </a:solidFill>
                      </a:endParaRPr>
                    </a:p>
                    <a:p>
                      <a:pPr marL="0" marR="0" lvl="0" indent="0" algn="ctr" rtl="0">
                        <a:lnSpc>
                          <a:spcPct val="115000"/>
                        </a:lnSpc>
                        <a:spcBef>
                          <a:spcPts val="0"/>
                        </a:spcBef>
                        <a:spcAft>
                          <a:spcPts val="0"/>
                        </a:spcAft>
                        <a:buClr>
                          <a:srgbClr val="000000"/>
                        </a:buClr>
                        <a:buSzPts val="1500"/>
                        <a:buFont typeface="Arial" panose="020B0604020202020204"/>
                        <a:buNone/>
                      </a:pPr>
                      <a:r>
                        <a:rPr lang="zh-CN" sz="1500" b="1" u="none" strike="noStrike" cap="none">
                          <a:solidFill>
                            <a:srgbClr val="FFFFFF"/>
                          </a:solidFill>
                        </a:rPr>
                        <a:t>(未点击发货)</a:t>
                      </a:r>
                      <a:endParaRPr sz="1500" i="1" u="none" strike="noStrike" cap="none">
                        <a:solidFill>
                          <a:srgbClr val="FFFFFF"/>
                        </a:solidFill>
                      </a:endParaRPr>
                    </a:p>
                  </a:txBody>
                  <a:tcPr marL="84675" marR="84675" marT="84675" marB="84675" anchor="ctr">
                    <a:lnL w="9525" cap="flat" cmpd="sng">
                      <a:solidFill>
                        <a:srgbClr val="EF582B"/>
                      </a:solidFill>
                      <a:prstDash val="solid"/>
                      <a:round/>
                      <a:headEnd type="none" w="sm" len="sm"/>
                      <a:tailEnd type="none" w="sm" len="sm"/>
                    </a:lnL>
                    <a:lnR w="9525" cap="flat" cmpd="sng">
                      <a:solidFill>
                        <a:srgbClr val="EF582B"/>
                      </a:solidFill>
                      <a:prstDash val="solid"/>
                      <a:round/>
                      <a:headEnd type="none" w="sm" len="sm"/>
                      <a:tailEnd type="none" w="sm" len="sm"/>
                    </a:lnR>
                    <a:lnT w="12650" cap="flat" cmpd="sng">
                      <a:solidFill>
                        <a:srgbClr val="EF582B"/>
                      </a:solidFill>
                      <a:prstDash val="solid"/>
                      <a:round/>
                      <a:headEnd type="none" w="sm" len="sm"/>
                      <a:tailEnd type="none" w="sm" len="sm"/>
                    </a:lnT>
                    <a:lnB w="9525" cap="flat" cmpd="sng">
                      <a:solidFill>
                        <a:srgbClr val="EF582B"/>
                      </a:solidFill>
                      <a:prstDash val="solid"/>
                      <a:round/>
                      <a:headEnd type="none" w="sm" len="sm"/>
                      <a:tailEnd type="none" w="sm" len="sm"/>
                    </a:lnB>
                    <a:solidFill>
                      <a:srgbClr val="EF582B"/>
                    </a:solidFill>
                  </a:tcPr>
                </a:tc>
                <a:tc>
                  <a:txBody>
                    <a:bodyPr/>
                    <a:lstStyle/>
                    <a:p>
                      <a:pPr marL="0" marR="0" lvl="0" indent="0" algn="ctr" rtl="0">
                        <a:lnSpc>
                          <a:spcPct val="115000"/>
                        </a:lnSpc>
                        <a:spcBef>
                          <a:spcPts val="0"/>
                        </a:spcBef>
                        <a:spcAft>
                          <a:spcPts val="0"/>
                        </a:spcAft>
                        <a:buClr>
                          <a:srgbClr val="000000"/>
                        </a:buClr>
                        <a:buSzPts val="1500"/>
                        <a:buFont typeface="Arial" panose="020B0604020202020204"/>
                        <a:buNone/>
                      </a:pPr>
                      <a:r>
                        <a:rPr lang="zh-CN" sz="1500" b="1" u="none" strike="noStrike" cap="none">
                          <a:solidFill>
                            <a:srgbClr val="FFFFFF"/>
                          </a:solidFill>
                        </a:rPr>
                        <a:t>自动取消订单计算逻辑</a:t>
                      </a:r>
                      <a:endParaRPr sz="1500" b="1" u="none" strike="noStrike" cap="none">
                        <a:solidFill>
                          <a:srgbClr val="FFFFFF"/>
                        </a:solidFill>
                      </a:endParaRPr>
                    </a:p>
                    <a:p>
                      <a:pPr marL="0" marR="0" lvl="0" indent="0" algn="ctr" rtl="0">
                        <a:lnSpc>
                          <a:spcPct val="115000"/>
                        </a:lnSpc>
                        <a:spcBef>
                          <a:spcPts val="0"/>
                        </a:spcBef>
                        <a:spcAft>
                          <a:spcPts val="0"/>
                        </a:spcAft>
                        <a:buClr>
                          <a:srgbClr val="000000"/>
                        </a:buClr>
                        <a:buSzPts val="1500"/>
                        <a:buFont typeface="Arial" panose="020B0604020202020204"/>
                        <a:buNone/>
                      </a:pPr>
                      <a:r>
                        <a:rPr lang="zh-CN" sz="1500" b="1" u="none" strike="noStrike" cap="none">
                          <a:solidFill>
                            <a:srgbClr val="FFFFFF"/>
                          </a:solidFill>
                        </a:rPr>
                        <a:t>(点击发货但未到仓扫描)</a:t>
                      </a:r>
                      <a:endParaRPr sz="1500" b="1" u="none" strike="noStrike" cap="none">
                        <a:solidFill>
                          <a:srgbClr val="FFFFFF"/>
                        </a:solidFill>
                      </a:endParaRPr>
                    </a:p>
                  </a:txBody>
                  <a:tcPr marL="84675" marR="84675" marT="84675" marB="84675" anchor="ctr">
                    <a:lnL w="9525" cap="flat" cmpd="sng">
                      <a:solidFill>
                        <a:srgbClr val="EF582B"/>
                      </a:solidFill>
                      <a:prstDash val="solid"/>
                      <a:round/>
                      <a:headEnd type="none" w="sm" len="sm"/>
                      <a:tailEnd type="none" w="sm" len="sm"/>
                    </a:lnL>
                    <a:lnR w="12650" cap="flat" cmpd="sng">
                      <a:solidFill>
                        <a:srgbClr val="EF582B"/>
                      </a:solidFill>
                      <a:prstDash val="solid"/>
                      <a:round/>
                      <a:headEnd type="none" w="sm" len="sm"/>
                      <a:tailEnd type="none" w="sm" len="sm"/>
                    </a:lnR>
                    <a:lnT w="12650" cap="flat" cmpd="sng">
                      <a:solidFill>
                        <a:srgbClr val="EF582B"/>
                      </a:solidFill>
                      <a:prstDash val="solid"/>
                      <a:round/>
                      <a:headEnd type="none" w="sm" len="sm"/>
                      <a:tailEnd type="none" w="sm" len="sm"/>
                    </a:lnT>
                    <a:lnB w="9525" cap="flat" cmpd="sng">
                      <a:solidFill>
                        <a:srgbClr val="EF582B"/>
                      </a:solidFill>
                      <a:prstDash val="solid"/>
                      <a:round/>
                      <a:headEnd type="none" w="sm" len="sm"/>
                      <a:tailEnd type="none" w="sm" len="sm"/>
                    </a:lnB>
                    <a:solidFill>
                      <a:srgbClr val="EF582B"/>
                    </a:solidFill>
                  </a:tcPr>
                </a:tc>
              </a:tr>
              <a:tr h="500950">
                <a:tc>
                  <a:txBody>
                    <a:bodyPr/>
                    <a:lstStyle/>
                    <a:p>
                      <a:pPr marL="0" marR="0" lvl="0" indent="0" algn="ctr" rtl="0">
                        <a:lnSpc>
                          <a:spcPct val="115000"/>
                        </a:lnSpc>
                        <a:spcBef>
                          <a:spcPts val="0"/>
                        </a:spcBef>
                        <a:spcAft>
                          <a:spcPts val="0"/>
                        </a:spcAft>
                        <a:buClr>
                          <a:srgbClr val="000000"/>
                        </a:buClr>
                        <a:buSzPts val="1500"/>
                        <a:buFont typeface="Arial" panose="020B0604020202020204"/>
                        <a:buNone/>
                      </a:pPr>
                      <a:r>
                        <a:rPr lang="zh-CN" sz="1500" u="none" strike="noStrike" cap="none">
                          <a:solidFill>
                            <a:schemeClr val="dk1"/>
                          </a:solidFill>
                          <a:highlight>
                            <a:srgbClr val="FFFFFF"/>
                          </a:highlight>
                          <a:latin typeface="微软雅黑" panose="020B0503020204020204" charset="-122"/>
                          <a:ea typeface="微软雅黑" panose="020B0503020204020204" charset="-122"/>
                          <a:cs typeface="微软雅黑" panose="020B0503020204020204" charset="-122"/>
                          <a:sym typeface="微软雅黑" panose="020B0503020204020204" charset="-122"/>
                        </a:rPr>
                        <a:t>非巴西站点</a:t>
                      </a:r>
                      <a:endParaRPr sz="1500" u="none" strike="noStrike" cap="none">
                        <a:solidFill>
                          <a:schemeClr val="dk1"/>
                        </a:solidFill>
                        <a:highlight>
                          <a:srgbClr val="FFFFFF"/>
                        </a:highlight>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4675" marR="84675" marT="84675" marB="84675" anchor="ctr">
                    <a:lnL w="9525" cap="flat" cmpd="sng">
                      <a:solidFill>
                        <a:srgbClr val="EF582B"/>
                      </a:solidFill>
                      <a:prstDash val="solid"/>
                      <a:round/>
                      <a:headEnd type="none" w="sm" len="sm"/>
                      <a:tailEnd type="none" w="sm" len="sm"/>
                    </a:lnL>
                    <a:lnR w="9525" cap="flat" cmpd="sng">
                      <a:solidFill>
                        <a:srgbClr val="EF582B"/>
                      </a:solidFill>
                      <a:prstDash val="solid"/>
                      <a:round/>
                      <a:headEnd type="none" w="sm" len="sm"/>
                      <a:tailEnd type="none" w="sm" len="sm"/>
                    </a:lnR>
                    <a:lnT w="9525" cap="flat" cmpd="sng">
                      <a:solidFill>
                        <a:srgbClr val="EF582B"/>
                      </a:solidFill>
                      <a:prstDash val="solid"/>
                      <a:round/>
                      <a:headEnd type="none" w="sm" len="sm"/>
                      <a:tailEnd type="none" w="sm" len="sm"/>
                    </a:lnT>
                    <a:lnB w="9525" cap="flat" cmpd="sng">
                      <a:solidFill>
                        <a:srgbClr val="EF582B"/>
                      </a:solidFill>
                      <a:prstDash val="solid"/>
                      <a:round/>
                      <a:headEnd type="none" w="sm" len="sm"/>
                      <a:tailEnd type="none" w="sm" len="sm"/>
                    </a:lnB>
                  </a:tcPr>
                </a:tc>
                <a:tc rowSpan="2">
                  <a:txBody>
                    <a:bodyPr/>
                    <a:lstStyle/>
                    <a:p>
                      <a:pPr marL="0" marR="0" lvl="0" indent="0" algn="ctr" rtl="0">
                        <a:lnSpc>
                          <a:spcPct val="115000"/>
                        </a:lnSpc>
                        <a:spcBef>
                          <a:spcPts val="0"/>
                        </a:spcBef>
                        <a:spcAft>
                          <a:spcPts val="0"/>
                        </a:spcAft>
                        <a:buClr>
                          <a:srgbClr val="000000"/>
                        </a:buClr>
                        <a:buSzPts val="1500"/>
                        <a:buFont typeface="Arial" panose="020B0604020202020204"/>
                        <a:buNone/>
                      </a:pPr>
                      <a:r>
                        <a:rPr lang="zh-CN" sz="1500" u="none" strike="noStrike" cap="none">
                          <a:solidFill>
                            <a:schemeClr val="dk1"/>
                          </a:solidFill>
                          <a:highlight>
                            <a:srgbClr val="FFFFFF"/>
                          </a:highlight>
                          <a:latin typeface="微软雅黑" panose="020B0503020204020204" charset="-122"/>
                          <a:ea typeface="微软雅黑" panose="020B0503020204020204" charset="-122"/>
                          <a:cs typeface="微软雅黑" panose="020B0503020204020204" charset="-122"/>
                          <a:sym typeface="微软雅黑" panose="020B0503020204020204" charset="-122"/>
                        </a:rPr>
                        <a:t>3/5-10</a:t>
                      </a:r>
                      <a:endParaRPr sz="1500" u="none" strike="noStrike" cap="none">
                        <a:solidFill>
                          <a:schemeClr val="dk1"/>
                        </a:solidFill>
                        <a:highlight>
                          <a:srgbClr val="FFFFFF"/>
                        </a:highlight>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4675" marR="84675" marT="84675" marB="84675" anchor="ctr">
                    <a:lnL w="9525" cap="flat" cmpd="sng">
                      <a:solidFill>
                        <a:srgbClr val="EF582B"/>
                      </a:solidFill>
                      <a:prstDash val="solid"/>
                      <a:round/>
                      <a:headEnd type="none" w="sm" len="sm"/>
                      <a:tailEnd type="none" w="sm" len="sm"/>
                    </a:lnL>
                    <a:lnR w="9525" cap="flat" cmpd="sng">
                      <a:solidFill>
                        <a:srgbClr val="EF582B"/>
                      </a:solidFill>
                      <a:prstDash val="solid"/>
                      <a:round/>
                      <a:headEnd type="none" w="sm" len="sm"/>
                      <a:tailEnd type="none" w="sm" len="sm"/>
                    </a:lnR>
                    <a:lnT w="9525" cap="flat" cmpd="sng">
                      <a:solidFill>
                        <a:srgbClr val="EF582B"/>
                      </a:solidFill>
                      <a:prstDash val="solid"/>
                      <a:round/>
                      <a:headEnd type="none" w="sm" len="sm"/>
                      <a:tailEnd type="none" w="sm" len="sm"/>
                    </a:lnT>
                    <a:lnB w="9525" cap="flat" cmpd="sng">
                      <a:solidFill>
                        <a:srgbClr val="EF582B"/>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500"/>
                        <a:buFont typeface="Arial" panose="020B0604020202020204"/>
                        <a:buNone/>
                      </a:pPr>
                      <a:r>
                        <a:rPr lang="zh-CN" sz="1500" u="none" strike="noStrike" cap="none">
                          <a:solidFill>
                            <a:schemeClr val="dk1"/>
                          </a:solidFill>
                          <a:highlight>
                            <a:srgbClr val="FFFFFF"/>
                          </a:highlight>
                          <a:latin typeface="微软雅黑" panose="020B0503020204020204" charset="-122"/>
                          <a:ea typeface="微软雅黑" panose="020B0503020204020204" charset="-122"/>
                          <a:cs typeface="微软雅黑" panose="020B0503020204020204" charset="-122"/>
                          <a:sym typeface="微软雅黑" panose="020B0503020204020204" charset="-122"/>
                        </a:rPr>
                        <a:t>DTS (工作日) </a:t>
                      </a:r>
                      <a:endParaRPr sz="1500" u="none" strike="noStrike" cap="none">
                        <a:solidFill>
                          <a:schemeClr val="dk1"/>
                        </a:solidFill>
                        <a:highlight>
                          <a:srgbClr val="FFFFFF"/>
                        </a:highlight>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4675" marR="84675" marT="84675" marB="84675" anchor="ctr">
                    <a:lnL w="9525" cap="flat" cmpd="sng">
                      <a:solidFill>
                        <a:srgbClr val="EF582B"/>
                      </a:solidFill>
                      <a:prstDash val="solid"/>
                      <a:round/>
                      <a:headEnd type="none" w="sm" len="sm"/>
                      <a:tailEnd type="none" w="sm" len="sm"/>
                    </a:lnL>
                    <a:lnR w="9525" cap="flat" cmpd="sng">
                      <a:solidFill>
                        <a:srgbClr val="EF582B"/>
                      </a:solidFill>
                      <a:prstDash val="solid"/>
                      <a:round/>
                      <a:headEnd type="none" w="sm" len="sm"/>
                      <a:tailEnd type="none" w="sm" len="sm"/>
                    </a:lnR>
                    <a:lnT w="9525" cap="flat" cmpd="sng">
                      <a:solidFill>
                        <a:srgbClr val="EF582B"/>
                      </a:solidFill>
                      <a:prstDash val="solid"/>
                      <a:round/>
                      <a:headEnd type="none" w="sm" len="sm"/>
                      <a:tailEnd type="none" w="sm" len="sm"/>
                    </a:lnT>
                    <a:lnB w="9525" cap="flat" cmpd="sng">
                      <a:solidFill>
                        <a:srgbClr val="EF582B"/>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500"/>
                        <a:buFont typeface="Arial" panose="020B0604020202020204"/>
                        <a:buNone/>
                      </a:pPr>
                      <a:r>
                        <a:rPr lang="zh-CN" sz="1500" u="none" strike="noStrike" cap="none">
                          <a:solidFill>
                            <a:schemeClr val="dk1"/>
                          </a:solidFill>
                          <a:highlight>
                            <a:srgbClr val="FFFFFF"/>
                          </a:highlight>
                          <a:latin typeface="微软雅黑" panose="020B0503020204020204" charset="-122"/>
                          <a:ea typeface="微软雅黑" panose="020B0503020204020204" charset="-122"/>
                          <a:cs typeface="微软雅黑" panose="020B0503020204020204" charset="-122"/>
                          <a:sym typeface="微软雅黑" panose="020B0503020204020204" charset="-122"/>
                        </a:rPr>
                        <a:t>DTS (工作日) </a:t>
                      </a:r>
                      <a:endParaRPr sz="1500" u="none" strike="noStrike" cap="none">
                        <a:solidFill>
                          <a:schemeClr val="dk1"/>
                        </a:solidFill>
                        <a:highlight>
                          <a:srgbClr val="FFFFFF"/>
                        </a:highlight>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4675" marR="84675" marT="84675" marB="84675" anchor="ctr">
                    <a:lnL w="9525" cap="flat" cmpd="sng">
                      <a:solidFill>
                        <a:srgbClr val="EF582B"/>
                      </a:solidFill>
                      <a:prstDash val="solid"/>
                      <a:round/>
                      <a:headEnd type="none" w="sm" len="sm"/>
                      <a:tailEnd type="none" w="sm" len="sm"/>
                    </a:lnL>
                    <a:lnR w="9525" cap="flat" cmpd="sng">
                      <a:solidFill>
                        <a:srgbClr val="EF582B"/>
                      </a:solidFill>
                      <a:prstDash val="solid"/>
                      <a:round/>
                      <a:headEnd type="none" w="sm" len="sm"/>
                      <a:tailEnd type="none" w="sm" len="sm"/>
                    </a:lnR>
                    <a:lnT w="9525" cap="flat" cmpd="sng">
                      <a:solidFill>
                        <a:srgbClr val="EF582B"/>
                      </a:solidFill>
                      <a:prstDash val="solid"/>
                      <a:round/>
                      <a:headEnd type="none" w="sm" len="sm"/>
                      <a:tailEnd type="none" w="sm" len="sm"/>
                    </a:lnT>
                    <a:lnB w="9525" cap="flat" cmpd="sng">
                      <a:solidFill>
                        <a:srgbClr val="EF582B"/>
                      </a:solidFill>
                      <a:prstDash val="solid"/>
                      <a:round/>
                      <a:headEnd type="none" w="sm" len="sm"/>
                      <a:tailEnd type="none" w="sm" len="sm"/>
                    </a:lnB>
                  </a:tcPr>
                </a:tc>
                <a:tc rowSpan="2">
                  <a:txBody>
                    <a:bodyPr/>
                    <a:lstStyle/>
                    <a:p>
                      <a:pPr marL="0" marR="0" lvl="0" indent="0" algn="ctr" rtl="0">
                        <a:lnSpc>
                          <a:spcPct val="115000"/>
                        </a:lnSpc>
                        <a:spcBef>
                          <a:spcPts val="0"/>
                        </a:spcBef>
                        <a:spcAft>
                          <a:spcPts val="0"/>
                        </a:spcAft>
                        <a:buClr>
                          <a:srgbClr val="000000"/>
                        </a:buClr>
                        <a:buSzPts val="1500"/>
                        <a:buFont typeface="Arial" panose="020B0604020202020204"/>
                        <a:buNone/>
                      </a:pPr>
                      <a:r>
                        <a:rPr lang="zh-CN" sz="1500" u="none" strike="noStrike" cap="none">
                          <a:solidFill>
                            <a:schemeClr val="dk1"/>
                          </a:solidFill>
                          <a:highlight>
                            <a:srgbClr val="FFFFFF"/>
                          </a:highlight>
                          <a:latin typeface="微软雅黑" panose="020B0503020204020204" charset="-122"/>
                          <a:ea typeface="微软雅黑" panose="020B0503020204020204" charset="-122"/>
                          <a:cs typeface="微软雅黑" panose="020B0503020204020204" charset="-122"/>
                          <a:sym typeface="微软雅黑" panose="020B0503020204020204" charset="-122"/>
                        </a:rPr>
                        <a:t>DTS (工作日) +3(自然日)</a:t>
                      </a:r>
                      <a:endParaRPr sz="1500" u="none" strike="noStrike" cap="none">
                        <a:solidFill>
                          <a:schemeClr val="dk1"/>
                        </a:solidFill>
                        <a:highlight>
                          <a:srgbClr val="FFFFFF"/>
                        </a:highlight>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4675" marR="84675" marT="84675" marB="84675" anchor="ctr">
                    <a:lnL w="9525" cap="flat" cmpd="sng">
                      <a:solidFill>
                        <a:srgbClr val="EF582B"/>
                      </a:solidFill>
                      <a:prstDash val="solid"/>
                      <a:round/>
                      <a:headEnd type="none" w="sm" len="sm"/>
                      <a:tailEnd type="none" w="sm" len="sm"/>
                    </a:lnL>
                    <a:lnR w="12650" cap="flat" cmpd="sng">
                      <a:solidFill>
                        <a:srgbClr val="EF582B"/>
                      </a:solidFill>
                      <a:prstDash val="solid"/>
                      <a:round/>
                      <a:headEnd type="none" w="sm" len="sm"/>
                      <a:tailEnd type="none" w="sm" len="sm"/>
                    </a:lnR>
                    <a:lnT w="9525" cap="flat" cmpd="sng">
                      <a:solidFill>
                        <a:srgbClr val="EF582B"/>
                      </a:solidFill>
                      <a:prstDash val="solid"/>
                      <a:round/>
                      <a:headEnd type="none" w="sm" len="sm"/>
                      <a:tailEnd type="none" w="sm" len="sm"/>
                    </a:lnT>
                    <a:lnB w="12650" cap="flat" cmpd="sng">
                      <a:solidFill>
                        <a:srgbClr val="EF582B"/>
                      </a:solidFill>
                      <a:prstDash val="solid"/>
                      <a:round/>
                      <a:headEnd type="none" w="sm" len="sm"/>
                      <a:tailEnd type="none" w="sm" len="sm"/>
                    </a:lnB>
                  </a:tcPr>
                </a:tc>
              </a:tr>
              <a:tr h="500950">
                <a:tc>
                  <a:txBody>
                    <a:bodyPr/>
                    <a:lstStyle/>
                    <a:p>
                      <a:pPr marL="0" marR="0" lvl="0" indent="0" algn="ctr" rtl="0">
                        <a:lnSpc>
                          <a:spcPct val="115000"/>
                        </a:lnSpc>
                        <a:spcBef>
                          <a:spcPts val="0"/>
                        </a:spcBef>
                        <a:spcAft>
                          <a:spcPts val="0"/>
                        </a:spcAft>
                        <a:buClr>
                          <a:srgbClr val="000000"/>
                        </a:buClr>
                        <a:buSzPts val="1500"/>
                        <a:buFont typeface="Arial" panose="020B0604020202020204"/>
                        <a:buNone/>
                      </a:pPr>
                      <a:r>
                        <a:rPr lang="zh-CN" sz="1500" u="none" strike="noStrike" cap="none">
                          <a:solidFill>
                            <a:schemeClr val="dk1"/>
                          </a:solidFill>
                          <a:highlight>
                            <a:srgbClr val="FFFFFF"/>
                          </a:highlight>
                          <a:latin typeface="微软雅黑" panose="020B0503020204020204" charset="-122"/>
                          <a:ea typeface="微软雅黑" panose="020B0503020204020204" charset="-122"/>
                          <a:cs typeface="微软雅黑" panose="020B0503020204020204" charset="-122"/>
                          <a:sym typeface="微软雅黑" panose="020B0503020204020204" charset="-122"/>
                        </a:rPr>
                        <a:t>巴西站点</a:t>
                      </a:r>
                      <a:endParaRPr sz="1500" u="none" strike="noStrike" cap="none">
                        <a:solidFill>
                          <a:schemeClr val="dk1"/>
                        </a:solidFill>
                        <a:highlight>
                          <a:srgbClr val="FFFFFF"/>
                        </a:highlight>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4675" marR="84675" marT="84675" marB="84675" anchor="ctr">
                    <a:lnL w="9525" cap="flat" cmpd="sng">
                      <a:solidFill>
                        <a:srgbClr val="EF582B"/>
                      </a:solidFill>
                      <a:prstDash val="solid"/>
                      <a:round/>
                      <a:headEnd type="none" w="sm" len="sm"/>
                      <a:tailEnd type="none" w="sm" len="sm"/>
                    </a:lnL>
                    <a:lnR w="9525" cap="flat" cmpd="sng">
                      <a:solidFill>
                        <a:srgbClr val="EF582B"/>
                      </a:solidFill>
                      <a:prstDash val="solid"/>
                      <a:round/>
                      <a:headEnd type="none" w="sm" len="sm"/>
                      <a:tailEnd type="none" w="sm" len="sm"/>
                    </a:lnR>
                    <a:lnT w="9525" cap="flat" cmpd="sng">
                      <a:solidFill>
                        <a:srgbClr val="EF582B"/>
                      </a:solidFill>
                      <a:prstDash val="solid"/>
                      <a:round/>
                      <a:headEnd type="none" w="sm" len="sm"/>
                      <a:tailEnd type="none" w="sm" len="sm"/>
                    </a:lnT>
                    <a:lnB w="9525" cap="flat" cmpd="sng">
                      <a:solidFill>
                        <a:srgbClr val="EF582B"/>
                      </a:solidFill>
                      <a:prstDash val="solid"/>
                      <a:round/>
                      <a:headEnd type="none" w="sm" len="sm"/>
                      <a:tailEnd type="none" w="sm" len="sm"/>
                    </a:lnB>
                  </a:tcPr>
                </a:tc>
                <a:tc vMerge="1">
                  <a:tcPr/>
                </a:tc>
                <a:tc>
                  <a:txBody>
                    <a:bodyPr/>
                    <a:lstStyle/>
                    <a:p>
                      <a:pPr marL="0" marR="0" lvl="0" indent="0" algn="ctr" rtl="0">
                        <a:lnSpc>
                          <a:spcPct val="115000"/>
                        </a:lnSpc>
                        <a:spcBef>
                          <a:spcPts val="0"/>
                        </a:spcBef>
                        <a:spcAft>
                          <a:spcPts val="0"/>
                        </a:spcAft>
                        <a:buClr>
                          <a:srgbClr val="000000"/>
                        </a:buClr>
                        <a:buSzPts val="1500"/>
                        <a:buFont typeface="Arial" panose="020B0604020202020204"/>
                        <a:buNone/>
                      </a:pPr>
                      <a:r>
                        <a:rPr lang="zh-CN" sz="1500" u="none" strike="noStrike" cap="none">
                          <a:solidFill>
                            <a:schemeClr val="dk1"/>
                          </a:solidFill>
                          <a:highlight>
                            <a:srgbClr val="FFFFFF"/>
                          </a:highlight>
                          <a:latin typeface="微软雅黑" panose="020B0503020204020204" charset="-122"/>
                          <a:ea typeface="微软雅黑" panose="020B0503020204020204" charset="-122"/>
                          <a:cs typeface="微软雅黑" panose="020B0503020204020204" charset="-122"/>
                          <a:sym typeface="微软雅黑" panose="020B0503020204020204" charset="-122"/>
                        </a:rPr>
                        <a:t>DTS (工作日) +1 (自然日)</a:t>
                      </a:r>
                      <a:endParaRPr sz="1500" u="none" strike="noStrike" cap="none">
                        <a:solidFill>
                          <a:schemeClr val="dk1"/>
                        </a:solidFill>
                        <a:highlight>
                          <a:srgbClr val="FFFFFF"/>
                        </a:highlight>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4675" marR="84675" marT="84675" marB="84675" anchor="ctr">
                    <a:lnL w="9525" cap="flat" cmpd="sng">
                      <a:solidFill>
                        <a:srgbClr val="EF582B"/>
                      </a:solidFill>
                      <a:prstDash val="solid"/>
                      <a:round/>
                      <a:headEnd type="none" w="sm" len="sm"/>
                      <a:tailEnd type="none" w="sm" len="sm"/>
                    </a:lnL>
                    <a:lnR w="9525" cap="flat" cmpd="sng">
                      <a:solidFill>
                        <a:srgbClr val="EF582B"/>
                      </a:solidFill>
                      <a:prstDash val="solid"/>
                      <a:round/>
                      <a:headEnd type="none" w="sm" len="sm"/>
                      <a:tailEnd type="none" w="sm" len="sm"/>
                    </a:lnR>
                    <a:lnT w="9525" cap="flat" cmpd="sng">
                      <a:solidFill>
                        <a:srgbClr val="EF582B"/>
                      </a:solidFill>
                      <a:prstDash val="solid"/>
                      <a:round/>
                      <a:headEnd type="none" w="sm" len="sm"/>
                      <a:tailEnd type="none" w="sm" len="sm"/>
                    </a:lnT>
                    <a:lnB w="12650" cap="flat" cmpd="sng">
                      <a:solidFill>
                        <a:srgbClr val="EF582B"/>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500"/>
                        <a:buFont typeface="Arial" panose="020B0604020202020204"/>
                        <a:buNone/>
                      </a:pPr>
                      <a:r>
                        <a:rPr lang="zh-CN" sz="1500" u="none" strike="noStrike" cap="none">
                          <a:solidFill>
                            <a:schemeClr val="dk1"/>
                          </a:solidFill>
                          <a:highlight>
                            <a:srgbClr val="FFFFFF"/>
                          </a:highlight>
                          <a:latin typeface="微软雅黑" panose="020B0503020204020204" charset="-122"/>
                          <a:ea typeface="微软雅黑" panose="020B0503020204020204" charset="-122"/>
                          <a:cs typeface="微软雅黑" panose="020B0503020204020204" charset="-122"/>
                          <a:sym typeface="微软雅黑" panose="020B0503020204020204" charset="-122"/>
                        </a:rPr>
                        <a:t>DTS (工作日) +1 (自然日)</a:t>
                      </a:r>
                      <a:endParaRPr sz="1500" u="none" strike="noStrike" cap="none">
                        <a:solidFill>
                          <a:schemeClr val="dk1"/>
                        </a:solidFill>
                        <a:highlight>
                          <a:srgbClr val="FFFFFF"/>
                        </a:highlight>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84675" marR="84675" marT="84675" marB="84675" anchor="ctr">
                    <a:lnL w="9525" cap="flat" cmpd="sng">
                      <a:solidFill>
                        <a:srgbClr val="EF582B"/>
                      </a:solidFill>
                      <a:prstDash val="solid"/>
                      <a:round/>
                      <a:headEnd type="none" w="sm" len="sm"/>
                      <a:tailEnd type="none" w="sm" len="sm"/>
                    </a:lnL>
                    <a:lnR w="9525" cap="flat" cmpd="sng">
                      <a:solidFill>
                        <a:srgbClr val="EF582B"/>
                      </a:solidFill>
                      <a:prstDash val="solid"/>
                      <a:round/>
                      <a:headEnd type="none" w="sm" len="sm"/>
                      <a:tailEnd type="none" w="sm" len="sm"/>
                    </a:lnR>
                    <a:lnT w="9525" cap="flat" cmpd="sng">
                      <a:solidFill>
                        <a:srgbClr val="EF582B"/>
                      </a:solidFill>
                      <a:prstDash val="solid"/>
                      <a:round/>
                      <a:headEnd type="none" w="sm" len="sm"/>
                      <a:tailEnd type="none" w="sm" len="sm"/>
                    </a:lnT>
                    <a:lnB w="12650" cap="flat" cmpd="sng">
                      <a:solidFill>
                        <a:srgbClr val="EF582B"/>
                      </a:solidFill>
                      <a:prstDash val="solid"/>
                      <a:round/>
                      <a:headEnd type="none" w="sm" len="sm"/>
                      <a:tailEnd type="none" w="sm" len="sm"/>
                    </a:lnB>
                  </a:tcPr>
                </a:tc>
                <a:tc vMerge="1">
                  <a:tcPr/>
                </a:tc>
              </a:tr>
            </a:tbl>
          </a:graphicData>
        </a:graphic>
      </p:graphicFrame>
      <p:pic>
        <p:nvPicPr>
          <p:cNvPr id="448" name="Google Shape;448;p65" descr="https://timgsa.baidu.com/timg?image&amp;quality=80&amp;size=b9999_10000&amp;sec=1554197941509&amp;di=e1048f523f9a9221a7aa4f3424cef11a&amp;imgtype=0&amp;src=http%3A%2F%2Fpic.51yuansu.com%2Fpic3%2Fcover%2F02%2F92%2F81%2F5abe1014a6a80_610.jpg"/>
          <p:cNvPicPr preferRelativeResize="0"/>
          <p:nvPr/>
        </p:nvPicPr>
        <p:blipFill rotWithShape="1">
          <a:blip r:embed="rId1"/>
          <a:srcRect/>
          <a:stretch>
            <a:fillRect/>
          </a:stretch>
        </p:blipFill>
        <p:spPr>
          <a:xfrm>
            <a:off x="8116672" y="3276003"/>
            <a:ext cx="3496822" cy="3496822"/>
          </a:xfrm>
          <a:prstGeom prst="rect">
            <a:avLst/>
          </a:prstGeom>
          <a:noFill/>
          <a:ln>
            <a:noFill/>
          </a:ln>
        </p:spPr>
      </p:pic>
      <p:sp>
        <p:nvSpPr>
          <p:cNvPr id="449" name="Google Shape;449;p65"/>
          <p:cNvSpPr/>
          <p:nvPr/>
        </p:nvSpPr>
        <p:spPr>
          <a:xfrm>
            <a:off x="980157" y="3634304"/>
            <a:ext cx="403242279" cy="27699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222222"/>
              </a:buClr>
              <a:buSzPts val="1200"/>
              <a:buFont typeface="Arial" panose="020B0604020202020204"/>
              <a:buNone/>
            </a:pPr>
            <a:r>
              <a:rPr lang="zh-CN" sz="1200" b="0" i="0" u="none" strike="noStrike" cap="none">
                <a:solidFill>
                  <a:srgbClr val="222222"/>
                </a:solidFill>
                <a:latin typeface="Arial" panose="020B0604020202020204"/>
                <a:ea typeface="Arial" panose="020B0604020202020204"/>
                <a:cs typeface="Arial" panose="020B0604020202020204"/>
                <a:sym typeface="Arial" panose="020B0604020202020204"/>
              </a:rPr>
              <a:t>从2021年1月25日期（查看过去7天订单，即1月18日起变更），迟发货订单和自动取消订单计算逻辑将随之更新。</a:t>
            </a: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454" name="Shape 454"/>
        <p:cNvGrpSpPr/>
        <p:nvPr/>
      </p:nvGrpSpPr>
      <p:grpSpPr>
        <a:xfrm>
          <a:off x="0" y="0"/>
          <a:ext cx="0" cy="0"/>
          <a:chOff x="0" y="0"/>
          <a:chExt cx="0" cy="0"/>
        </a:xfrm>
      </p:grpSpPr>
      <p:sp>
        <p:nvSpPr>
          <p:cNvPr id="455" name="Google Shape;455;p66" descr="https://lh4.googleusercontent.com/DlNeW6PnJC7FPrPEvMtiJCqm0fFLlFbDkJCoSyumGiJgpdK97-1B47Dhrc4c2ksxNQAyRdNfBKRvyZ5iW4YVGKbujBVu2Qocn1iA-r8Ibak7jdbop2QW1GIda2VWB4MI1X-xN6cOUC8"/>
          <p:cNvSpPr/>
          <p:nvPr/>
        </p:nvSpPr>
        <p:spPr>
          <a:xfrm>
            <a:off x="207433" y="112184"/>
            <a:ext cx="406400" cy="406400"/>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56" name="Google Shape;456;p66" descr="https://lh4.googleusercontent.com/DlNeW6PnJC7FPrPEvMtiJCqm0fFLlFbDkJCoSyumGiJgpdK97-1B47Dhrc4c2ksxNQAyRdNfBKRvyZ5iW4YVGKbujBVu2Qocn1iA-r8Ibak7jdbop2QW1GIda2VWB4MI1X-xN6cOUC8"/>
          <p:cNvSpPr/>
          <p:nvPr/>
        </p:nvSpPr>
        <p:spPr>
          <a:xfrm>
            <a:off x="410633" y="315384"/>
            <a:ext cx="406400" cy="406400"/>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57" name="Google Shape;457;p66"/>
          <p:cNvSpPr txBox="1"/>
          <p:nvPr/>
        </p:nvSpPr>
        <p:spPr>
          <a:xfrm>
            <a:off x="817033" y="1431485"/>
            <a:ext cx="794385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rPr>
              <a:t>案例一：订单于</a:t>
            </a:r>
            <a:r>
              <a:rPr lang="zh-CN" sz="1400" b="1" i="0" u="none" strike="noStrike" cap="none">
                <a:solidFill>
                  <a:srgbClr val="FF0000"/>
                </a:solidFill>
                <a:latin typeface="Arial" panose="020B0604020202020204"/>
                <a:ea typeface="Arial" panose="020B0604020202020204"/>
                <a:cs typeface="Arial" panose="020B0604020202020204"/>
                <a:sym typeface="Arial" panose="020B0604020202020204"/>
              </a:rPr>
              <a:t>9月18日星期三</a:t>
            </a:r>
            <a:r>
              <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rPr>
              <a:t>产生，怎么样算迟发货？</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r>
              <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rPr>
              <a:t>出货天数（DTS为3）</a:t>
            </a:r>
            <a:endPar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58" name="Google Shape;458;p66"/>
          <p:cNvSpPr txBox="1"/>
          <p:nvPr/>
        </p:nvSpPr>
        <p:spPr>
          <a:xfrm>
            <a:off x="5111115" y="4141569"/>
            <a:ext cx="150261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9月18日</a:t>
            </a:r>
            <a:endParaRPr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None/>
            </a:pPr>
            <a:r>
              <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星期三</a:t>
            </a:r>
            <a:endPar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59" name="Google Shape;459;p66"/>
          <p:cNvSpPr txBox="1"/>
          <p:nvPr/>
        </p:nvSpPr>
        <p:spPr>
          <a:xfrm>
            <a:off x="6289575" y="3455783"/>
            <a:ext cx="150261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DTS的第一天</a:t>
            </a:r>
            <a:endPar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60" name="Google Shape;460;p66"/>
          <p:cNvSpPr txBox="1"/>
          <p:nvPr/>
        </p:nvSpPr>
        <p:spPr>
          <a:xfrm>
            <a:off x="6193915" y="4145263"/>
            <a:ext cx="150261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9月19日</a:t>
            </a:r>
            <a:endParaRPr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None/>
            </a:pPr>
            <a:r>
              <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星期四</a:t>
            </a:r>
            <a:endPar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61" name="Google Shape;461;p66"/>
          <p:cNvSpPr txBox="1"/>
          <p:nvPr/>
        </p:nvSpPr>
        <p:spPr>
          <a:xfrm>
            <a:off x="5111115" y="3459477"/>
            <a:ext cx="150261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订单产生</a:t>
            </a:r>
            <a:endPar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62" name="Google Shape;462;p66"/>
          <p:cNvSpPr txBox="1"/>
          <p:nvPr/>
        </p:nvSpPr>
        <p:spPr>
          <a:xfrm>
            <a:off x="7451021" y="3469819"/>
            <a:ext cx="150261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DTS的第二天</a:t>
            </a:r>
            <a:endPar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63" name="Google Shape;463;p66"/>
          <p:cNvSpPr txBox="1"/>
          <p:nvPr/>
        </p:nvSpPr>
        <p:spPr>
          <a:xfrm>
            <a:off x="7408560" y="4148957"/>
            <a:ext cx="150261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9月20日</a:t>
            </a:r>
            <a:endParaRPr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None/>
            </a:pPr>
            <a:r>
              <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星期五</a:t>
            </a:r>
            <a:endPar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64" name="Google Shape;464;p66"/>
          <p:cNvSpPr txBox="1"/>
          <p:nvPr/>
        </p:nvSpPr>
        <p:spPr>
          <a:xfrm>
            <a:off x="8517572" y="3349879"/>
            <a:ext cx="150261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休息日</a:t>
            </a:r>
            <a:endPar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65" name="Google Shape;465;p66"/>
          <p:cNvSpPr txBox="1"/>
          <p:nvPr/>
        </p:nvSpPr>
        <p:spPr>
          <a:xfrm>
            <a:off x="8517572" y="4148957"/>
            <a:ext cx="150261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9月21日</a:t>
            </a:r>
            <a:endParaRPr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None/>
            </a:pPr>
            <a:r>
              <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星期六</a:t>
            </a:r>
            <a:endPar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66" name="Google Shape;466;p66"/>
          <p:cNvSpPr txBox="1"/>
          <p:nvPr/>
        </p:nvSpPr>
        <p:spPr>
          <a:xfrm>
            <a:off x="9732217" y="4148956"/>
            <a:ext cx="150261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9月22日</a:t>
            </a:r>
            <a:endParaRPr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None/>
            </a:pPr>
            <a:r>
              <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星期日</a:t>
            </a:r>
            <a:endPar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cxnSp>
        <p:nvCxnSpPr>
          <p:cNvPr id="467" name="Google Shape;467;p66"/>
          <p:cNvCxnSpPr/>
          <p:nvPr/>
        </p:nvCxnSpPr>
        <p:spPr>
          <a:xfrm>
            <a:off x="5111115" y="3956905"/>
            <a:ext cx="7143750" cy="0"/>
          </a:xfrm>
          <a:prstGeom prst="straightConnector1">
            <a:avLst/>
          </a:prstGeom>
          <a:noFill/>
          <a:ln w="28575" cap="flat" cmpd="sng">
            <a:solidFill>
              <a:srgbClr val="EA552A"/>
            </a:solidFill>
            <a:prstDash val="solid"/>
            <a:round/>
            <a:headEnd type="none" w="sm" len="sm"/>
            <a:tailEnd type="none" w="sm" len="sm"/>
          </a:ln>
        </p:spPr>
      </p:cxnSp>
      <p:sp>
        <p:nvSpPr>
          <p:cNvPr id="468" name="Google Shape;468;p66"/>
          <p:cNvSpPr/>
          <p:nvPr/>
        </p:nvSpPr>
        <p:spPr>
          <a:xfrm>
            <a:off x="5739967" y="3862562"/>
            <a:ext cx="179117" cy="188682"/>
          </a:xfrm>
          <a:prstGeom prst="ellipse">
            <a:avLst/>
          </a:prstGeom>
          <a:solidFill>
            <a:srgbClr val="EA55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69" name="Google Shape;469;p66"/>
          <p:cNvSpPr/>
          <p:nvPr/>
        </p:nvSpPr>
        <p:spPr>
          <a:xfrm>
            <a:off x="6899517" y="3843399"/>
            <a:ext cx="179117" cy="188682"/>
          </a:xfrm>
          <a:prstGeom prst="ellipse">
            <a:avLst/>
          </a:prstGeom>
          <a:solidFill>
            <a:srgbClr val="EA55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70" name="Google Shape;470;p66"/>
          <p:cNvSpPr/>
          <p:nvPr/>
        </p:nvSpPr>
        <p:spPr>
          <a:xfrm>
            <a:off x="8059067" y="3865210"/>
            <a:ext cx="179117" cy="188682"/>
          </a:xfrm>
          <a:prstGeom prst="ellipse">
            <a:avLst/>
          </a:prstGeom>
          <a:solidFill>
            <a:srgbClr val="EA55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71" name="Google Shape;471;p66"/>
          <p:cNvSpPr/>
          <p:nvPr/>
        </p:nvSpPr>
        <p:spPr>
          <a:xfrm>
            <a:off x="9179319" y="3862424"/>
            <a:ext cx="179117" cy="188682"/>
          </a:xfrm>
          <a:prstGeom prst="ellipse">
            <a:avLst/>
          </a:prstGeom>
          <a:solidFill>
            <a:srgbClr val="EA55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72" name="Google Shape;472;p66"/>
          <p:cNvSpPr/>
          <p:nvPr/>
        </p:nvSpPr>
        <p:spPr>
          <a:xfrm>
            <a:off x="10334206" y="3845850"/>
            <a:ext cx="179117" cy="188682"/>
          </a:xfrm>
          <a:prstGeom prst="ellipse">
            <a:avLst/>
          </a:prstGeom>
          <a:solidFill>
            <a:srgbClr val="EA55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73" name="Google Shape;473;p66"/>
          <p:cNvSpPr/>
          <p:nvPr/>
        </p:nvSpPr>
        <p:spPr>
          <a:xfrm>
            <a:off x="6720840" y="4824336"/>
            <a:ext cx="1796732" cy="295275"/>
          </a:xfrm>
          <a:prstGeom prst="rect">
            <a:avLst/>
          </a:prstGeom>
          <a:solidFill>
            <a:srgbClr val="EA55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zh-CN" sz="1400" b="0" i="0" u="none" strike="noStrike" cap="none">
                <a:solidFill>
                  <a:schemeClr val="lt1"/>
                </a:solidFill>
                <a:latin typeface="Arial" panose="020B0604020202020204"/>
                <a:ea typeface="Arial" panose="020B0604020202020204"/>
                <a:cs typeface="Arial" panose="020B0604020202020204"/>
                <a:sym typeface="Arial" panose="020B0604020202020204"/>
              </a:rPr>
              <a:t>工作日</a:t>
            </a:r>
            <a:endParaRPr lang="zh-CN"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74" name="Google Shape;474;p66"/>
          <p:cNvSpPr txBox="1"/>
          <p:nvPr/>
        </p:nvSpPr>
        <p:spPr>
          <a:xfrm>
            <a:off x="5402897" y="5559947"/>
            <a:ext cx="62293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rPr>
              <a:t>订单在9月23日23:59:59前</a:t>
            </a:r>
            <a:r>
              <a:rPr lang="zh-CN" sz="1400" b="1" i="0" u="none" strike="noStrike" cap="none">
                <a:solidFill>
                  <a:srgbClr val="FF0000"/>
                </a:solidFill>
                <a:latin typeface="Arial" panose="020B0604020202020204"/>
                <a:ea typeface="Arial" panose="020B0604020202020204"/>
                <a:cs typeface="Arial" panose="020B0604020202020204"/>
                <a:sym typeface="Arial" panose="020B0604020202020204"/>
              </a:rPr>
              <a:t>未被</a:t>
            </a:r>
            <a:r>
              <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rPr>
              <a:t>仓库扫描，</a:t>
            </a:r>
            <a:r>
              <a:rPr lang="zh-CN" sz="1400" b="1" i="0" u="none" strike="noStrike" cap="none">
                <a:solidFill>
                  <a:srgbClr val="FF0000"/>
                </a:solidFill>
                <a:latin typeface="Arial" panose="020B0604020202020204"/>
                <a:ea typeface="Arial" panose="020B0604020202020204"/>
                <a:cs typeface="Arial" panose="020B0604020202020204"/>
                <a:sym typeface="Arial" panose="020B0604020202020204"/>
              </a:rPr>
              <a:t>算迟发货</a:t>
            </a:r>
            <a:r>
              <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rPr>
              <a:t>。</a:t>
            </a:r>
            <a:endPar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75" name="Google Shape;475;p66"/>
          <p:cNvPicPr preferRelativeResize="0"/>
          <p:nvPr/>
        </p:nvPicPr>
        <p:blipFill rotWithShape="1">
          <a:blip r:embed="rId1"/>
          <a:srcRect r="5882"/>
          <a:stretch>
            <a:fillRect/>
          </a:stretch>
        </p:blipFill>
        <p:spPr>
          <a:xfrm>
            <a:off x="934353" y="2680151"/>
            <a:ext cx="4087095" cy="3349389"/>
          </a:xfrm>
          <a:prstGeom prst="rect">
            <a:avLst/>
          </a:prstGeom>
          <a:noFill/>
          <a:ln>
            <a:noFill/>
          </a:ln>
        </p:spPr>
      </p:pic>
      <p:sp>
        <p:nvSpPr>
          <p:cNvPr id="476" name="Google Shape;476;p66"/>
          <p:cNvSpPr txBox="1"/>
          <p:nvPr/>
        </p:nvSpPr>
        <p:spPr>
          <a:xfrm>
            <a:off x="-299544" y="257354"/>
            <a:ext cx="7883958" cy="446190"/>
          </a:xfrm>
          <a:prstGeom prst="rect">
            <a:avLst/>
          </a:prstGeom>
          <a:noFill/>
          <a:ln>
            <a:noFill/>
          </a:ln>
        </p:spPr>
        <p:txBody>
          <a:bodyPr spcFirstLastPara="1" wrap="square" lIns="22500" tIns="22500" rIns="22500" bIns="22500" anchor="t" anchorCtr="0">
            <a:spAutoFit/>
          </a:bodyPr>
          <a:lstStyle/>
          <a:p>
            <a:pPr marL="0" marR="0" lvl="0" indent="0" algn="ctr" rtl="0">
              <a:lnSpc>
                <a:spcPct val="93000"/>
              </a:lnSpc>
              <a:spcBef>
                <a:spcPts val="0"/>
              </a:spcBef>
              <a:spcAft>
                <a:spcPts val="0"/>
              </a:spcAft>
              <a:buNone/>
            </a:pPr>
            <a:r>
              <a:rPr lang="zh-CN"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迟发货率 Late Shipping Rate (LSR) </a:t>
            </a:r>
            <a:endParaRPr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aphicFrame>
        <p:nvGraphicFramePr>
          <p:cNvPr id="477" name="Google Shape;477;p66"/>
          <p:cNvGraphicFramePr/>
          <p:nvPr/>
        </p:nvGraphicFramePr>
        <p:xfrm>
          <a:off x="7173404" y="1500946"/>
          <a:ext cx="3666400" cy="3000000"/>
        </p:xfrm>
        <a:graphic>
          <a:graphicData uri="http://schemas.openxmlformats.org/drawingml/2006/table">
            <a:tbl>
              <a:tblPr>
                <a:noFill/>
                <a:tableStyleId>{9298E976-C67D-4C1C-B530-CE9920C4E98C}</a:tableStyleId>
              </a:tblPr>
              <a:tblGrid>
                <a:gridCol w="1290025"/>
                <a:gridCol w="2376375"/>
              </a:tblGrid>
              <a:tr h="820775">
                <a:tc>
                  <a:txBody>
                    <a:bodyPr/>
                    <a:lstStyle/>
                    <a:p>
                      <a:pPr marL="0" marR="0" lvl="0" indent="0" algn="ctr" rtl="0">
                        <a:lnSpc>
                          <a:spcPct val="100000"/>
                        </a:lnSpc>
                        <a:spcBef>
                          <a:spcPts val="0"/>
                        </a:spcBef>
                        <a:spcAft>
                          <a:spcPts val="0"/>
                        </a:spcAft>
                        <a:buNone/>
                      </a:pPr>
                      <a:r>
                        <a:rPr lang="zh-CN" sz="1400" b="1" i="0" u="none" strike="noStrike" cap="none">
                          <a:solidFill>
                            <a:srgbClr val="FFFFFF"/>
                          </a:solidFill>
                          <a:latin typeface="Arial" panose="020B0604020202020204"/>
                          <a:ea typeface="Arial" panose="020B0604020202020204"/>
                          <a:cs typeface="Arial" panose="020B0604020202020204"/>
                          <a:sym typeface="Arial" panose="020B0604020202020204"/>
                        </a:rPr>
                        <a:t>DTS设置</a:t>
                      </a:r>
                      <a:endParaRPr lang="zh-CN" sz="1400" b="1" i="0" u="none" strike="noStrike" cap="none">
                        <a:solidFill>
                          <a:srgbClr val="FFFFFF"/>
                        </a:solidFill>
                        <a:latin typeface="Arial" panose="020B0604020202020204"/>
                        <a:ea typeface="Arial" panose="020B0604020202020204"/>
                        <a:cs typeface="Arial" panose="020B0604020202020204"/>
                        <a:sym typeface="Arial" panose="020B0604020202020204"/>
                      </a:endParaRPr>
                    </a:p>
                  </a:txBody>
                  <a:tcPr marL="6350" marR="6350" marT="6350" marB="0" anchor="ctr">
                    <a:lnL w="9525" cap="flat" cmpd="sng">
                      <a:solidFill>
                        <a:srgbClr val="FFC000"/>
                      </a:solidFill>
                      <a:prstDash val="solid"/>
                      <a:round/>
                      <a:headEnd type="none" w="sm" len="sm"/>
                      <a:tailEnd type="none" w="sm" len="sm"/>
                    </a:lnL>
                    <a:lnR w="9525" cap="flat" cmpd="sng">
                      <a:solidFill>
                        <a:srgbClr val="FFC000"/>
                      </a:solidFill>
                      <a:prstDash val="solid"/>
                      <a:round/>
                      <a:headEnd type="none" w="sm" len="sm"/>
                      <a:tailEnd type="none" w="sm" len="sm"/>
                    </a:lnR>
                    <a:lnT w="9525" cap="flat" cmpd="sng">
                      <a:solidFill>
                        <a:srgbClr val="FFC000"/>
                      </a:solidFill>
                      <a:prstDash val="solid"/>
                      <a:round/>
                      <a:headEnd type="none" w="sm" len="sm"/>
                      <a:tailEnd type="none" w="sm" len="sm"/>
                    </a:lnT>
                    <a:lnB w="9525" cap="flat" cmpd="sng">
                      <a:solidFill>
                        <a:srgbClr val="FFC000"/>
                      </a:solidFill>
                      <a:prstDash val="solid"/>
                      <a:round/>
                      <a:headEnd type="none" w="sm" len="sm"/>
                      <a:tailEnd type="none" w="sm" len="sm"/>
                    </a:lnB>
                    <a:solidFill>
                      <a:srgbClr val="EA552A"/>
                    </a:solidFill>
                  </a:tcPr>
                </a:tc>
                <a:tc>
                  <a:txBody>
                    <a:bodyPr/>
                    <a:lstStyle/>
                    <a:p>
                      <a:pPr marL="0" marR="0" lvl="0" indent="0" algn="ctr" rtl="0">
                        <a:lnSpc>
                          <a:spcPct val="100000"/>
                        </a:lnSpc>
                        <a:spcBef>
                          <a:spcPts val="0"/>
                        </a:spcBef>
                        <a:spcAft>
                          <a:spcPts val="0"/>
                        </a:spcAft>
                        <a:buNone/>
                      </a:pPr>
                      <a:r>
                        <a:rPr lang="zh-CN" sz="1400" b="1" i="0" u="none" strike="noStrike" cap="none">
                          <a:solidFill>
                            <a:srgbClr val="FFFFFF"/>
                          </a:solidFill>
                          <a:latin typeface="Arial" panose="020B0604020202020204"/>
                          <a:ea typeface="Arial" panose="020B0604020202020204"/>
                          <a:cs typeface="Arial" panose="020B0604020202020204"/>
                          <a:sym typeface="Arial" panose="020B0604020202020204"/>
                        </a:rPr>
                        <a:t>迟发货计算逻辑</a:t>
                      </a:r>
                      <a:br>
                        <a:rPr lang="zh-CN" sz="1400" b="1" i="0" u="none" strike="noStrike" cap="none">
                          <a:solidFill>
                            <a:srgbClr val="FFFFFF"/>
                          </a:solidFill>
                          <a:latin typeface="Arial" panose="020B0604020202020204"/>
                          <a:ea typeface="Arial" panose="020B0604020202020204"/>
                          <a:cs typeface="Arial" panose="020B0604020202020204"/>
                          <a:sym typeface="Arial" panose="020B0604020202020204"/>
                        </a:rPr>
                      </a:br>
                      <a:r>
                        <a:rPr lang="zh-CN" sz="1400" b="1" i="0" u="none" strike="noStrike" cap="none">
                          <a:solidFill>
                            <a:srgbClr val="FFFFFF"/>
                          </a:solidFill>
                          <a:latin typeface="Arial" panose="020B0604020202020204"/>
                          <a:ea typeface="Arial" panose="020B0604020202020204"/>
                          <a:cs typeface="Arial" panose="020B0604020202020204"/>
                          <a:sym typeface="Arial" panose="020B0604020202020204"/>
                        </a:rPr>
                        <a:t>(未到仓扫描）</a:t>
                      </a:r>
                      <a:endParaRPr lang="zh-CN" sz="1400" b="1" i="0" u="none" strike="noStrike" cap="none">
                        <a:solidFill>
                          <a:srgbClr val="FFFFFF"/>
                        </a:solidFill>
                        <a:latin typeface="Arial" panose="020B0604020202020204"/>
                        <a:ea typeface="Arial" panose="020B0604020202020204"/>
                        <a:cs typeface="Arial" panose="020B0604020202020204"/>
                        <a:sym typeface="Arial" panose="020B0604020202020204"/>
                      </a:endParaRPr>
                    </a:p>
                  </a:txBody>
                  <a:tcPr marL="6350" marR="6350" marT="6350" marB="0" anchor="ctr">
                    <a:lnL w="9525" cap="flat" cmpd="sng">
                      <a:solidFill>
                        <a:srgbClr val="FFC000"/>
                      </a:solidFill>
                      <a:prstDash val="solid"/>
                      <a:round/>
                      <a:headEnd type="none" w="sm" len="sm"/>
                      <a:tailEnd type="none" w="sm" len="sm"/>
                    </a:lnL>
                    <a:lnR w="9525" cap="flat" cmpd="sng">
                      <a:solidFill>
                        <a:srgbClr val="FFC000"/>
                      </a:solidFill>
                      <a:prstDash val="solid"/>
                      <a:round/>
                      <a:headEnd type="none" w="sm" len="sm"/>
                      <a:tailEnd type="none" w="sm" len="sm"/>
                    </a:lnR>
                    <a:lnT w="9525" cap="flat" cmpd="sng">
                      <a:solidFill>
                        <a:srgbClr val="FFC000"/>
                      </a:solidFill>
                      <a:prstDash val="solid"/>
                      <a:round/>
                      <a:headEnd type="none" w="sm" len="sm"/>
                      <a:tailEnd type="none" w="sm" len="sm"/>
                    </a:lnT>
                    <a:lnB w="9525" cap="flat" cmpd="sng">
                      <a:solidFill>
                        <a:srgbClr val="FFC000"/>
                      </a:solidFill>
                      <a:prstDash val="solid"/>
                      <a:round/>
                      <a:headEnd type="none" w="sm" len="sm"/>
                      <a:tailEnd type="none" w="sm" len="sm"/>
                    </a:lnB>
                    <a:solidFill>
                      <a:srgbClr val="EA552A"/>
                    </a:solidFill>
                  </a:tcPr>
                </a:tc>
              </a:tr>
              <a:tr h="427175">
                <a:tc>
                  <a:txBody>
                    <a:bodyPr/>
                    <a:lstStyle/>
                    <a:p>
                      <a:pPr marL="0" marR="0" lvl="0" indent="0" algn="ctr" rtl="0">
                        <a:lnSpc>
                          <a:spcPct val="100000"/>
                        </a:lnSpc>
                        <a:spcBef>
                          <a:spcPts val="0"/>
                        </a:spcBef>
                        <a:spcAft>
                          <a:spcPts val="0"/>
                        </a:spcAft>
                        <a:buNone/>
                      </a:pPr>
                      <a:r>
                        <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rPr>
                        <a:t>3/5-10</a:t>
                      </a:r>
                      <a:endPar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txBody>
                  <a:tcPr marL="6350" marR="6350" marT="6350" marB="0" anchor="ctr">
                    <a:lnL w="9525" cap="flat" cmpd="sng">
                      <a:solidFill>
                        <a:srgbClr val="FFC000"/>
                      </a:solidFill>
                      <a:prstDash val="solid"/>
                      <a:round/>
                      <a:headEnd type="none" w="sm" len="sm"/>
                      <a:tailEnd type="none" w="sm" len="sm"/>
                    </a:lnL>
                    <a:lnR w="9525" cap="flat" cmpd="sng">
                      <a:solidFill>
                        <a:srgbClr val="FFC000"/>
                      </a:solidFill>
                      <a:prstDash val="solid"/>
                      <a:round/>
                      <a:headEnd type="none" w="sm" len="sm"/>
                      <a:tailEnd type="none" w="sm" len="sm"/>
                    </a:lnR>
                    <a:lnT w="9525" cap="flat" cmpd="sng">
                      <a:solidFill>
                        <a:srgbClr val="FFC000"/>
                      </a:solidFill>
                      <a:prstDash val="solid"/>
                      <a:round/>
                      <a:headEnd type="none" w="sm" len="sm"/>
                      <a:tailEnd type="none" w="sm" len="sm"/>
                    </a:lnT>
                    <a:lnB w="9525" cap="flat" cmpd="sng">
                      <a:solidFill>
                        <a:srgbClr val="FFC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rPr>
                        <a:t>DTS（工作日）</a:t>
                      </a:r>
                      <a:endPar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txBody>
                  <a:tcPr marL="6350" marR="6350" marT="6350" marB="0" anchor="ctr">
                    <a:lnL w="9525" cap="flat" cmpd="sng">
                      <a:solidFill>
                        <a:srgbClr val="FFC000"/>
                      </a:solidFill>
                      <a:prstDash val="solid"/>
                      <a:round/>
                      <a:headEnd type="none" w="sm" len="sm"/>
                      <a:tailEnd type="none" w="sm" len="sm"/>
                    </a:lnL>
                    <a:lnR w="9525" cap="flat" cmpd="sng">
                      <a:solidFill>
                        <a:srgbClr val="FFC000"/>
                      </a:solidFill>
                      <a:prstDash val="solid"/>
                      <a:round/>
                      <a:headEnd type="none" w="sm" len="sm"/>
                      <a:tailEnd type="none" w="sm" len="sm"/>
                    </a:lnR>
                    <a:lnT w="9525" cap="flat" cmpd="sng">
                      <a:solidFill>
                        <a:srgbClr val="FFC000"/>
                      </a:solidFill>
                      <a:prstDash val="solid"/>
                      <a:round/>
                      <a:headEnd type="none" w="sm" len="sm"/>
                      <a:tailEnd type="none" w="sm" len="sm"/>
                    </a:lnT>
                    <a:lnB w="9525" cap="flat" cmpd="sng">
                      <a:solidFill>
                        <a:srgbClr val="FFC000"/>
                      </a:solidFill>
                      <a:prstDash val="solid"/>
                      <a:round/>
                      <a:headEnd type="none" w="sm" len="sm"/>
                      <a:tailEnd type="none" w="sm" len="sm"/>
                    </a:lnB>
                  </a:tcPr>
                </a:tc>
              </a:tr>
            </a:tbl>
          </a:graphicData>
        </a:graphic>
      </p:graphicFrame>
      <p:sp>
        <p:nvSpPr>
          <p:cNvPr id="478" name="Google Shape;478;p66"/>
          <p:cNvSpPr/>
          <p:nvPr/>
        </p:nvSpPr>
        <p:spPr>
          <a:xfrm>
            <a:off x="11115418" y="3856012"/>
            <a:ext cx="179117" cy="188682"/>
          </a:xfrm>
          <a:prstGeom prst="ellipse">
            <a:avLst/>
          </a:prstGeom>
          <a:solidFill>
            <a:srgbClr val="EA55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79" name="Google Shape;479;p66"/>
          <p:cNvSpPr txBox="1"/>
          <p:nvPr/>
        </p:nvSpPr>
        <p:spPr>
          <a:xfrm>
            <a:off x="9470453" y="3341453"/>
            <a:ext cx="150261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休息日</a:t>
            </a:r>
            <a:endPar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80" name="Google Shape;480;p66"/>
          <p:cNvSpPr txBox="1"/>
          <p:nvPr/>
        </p:nvSpPr>
        <p:spPr>
          <a:xfrm>
            <a:off x="10453671" y="3421213"/>
            <a:ext cx="150261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DTS的第三天</a:t>
            </a:r>
            <a:endPar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7"/>
                                        </p:tgtEl>
                                        <p:attrNameLst>
                                          <p:attrName>style.visibility</p:attrName>
                                        </p:attrNameLst>
                                      </p:cBhvr>
                                      <p:to>
                                        <p:strVal val="visible"/>
                                      </p:to>
                                    </p:set>
                                    <p:animEffect transition="in" filter="fade">
                                      <p:cBhvr>
                                        <p:cTn id="7" dur="500"/>
                                        <p:tgtEl>
                                          <p:spTgt spid="467"/>
                                        </p:tgtEl>
                                      </p:cBhvr>
                                    </p:animEffect>
                                  </p:childTnLst>
                                </p:cTn>
                              </p:par>
                              <p:par>
                                <p:cTn id="8" presetID="10" presetClass="entr" presetSubtype="0" fill="hold" nodeType="withEffect">
                                  <p:stCondLst>
                                    <p:cond delay="0"/>
                                  </p:stCondLst>
                                  <p:childTnLst>
                                    <p:set>
                                      <p:cBhvr>
                                        <p:cTn id="9" dur="1" fill="hold">
                                          <p:stCondLst>
                                            <p:cond delay="0"/>
                                          </p:stCondLst>
                                        </p:cTn>
                                        <p:tgtEl>
                                          <p:spTgt spid="468"/>
                                        </p:tgtEl>
                                        <p:attrNameLst>
                                          <p:attrName>style.visibility</p:attrName>
                                        </p:attrNameLst>
                                      </p:cBhvr>
                                      <p:to>
                                        <p:strVal val="visible"/>
                                      </p:to>
                                    </p:set>
                                    <p:animEffect transition="in" filter="fade">
                                      <p:cBhvr>
                                        <p:cTn id="10" dur="500"/>
                                        <p:tgtEl>
                                          <p:spTgt spid="468"/>
                                        </p:tgtEl>
                                      </p:cBhvr>
                                    </p:animEffect>
                                  </p:childTnLst>
                                </p:cTn>
                              </p:par>
                              <p:par>
                                <p:cTn id="11" presetID="10" presetClass="entr" presetSubtype="0" fill="hold" nodeType="withEffect">
                                  <p:stCondLst>
                                    <p:cond delay="0"/>
                                  </p:stCondLst>
                                  <p:childTnLst>
                                    <p:set>
                                      <p:cBhvr>
                                        <p:cTn id="12" dur="1" fill="hold">
                                          <p:stCondLst>
                                            <p:cond delay="0"/>
                                          </p:stCondLst>
                                        </p:cTn>
                                        <p:tgtEl>
                                          <p:spTgt spid="461"/>
                                        </p:tgtEl>
                                        <p:attrNameLst>
                                          <p:attrName>style.visibility</p:attrName>
                                        </p:attrNameLst>
                                      </p:cBhvr>
                                      <p:to>
                                        <p:strVal val="visible"/>
                                      </p:to>
                                    </p:set>
                                    <p:animEffect transition="in" filter="fade">
                                      <p:cBhvr>
                                        <p:cTn id="13" dur="500"/>
                                        <p:tgtEl>
                                          <p:spTgt spid="461"/>
                                        </p:tgtEl>
                                      </p:cBhvr>
                                    </p:animEffect>
                                  </p:childTnLst>
                                </p:cTn>
                              </p:par>
                              <p:par>
                                <p:cTn id="14" presetID="10" presetClass="entr" presetSubtype="0" fill="hold" nodeType="withEffect">
                                  <p:stCondLst>
                                    <p:cond delay="0"/>
                                  </p:stCondLst>
                                  <p:childTnLst>
                                    <p:set>
                                      <p:cBhvr>
                                        <p:cTn id="15" dur="1" fill="hold">
                                          <p:stCondLst>
                                            <p:cond delay="0"/>
                                          </p:stCondLst>
                                        </p:cTn>
                                        <p:tgtEl>
                                          <p:spTgt spid="458"/>
                                        </p:tgtEl>
                                        <p:attrNameLst>
                                          <p:attrName>style.visibility</p:attrName>
                                        </p:attrNameLst>
                                      </p:cBhvr>
                                      <p:to>
                                        <p:strVal val="visible"/>
                                      </p:to>
                                    </p:set>
                                    <p:animEffect transition="in" filter="fade">
                                      <p:cBhvr>
                                        <p:cTn id="16" dur="500"/>
                                        <p:tgtEl>
                                          <p:spTgt spid="458"/>
                                        </p:tgtEl>
                                      </p:cBhvr>
                                    </p:animEffect>
                                  </p:childTnLst>
                                </p:cTn>
                              </p:par>
                              <p:par>
                                <p:cTn id="17" presetID="10" presetClass="entr" presetSubtype="0" fill="hold" nodeType="withEffect">
                                  <p:stCondLst>
                                    <p:cond delay="0"/>
                                  </p:stCondLst>
                                  <p:childTnLst>
                                    <p:set>
                                      <p:cBhvr>
                                        <p:cTn id="18" dur="1" fill="hold">
                                          <p:stCondLst>
                                            <p:cond delay="0"/>
                                          </p:stCondLst>
                                        </p:cTn>
                                        <p:tgtEl>
                                          <p:spTgt spid="460"/>
                                        </p:tgtEl>
                                        <p:attrNameLst>
                                          <p:attrName>style.visibility</p:attrName>
                                        </p:attrNameLst>
                                      </p:cBhvr>
                                      <p:to>
                                        <p:strVal val="visible"/>
                                      </p:to>
                                    </p:set>
                                    <p:animEffect transition="in" filter="fade">
                                      <p:cBhvr>
                                        <p:cTn id="19" dur="500"/>
                                        <p:tgtEl>
                                          <p:spTgt spid="460"/>
                                        </p:tgtEl>
                                      </p:cBhvr>
                                    </p:animEffect>
                                  </p:childTnLst>
                                </p:cTn>
                              </p:par>
                              <p:par>
                                <p:cTn id="20" presetID="10" presetClass="entr" presetSubtype="0" fill="hold" nodeType="withEffect">
                                  <p:stCondLst>
                                    <p:cond delay="0"/>
                                  </p:stCondLst>
                                  <p:childTnLst>
                                    <p:set>
                                      <p:cBhvr>
                                        <p:cTn id="21" dur="1" fill="hold">
                                          <p:stCondLst>
                                            <p:cond delay="0"/>
                                          </p:stCondLst>
                                        </p:cTn>
                                        <p:tgtEl>
                                          <p:spTgt spid="469"/>
                                        </p:tgtEl>
                                        <p:attrNameLst>
                                          <p:attrName>style.visibility</p:attrName>
                                        </p:attrNameLst>
                                      </p:cBhvr>
                                      <p:to>
                                        <p:strVal val="visible"/>
                                      </p:to>
                                    </p:set>
                                    <p:animEffect transition="in" filter="fade">
                                      <p:cBhvr>
                                        <p:cTn id="22" dur="500"/>
                                        <p:tgtEl>
                                          <p:spTgt spid="469"/>
                                        </p:tgtEl>
                                      </p:cBhvr>
                                    </p:animEffect>
                                  </p:childTnLst>
                                </p:cTn>
                              </p:par>
                              <p:par>
                                <p:cTn id="23" presetID="10" presetClass="entr" presetSubtype="0" fill="hold" nodeType="withEffect">
                                  <p:stCondLst>
                                    <p:cond delay="0"/>
                                  </p:stCondLst>
                                  <p:childTnLst>
                                    <p:set>
                                      <p:cBhvr>
                                        <p:cTn id="24" dur="1" fill="hold">
                                          <p:stCondLst>
                                            <p:cond delay="0"/>
                                          </p:stCondLst>
                                        </p:cTn>
                                        <p:tgtEl>
                                          <p:spTgt spid="459"/>
                                        </p:tgtEl>
                                        <p:attrNameLst>
                                          <p:attrName>style.visibility</p:attrName>
                                        </p:attrNameLst>
                                      </p:cBhvr>
                                      <p:to>
                                        <p:strVal val="visible"/>
                                      </p:to>
                                    </p:set>
                                    <p:animEffect transition="in" filter="fade">
                                      <p:cBhvr>
                                        <p:cTn id="25" dur="500"/>
                                        <p:tgtEl>
                                          <p:spTgt spid="459"/>
                                        </p:tgtEl>
                                      </p:cBhvr>
                                    </p:animEffect>
                                  </p:childTnLst>
                                </p:cTn>
                              </p:par>
                              <p:par>
                                <p:cTn id="26" presetID="10" presetClass="entr" presetSubtype="0" fill="hold" nodeType="withEffect">
                                  <p:stCondLst>
                                    <p:cond delay="0"/>
                                  </p:stCondLst>
                                  <p:childTnLst>
                                    <p:set>
                                      <p:cBhvr>
                                        <p:cTn id="27" dur="1" fill="hold">
                                          <p:stCondLst>
                                            <p:cond delay="0"/>
                                          </p:stCondLst>
                                        </p:cTn>
                                        <p:tgtEl>
                                          <p:spTgt spid="470"/>
                                        </p:tgtEl>
                                        <p:attrNameLst>
                                          <p:attrName>style.visibility</p:attrName>
                                        </p:attrNameLst>
                                      </p:cBhvr>
                                      <p:to>
                                        <p:strVal val="visible"/>
                                      </p:to>
                                    </p:set>
                                    <p:animEffect transition="in" filter="fade">
                                      <p:cBhvr>
                                        <p:cTn id="28" dur="500"/>
                                        <p:tgtEl>
                                          <p:spTgt spid="470"/>
                                        </p:tgtEl>
                                      </p:cBhvr>
                                    </p:animEffect>
                                  </p:childTnLst>
                                </p:cTn>
                              </p:par>
                              <p:par>
                                <p:cTn id="29" presetID="10" presetClass="entr" presetSubtype="0" fill="hold" nodeType="withEffect">
                                  <p:stCondLst>
                                    <p:cond delay="0"/>
                                  </p:stCondLst>
                                  <p:childTnLst>
                                    <p:set>
                                      <p:cBhvr>
                                        <p:cTn id="30" dur="1" fill="hold">
                                          <p:stCondLst>
                                            <p:cond delay="0"/>
                                          </p:stCondLst>
                                        </p:cTn>
                                        <p:tgtEl>
                                          <p:spTgt spid="462"/>
                                        </p:tgtEl>
                                        <p:attrNameLst>
                                          <p:attrName>style.visibility</p:attrName>
                                        </p:attrNameLst>
                                      </p:cBhvr>
                                      <p:to>
                                        <p:strVal val="visible"/>
                                      </p:to>
                                    </p:set>
                                    <p:animEffect transition="in" filter="fade">
                                      <p:cBhvr>
                                        <p:cTn id="31" dur="500"/>
                                        <p:tgtEl>
                                          <p:spTgt spid="462"/>
                                        </p:tgtEl>
                                      </p:cBhvr>
                                    </p:animEffect>
                                  </p:childTnLst>
                                </p:cTn>
                              </p:par>
                              <p:par>
                                <p:cTn id="32" presetID="10" presetClass="entr" presetSubtype="0" fill="hold" nodeType="withEffect">
                                  <p:stCondLst>
                                    <p:cond delay="0"/>
                                  </p:stCondLst>
                                  <p:childTnLst>
                                    <p:set>
                                      <p:cBhvr>
                                        <p:cTn id="33" dur="1" fill="hold">
                                          <p:stCondLst>
                                            <p:cond delay="0"/>
                                          </p:stCondLst>
                                        </p:cTn>
                                        <p:tgtEl>
                                          <p:spTgt spid="463"/>
                                        </p:tgtEl>
                                        <p:attrNameLst>
                                          <p:attrName>style.visibility</p:attrName>
                                        </p:attrNameLst>
                                      </p:cBhvr>
                                      <p:to>
                                        <p:strVal val="visible"/>
                                      </p:to>
                                    </p:set>
                                    <p:animEffect transition="in" filter="fade">
                                      <p:cBhvr>
                                        <p:cTn id="34" dur="500"/>
                                        <p:tgtEl>
                                          <p:spTgt spid="463"/>
                                        </p:tgtEl>
                                      </p:cBhvr>
                                    </p:animEffect>
                                  </p:childTnLst>
                                </p:cTn>
                              </p:par>
                              <p:par>
                                <p:cTn id="35" presetID="10" presetClass="entr" presetSubtype="0" fill="hold" nodeType="withEffect">
                                  <p:stCondLst>
                                    <p:cond delay="0"/>
                                  </p:stCondLst>
                                  <p:childTnLst>
                                    <p:set>
                                      <p:cBhvr>
                                        <p:cTn id="36" dur="1" fill="hold">
                                          <p:stCondLst>
                                            <p:cond delay="0"/>
                                          </p:stCondLst>
                                        </p:cTn>
                                        <p:tgtEl>
                                          <p:spTgt spid="465"/>
                                        </p:tgtEl>
                                        <p:attrNameLst>
                                          <p:attrName>style.visibility</p:attrName>
                                        </p:attrNameLst>
                                      </p:cBhvr>
                                      <p:to>
                                        <p:strVal val="visible"/>
                                      </p:to>
                                    </p:set>
                                    <p:animEffect transition="in" filter="fade">
                                      <p:cBhvr>
                                        <p:cTn id="37" dur="500"/>
                                        <p:tgtEl>
                                          <p:spTgt spid="465"/>
                                        </p:tgtEl>
                                      </p:cBhvr>
                                    </p:animEffect>
                                  </p:childTnLst>
                                </p:cTn>
                              </p:par>
                              <p:par>
                                <p:cTn id="38" presetID="10" presetClass="entr" presetSubtype="0" fill="hold" nodeType="withEffect">
                                  <p:stCondLst>
                                    <p:cond delay="0"/>
                                  </p:stCondLst>
                                  <p:childTnLst>
                                    <p:set>
                                      <p:cBhvr>
                                        <p:cTn id="39" dur="1" fill="hold">
                                          <p:stCondLst>
                                            <p:cond delay="0"/>
                                          </p:stCondLst>
                                        </p:cTn>
                                        <p:tgtEl>
                                          <p:spTgt spid="464"/>
                                        </p:tgtEl>
                                        <p:attrNameLst>
                                          <p:attrName>style.visibility</p:attrName>
                                        </p:attrNameLst>
                                      </p:cBhvr>
                                      <p:to>
                                        <p:strVal val="visible"/>
                                      </p:to>
                                    </p:set>
                                    <p:animEffect transition="in" filter="fade">
                                      <p:cBhvr>
                                        <p:cTn id="40" dur="500"/>
                                        <p:tgtEl>
                                          <p:spTgt spid="464"/>
                                        </p:tgtEl>
                                      </p:cBhvr>
                                    </p:animEffect>
                                  </p:childTnLst>
                                </p:cTn>
                              </p:par>
                              <p:par>
                                <p:cTn id="41" presetID="10" presetClass="entr" presetSubtype="0" fill="hold" nodeType="withEffect">
                                  <p:stCondLst>
                                    <p:cond delay="0"/>
                                  </p:stCondLst>
                                  <p:childTnLst>
                                    <p:set>
                                      <p:cBhvr>
                                        <p:cTn id="42" dur="1" fill="hold">
                                          <p:stCondLst>
                                            <p:cond delay="0"/>
                                          </p:stCondLst>
                                        </p:cTn>
                                        <p:tgtEl>
                                          <p:spTgt spid="471"/>
                                        </p:tgtEl>
                                        <p:attrNameLst>
                                          <p:attrName>style.visibility</p:attrName>
                                        </p:attrNameLst>
                                      </p:cBhvr>
                                      <p:to>
                                        <p:strVal val="visible"/>
                                      </p:to>
                                    </p:set>
                                    <p:animEffect transition="in" filter="fade">
                                      <p:cBhvr>
                                        <p:cTn id="43" dur="500"/>
                                        <p:tgtEl>
                                          <p:spTgt spid="471"/>
                                        </p:tgtEl>
                                      </p:cBhvr>
                                    </p:animEffect>
                                  </p:childTnLst>
                                </p:cTn>
                              </p:par>
                              <p:par>
                                <p:cTn id="44" presetID="10" presetClass="entr" presetSubtype="0" fill="hold" nodeType="withEffect">
                                  <p:stCondLst>
                                    <p:cond delay="0"/>
                                  </p:stCondLst>
                                  <p:childTnLst>
                                    <p:set>
                                      <p:cBhvr>
                                        <p:cTn id="45" dur="1" fill="hold">
                                          <p:stCondLst>
                                            <p:cond delay="0"/>
                                          </p:stCondLst>
                                        </p:cTn>
                                        <p:tgtEl>
                                          <p:spTgt spid="466"/>
                                        </p:tgtEl>
                                        <p:attrNameLst>
                                          <p:attrName>style.visibility</p:attrName>
                                        </p:attrNameLst>
                                      </p:cBhvr>
                                      <p:to>
                                        <p:strVal val="visible"/>
                                      </p:to>
                                    </p:set>
                                    <p:animEffect transition="in" filter="fade">
                                      <p:cBhvr>
                                        <p:cTn id="46" dur="500"/>
                                        <p:tgtEl>
                                          <p:spTgt spid="466"/>
                                        </p:tgtEl>
                                      </p:cBhvr>
                                    </p:animEffect>
                                  </p:childTnLst>
                                </p:cTn>
                              </p:par>
                              <p:par>
                                <p:cTn id="47" presetID="10" presetClass="entr" presetSubtype="0" fill="hold" nodeType="withEffect">
                                  <p:stCondLst>
                                    <p:cond delay="0"/>
                                  </p:stCondLst>
                                  <p:childTnLst>
                                    <p:set>
                                      <p:cBhvr>
                                        <p:cTn id="48" dur="1" fill="hold">
                                          <p:stCondLst>
                                            <p:cond delay="0"/>
                                          </p:stCondLst>
                                        </p:cTn>
                                        <p:tgtEl>
                                          <p:spTgt spid="472"/>
                                        </p:tgtEl>
                                        <p:attrNameLst>
                                          <p:attrName>style.visibility</p:attrName>
                                        </p:attrNameLst>
                                      </p:cBhvr>
                                      <p:to>
                                        <p:strVal val="visible"/>
                                      </p:to>
                                    </p:set>
                                    <p:animEffect transition="in" filter="fade">
                                      <p:cBhvr>
                                        <p:cTn id="49" dur="500"/>
                                        <p:tgtEl>
                                          <p:spTgt spid="472"/>
                                        </p:tgtEl>
                                      </p:cBhvr>
                                    </p:animEffect>
                                  </p:childTnLst>
                                </p:cTn>
                              </p:par>
                              <p:par>
                                <p:cTn id="50" presetID="10" presetClass="entr" presetSubtype="0" fill="hold" nodeType="withEffect">
                                  <p:stCondLst>
                                    <p:cond delay="0"/>
                                  </p:stCondLst>
                                  <p:childTnLst>
                                    <p:set>
                                      <p:cBhvr>
                                        <p:cTn id="51" dur="1" fill="hold">
                                          <p:stCondLst>
                                            <p:cond delay="0"/>
                                          </p:stCondLst>
                                        </p:cTn>
                                        <p:tgtEl>
                                          <p:spTgt spid="473"/>
                                        </p:tgtEl>
                                        <p:attrNameLst>
                                          <p:attrName>style.visibility</p:attrName>
                                        </p:attrNameLst>
                                      </p:cBhvr>
                                      <p:to>
                                        <p:strVal val="visible"/>
                                      </p:to>
                                    </p:set>
                                    <p:animEffect transition="in" filter="fade">
                                      <p:cBhvr>
                                        <p:cTn id="52" dur="500"/>
                                        <p:tgtEl>
                                          <p:spTgt spid="473"/>
                                        </p:tgtEl>
                                      </p:cBhvr>
                                    </p:animEffect>
                                  </p:childTnLst>
                                </p:cTn>
                              </p:par>
                              <p:par>
                                <p:cTn id="53" presetID="10" presetClass="entr" presetSubtype="0" fill="hold" nodeType="withEffect">
                                  <p:stCondLst>
                                    <p:cond delay="0"/>
                                  </p:stCondLst>
                                  <p:childTnLst>
                                    <p:set>
                                      <p:cBhvr>
                                        <p:cTn id="54" dur="1" fill="hold">
                                          <p:stCondLst>
                                            <p:cond delay="0"/>
                                          </p:stCondLst>
                                        </p:cTn>
                                        <p:tgtEl>
                                          <p:spTgt spid="474"/>
                                        </p:tgtEl>
                                        <p:attrNameLst>
                                          <p:attrName>style.visibility</p:attrName>
                                        </p:attrNameLst>
                                      </p:cBhvr>
                                      <p:to>
                                        <p:strVal val="visible"/>
                                      </p:to>
                                    </p:set>
                                    <p:animEffect transition="in" filter="fade">
                                      <p:cBhvr>
                                        <p:cTn id="55" dur="500"/>
                                        <p:tgtEl>
                                          <p:spTgt spid="474"/>
                                        </p:tgtEl>
                                      </p:cBhvr>
                                    </p:animEffect>
                                  </p:childTnLst>
                                </p:cTn>
                              </p:par>
                              <p:par>
                                <p:cTn id="56" presetID="10" presetClass="entr" presetSubtype="0" fill="hold" nodeType="withEffect">
                                  <p:stCondLst>
                                    <p:cond delay="0"/>
                                  </p:stCondLst>
                                  <p:childTnLst>
                                    <p:set>
                                      <p:cBhvr>
                                        <p:cTn id="57" dur="1" fill="hold">
                                          <p:stCondLst>
                                            <p:cond delay="0"/>
                                          </p:stCondLst>
                                        </p:cTn>
                                        <p:tgtEl>
                                          <p:spTgt spid="478"/>
                                        </p:tgtEl>
                                        <p:attrNameLst>
                                          <p:attrName>style.visibility</p:attrName>
                                        </p:attrNameLst>
                                      </p:cBhvr>
                                      <p:to>
                                        <p:strVal val="visible"/>
                                      </p:to>
                                    </p:set>
                                    <p:animEffect transition="in" filter="fade">
                                      <p:cBhvr>
                                        <p:cTn id="58" dur="500"/>
                                        <p:tgtEl>
                                          <p:spTgt spid="478"/>
                                        </p:tgtEl>
                                      </p:cBhvr>
                                    </p:animEffect>
                                  </p:childTnLst>
                                </p:cTn>
                              </p:par>
                              <p:par>
                                <p:cTn id="59" presetID="10" presetClass="entr" presetSubtype="0" fill="hold" nodeType="withEffect">
                                  <p:stCondLst>
                                    <p:cond delay="0"/>
                                  </p:stCondLst>
                                  <p:childTnLst>
                                    <p:set>
                                      <p:cBhvr>
                                        <p:cTn id="60" dur="1" fill="hold">
                                          <p:stCondLst>
                                            <p:cond delay="0"/>
                                          </p:stCondLst>
                                        </p:cTn>
                                        <p:tgtEl>
                                          <p:spTgt spid="479"/>
                                        </p:tgtEl>
                                        <p:attrNameLst>
                                          <p:attrName>style.visibility</p:attrName>
                                        </p:attrNameLst>
                                      </p:cBhvr>
                                      <p:to>
                                        <p:strVal val="visible"/>
                                      </p:to>
                                    </p:set>
                                    <p:animEffect transition="in" filter="fade">
                                      <p:cBhvr>
                                        <p:cTn id="61" dur="500"/>
                                        <p:tgtEl>
                                          <p:spTgt spid="479"/>
                                        </p:tgtEl>
                                      </p:cBhvr>
                                    </p:animEffect>
                                  </p:childTnLst>
                                </p:cTn>
                              </p:par>
                              <p:par>
                                <p:cTn id="62" presetID="10" presetClass="entr" presetSubtype="0" fill="hold" nodeType="withEffect">
                                  <p:stCondLst>
                                    <p:cond delay="0"/>
                                  </p:stCondLst>
                                  <p:childTnLst>
                                    <p:set>
                                      <p:cBhvr>
                                        <p:cTn id="63" dur="1" fill="hold">
                                          <p:stCondLst>
                                            <p:cond delay="0"/>
                                          </p:stCondLst>
                                        </p:cTn>
                                        <p:tgtEl>
                                          <p:spTgt spid="480"/>
                                        </p:tgtEl>
                                        <p:attrNameLst>
                                          <p:attrName>style.visibility</p:attrName>
                                        </p:attrNameLst>
                                      </p:cBhvr>
                                      <p:to>
                                        <p:strVal val="visible"/>
                                      </p:to>
                                    </p:set>
                                    <p:animEffect transition="in" filter="fade">
                                      <p:cBhvr>
                                        <p:cTn id="64" dur="500"/>
                                        <p:tgtEl>
                                          <p:spTgt spid="4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485" name="Shape 485"/>
        <p:cNvGrpSpPr/>
        <p:nvPr/>
      </p:nvGrpSpPr>
      <p:grpSpPr>
        <a:xfrm>
          <a:off x="0" y="0"/>
          <a:ext cx="0" cy="0"/>
          <a:chOff x="0" y="0"/>
          <a:chExt cx="0" cy="0"/>
        </a:xfrm>
      </p:grpSpPr>
      <p:sp>
        <p:nvSpPr>
          <p:cNvPr id="486" name="Google Shape;486;p67"/>
          <p:cNvSpPr txBox="1"/>
          <p:nvPr/>
        </p:nvSpPr>
        <p:spPr>
          <a:xfrm>
            <a:off x="6033533" y="1057976"/>
            <a:ext cx="1957059" cy="460125"/>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None/>
            </a:pPr>
            <a:r>
              <a:rPr lang="zh-CN" sz="24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店铺选品</a:t>
            </a:r>
            <a:endParaRPr lang="zh-CN" sz="24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87" name="Google Shape;487;p67" descr="https://lh4.googleusercontent.com/DlNeW6PnJC7FPrPEvMtiJCqm0fFLlFbDkJCoSyumGiJgpdK97-1B47Dhrc4c2ksxNQAyRdNfBKRvyZ5iW4YVGKbujBVu2Qocn1iA-r8Ibak7jdbop2QW1GIda2VWB4MI1X-xN6cOUC8"/>
          <p:cNvSpPr/>
          <p:nvPr/>
        </p:nvSpPr>
        <p:spPr>
          <a:xfrm>
            <a:off x="207433" y="112184"/>
            <a:ext cx="406400" cy="406400"/>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88" name="Google Shape;488;p67" descr="https://lh4.googleusercontent.com/DlNeW6PnJC7FPrPEvMtiJCqm0fFLlFbDkJCoSyumGiJgpdK97-1B47Dhrc4c2ksxNQAyRdNfBKRvyZ5iW4YVGKbujBVu2Qocn1iA-r8Ibak7jdbop2QW1GIda2VWB4MI1X-xN6cOUC8"/>
          <p:cNvSpPr/>
          <p:nvPr/>
        </p:nvSpPr>
        <p:spPr>
          <a:xfrm>
            <a:off x="410633" y="315384"/>
            <a:ext cx="406400" cy="406400"/>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89" name="Google Shape;489;p67"/>
          <p:cNvSpPr txBox="1"/>
          <p:nvPr/>
        </p:nvSpPr>
        <p:spPr>
          <a:xfrm>
            <a:off x="653731" y="1918980"/>
            <a:ext cx="794385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rPr>
              <a:t>案例二：订单于</a:t>
            </a:r>
            <a:r>
              <a:rPr lang="zh-CN" sz="1400" b="1" i="0" u="none" strike="noStrike" cap="none">
                <a:solidFill>
                  <a:srgbClr val="FF0000"/>
                </a:solidFill>
                <a:latin typeface="Arial" panose="020B0604020202020204"/>
                <a:ea typeface="Arial" panose="020B0604020202020204"/>
                <a:cs typeface="Arial" panose="020B0604020202020204"/>
                <a:sym typeface="Arial" panose="020B0604020202020204"/>
              </a:rPr>
              <a:t>9月19日星期四</a:t>
            </a:r>
            <a:r>
              <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rPr>
              <a:t>产生，怎么样算迟发货？</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r>
              <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rPr>
              <a:t>出货天数（DTS为3）</a:t>
            </a:r>
            <a:endPar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90" name="Google Shape;490;p67"/>
          <p:cNvSpPr txBox="1"/>
          <p:nvPr/>
        </p:nvSpPr>
        <p:spPr>
          <a:xfrm>
            <a:off x="3886200" y="4062588"/>
            <a:ext cx="150261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9月19日</a:t>
            </a:r>
            <a:endParaRPr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None/>
            </a:pPr>
            <a:r>
              <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星期四</a:t>
            </a:r>
            <a:endPar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91" name="Google Shape;491;p67"/>
          <p:cNvSpPr txBox="1"/>
          <p:nvPr/>
        </p:nvSpPr>
        <p:spPr>
          <a:xfrm>
            <a:off x="5064660" y="3376802"/>
            <a:ext cx="150261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DTS的第一天</a:t>
            </a:r>
            <a:endPar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92" name="Google Shape;492;p67"/>
          <p:cNvSpPr txBox="1"/>
          <p:nvPr/>
        </p:nvSpPr>
        <p:spPr>
          <a:xfrm>
            <a:off x="4969000" y="4066282"/>
            <a:ext cx="150261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9月20日</a:t>
            </a:r>
            <a:endParaRPr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None/>
            </a:pPr>
            <a:r>
              <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星期五</a:t>
            </a:r>
            <a:endPar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93" name="Google Shape;493;p67"/>
          <p:cNvSpPr txBox="1"/>
          <p:nvPr/>
        </p:nvSpPr>
        <p:spPr>
          <a:xfrm>
            <a:off x="3886200" y="3380496"/>
            <a:ext cx="150261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订单产生</a:t>
            </a:r>
            <a:endPar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94" name="Google Shape;494;p67"/>
          <p:cNvSpPr txBox="1"/>
          <p:nvPr/>
        </p:nvSpPr>
        <p:spPr>
          <a:xfrm>
            <a:off x="8047494" y="3412244"/>
            <a:ext cx="150261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DTS的第二天</a:t>
            </a:r>
            <a:endPar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95" name="Google Shape;495;p67"/>
          <p:cNvSpPr txBox="1"/>
          <p:nvPr/>
        </p:nvSpPr>
        <p:spPr>
          <a:xfrm>
            <a:off x="6183645" y="4069976"/>
            <a:ext cx="150261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9月21日</a:t>
            </a:r>
            <a:endParaRPr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None/>
            </a:pPr>
            <a:r>
              <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星期六</a:t>
            </a:r>
            <a:endPar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96" name="Google Shape;496;p67"/>
          <p:cNvSpPr txBox="1"/>
          <p:nvPr/>
        </p:nvSpPr>
        <p:spPr>
          <a:xfrm>
            <a:off x="7004692" y="4087995"/>
            <a:ext cx="150261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9月22日</a:t>
            </a:r>
            <a:endParaRPr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None/>
            </a:pPr>
            <a:r>
              <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星期日</a:t>
            </a:r>
            <a:endPar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97" name="Google Shape;497;p67"/>
          <p:cNvSpPr txBox="1"/>
          <p:nvPr/>
        </p:nvSpPr>
        <p:spPr>
          <a:xfrm>
            <a:off x="8231077" y="4069975"/>
            <a:ext cx="150261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9月23日</a:t>
            </a:r>
            <a:endParaRPr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None/>
            </a:pPr>
            <a:r>
              <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星期一</a:t>
            </a:r>
            <a:endPar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cxnSp>
        <p:nvCxnSpPr>
          <p:cNvPr id="498" name="Google Shape;498;p67"/>
          <p:cNvCxnSpPr/>
          <p:nvPr/>
        </p:nvCxnSpPr>
        <p:spPr>
          <a:xfrm>
            <a:off x="4333875" y="3877924"/>
            <a:ext cx="7143750" cy="0"/>
          </a:xfrm>
          <a:prstGeom prst="straightConnector1">
            <a:avLst/>
          </a:prstGeom>
          <a:noFill/>
          <a:ln w="28575" cap="flat" cmpd="sng">
            <a:solidFill>
              <a:srgbClr val="EA552A"/>
            </a:solidFill>
            <a:prstDash val="solid"/>
            <a:round/>
            <a:headEnd type="none" w="sm" len="sm"/>
            <a:tailEnd type="none" w="sm" len="sm"/>
          </a:ln>
        </p:spPr>
      </p:cxnSp>
      <p:sp>
        <p:nvSpPr>
          <p:cNvPr id="499" name="Google Shape;499;p67"/>
          <p:cNvSpPr/>
          <p:nvPr/>
        </p:nvSpPr>
        <p:spPr>
          <a:xfrm>
            <a:off x="4515052" y="3783581"/>
            <a:ext cx="179117" cy="188682"/>
          </a:xfrm>
          <a:prstGeom prst="ellipse">
            <a:avLst/>
          </a:prstGeom>
          <a:solidFill>
            <a:srgbClr val="EA55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500" name="Google Shape;500;p67"/>
          <p:cNvSpPr/>
          <p:nvPr/>
        </p:nvSpPr>
        <p:spPr>
          <a:xfrm>
            <a:off x="5674602" y="3764418"/>
            <a:ext cx="179117" cy="188682"/>
          </a:xfrm>
          <a:prstGeom prst="ellipse">
            <a:avLst/>
          </a:prstGeom>
          <a:solidFill>
            <a:srgbClr val="EA55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501" name="Google Shape;501;p67"/>
          <p:cNvSpPr/>
          <p:nvPr/>
        </p:nvSpPr>
        <p:spPr>
          <a:xfrm>
            <a:off x="6834152" y="3786229"/>
            <a:ext cx="179117" cy="188682"/>
          </a:xfrm>
          <a:prstGeom prst="ellipse">
            <a:avLst/>
          </a:prstGeom>
          <a:solidFill>
            <a:srgbClr val="EA55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502" name="Google Shape;502;p67"/>
          <p:cNvSpPr/>
          <p:nvPr/>
        </p:nvSpPr>
        <p:spPr>
          <a:xfrm>
            <a:off x="7624328" y="3793106"/>
            <a:ext cx="179117" cy="188682"/>
          </a:xfrm>
          <a:prstGeom prst="ellipse">
            <a:avLst/>
          </a:prstGeom>
          <a:solidFill>
            <a:srgbClr val="EA55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503" name="Google Shape;503;p67"/>
          <p:cNvSpPr/>
          <p:nvPr/>
        </p:nvSpPr>
        <p:spPr>
          <a:xfrm>
            <a:off x="8833066" y="3766869"/>
            <a:ext cx="179117" cy="188682"/>
          </a:xfrm>
          <a:prstGeom prst="ellipse">
            <a:avLst/>
          </a:prstGeom>
          <a:solidFill>
            <a:srgbClr val="EA55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504" name="Google Shape;504;p67"/>
          <p:cNvSpPr txBox="1"/>
          <p:nvPr/>
        </p:nvSpPr>
        <p:spPr>
          <a:xfrm>
            <a:off x="4625657" y="5480966"/>
            <a:ext cx="62293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rPr>
              <a:t>订单在9月24日23:59:59前</a:t>
            </a:r>
            <a:r>
              <a:rPr lang="zh-CN" sz="1400" b="1" i="0" u="none" strike="noStrike" cap="none">
                <a:solidFill>
                  <a:srgbClr val="FF0000"/>
                </a:solidFill>
                <a:latin typeface="Arial" panose="020B0604020202020204"/>
                <a:ea typeface="Arial" panose="020B0604020202020204"/>
                <a:cs typeface="Arial" panose="020B0604020202020204"/>
                <a:sym typeface="Arial" panose="020B0604020202020204"/>
              </a:rPr>
              <a:t>未被</a:t>
            </a:r>
            <a:r>
              <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rPr>
              <a:t>仓库扫描，</a:t>
            </a:r>
            <a:r>
              <a:rPr lang="zh-CN" sz="1400" b="1" i="0" u="none" strike="noStrike" cap="none">
                <a:solidFill>
                  <a:srgbClr val="FF0000"/>
                </a:solidFill>
                <a:latin typeface="Arial" panose="020B0604020202020204"/>
                <a:ea typeface="Arial" panose="020B0604020202020204"/>
                <a:cs typeface="Arial" panose="020B0604020202020204"/>
                <a:sym typeface="Arial" panose="020B0604020202020204"/>
              </a:rPr>
              <a:t>算迟发货</a:t>
            </a:r>
            <a:r>
              <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rPr>
              <a:t>。</a:t>
            </a:r>
            <a:endPar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05" name="Google Shape;505;p67"/>
          <p:cNvSpPr/>
          <p:nvPr/>
        </p:nvSpPr>
        <p:spPr>
          <a:xfrm>
            <a:off x="6571387" y="4561544"/>
            <a:ext cx="1659690" cy="295275"/>
          </a:xfrm>
          <a:prstGeom prst="rect">
            <a:avLst/>
          </a:prstGeom>
          <a:solidFill>
            <a:srgbClr val="EA55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zh-CN" sz="1400" b="0" i="0" u="none" strike="noStrike" cap="none">
                <a:solidFill>
                  <a:schemeClr val="lt1"/>
                </a:solidFill>
                <a:latin typeface="Arial" panose="020B0604020202020204"/>
                <a:ea typeface="Arial" panose="020B0604020202020204"/>
                <a:cs typeface="Arial" panose="020B0604020202020204"/>
                <a:sym typeface="Arial" panose="020B0604020202020204"/>
              </a:rPr>
              <a:t>非工作日</a:t>
            </a:r>
            <a:endParaRPr lang="zh-CN"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506" name="Google Shape;506;p67"/>
          <p:cNvSpPr/>
          <p:nvPr/>
        </p:nvSpPr>
        <p:spPr>
          <a:xfrm>
            <a:off x="9987953" y="3773943"/>
            <a:ext cx="179117" cy="188682"/>
          </a:xfrm>
          <a:prstGeom prst="ellipse">
            <a:avLst/>
          </a:prstGeom>
          <a:solidFill>
            <a:srgbClr val="EA55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507" name="Google Shape;507;p67"/>
          <p:cNvSpPr txBox="1"/>
          <p:nvPr/>
        </p:nvSpPr>
        <p:spPr>
          <a:xfrm>
            <a:off x="9326206" y="4083300"/>
            <a:ext cx="150261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9月24日</a:t>
            </a:r>
            <a:endParaRPr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None/>
            </a:pPr>
            <a:r>
              <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星期二</a:t>
            </a:r>
            <a:endPar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508" name="Google Shape;508;p67"/>
          <p:cNvSpPr/>
          <p:nvPr/>
        </p:nvSpPr>
        <p:spPr>
          <a:xfrm>
            <a:off x="11033863" y="3773943"/>
            <a:ext cx="179117" cy="188682"/>
          </a:xfrm>
          <a:prstGeom prst="ellipse">
            <a:avLst/>
          </a:prstGeom>
          <a:solidFill>
            <a:srgbClr val="EA55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509" name="Google Shape;509;p67"/>
          <p:cNvSpPr txBox="1"/>
          <p:nvPr/>
        </p:nvSpPr>
        <p:spPr>
          <a:xfrm>
            <a:off x="10459831" y="4117755"/>
            <a:ext cx="150261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9月25日</a:t>
            </a:r>
            <a:endParaRPr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00000"/>
              </a:lnSpc>
              <a:spcBef>
                <a:spcPts val="0"/>
              </a:spcBef>
              <a:spcAft>
                <a:spcPts val="0"/>
              </a:spcAft>
              <a:buNone/>
            </a:pPr>
            <a:r>
              <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星期三</a:t>
            </a:r>
            <a:endPar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510" name="Google Shape;510;p67"/>
          <p:cNvPicPr preferRelativeResize="0"/>
          <p:nvPr/>
        </p:nvPicPr>
        <p:blipFill rotWithShape="1">
          <a:blip r:embed="rId1"/>
          <a:srcRect/>
          <a:stretch>
            <a:fillRect/>
          </a:stretch>
        </p:blipFill>
        <p:spPr>
          <a:xfrm>
            <a:off x="553872" y="2775235"/>
            <a:ext cx="3458684" cy="2809083"/>
          </a:xfrm>
          <a:prstGeom prst="rect">
            <a:avLst/>
          </a:prstGeom>
          <a:noFill/>
          <a:ln>
            <a:noFill/>
          </a:ln>
        </p:spPr>
      </p:pic>
      <p:sp>
        <p:nvSpPr>
          <p:cNvPr id="511" name="Google Shape;511;p67"/>
          <p:cNvSpPr txBox="1"/>
          <p:nvPr/>
        </p:nvSpPr>
        <p:spPr>
          <a:xfrm>
            <a:off x="-299544" y="257354"/>
            <a:ext cx="7883958" cy="446190"/>
          </a:xfrm>
          <a:prstGeom prst="rect">
            <a:avLst/>
          </a:prstGeom>
          <a:noFill/>
          <a:ln>
            <a:noFill/>
          </a:ln>
        </p:spPr>
        <p:txBody>
          <a:bodyPr spcFirstLastPara="1" wrap="square" lIns="22500" tIns="22500" rIns="22500" bIns="22500" anchor="t" anchorCtr="0">
            <a:spAutoFit/>
          </a:bodyPr>
          <a:lstStyle/>
          <a:p>
            <a:pPr marL="0" marR="0" lvl="0" indent="0" algn="ctr" rtl="0">
              <a:lnSpc>
                <a:spcPct val="93000"/>
              </a:lnSpc>
              <a:spcBef>
                <a:spcPts val="0"/>
              </a:spcBef>
              <a:spcAft>
                <a:spcPts val="0"/>
              </a:spcAft>
              <a:buNone/>
            </a:pPr>
            <a:r>
              <a:rPr lang="zh-CN"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迟发货率 Late Shipping Rate (LSR) </a:t>
            </a:r>
            <a:endParaRPr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aphicFrame>
        <p:nvGraphicFramePr>
          <p:cNvPr id="512" name="Google Shape;512;p67"/>
          <p:cNvGraphicFramePr/>
          <p:nvPr/>
        </p:nvGraphicFramePr>
        <p:xfrm>
          <a:off x="7173404" y="1500946"/>
          <a:ext cx="3666400" cy="3000000"/>
        </p:xfrm>
        <a:graphic>
          <a:graphicData uri="http://schemas.openxmlformats.org/drawingml/2006/table">
            <a:tbl>
              <a:tblPr>
                <a:noFill/>
                <a:tableStyleId>{9298E976-C67D-4C1C-B530-CE9920C4E98C}</a:tableStyleId>
              </a:tblPr>
              <a:tblGrid>
                <a:gridCol w="1290025"/>
                <a:gridCol w="2376375"/>
              </a:tblGrid>
              <a:tr h="820775">
                <a:tc>
                  <a:txBody>
                    <a:bodyPr/>
                    <a:lstStyle/>
                    <a:p>
                      <a:pPr marL="0" marR="0" lvl="0" indent="0" algn="ctr" rtl="0">
                        <a:lnSpc>
                          <a:spcPct val="100000"/>
                        </a:lnSpc>
                        <a:spcBef>
                          <a:spcPts val="0"/>
                        </a:spcBef>
                        <a:spcAft>
                          <a:spcPts val="0"/>
                        </a:spcAft>
                        <a:buNone/>
                      </a:pPr>
                      <a:r>
                        <a:rPr lang="zh-CN" sz="1400" b="1" i="0" u="none" strike="noStrike" cap="none">
                          <a:solidFill>
                            <a:srgbClr val="FFFFFF"/>
                          </a:solidFill>
                          <a:latin typeface="Arial" panose="020B0604020202020204"/>
                          <a:ea typeface="Arial" panose="020B0604020202020204"/>
                          <a:cs typeface="Arial" panose="020B0604020202020204"/>
                          <a:sym typeface="Arial" panose="020B0604020202020204"/>
                        </a:rPr>
                        <a:t>DTS设置</a:t>
                      </a:r>
                      <a:endParaRPr lang="zh-CN" sz="1400" b="1" i="0" u="none" strike="noStrike" cap="none">
                        <a:solidFill>
                          <a:srgbClr val="FFFFFF"/>
                        </a:solidFill>
                        <a:latin typeface="Arial" panose="020B0604020202020204"/>
                        <a:ea typeface="Arial" panose="020B0604020202020204"/>
                        <a:cs typeface="Arial" panose="020B0604020202020204"/>
                        <a:sym typeface="Arial" panose="020B0604020202020204"/>
                      </a:endParaRPr>
                    </a:p>
                  </a:txBody>
                  <a:tcPr marL="6350" marR="6350" marT="6350" marB="0" anchor="ctr">
                    <a:lnL w="9525" cap="flat" cmpd="sng">
                      <a:solidFill>
                        <a:srgbClr val="FFC000"/>
                      </a:solidFill>
                      <a:prstDash val="solid"/>
                      <a:round/>
                      <a:headEnd type="none" w="sm" len="sm"/>
                      <a:tailEnd type="none" w="sm" len="sm"/>
                    </a:lnL>
                    <a:lnR w="9525" cap="flat" cmpd="sng">
                      <a:solidFill>
                        <a:srgbClr val="FFC000"/>
                      </a:solidFill>
                      <a:prstDash val="solid"/>
                      <a:round/>
                      <a:headEnd type="none" w="sm" len="sm"/>
                      <a:tailEnd type="none" w="sm" len="sm"/>
                    </a:lnR>
                    <a:lnT w="9525" cap="flat" cmpd="sng">
                      <a:solidFill>
                        <a:srgbClr val="FFC000"/>
                      </a:solidFill>
                      <a:prstDash val="solid"/>
                      <a:round/>
                      <a:headEnd type="none" w="sm" len="sm"/>
                      <a:tailEnd type="none" w="sm" len="sm"/>
                    </a:lnT>
                    <a:lnB w="9525" cap="flat" cmpd="sng">
                      <a:solidFill>
                        <a:srgbClr val="FFC000"/>
                      </a:solidFill>
                      <a:prstDash val="solid"/>
                      <a:round/>
                      <a:headEnd type="none" w="sm" len="sm"/>
                      <a:tailEnd type="none" w="sm" len="sm"/>
                    </a:lnB>
                    <a:solidFill>
                      <a:srgbClr val="EA552A"/>
                    </a:solidFill>
                  </a:tcPr>
                </a:tc>
                <a:tc>
                  <a:txBody>
                    <a:bodyPr/>
                    <a:lstStyle/>
                    <a:p>
                      <a:pPr marL="0" marR="0" lvl="0" indent="0" algn="ctr" rtl="0">
                        <a:lnSpc>
                          <a:spcPct val="100000"/>
                        </a:lnSpc>
                        <a:spcBef>
                          <a:spcPts val="0"/>
                        </a:spcBef>
                        <a:spcAft>
                          <a:spcPts val="0"/>
                        </a:spcAft>
                        <a:buNone/>
                      </a:pPr>
                      <a:r>
                        <a:rPr lang="zh-CN" sz="1400" b="1" i="0" u="none" strike="noStrike" cap="none">
                          <a:solidFill>
                            <a:srgbClr val="FFFFFF"/>
                          </a:solidFill>
                          <a:latin typeface="Arial" panose="020B0604020202020204"/>
                          <a:ea typeface="Arial" panose="020B0604020202020204"/>
                          <a:cs typeface="Arial" panose="020B0604020202020204"/>
                          <a:sym typeface="Arial" panose="020B0604020202020204"/>
                        </a:rPr>
                        <a:t>迟发货计算逻辑</a:t>
                      </a:r>
                      <a:br>
                        <a:rPr lang="zh-CN" sz="1400" b="1" i="0" u="none" strike="noStrike" cap="none">
                          <a:solidFill>
                            <a:srgbClr val="FFFFFF"/>
                          </a:solidFill>
                          <a:latin typeface="Arial" panose="020B0604020202020204"/>
                          <a:ea typeface="Arial" panose="020B0604020202020204"/>
                          <a:cs typeface="Arial" panose="020B0604020202020204"/>
                          <a:sym typeface="Arial" panose="020B0604020202020204"/>
                        </a:rPr>
                      </a:br>
                      <a:r>
                        <a:rPr lang="zh-CN" sz="1400" b="1" i="0" u="none" strike="noStrike" cap="none">
                          <a:solidFill>
                            <a:srgbClr val="FFFFFF"/>
                          </a:solidFill>
                          <a:latin typeface="Arial" panose="020B0604020202020204"/>
                          <a:ea typeface="Arial" panose="020B0604020202020204"/>
                          <a:cs typeface="Arial" panose="020B0604020202020204"/>
                          <a:sym typeface="Arial" panose="020B0604020202020204"/>
                        </a:rPr>
                        <a:t>(未到仓扫描）</a:t>
                      </a:r>
                      <a:endParaRPr lang="zh-CN" sz="1400" b="1" i="0" u="none" strike="noStrike" cap="none">
                        <a:solidFill>
                          <a:srgbClr val="FFFFFF"/>
                        </a:solidFill>
                        <a:latin typeface="Arial" panose="020B0604020202020204"/>
                        <a:ea typeface="Arial" panose="020B0604020202020204"/>
                        <a:cs typeface="Arial" panose="020B0604020202020204"/>
                        <a:sym typeface="Arial" panose="020B0604020202020204"/>
                      </a:endParaRPr>
                    </a:p>
                  </a:txBody>
                  <a:tcPr marL="6350" marR="6350" marT="6350" marB="0" anchor="ctr">
                    <a:lnL w="9525" cap="flat" cmpd="sng">
                      <a:solidFill>
                        <a:srgbClr val="FFC000"/>
                      </a:solidFill>
                      <a:prstDash val="solid"/>
                      <a:round/>
                      <a:headEnd type="none" w="sm" len="sm"/>
                      <a:tailEnd type="none" w="sm" len="sm"/>
                    </a:lnL>
                    <a:lnR w="9525" cap="flat" cmpd="sng">
                      <a:solidFill>
                        <a:srgbClr val="FFC000"/>
                      </a:solidFill>
                      <a:prstDash val="solid"/>
                      <a:round/>
                      <a:headEnd type="none" w="sm" len="sm"/>
                      <a:tailEnd type="none" w="sm" len="sm"/>
                    </a:lnR>
                    <a:lnT w="9525" cap="flat" cmpd="sng">
                      <a:solidFill>
                        <a:srgbClr val="FFC000"/>
                      </a:solidFill>
                      <a:prstDash val="solid"/>
                      <a:round/>
                      <a:headEnd type="none" w="sm" len="sm"/>
                      <a:tailEnd type="none" w="sm" len="sm"/>
                    </a:lnT>
                    <a:lnB w="9525" cap="flat" cmpd="sng">
                      <a:solidFill>
                        <a:srgbClr val="FFC000"/>
                      </a:solidFill>
                      <a:prstDash val="solid"/>
                      <a:round/>
                      <a:headEnd type="none" w="sm" len="sm"/>
                      <a:tailEnd type="none" w="sm" len="sm"/>
                    </a:lnB>
                    <a:solidFill>
                      <a:srgbClr val="EA552A"/>
                    </a:solidFill>
                  </a:tcPr>
                </a:tc>
              </a:tr>
              <a:tr h="427175">
                <a:tc>
                  <a:txBody>
                    <a:bodyPr/>
                    <a:lstStyle/>
                    <a:p>
                      <a:pPr marL="0" marR="0" lvl="0" indent="0" algn="ctr" rtl="0">
                        <a:lnSpc>
                          <a:spcPct val="100000"/>
                        </a:lnSpc>
                        <a:spcBef>
                          <a:spcPts val="0"/>
                        </a:spcBef>
                        <a:spcAft>
                          <a:spcPts val="0"/>
                        </a:spcAft>
                        <a:buNone/>
                      </a:pPr>
                      <a:r>
                        <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rPr>
                        <a:t>3/5-10</a:t>
                      </a:r>
                      <a:endPar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txBody>
                  <a:tcPr marL="6350" marR="6350" marT="6350" marB="0" anchor="ctr">
                    <a:lnL w="9525" cap="flat" cmpd="sng">
                      <a:solidFill>
                        <a:srgbClr val="FFC000"/>
                      </a:solidFill>
                      <a:prstDash val="solid"/>
                      <a:round/>
                      <a:headEnd type="none" w="sm" len="sm"/>
                      <a:tailEnd type="none" w="sm" len="sm"/>
                    </a:lnL>
                    <a:lnR w="9525" cap="flat" cmpd="sng">
                      <a:solidFill>
                        <a:srgbClr val="FFC000"/>
                      </a:solidFill>
                      <a:prstDash val="solid"/>
                      <a:round/>
                      <a:headEnd type="none" w="sm" len="sm"/>
                      <a:tailEnd type="none" w="sm" len="sm"/>
                    </a:lnR>
                    <a:lnT w="9525" cap="flat" cmpd="sng">
                      <a:solidFill>
                        <a:srgbClr val="FFC000"/>
                      </a:solidFill>
                      <a:prstDash val="solid"/>
                      <a:round/>
                      <a:headEnd type="none" w="sm" len="sm"/>
                      <a:tailEnd type="none" w="sm" len="sm"/>
                    </a:lnT>
                    <a:lnB w="9525" cap="flat" cmpd="sng">
                      <a:solidFill>
                        <a:srgbClr val="FFC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rPr>
                        <a:t>DTS（工作日）</a:t>
                      </a:r>
                      <a:endPar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txBody>
                  <a:tcPr marL="6350" marR="6350" marT="6350" marB="0" anchor="ctr">
                    <a:lnL w="9525" cap="flat" cmpd="sng">
                      <a:solidFill>
                        <a:srgbClr val="FFC000"/>
                      </a:solidFill>
                      <a:prstDash val="solid"/>
                      <a:round/>
                      <a:headEnd type="none" w="sm" len="sm"/>
                      <a:tailEnd type="none" w="sm" len="sm"/>
                    </a:lnL>
                    <a:lnR w="9525" cap="flat" cmpd="sng">
                      <a:solidFill>
                        <a:srgbClr val="FFC000"/>
                      </a:solidFill>
                      <a:prstDash val="solid"/>
                      <a:round/>
                      <a:headEnd type="none" w="sm" len="sm"/>
                      <a:tailEnd type="none" w="sm" len="sm"/>
                    </a:lnR>
                    <a:lnT w="9525" cap="flat" cmpd="sng">
                      <a:solidFill>
                        <a:srgbClr val="FFC000"/>
                      </a:solidFill>
                      <a:prstDash val="solid"/>
                      <a:round/>
                      <a:headEnd type="none" w="sm" len="sm"/>
                      <a:tailEnd type="none" w="sm" len="sm"/>
                    </a:lnT>
                    <a:lnB w="9525" cap="flat" cmpd="sng">
                      <a:solidFill>
                        <a:srgbClr val="FFC000"/>
                      </a:solidFill>
                      <a:prstDash val="solid"/>
                      <a:round/>
                      <a:headEnd type="none" w="sm" len="sm"/>
                      <a:tailEnd type="none" w="sm" len="sm"/>
                    </a:lnB>
                  </a:tcPr>
                </a:tc>
              </a:tr>
            </a:tbl>
          </a:graphicData>
        </a:graphic>
      </p:graphicFrame>
      <p:sp>
        <p:nvSpPr>
          <p:cNvPr id="513" name="Google Shape;513;p67"/>
          <p:cNvSpPr txBox="1"/>
          <p:nvPr/>
        </p:nvSpPr>
        <p:spPr>
          <a:xfrm>
            <a:off x="9352397" y="3418906"/>
            <a:ext cx="150261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DTS的第三天</a:t>
            </a:r>
            <a:endParaRPr lang="zh-CN" sz="12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3"/>
                                        </p:tgtEl>
                                        <p:attrNameLst>
                                          <p:attrName>style.visibility</p:attrName>
                                        </p:attrNameLst>
                                      </p:cBhvr>
                                      <p:to>
                                        <p:strVal val="visible"/>
                                      </p:to>
                                    </p:set>
                                    <p:animEffect transition="in" filter="fade">
                                      <p:cBhvr>
                                        <p:cTn id="7" dur="500"/>
                                        <p:tgtEl>
                                          <p:spTgt spid="493"/>
                                        </p:tgtEl>
                                      </p:cBhvr>
                                    </p:animEffect>
                                  </p:childTnLst>
                                </p:cTn>
                              </p:par>
                              <p:par>
                                <p:cTn id="8" presetID="10" presetClass="entr" presetSubtype="0" fill="hold" nodeType="withEffect">
                                  <p:stCondLst>
                                    <p:cond delay="0"/>
                                  </p:stCondLst>
                                  <p:childTnLst>
                                    <p:set>
                                      <p:cBhvr>
                                        <p:cTn id="9" dur="1" fill="hold">
                                          <p:stCondLst>
                                            <p:cond delay="0"/>
                                          </p:stCondLst>
                                        </p:cTn>
                                        <p:tgtEl>
                                          <p:spTgt spid="490"/>
                                        </p:tgtEl>
                                        <p:attrNameLst>
                                          <p:attrName>style.visibility</p:attrName>
                                        </p:attrNameLst>
                                      </p:cBhvr>
                                      <p:to>
                                        <p:strVal val="visible"/>
                                      </p:to>
                                    </p:set>
                                    <p:animEffect transition="in" filter="fade">
                                      <p:cBhvr>
                                        <p:cTn id="10" dur="500"/>
                                        <p:tgtEl>
                                          <p:spTgt spid="490"/>
                                        </p:tgtEl>
                                      </p:cBhvr>
                                    </p:animEffect>
                                  </p:childTnLst>
                                </p:cTn>
                              </p:par>
                              <p:par>
                                <p:cTn id="11" presetID="10" presetClass="entr" presetSubtype="0" fill="hold" nodeType="withEffect">
                                  <p:stCondLst>
                                    <p:cond delay="0"/>
                                  </p:stCondLst>
                                  <p:childTnLst>
                                    <p:set>
                                      <p:cBhvr>
                                        <p:cTn id="12" dur="1" fill="hold">
                                          <p:stCondLst>
                                            <p:cond delay="0"/>
                                          </p:stCondLst>
                                        </p:cTn>
                                        <p:tgtEl>
                                          <p:spTgt spid="499"/>
                                        </p:tgtEl>
                                        <p:attrNameLst>
                                          <p:attrName>style.visibility</p:attrName>
                                        </p:attrNameLst>
                                      </p:cBhvr>
                                      <p:to>
                                        <p:strVal val="visible"/>
                                      </p:to>
                                    </p:set>
                                    <p:animEffect transition="in" filter="fade">
                                      <p:cBhvr>
                                        <p:cTn id="13" dur="500"/>
                                        <p:tgtEl>
                                          <p:spTgt spid="499"/>
                                        </p:tgtEl>
                                      </p:cBhvr>
                                    </p:animEffect>
                                  </p:childTnLst>
                                </p:cTn>
                              </p:par>
                              <p:par>
                                <p:cTn id="14" presetID="10" presetClass="entr" presetSubtype="0" fill="hold" nodeType="withEffect">
                                  <p:stCondLst>
                                    <p:cond delay="0"/>
                                  </p:stCondLst>
                                  <p:childTnLst>
                                    <p:set>
                                      <p:cBhvr>
                                        <p:cTn id="15" dur="1" fill="hold">
                                          <p:stCondLst>
                                            <p:cond delay="0"/>
                                          </p:stCondLst>
                                        </p:cTn>
                                        <p:tgtEl>
                                          <p:spTgt spid="498"/>
                                        </p:tgtEl>
                                        <p:attrNameLst>
                                          <p:attrName>style.visibility</p:attrName>
                                        </p:attrNameLst>
                                      </p:cBhvr>
                                      <p:to>
                                        <p:strVal val="visible"/>
                                      </p:to>
                                    </p:set>
                                    <p:animEffect transition="in" filter="fade">
                                      <p:cBhvr>
                                        <p:cTn id="16" dur="500"/>
                                        <p:tgtEl>
                                          <p:spTgt spid="498"/>
                                        </p:tgtEl>
                                      </p:cBhvr>
                                    </p:animEffect>
                                  </p:childTnLst>
                                </p:cTn>
                              </p:par>
                              <p:par>
                                <p:cTn id="17" presetID="10" presetClass="entr" presetSubtype="0" fill="hold" nodeType="withEffect">
                                  <p:stCondLst>
                                    <p:cond delay="0"/>
                                  </p:stCondLst>
                                  <p:childTnLst>
                                    <p:set>
                                      <p:cBhvr>
                                        <p:cTn id="18" dur="1" fill="hold">
                                          <p:stCondLst>
                                            <p:cond delay="0"/>
                                          </p:stCondLst>
                                        </p:cTn>
                                        <p:tgtEl>
                                          <p:spTgt spid="500"/>
                                        </p:tgtEl>
                                        <p:attrNameLst>
                                          <p:attrName>style.visibility</p:attrName>
                                        </p:attrNameLst>
                                      </p:cBhvr>
                                      <p:to>
                                        <p:strVal val="visible"/>
                                      </p:to>
                                    </p:set>
                                    <p:animEffect transition="in" filter="fade">
                                      <p:cBhvr>
                                        <p:cTn id="19" dur="500"/>
                                        <p:tgtEl>
                                          <p:spTgt spid="500"/>
                                        </p:tgtEl>
                                      </p:cBhvr>
                                    </p:animEffect>
                                  </p:childTnLst>
                                </p:cTn>
                              </p:par>
                              <p:par>
                                <p:cTn id="20" presetID="10" presetClass="entr" presetSubtype="0" fill="hold" nodeType="withEffect">
                                  <p:stCondLst>
                                    <p:cond delay="0"/>
                                  </p:stCondLst>
                                  <p:childTnLst>
                                    <p:set>
                                      <p:cBhvr>
                                        <p:cTn id="21" dur="1" fill="hold">
                                          <p:stCondLst>
                                            <p:cond delay="0"/>
                                          </p:stCondLst>
                                        </p:cTn>
                                        <p:tgtEl>
                                          <p:spTgt spid="491"/>
                                        </p:tgtEl>
                                        <p:attrNameLst>
                                          <p:attrName>style.visibility</p:attrName>
                                        </p:attrNameLst>
                                      </p:cBhvr>
                                      <p:to>
                                        <p:strVal val="visible"/>
                                      </p:to>
                                    </p:set>
                                    <p:animEffect transition="in" filter="fade">
                                      <p:cBhvr>
                                        <p:cTn id="22" dur="500"/>
                                        <p:tgtEl>
                                          <p:spTgt spid="491"/>
                                        </p:tgtEl>
                                      </p:cBhvr>
                                    </p:animEffect>
                                  </p:childTnLst>
                                </p:cTn>
                              </p:par>
                              <p:par>
                                <p:cTn id="23" presetID="10" presetClass="entr" presetSubtype="0" fill="hold" nodeType="withEffect">
                                  <p:stCondLst>
                                    <p:cond delay="0"/>
                                  </p:stCondLst>
                                  <p:childTnLst>
                                    <p:set>
                                      <p:cBhvr>
                                        <p:cTn id="24" dur="1" fill="hold">
                                          <p:stCondLst>
                                            <p:cond delay="0"/>
                                          </p:stCondLst>
                                        </p:cTn>
                                        <p:tgtEl>
                                          <p:spTgt spid="492"/>
                                        </p:tgtEl>
                                        <p:attrNameLst>
                                          <p:attrName>style.visibility</p:attrName>
                                        </p:attrNameLst>
                                      </p:cBhvr>
                                      <p:to>
                                        <p:strVal val="visible"/>
                                      </p:to>
                                    </p:set>
                                    <p:animEffect transition="in" filter="fade">
                                      <p:cBhvr>
                                        <p:cTn id="25" dur="500"/>
                                        <p:tgtEl>
                                          <p:spTgt spid="492"/>
                                        </p:tgtEl>
                                      </p:cBhvr>
                                    </p:animEffect>
                                  </p:childTnLst>
                                </p:cTn>
                              </p:par>
                              <p:par>
                                <p:cTn id="26" presetID="10" presetClass="entr" presetSubtype="0" fill="hold" nodeType="withEffect">
                                  <p:stCondLst>
                                    <p:cond delay="0"/>
                                  </p:stCondLst>
                                  <p:childTnLst>
                                    <p:set>
                                      <p:cBhvr>
                                        <p:cTn id="27" dur="1" fill="hold">
                                          <p:stCondLst>
                                            <p:cond delay="0"/>
                                          </p:stCondLst>
                                        </p:cTn>
                                        <p:tgtEl>
                                          <p:spTgt spid="496"/>
                                        </p:tgtEl>
                                        <p:attrNameLst>
                                          <p:attrName>style.visibility</p:attrName>
                                        </p:attrNameLst>
                                      </p:cBhvr>
                                      <p:to>
                                        <p:strVal val="visible"/>
                                      </p:to>
                                    </p:set>
                                    <p:animEffect transition="in" filter="fade">
                                      <p:cBhvr>
                                        <p:cTn id="28" dur="500"/>
                                        <p:tgtEl>
                                          <p:spTgt spid="496"/>
                                        </p:tgtEl>
                                      </p:cBhvr>
                                    </p:animEffect>
                                  </p:childTnLst>
                                </p:cTn>
                              </p:par>
                              <p:par>
                                <p:cTn id="29" presetID="10" presetClass="entr" presetSubtype="0" fill="hold" nodeType="withEffect">
                                  <p:stCondLst>
                                    <p:cond delay="0"/>
                                  </p:stCondLst>
                                  <p:childTnLst>
                                    <p:set>
                                      <p:cBhvr>
                                        <p:cTn id="30" dur="1" fill="hold">
                                          <p:stCondLst>
                                            <p:cond delay="0"/>
                                          </p:stCondLst>
                                        </p:cTn>
                                        <p:tgtEl>
                                          <p:spTgt spid="495"/>
                                        </p:tgtEl>
                                        <p:attrNameLst>
                                          <p:attrName>style.visibility</p:attrName>
                                        </p:attrNameLst>
                                      </p:cBhvr>
                                      <p:to>
                                        <p:strVal val="visible"/>
                                      </p:to>
                                    </p:set>
                                    <p:animEffect transition="in" filter="fade">
                                      <p:cBhvr>
                                        <p:cTn id="31" dur="500"/>
                                        <p:tgtEl>
                                          <p:spTgt spid="495"/>
                                        </p:tgtEl>
                                      </p:cBhvr>
                                    </p:animEffect>
                                  </p:childTnLst>
                                </p:cTn>
                              </p:par>
                              <p:par>
                                <p:cTn id="32" presetID="10" presetClass="entr" presetSubtype="0" fill="hold" nodeType="withEffect">
                                  <p:stCondLst>
                                    <p:cond delay="0"/>
                                  </p:stCondLst>
                                  <p:childTnLst>
                                    <p:set>
                                      <p:cBhvr>
                                        <p:cTn id="33" dur="1" fill="hold">
                                          <p:stCondLst>
                                            <p:cond delay="0"/>
                                          </p:stCondLst>
                                        </p:cTn>
                                        <p:tgtEl>
                                          <p:spTgt spid="501"/>
                                        </p:tgtEl>
                                        <p:attrNameLst>
                                          <p:attrName>style.visibility</p:attrName>
                                        </p:attrNameLst>
                                      </p:cBhvr>
                                      <p:to>
                                        <p:strVal val="visible"/>
                                      </p:to>
                                    </p:set>
                                    <p:animEffect transition="in" filter="fade">
                                      <p:cBhvr>
                                        <p:cTn id="34" dur="500"/>
                                        <p:tgtEl>
                                          <p:spTgt spid="501"/>
                                        </p:tgtEl>
                                      </p:cBhvr>
                                    </p:animEffect>
                                  </p:childTnLst>
                                </p:cTn>
                              </p:par>
                              <p:par>
                                <p:cTn id="35" presetID="10" presetClass="entr" presetSubtype="0" fill="hold" nodeType="withEffect">
                                  <p:stCondLst>
                                    <p:cond delay="0"/>
                                  </p:stCondLst>
                                  <p:childTnLst>
                                    <p:set>
                                      <p:cBhvr>
                                        <p:cTn id="36" dur="1" fill="hold">
                                          <p:stCondLst>
                                            <p:cond delay="0"/>
                                          </p:stCondLst>
                                        </p:cTn>
                                        <p:tgtEl>
                                          <p:spTgt spid="502"/>
                                        </p:tgtEl>
                                        <p:attrNameLst>
                                          <p:attrName>style.visibility</p:attrName>
                                        </p:attrNameLst>
                                      </p:cBhvr>
                                      <p:to>
                                        <p:strVal val="visible"/>
                                      </p:to>
                                    </p:set>
                                    <p:animEffect transition="in" filter="fade">
                                      <p:cBhvr>
                                        <p:cTn id="37" dur="500"/>
                                        <p:tgtEl>
                                          <p:spTgt spid="502"/>
                                        </p:tgtEl>
                                      </p:cBhvr>
                                    </p:animEffect>
                                  </p:childTnLst>
                                </p:cTn>
                              </p:par>
                              <p:par>
                                <p:cTn id="38" presetID="10" presetClass="entr" presetSubtype="0" fill="hold" nodeType="withEffect">
                                  <p:stCondLst>
                                    <p:cond delay="0"/>
                                  </p:stCondLst>
                                  <p:childTnLst>
                                    <p:set>
                                      <p:cBhvr>
                                        <p:cTn id="39" dur="1" fill="hold">
                                          <p:stCondLst>
                                            <p:cond delay="0"/>
                                          </p:stCondLst>
                                        </p:cTn>
                                        <p:tgtEl>
                                          <p:spTgt spid="505"/>
                                        </p:tgtEl>
                                        <p:attrNameLst>
                                          <p:attrName>style.visibility</p:attrName>
                                        </p:attrNameLst>
                                      </p:cBhvr>
                                      <p:to>
                                        <p:strVal val="visible"/>
                                      </p:to>
                                    </p:set>
                                    <p:animEffect transition="in" filter="fade">
                                      <p:cBhvr>
                                        <p:cTn id="40" dur="500"/>
                                        <p:tgtEl>
                                          <p:spTgt spid="505"/>
                                        </p:tgtEl>
                                      </p:cBhvr>
                                    </p:animEffect>
                                  </p:childTnLst>
                                </p:cTn>
                              </p:par>
                              <p:par>
                                <p:cTn id="41" presetID="10" presetClass="entr" presetSubtype="0" fill="hold" nodeType="withEffect">
                                  <p:stCondLst>
                                    <p:cond delay="0"/>
                                  </p:stCondLst>
                                  <p:childTnLst>
                                    <p:set>
                                      <p:cBhvr>
                                        <p:cTn id="42" dur="1" fill="hold">
                                          <p:stCondLst>
                                            <p:cond delay="0"/>
                                          </p:stCondLst>
                                        </p:cTn>
                                        <p:tgtEl>
                                          <p:spTgt spid="497"/>
                                        </p:tgtEl>
                                        <p:attrNameLst>
                                          <p:attrName>style.visibility</p:attrName>
                                        </p:attrNameLst>
                                      </p:cBhvr>
                                      <p:to>
                                        <p:strVal val="visible"/>
                                      </p:to>
                                    </p:set>
                                    <p:animEffect transition="in" filter="fade">
                                      <p:cBhvr>
                                        <p:cTn id="43" dur="500"/>
                                        <p:tgtEl>
                                          <p:spTgt spid="497"/>
                                        </p:tgtEl>
                                      </p:cBhvr>
                                    </p:animEffect>
                                  </p:childTnLst>
                                </p:cTn>
                              </p:par>
                              <p:par>
                                <p:cTn id="44" presetID="10" presetClass="entr" presetSubtype="0" fill="hold" nodeType="withEffect">
                                  <p:stCondLst>
                                    <p:cond delay="0"/>
                                  </p:stCondLst>
                                  <p:childTnLst>
                                    <p:set>
                                      <p:cBhvr>
                                        <p:cTn id="45" dur="1" fill="hold">
                                          <p:stCondLst>
                                            <p:cond delay="0"/>
                                          </p:stCondLst>
                                        </p:cTn>
                                        <p:tgtEl>
                                          <p:spTgt spid="503"/>
                                        </p:tgtEl>
                                        <p:attrNameLst>
                                          <p:attrName>style.visibility</p:attrName>
                                        </p:attrNameLst>
                                      </p:cBhvr>
                                      <p:to>
                                        <p:strVal val="visible"/>
                                      </p:to>
                                    </p:set>
                                    <p:animEffect transition="in" filter="fade">
                                      <p:cBhvr>
                                        <p:cTn id="46" dur="500"/>
                                        <p:tgtEl>
                                          <p:spTgt spid="503"/>
                                        </p:tgtEl>
                                      </p:cBhvr>
                                    </p:animEffect>
                                  </p:childTnLst>
                                </p:cTn>
                              </p:par>
                              <p:par>
                                <p:cTn id="47" presetID="10" presetClass="entr" presetSubtype="0" fill="hold" nodeType="withEffect">
                                  <p:stCondLst>
                                    <p:cond delay="0"/>
                                  </p:stCondLst>
                                  <p:childTnLst>
                                    <p:set>
                                      <p:cBhvr>
                                        <p:cTn id="48" dur="1" fill="hold">
                                          <p:stCondLst>
                                            <p:cond delay="0"/>
                                          </p:stCondLst>
                                        </p:cTn>
                                        <p:tgtEl>
                                          <p:spTgt spid="494"/>
                                        </p:tgtEl>
                                        <p:attrNameLst>
                                          <p:attrName>style.visibility</p:attrName>
                                        </p:attrNameLst>
                                      </p:cBhvr>
                                      <p:to>
                                        <p:strVal val="visible"/>
                                      </p:to>
                                    </p:set>
                                    <p:animEffect transition="in" filter="fade">
                                      <p:cBhvr>
                                        <p:cTn id="49" dur="500"/>
                                        <p:tgtEl>
                                          <p:spTgt spid="494"/>
                                        </p:tgtEl>
                                      </p:cBhvr>
                                    </p:animEffect>
                                  </p:childTnLst>
                                </p:cTn>
                              </p:par>
                              <p:par>
                                <p:cTn id="50" presetID="10" presetClass="entr" presetSubtype="0" fill="hold" nodeType="withEffect">
                                  <p:stCondLst>
                                    <p:cond delay="0"/>
                                  </p:stCondLst>
                                  <p:childTnLst>
                                    <p:set>
                                      <p:cBhvr>
                                        <p:cTn id="51" dur="1" fill="hold">
                                          <p:stCondLst>
                                            <p:cond delay="0"/>
                                          </p:stCondLst>
                                        </p:cTn>
                                        <p:tgtEl>
                                          <p:spTgt spid="506"/>
                                        </p:tgtEl>
                                        <p:attrNameLst>
                                          <p:attrName>style.visibility</p:attrName>
                                        </p:attrNameLst>
                                      </p:cBhvr>
                                      <p:to>
                                        <p:strVal val="visible"/>
                                      </p:to>
                                    </p:set>
                                    <p:animEffect transition="in" filter="fade">
                                      <p:cBhvr>
                                        <p:cTn id="52" dur="500"/>
                                        <p:tgtEl>
                                          <p:spTgt spid="506"/>
                                        </p:tgtEl>
                                      </p:cBhvr>
                                    </p:animEffect>
                                  </p:childTnLst>
                                </p:cTn>
                              </p:par>
                              <p:par>
                                <p:cTn id="53" presetID="10" presetClass="entr" presetSubtype="0" fill="hold" nodeType="withEffect">
                                  <p:stCondLst>
                                    <p:cond delay="0"/>
                                  </p:stCondLst>
                                  <p:childTnLst>
                                    <p:set>
                                      <p:cBhvr>
                                        <p:cTn id="54" dur="1" fill="hold">
                                          <p:stCondLst>
                                            <p:cond delay="0"/>
                                          </p:stCondLst>
                                        </p:cTn>
                                        <p:tgtEl>
                                          <p:spTgt spid="507"/>
                                        </p:tgtEl>
                                        <p:attrNameLst>
                                          <p:attrName>style.visibility</p:attrName>
                                        </p:attrNameLst>
                                      </p:cBhvr>
                                      <p:to>
                                        <p:strVal val="visible"/>
                                      </p:to>
                                    </p:set>
                                    <p:animEffect transition="in" filter="fade">
                                      <p:cBhvr>
                                        <p:cTn id="55" dur="500"/>
                                        <p:tgtEl>
                                          <p:spTgt spid="507"/>
                                        </p:tgtEl>
                                      </p:cBhvr>
                                    </p:animEffect>
                                  </p:childTnLst>
                                </p:cTn>
                              </p:par>
                              <p:par>
                                <p:cTn id="56" presetID="10" presetClass="entr" presetSubtype="0" fill="hold" nodeType="withEffect">
                                  <p:stCondLst>
                                    <p:cond delay="0"/>
                                  </p:stCondLst>
                                  <p:childTnLst>
                                    <p:set>
                                      <p:cBhvr>
                                        <p:cTn id="57" dur="1" fill="hold">
                                          <p:stCondLst>
                                            <p:cond delay="0"/>
                                          </p:stCondLst>
                                        </p:cTn>
                                        <p:tgtEl>
                                          <p:spTgt spid="509"/>
                                        </p:tgtEl>
                                        <p:attrNameLst>
                                          <p:attrName>style.visibility</p:attrName>
                                        </p:attrNameLst>
                                      </p:cBhvr>
                                      <p:to>
                                        <p:strVal val="visible"/>
                                      </p:to>
                                    </p:set>
                                    <p:animEffect transition="in" filter="fade">
                                      <p:cBhvr>
                                        <p:cTn id="58" dur="500"/>
                                        <p:tgtEl>
                                          <p:spTgt spid="509"/>
                                        </p:tgtEl>
                                      </p:cBhvr>
                                    </p:animEffect>
                                  </p:childTnLst>
                                </p:cTn>
                              </p:par>
                              <p:par>
                                <p:cTn id="59" presetID="10" presetClass="entr" presetSubtype="0" fill="hold" nodeType="withEffect">
                                  <p:stCondLst>
                                    <p:cond delay="0"/>
                                  </p:stCondLst>
                                  <p:childTnLst>
                                    <p:set>
                                      <p:cBhvr>
                                        <p:cTn id="60" dur="1" fill="hold">
                                          <p:stCondLst>
                                            <p:cond delay="0"/>
                                          </p:stCondLst>
                                        </p:cTn>
                                        <p:tgtEl>
                                          <p:spTgt spid="508"/>
                                        </p:tgtEl>
                                        <p:attrNameLst>
                                          <p:attrName>style.visibility</p:attrName>
                                        </p:attrNameLst>
                                      </p:cBhvr>
                                      <p:to>
                                        <p:strVal val="visible"/>
                                      </p:to>
                                    </p:set>
                                    <p:animEffect transition="in" filter="fade">
                                      <p:cBhvr>
                                        <p:cTn id="61" dur="500"/>
                                        <p:tgtEl>
                                          <p:spTgt spid="50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504"/>
                                        </p:tgtEl>
                                        <p:attrNameLst>
                                          <p:attrName>style.visibility</p:attrName>
                                        </p:attrNameLst>
                                      </p:cBhvr>
                                      <p:to>
                                        <p:strVal val="visible"/>
                                      </p:to>
                                    </p:set>
                                    <p:animEffect transition="in" filter="fade">
                                      <p:cBhvr>
                                        <p:cTn id="66" dur="500"/>
                                        <p:tgtEl>
                                          <p:spTgt spid="504"/>
                                        </p:tgtEl>
                                      </p:cBhvr>
                                    </p:animEffect>
                                  </p:childTnLst>
                                </p:cTn>
                              </p:par>
                              <p:par>
                                <p:cTn id="67" presetID="10" presetClass="entr" presetSubtype="0" fill="hold" nodeType="withEffect">
                                  <p:stCondLst>
                                    <p:cond delay="0"/>
                                  </p:stCondLst>
                                  <p:childTnLst>
                                    <p:set>
                                      <p:cBhvr>
                                        <p:cTn id="68" dur="1" fill="hold">
                                          <p:stCondLst>
                                            <p:cond delay="0"/>
                                          </p:stCondLst>
                                        </p:cTn>
                                        <p:tgtEl>
                                          <p:spTgt spid="513"/>
                                        </p:tgtEl>
                                        <p:attrNameLst>
                                          <p:attrName>style.visibility</p:attrName>
                                        </p:attrNameLst>
                                      </p:cBhvr>
                                      <p:to>
                                        <p:strVal val="visible"/>
                                      </p:to>
                                    </p:set>
                                    <p:animEffect transition="in" filter="fade">
                                      <p:cBhvr>
                                        <p:cTn id="69" dur="500"/>
                                        <p:tgtEl>
                                          <p:spTgt spid="5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75" name="Shape 175"/>
        <p:cNvGrpSpPr/>
        <p:nvPr/>
      </p:nvGrpSpPr>
      <p:grpSpPr>
        <a:xfrm>
          <a:off x="0" y="0"/>
          <a:ext cx="0" cy="0"/>
          <a:chOff x="0" y="0"/>
          <a:chExt cx="0" cy="0"/>
        </a:xfrm>
      </p:grpSpPr>
      <p:sp>
        <p:nvSpPr>
          <p:cNvPr id="178" name="Google Shape;178;p3"/>
          <p:cNvSpPr/>
          <p:nvPr/>
        </p:nvSpPr>
        <p:spPr>
          <a:xfrm>
            <a:off x="9391834" y="5807833"/>
            <a:ext cx="2157383" cy="1050167"/>
          </a:xfrm>
          <a:custGeom>
            <a:avLst/>
            <a:gdLst/>
            <a:ahLst/>
            <a:cxnLst/>
            <a:rect l="l" t="t" r="r" b="b"/>
            <a:pathLst>
              <a:path w="328" h="158" extrusionOk="0">
                <a:moveTo>
                  <a:pt x="164" y="81"/>
                </a:moveTo>
                <a:cubicBezTo>
                  <a:pt x="208" y="81"/>
                  <a:pt x="244" y="115"/>
                  <a:pt x="247" y="158"/>
                </a:cubicBezTo>
                <a:cubicBezTo>
                  <a:pt x="328" y="158"/>
                  <a:pt x="328" y="158"/>
                  <a:pt x="328" y="158"/>
                </a:cubicBezTo>
                <a:cubicBezTo>
                  <a:pt x="325" y="70"/>
                  <a:pt x="252" y="0"/>
                  <a:pt x="164" y="0"/>
                </a:cubicBezTo>
                <a:cubicBezTo>
                  <a:pt x="75" y="0"/>
                  <a:pt x="3" y="70"/>
                  <a:pt x="0" y="158"/>
                </a:cubicBezTo>
                <a:cubicBezTo>
                  <a:pt x="80" y="158"/>
                  <a:pt x="80" y="158"/>
                  <a:pt x="80" y="158"/>
                </a:cubicBezTo>
                <a:cubicBezTo>
                  <a:pt x="84" y="115"/>
                  <a:pt x="120" y="81"/>
                  <a:pt x="164" y="81"/>
                </a:cubicBezTo>
                <a:close/>
              </a:path>
            </a:pathLst>
          </a:custGeom>
          <a:gradFill>
            <a:gsLst>
              <a:gs pos="0">
                <a:srgbClr val="FD6B52"/>
              </a:gs>
              <a:gs pos="100000">
                <a:srgbClr val="F6955B"/>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79" name="Google Shape;179;p3"/>
          <p:cNvSpPr txBox="1"/>
          <p:nvPr/>
        </p:nvSpPr>
        <p:spPr>
          <a:xfrm>
            <a:off x="1091025" y="1679295"/>
            <a:ext cx="4054584" cy="72394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4000"/>
              <a:buFont typeface="微软雅黑" panose="020B0503020204020204" charset="-122"/>
              <a:buNone/>
            </a:pPr>
            <a:r>
              <a:rPr lang="zh-CN" sz="40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Contents</a:t>
            </a:r>
            <a:endParaRPr sz="40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80" name="Google Shape;180;p3"/>
          <p:cNvSpPr/>
          <p:nvPr/>
        </p:nvSpPr>
        <p:spPr>
          <a:xfrm rot="-2700000">
            <a:off x="5188898" y="1073713"/>
            <a:ext cx="777096" cy="777096"/>
          </a:xfrm>
          <a:prstGeom prst="roundRect">
            <a:avLst>
              <a:gd name="adj" fmla="val 16667"/>
            </a:avLst>
          </a:prstGeom>
          <a:noFill/>
          <a:ln w="28575" cap="flat" cmpd="sng">
            <a:solidFill>
              <a:srgbClr val="ED4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81" name="Google Shape;181;p3"/>
          <p:cNvSpPr txBox="1"/>
          <p:nvPr/>
        </p:nvSpPr>
        <p:spPr>
          <a:xfrm>
            <a:off x="5341762" y="1117788"/>
            <a:ext cx="416070" cy="69568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ED4D2D"/>
              </a:buClr>
              <a:buSzPts val="3600"/>
              <a:buFont typeface="微软雅黑" panose="020B0503020204020204" charset="-122"/>
              <a:buNone/>
            </a:pPr>
            <a:r>
              <a:rPr lang="zh-CN" sz="36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1</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2" name="Google Shape;182;p3"/>
          <p:cNvSpPr txBox="1"/>
          <p:nvPr/>
        </p:nvSpPr>
        <p:spPr>
          <a:xfrm>
            <a:off x="6312457" y="1283253"/>
            <a:ext cx="329275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佣金及交易手续费</a:t>
            </a:r>
            <a:endParaRPr sz="20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83" name="Google Shape;183;p3"/>
          <p:cNvSpPr/>
          <p:nvPr/>
        </p:nvSpPr>
        <p:spPr>
          <a:xfrm rot="-2700000">
            <a:off x="5188898" y="2383467"/>
            <a:ext cx="777096" cy="777096"/>
          </a:xfrm>
          <a:prstGeom prst="roundRect">
            <a:avLst>
              <a:gd name="adj" fmla="val 16667"/>
            </a:avLst>
          </a:prstGeom>
          <a:noFill/>
          <a:ln w="28575" cap="flat" cmpd="sng">
            <a:solidFill>
              <a:srgbClr val="ED4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84" name="Google Shape;184;p3"/>
          <p:cNvSpPr txBox="1"/>
          <p:nvPr/>
        </p:nvSpPr>
        <p:spPr>
          <a:xfrm>
            <a:off x="5341762" y="2427542"/>
            <a:ext cx="416070" cy="69568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ED4D2D"/>
              </a:buClr>
              <a:buSzPts val="3600"/>
              <a:buFont typeface="微软雅黑" panose="020B0503020204020204" charset="-122"/>
              <a:buNone/>
            </a:pPr>
            <a:r>
              <a:rPr lang="zh-CN" sz="36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2</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5" name="Google Shape;185;p3"/>
          <p:cNvSpPr txBox="1"/>
          <p:nvPr/>
        </p:nvSpPr>
        <p:spPr>
          <a:xfrm>
            <a:off x="6312458" y="2593007"/>
            <a:ext cx="329275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店铺评分及基础平台规则</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6" name="Google Shape;186;p3"/>
          <p:cNvSpPr/>
          <p:nvPr/>
        </p:nvSpPr>
        <p:spPr>
          <a:xfrm rot="-2700000">
            <a:off x="5188898" y="3687464"/>
            <a:ext cx="777096" cy="777096"/>
          </a:xfrm>
          <a:prstGeom prst="roundRect">
            <a:avLst>
              <a:gd name="adj" fmla="val 16667"/>
            </a:avLst>
          </a:prstGeom>
          <a:noFill/>
          <a:ln w="28575" cap="flat" cmpd="sng">
            <a:solidFill>
              <a:srgbClr val="ED4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87" name="Google Shape;187;p3"/>
          <p:cNvSpPr txBox="1"/>
          <p:nvPr/>
        </p:nvSpPr>
        <p:spPr>
          <a:xfrm>
            <a:off x="5341762" y="3731539"/>
            <a:ext cx="416070" cy="69568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ED4D2D"/>
              </a:buClr>
              <a:buSzPts val="3600"/>
              <a:buFont typeface="微软雅黑" panose="020B0503020204020204" charset="-122"/>
              <a:buNone/>
            </a:pPr>
            <a:r>
              <a:rPr lang="zh-CN" sz="36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3</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8" name="Google Shape;188;p3"/>
          <p:cNvSpPr txBox="1"/>
          <p:nvPr/>
        </p:nvSpPr>
        <p:spPr>
          <a:xfrm>
            <a:off x="6312458" y="3897004"/>
            <a:ext cx="329275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优选卖家</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9" name="Google Shape;189;p3"/>
          <p:cNvSpPr/>
          <p:nvPr/>
        </p:nvSpPr>
        <p:spPr>
          <a:xfrm rot="-2700000">
            <a:off x="5188898" y="5101806"/>
            <a:ext cx="777096" cy="777096"/>
          </a:xfrm>
          <a:prstGeom prst="roundRect">
            <a:avLst>
              <a:gd name="adj" fmla="val 16667"/>
            </a:avLst>
          </a:prstGeom>
          <a:noFill/>
          <a:ln w="28575" cap="flat" cmpd="sng">
            <a:solidFill>
              <a:srgbClr val="ED4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90" name="Google Shape;190;p3"/>
          <p:cNvSpPr txBox="1"/>
          <p:nvPr/>
        </p:nvSpPr>
        <p:spPr>
          <a:xfrm>
            <a:off x="5341762" y="5163026"/>
            <a:ext cx="416070" cy="69568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ED4D2D"/>
              </a:buClr>
              <a:buSzPts val="3600"/>
              <a:buFont typeface="微软雅黑" panose="020B0503020204020204" charset="-122"/>
              <a:buNone/>
            </a:pPr>
            <a:r>
              <a:rPr lang="zh-CN" sz="36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4</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1" name="Google Shape;191;p3"/>
          <p:cNvSpPr txBox="1"/>
          <p:nvPr/>
        </p:nvSpPr>
        <p:spPr>
          <a:xfrm>
            <a:off x="6312457" y="5252106"/>
            <a:ext cx="329275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惩罚积分系统</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459" name="Google Shape;459;p6"/>
          <p:cNvGrpSpPr/>
          <p:nvPr/>
        </p:nvGrpSpPr>
        <p:grpSpPr>
          <a:xfrm>
            <a:off x="0" y="0"/>
            <a:ext cx="3644265" cy="6857365"/>
            <a:chOff x="1917642" y="0"/>
            <a:chExt cx="2165582" cy="5151117"/>
          </a:xfrm>
        </p:grpSpPr>
        <p:sp>
          <p:nvSpPr>
            <p:cNvPr id="460" name="Google Shape;460;p6"/>
            <p:cNvSpPr/>
            <p:nvPr/>
          </p:nvSpPr>
          <p:spPr>
            <a:xfrm>
              <a:off x="2254095" y="0"/>
              <a:ext cx="1829129" cy="5145921"/>
            </a:xfrm>
            <a:custGeom>
              <a:avLst/>
              <a:gdLst/>
              <a:ahLst/>
              <a:cxnLst/>
              <a:rect l="l" t="t" r="r" b="b"/>
              <a:pathLst>
                <a:path w="3770149" h="5145921" extrusionOk="0">
                  <a:moveTo>
                    <a:pt x="0" y="0"/>
                  </a:moveTo>
                  <a:lnTo>
                    <a:pt x="3562963" y="0"/>
                  </a:lnTo>
                  <a:cubicBezTo>
                    <a:pt x="3562963" y="0"/>
                    <a:pt x="4228243" y="398058"/>
                    <a:pt x="3174528" y="2392520"/>
                  </a:cubicBezTo>
                  <a:cubicBezTo>
                    <a:pt x="2120813" y="4386982"/>
                    <a:pt x="3111013" y="5145921"/>
                    <a:pt x="3111013" y="5145921"/>
                  </a:cubicBezTo>
                  <a:lnTo>
                    <a:pt x="0" y="5145921"/>
                  </a:lnTo>
                  <a:lnTo>
                    <a:pt x="0" y="0"/>
                  </a:lnTo>
                  <a:close/>
                </a:path>
              </a:pathLst>
            </a:custGeom>
            <a:solidFill>
              <a:srgbClr val="26A595"/>
            </a:solidFill>
            <a:ln>
              <a:noFill/>
            </a:ln>
          </p:spPr>
          <p:txBody>
            <a:bodyPr spcFirstLastPara="1" wrap="square" lIns="91425" tIns="45700" rIns="91425" bIns="45700" anchor="ctr" anchorCtr="0">
              <a:noAutofit/>
            </a:bodyPr>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61" name="Google Shape;461;p6"/>
            <p:cNvSpPr/>
            <p:nvPr/>
          </p:nvSpPr>
          <p:spPr>
            <a:xfrm>
              <a:off x="2424755" y="0"/>
              <a:ext cx="1594284" cy="5151117"/>
            </a:xfrm>
            <a:custGeom>
              <a:avLst/>
              <a:gdLst/>
              <a:ahLst/>
              <a:cxnLst/>
              <a:rect l="l" t="t" r="r" b="b"/>
              <a:pathLst>
                <a:path w="4592041" h="5151117" extrusionOk="0">
                  <a:moveTo>
                    <a:pt x="4592041" y="5151117"/>
                  </a:moveTo>
                  <a:cubicBezTo>
                    <a:pt x="4592041" y="5151117"/>
                    <a:pt x="3151130" y="4831190"/>
                    <a:pt x="3368566" y="2928385"/>
                  </a:cubicBezTo>
                  <a:cubicBezTo>
                    <a:pt x="3586002" y="1025580"/>
                    <a:pt x="2989404" y="0"/>
                    <a:pt x="2989404" y="0"/>
                  </a:cubicBezTo>
                  <a:lnTo>
                    <a:pt x="0" y="0"/>
                  </a:lnTo>
                  <a:lnTo>
                    <a:pt x="0" y="5145921"/>
                  </a:lnTo>
                  <a:lnTo>
                    <a:pt x="4592041" y="5151117"/>
                  </a:lnTo>
                  <a:close/>
                </a:path>
              </a:pathLst>
            </a:custGeom>
            <a:solidFill>
              <a:srgbClr val="FFBB00"/>
            </a:solidFill>
            <a:ln>
              <a:noFill/>
            </a:ln>
          </p:spPr>
          <p:txBody>
            <a:bodyPr spcFirstLastPara="1" wrap="square" lIns="91425" tIns="45700" rIns="91425" bIns="45700" anchor="ctr" anchorCtr="0">
              <a:noAutofit/>
            </a:bodyPr>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62" name="Google Shape;462;p6"/>
            <p:cNvSpPr/>
            <p:nvPr/>
          </p:nvSpPr>
          <p:spPr>
            <a:xfrm>
              <a:off x="1917642" y="0"/>
              <a:ext cx="1818375" cy="5145920"/>
            </a:xfrm>
            <a:custGeom>
              <a:avLst/>
              <a:gdLst/>
              <a:ahLst/>
              <a:cxnLst/>
              <a:rect l="l" t="t" r="r" b="b"/>
              <a:pathLst>
                <a:path w="3747986" h="5145920" extrusionOk="0">
                  <a:moveTo>
                    <a:pt x="0" y="0"/>
                  </a:moveTo>
                  <a:lnTo>
                    <a:pt x="3562963" y="0"/>
                  </a:lnTo>
                  <a:cubicBezTo>
                    <a:pt x="3562963" y="0"/>
                    <a:pt x="4032257" y="1286480"/>
                    <a:pt x="3476042" y="2787374"/>
                  </a:cubicBezTo>
                  <a:cubicBezTo>
                    <a:pt x="2919827" y="4288267"/>
                    <a:pt x="3111013" y="5145921"/>
                    <a:pt x="3111013" y="5145921"/>
                  </a:cubicBezTo>
                  <a:lnTo>
                    <a:pt x="0" y="5145921"/>
                  </a:lnTo>
                  <a:lnTo>
                    <a:pt x="0" y="0"/>
                  </a:lnTo>
                  <a:close/>
                </a:path>
              </a:pathLst>
            </a:custGeom>
            <a:solidFill>
              <a:srgbClr val="EF4D2D"/>
            </a:solidFill>
            <a:ln>
              <a:noFill/>
            </a:ln>
          </p:spPr>
          <p:txBody>
            <a:bodyPr spcFirstLastPara="1" wrap="square" lIns="91425" tIns="45700" rIns="91425" bIns="45700" anchor="ctr" anchorCtr="0">
              <a:noAutofit/>
            </a:bodyPr>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518" name="Shape 518"/>
        <p:cNvGrpSpPr/>
        <p:nvPr/>
      </p:nvGrpSpPr>
      <p:grpSpPr>
        <a:xfrm>
          <a:off x="0" y="0"/>
          <a:ext cx="0" cy="0"/>
          <a:chOff x="0" y="0"/>
          <a:chExt cx="0" cy="0"/>
        </a:xfrm>
      </p:grpSpPr>
      <p:sp>
        <p:nvSpPr>
          <p:cNvPr id="519" name="Google Shape;519;p68"/>
          <p:cNvSpPr txBox="1"/>
          <p:nvPr/>
        </p:nvSpPr>
        <p:spPr>
          <a:xfrm>
            <a:off x="6033533" y="1057976"/>
            <a:ext cx="1957059" cy="460125"/>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None/>
            </a:pPr>
            <a:r>
              <a:rPr lang="zh-CN" sz="24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店铺选品</a:t>
            </a:r>
            <a:endParaRPr lang="zh-CN" sz="24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520" name="Google Shape;520;p68" descr="https://lh4.googleusercontent.com/DlNeW6PnJC7FPrPEvMtiJCqm0fFLlFbDkJCoSyumGiJgpdK97-1B47Dhrc4c2ksxNQAyRdNfBKRvyZ5iW4YVGKbujBVu2Qocn1iA-r8Ibak7jdbop2QW1GIda2VWB4MI1X-xN6cOUC8"/>
          <p:cNvSpPr/>
          <p:nvPr/>
        </p:nvSpPr>
        <p:spPr>
          <a:xfrm>
            <a:off x="207433" y="112184"/>
            <a:ext cx="406400" cy="406400"/>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521" name="Google Shape;521;p68" descr="https://lh4.googleusercontent.com/DlNeW6PnJC7FPrPEvMtiJCqm0fFLlFbDkJCoSyumGiJgpdK97-1B47Dhrc4c2ksxNQAyRdNfBKRvyZ5iW4YVGKbujBVu2Qocn1iA-r8Ibak7jdbop2QW1GIda2VWB4MI1X-xN6cOUC8"/>
          <p:cNvSpPr/>
          <p:nvPr/>
        </p:nvSpPr>
        <p:spPr>
          <a:xfrm>
            <a:off x="410633" y="315384"/>
            <a:ext cx="406400" cy="406400"/>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522" name="Google Shape;522;p68"/>
          <p:cNvSpPr txBox="1"/>
          <p:nvPr/>
        </p:nvSpPr>
        <p:spPr>
          <a:xfrm>
            <a:off x="1938772" y="396687"/>
            <a:ext cx="7883958" cy="503385"/>
          </a:xfrm>
          <a:prstGeom prst="rect">
            <a:avLst/>
          </a:prstGeom>
          <a:noFill/>
          <a:ln>
            <a:noFill/>
          </a:ln>
        </p:spPr>
        <p:txBody>
          <a:bodyPr spcFirstLastPara="1" wrap="square" lIns="22500" tIns="22500" rIns="22500" bIns="22500" anchor="t" anchorCtr="0">
            <a:spAutoFit/>
          </a:bodyPr>
          <a:lstStyle/>
          <a:p>
            <a:pPr marL="0" marR="0" lvl="0" indent="0" algn="ctr" rtl="0">
              <a:lnSpc>
                <a:spcPct val="93000"/>
              </a:lnSpc>
              <a:spcBef>
                <a:spcPts val="0"/>
              </a:spcBef>
              <a:spcAft>
                <a:spcPts val="0"/>
              </a:spcAft>
              <a:buNone/>
            </a:pPr>
            <a:r>
              <a:rPr lang="zh-CN" sz="3200" b="0"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未完成订单率 NFR</a:t>
            </a:r>
            <a:endParaRPr sz="3200" b="0"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523" name="Google Shape;523;p68"/>
          <p:cNvSpPr txBox="1"/>
          <p:nvPr/>
        </p:nvSpPr>
        <p:spPr>
          <a:xfrm>
            <a:off x="436033" y="1937988"/>
            <a:ext cx="7633970" cy="1182375"/>
          </a:xfrm>
          <a:prstGeom prst="rect">
            <a:avLst/>
          </a:prstGeom>
          <a:noFill/>
          <a:ln>
            <a:noFill/>
          </a:ln>
        </p:spPr>
        <p:txBody>
          <a:bodyPr spcFirstLastPara="1" wrap="square" lIns="0" tIns="119375" rIns="0" bIns="0" anchor="t" anchorCtr="0">
            <a:spAutoFit/>
          </a:bodyPr>
          <a:lstStyle/>
          <a:p>
            <a:pPr marL="12700" marR="0" lvl="0" indent="0" algn="l" rtl="0">
              <a:lnSpc>
                <a:spcPct val="100000"/>
              </a:lnSpc>
              <a:spcBef>
                <a:spcPts val="0"/>
              </a:spcBef>
              <a:spcAft>
                <a:spcPts val="0"/>
              </a:spcAft>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未完成订单=①卖家主动取消的订单+</a:t>
            </a:r>
            <a:endParaRPr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12700" marR="0" lvl="0" indent="0" algn="l" rtl="0">
              <a:lnSpc>
                <a:spcPct val="100000"/>
              </a:lnSpc>
              <a:spcBef>
                <a:spcPts val="940"/>
              </a:spcBef>
              <a:spcAft>
                <a:spcPts val="0"/>
              </a:spcAft>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                    ②买家成功发起的</a:t>
            </a:r>
            <a:r>
              <a:rPr lang="zh-CN" sz="1400" b="0"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退货退款</a:t>
            </a: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订单</a:t>
            </a:r>
            <a:endParaRPr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12700" marR="0" lvl="0" indent="0" algn="l" rtl="0">
              <a:lnSpc>
                <a:spcPct val="100000"/>
              </a:lnSpc>
              <a:spcBef>
                <a:spcPts val="940"/>
              </a:spcBef>
              <a:spcAft>
                <a:spcPts val="0"/>
              </a:spcAft>
              <a:buNone/>
            </a:pPr>
            <a:r>
              <a:rPr lang="zh-CN" sz="14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                    ③因卖家责任造成的自动取消订单</a:t>
            </a:r>
            <a:endParaRPr sz="1400" b="0" i="0" u="sng"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524" name="Google Shape;524;p68"/>
          <p:cNvSpPr txBox="1"/>
          <p:nvPr/>
        </p:nvSpPr>
        <p:spPr>
          <a:xfrm>
            <a:off x="0" y="950760"/>
            <a:ext cx="6451600" cy="371255"/>
          </a:xfrm>
          <a:prstGeom prst="rect">
            <a:avLst/>
          </a:prstGeom>
          <a:solidFill>
            <a:srgbClr val="EE572B"/>
          </a:solidFill>
          <a:ln>
            <a:noFill/>
          </a:ln>
        </p:spPr>
        <p:txBody>
          <a:bodyPr spcFirstLastPara="1" wrap="square" lIns="0" tIns="93325" rIns="0" bIns="0" anchor="t" anchorCtr="0">
            <a:spAutoFit/>
          </a:bodyPr>
          <a:lstStyle/>
          <a:p>
            <a:pPr marL="91440" marR="0" lvl="0" indent="0" algn="l" rtl="0">
              <a:lnSpc>
                <a:spcPct val="100000"/>
              </a:lnSpc>
              <a:spcBef>
                <a:spcPts val="0"/>
              </a:spcBef>
              <a:spcAft>
                <a:spcPts val="0"/>
              </a:spcAft>
              <a:buNone/>
            </a:pPr>
            <a:r>
              <a:rPr lang="zh-CN" sz="1400" b="1" i="0" u="none" strike="noStrike" cap="none">
                <a:solidFill>
                  <a:srgbClr val="FFFFFF"/>
                </a:solidFill>
                <a:latin typeface="Arial" panose="020B0604020202020204"/>
                <a:ea typeface="Arial" panose="020B0604020202020204"/>
                <a:cs typeface="Arial" panose="020B0604020202020204"/>
                <a:sym typeface="Arial" panose="020B0604020202020204"/>
              </a:rPr>
              <a:t>未完成订单计算公式</a:t>
            </a:r>
            <a:endParaRPr sz="1400" b="1"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25" name="Google Shape;525;p68"/>
          <p:cNvSpPr txBox="1"/>
          <p:nvPr/>
        </p:nvSpPr>
        <p:spPr>
          <a:xfrm>
            <a:off x="410633" y="274626"/>
            <a:ext cx="7883958" cy="446190"/>
          </a:xfrm>
          <a:prstGeom prst="rect">
            <a:avLst/>
          </a:prstGeom>
          <a:noFill/>
          <a:ln>
            <a:noFill/>
          </a:ln>
        </p:spPr>
        <p:txBody>
          <a:bodyPr spcFirstLastPara="1" wrap="square" lIns="22500" tIns="22500" rIns="22500" bIns="22500" anchor="t" anchorCtr="0">
            <a:spAutoFit/>
          </a:bodyPr>
          <a:lstStyle/>
          <a:p>
            <a:pPr marL="0" marR="0" lvl="0" indent="0" algn="ctr" rtl="0">
              <a:lnSpc>
                <a:spcPct val="93000"/>
              </a:lnSpc>
              <a:spcBef>
                <a:spcPts val="0"/>
              </a:spcBef>
              <a:spcAft>
                <a:spcPts val="0"/>
              </a:spcAft>
              <a:buNone/>
            </a:pPr>
            <a:r>
              <a:rPr lang="zh-CN"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订单未完成率 Non-Fulfillment Rate  (NFR)</a:t>
            </a:r>
            <a:endParaRPr lang="zh-CN"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526" name="Google Shape;526;p68"/>
          <p:cNvSpPr txBox="1"/>
          <p:nvPr/>
        </p:nvSpPr>
        <p:spPr>
          <a:xfrm>
            <a:off x="436033" y="4578575"/>
            <a:ext cx="176178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zh-CN" sz="1400" b="1" i="0" u="none" strike="noStrike" cap="none">
                <a:solidFill>
                  <a:srgbClr val="EF875D"/>
                </a:solidFill>
                <a:latin typeface="微软雅黑" panose="020B0503020204020204" charset="-122"/>
                <a:ea typeface="微软雅黑" panose="020B0503020204020204" charset="-122"/>
                <a:cs typeface="微软雅黑" panose="020B0503020204020204" charset="-122"/>
                <a:sym typeface="微软雅黑" panose="020B0503020204020204" charset="-122"/>
              </a:rPr>
              <a:t>订单未完成率=</a:t>
            </a:r>
            <a:endParaRPr sz="1400" b="1" i="0" u="none" strike="noStrike" cap="none">
              <a:solidFill>
                <a:srgbClr val="EF875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cxnSp>
        <p:nvCxnSpPr>
          <p:cNvPr id="527" name="Google Shape;527;p68"/>
          <p:cNvCxnSpPr>
            <a:stCxn id="526" idx="3"/>
          </p:cNvCxnSpPr>
          <p:nvPr/>
        </p:nvCxnSpPr>
        <p:spPr>
          <a:xfrm rot="10800000" flipH="1">
            <a:off x="2197815" y="4731741"/>
            <a:ext cx="3312300" cy="31500"/>
          </a:xfrm>
          <a:prstGeom prst="straightConnector1">
            <a:avLst/>
          </a:prstGeom>
          <a:noFill/>
          <a:ln w="38100" cap="flat" cmpd="sng">
            <a:solidFill>
              <a:srgbClr val="EB792A"/>
            </a:solidFill>
            <a:prstDash val="solid"/>
            <a:round/>
            <a:headEnd type="none" w="sm" len="sm"/>
            <a:tailEnd type="none" w="sm" len="sm"/>
          </a:ln>
        </p:spPr>
      </p:cxnSp>
      <p:sp>
        <p:nvSpPr>
          <p:cNvPr id="528" name="Google Shape;528;p68"/>
          <p:cNvSpPr txBox="1"/>
          <p:nvPr/>
        </p:nvSpPr>
        <p:spPr>
          <a:xfrm>
            <a:off x="2420080" y="4331112"/>
            <a:ext cx="2867891"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zh-CN" sz="1400" b="1" i="0" u="none" strike="noStrike" cap="none">
                <a:solidFill>
                  <a:srgbClr val="EF875D"/>
                </a:solidFill>
                <a:latin typeface="微软雅黑" panose="020B0503020204020204" charset="-122"/>
                <a:ea typeface="微软雅黑" panose="020B0503020204020204" charset="-122"/>
                <a:cs typeface="微软雅黑" panose="020B0503020204020204" charset="-122"/>
                <a:sym typeface="微软雅黑" panose="020B0503020204020204" charset="-122"/>
              </a:rPr>
              <a:t>过去7天未完成订单</a:t>
            </a:r>
            <a:endParaRPr lang="zh-CN" sz="1400" b="1" i="0" u="none" strike="noStrike" cap="none">
              <a:solidFill>
                <a:srgbClr val="EF875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529" name="Google Shape;529;p68"/>
          <p:cNvSpPr txBox="1"/>
          <p:nvPr/>
        </p:nvSpPr>
        <p:spPr>
          <a:xfrm>
            <a:off x="2197814" y="4794414"/>
            <a:ext cx="331242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zh-CN" sz="1400" b="1" i="0" u="none" strike="noStrike" cap="none">
                <a:solidFill>
                  <a:srgbClr val="EF875D"/>
                </a:solidFill>
                <a:latin typeface="微软雅黑" panose="020B0503020204020204" charset="-122"/>
                <a:ea typeface="微软雅黑" panose="020B0503020204020204" charset="-122"/>
                <a:cs typeface="微软雅黑" panose="020B0503020204020204" charset="-122"/>
                <a:sym typeface="微软雅黑" panose="020B0503020204020204" charset="-122"/>
              </a:rPr>
              <a:t>过去7天总订单（未完成订单+净订单）</a:t>
            </a:r>
            <a:endParaRPr lang="zh-CN" sz="1400" b="1" i="0" u="none" strike="noStrike" cap="none">
              <a:solidFill>
                <a:srgbClr val="EF875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530" name="Google Shape;530;p68"/>
          <p:cNvSpPr txBox="1"/>
          <p:nvPr/>
        </p:nvSpPr>
        <p:spPr>
          <a:xfrm>
            <a:off x="6234546" y="2045207"/>
            <a:ext cx="4147289" cy="24622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rPr>
              <a:t>自动取消订单计算</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r>
              <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rPr>
              <a:t>DTS 未点击发货的订单会被记为自动</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r>
              <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rPr>
              <a:t>取消订单 （非巴西站点）</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r>
              <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rPr>
              <a:t>巴西站点为DTS+1个自然日未点击发货自动取消</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r>
              <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rPr>
              <a:t>订单</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r>
              <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rPr>
              <a:t>DTS (工作日)+3个自然日未到仓扫描的订单会被记</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r>
              <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rPr>
              <a:t>为自动取消订单 </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r>
              <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rPr>
              <a:t>注：物流时效豁免只针对 DTS 设置的工作日，</a:t>
            </a:r>
            <a:endParaRPr sz="1400" b="1" i="0" u="none" strike="noStrike" cap="none">
              <a:solidFill>
                <a:srgbClr val="FF5B23"/>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r>
              <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rPr>
              <a:t>(自然日)没有物流时效豁免。 </a:t>
            </a:r>
            <a:endPar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535" name="Shape 535"/>
        <p:cNvGrpSpPr/>
        <p:nvPr/>
      </p:nvGrpSpPr>
      <p:grpSpPr>
        <a:xfrm>
          <a:off x="0" y="0"/>
          <a:ext cx="0" cy="0"/>
          <a:chOff x="0" y="0"/>
          <a:chExt cx="0" cy="0"/>
        </a:xfrm>
      </p:grpSpPr>
      <p:sp>
        <p:nvSpPr>
          <p:cNvPr id="536" name="Google Shape;536;p29"/>
          <p:cNvSpPr txBox="1"/>
          <p:nvPr/>
        </p:nvSpPr>
        <p:spPr>
          <a:xfrm>
            <a:off x="835307" y="179502"/>
            <a:ext cx="608328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panose="020B0604020202020204"/>
              <a:buNone/>
            </a:pPr>
            <a:r>
              <a:rPr lang="zh-CN"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迟发货率及订单未完成率扣分逻辑</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37" name="Google Shape;537;p29"/>
          <p:cNvPicPr preferRelativeResize="0"/>
          <p:nvPr/>
        </p:nvPicPr>
        <p:blipFill rotWithShape="1">
          <a:blip r:embed="rId1"/>
          <a:srcRect/>
          <a:stretch>
            <a:fillRect/>
          </a:stretch>
        </p:blipFill>
        <p:spPr>
          <a:xfrm>
            <a:off x="6215964" y="5241075"/>
            <a:ext cx="5823857" cy="1217175"/>
          </a:xfrm>
          <a:prstGeom prst="rect">
            <a:avLst/>
          </a:prstGeom>
          <a:noFill/>
          <a:ln>
            <a:noFill/>
          </a:ln>
        </p:spPr>
      </p:pic>
      <p:sp>
        <p:nvSpPr>
          <p:cNvPr id="538" name="Google Shape;538;p29"/>
          <p:cNvSpPr/>
          <p:nvPr/>
        </p:nvSpPr>
        <p:spPr>
          <a:xfrm>
            <a:off x="258651" y="913592"/>
            <a:ext cx="11672091" cy="646560"/>
          </a:xfrm>
          <a:prstGeom prst="rect">
            <a:avLst/>
          </a:prstGeom>
          <a:solidFill>
            <a:srgbClr val="ED4D2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panose="020B0604020202020204"/>
              <a:buNone/>
            </a:pPr>
            <a:r>
              <a:rPr lang="zh-CN" sz="1600" b="1" i="0" u="none" strike="noStrike" cap="none">
                <a:solidFill>
                  <a:schemeClr val="lt1"/>
                </a:solidFill>
                <a:latin typeface="Arial" panose="020B0604020202020204"/>
                <a:ea typeface="Arial" panose="020B0604020202020204"/>
                <a:cs typeface="Arial" panose="020B0604020202020204"/>
                <a:sym typeface="Arial" panose="020B0604020202020204"/>
              </a:rPr>
              <a:t>平台每周会计算前7天的迟发货率及订单未完成率，若未完成订单率或者迟发货率其中任一项未达标，计1分；若均未达标，计2分。若未完成订单率或者迟发货率其中任一项严重未达标，计2分；若均严重未达标，计4分。</a:t>
            </a:r>
            <a:endParaRPr sz="16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539" name="Google Shape;539;p29"/>
          <p:cNvPicPr preferRelativeResize="0"/>
          <p:nvPr/>
        </p:nvPicPr>
        <p:blipFill rotWithShape="1">
          <a:blip r:embed="rId2"/>
          <a:srcRect/>
          <a:stretch>
            <a:fillRect/>
          </a:stretch>
        </p:blipFill>
        <p:spPr>
          <a:xfrm>
            <a:off x="671889" y="1818924"/>
            <a:ext cx="5276540" cy="733633"/>
          </a:xfrm>
          <a:prstGeom prst="rect">
            <a:avLst/>
          </a:prstGeom>
          <a:noFill/>
          <a:ln>
            <a:noFill/>
          </a:ln>
        </p:spPr>
      </p:pic>
      <p:sp>
        <p:nvSpPr>
          <p:cNvPr id="540" name="Google Shape;540;p29"/>
          <p:cNvSpPr txBox="1"/>
          <p:nvPr/>
        </p:nvSpPr>
        <p:spPr>
          <a:xfrm>
            <a:off x="705444" y="1551039"/>
            <a:ext cx="97582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panose="020B0604020202020204"/>
              <a:buNone/>
            </a:pPr>
            <a:r>
              <a:rPr lang="zh-CN" sz="12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台湾市场</a:t>
            </a:r>
            <a:endParaRPr sz="12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541" name="Google Shape;541;p29"/>
          <p:cNvPicPr preferRelativeResize="0"/>
          <p:nvPr/>
        </p:nvPicPr>
        <p:blipFill rotWithShape="1">
          <a:blip r:embed="rId3"/>
          <a:srcRect/>
          <a:stretch>
            <a:fillRect/>
          </a:stretch>
        </p:blipFill>
        <p:spPr>
          <a:xfrm>
            <a:off x="688667" y="2531475"/>
            <a:ext cx="5259762" cy="748917"/>
          </a:xfrm>
          <a:prstGeom prst="rect">
            <a:avLst/>
          </a:prstGeom>
          <a:noFill/>
          <a:ln>
            <a:noFill/>
          </a:ln>
        </p:spPr>
      </p:pic>
      <p:sp>
        <p:nvSpPr>
          <p:cNvPr id="542" name="Google Shape;542;p29"/>
          <p:cNvSpPr txBox="1"/>
          <p:nvPr/>
        </p:nvSpPr>
        <p:spPr>
          <a:xfrm>
            <a:off x="705443" y="5009280"/>
            <a:ext cx="97582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panose="020B0604020202020204"/>
              <a:buNone/>
            </a:pPr>
            <a:r>
              <a:rPr lang="zh-CN" sz="12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越南市场</a:t>
            </a:r>
            <a:endParaRPr sz="12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543" name="Google Shape;543;p29"/>
          <p:cNvSpPr txBox="1"/>
          <p:nvPr/>
        </p:nvSpPr>
        <p:spPr>
          <a:xfrm>
            <a:off x="736884" y="3255763"/>
            <a:ext cx="108812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panose="020B0604020202020204"/>
              <a:buNone/>
            </a:pPr>
            <a:r>
              <a:rPr lang="zh-CN" sz="12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菲律宾市场</a:t>
            </a:r>
            <a:endParaRPr sz="12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544" name="Google Shape;544;p29"/>
          <p:cNvPicPr preferRelativeResize="0"/>
          <p:nvPr/>
        </p:nvPicPr>
        <p:blipFill rotWithShape="1">
          <a:blip r:embed="rId4"/>
          <a:srcRect/>
          <a:stretch>
            <a:fillRect/>
          </a:stretch>
        </p:blipFill>
        <p:spPr>
          <a:xfrm>
            <a:off x="707046" y="3570579"/>
            <a:ext cx="5276540" cy="756558"/>
          </a:xfrm>
          <a:prstGeom prst="rect">
            <a:avLst/>
          </a:prstGeom>
          <a:noFill/>
          <a:ln>
            <a:noFill/>
          </a:ln>
        </p:spPr>
      </p:pic>
      <p:pic>
        <p:nvPicPr>
          <p:cNvPr id="545" name="Google Shape;545;p29"/>
          <p:cNvPicPr preferRelativeResize="0"/>
          <p:nvPr/>
        </p:nvPicPr>
        <p:blipFill rotWithShape="1">
          <a:blip r:embed="rId5"/>
          <a:srcRect/>
          <a:stretch>
            <a:fillRect/>
          </a:stretch>
        </p:blipFill>
        <p:spPr>
          <a:xfrm>
            <a:off x="705444" y="4287550"/>
            <a:ext cx="5242985" cy="764201"/>
          </a:xfrm>
          <a:prstGeom prst="rect">
            <a:avLst/>
          </a:prstGeom>
          <a:noFill/>
          <a:ln>
            <a:noFill/>
          </a:ln>
        </p:spPr>
      </p:pic>
      <p:pic>
        <p:nvPicPr>
          <p:cNvPr id="546" name="Google Shape;546;p29"/>
          <p:cNvPicPr preferRelativeResize="0"/>
          <p:nvPr/>
        </p:nvPicPr>
        <p:blipFill rotWithShape="1">
          <a:blip r:embed="rId6"/>
          <a:srcRect/>
          <a:stretch>
            <a:fillRect/>
          </a:stretch>
        </p:blipFill>
        <p:spPr>
          <a:xfrm>
            <a:off x="663499" y="5227307"/>
            <a:ext cx="5284930" cy="741274"/>
          </a:xfrm>
          <a:prstGeom prst="rect">
            <a:avLst/>
          </a:prstGeom>
          <a:noFill/>
          <a:ln>
            <a:noFill/>
          </a:ln>
        </p:spPr>
      </p:pic>
      <p:pic>
        <p:nvPicPr>
          <p:cNvPr id="547" name="Google Shape;547;p29"/>
          <p:cNvPicPr preferRelativeResize="0"/>
          <p:nvPr/>
        </p:nvPicPr>
        <p:blipFill rotWithShape="1">
          <a:blip r:embed="rId7"/>
          <a:srcRect/>
          <a:stretch>
            <a:fillRect/>
          </a:stretch>
        </p:blipFill>
        <p:spPr>
          <a:xfrm>
            <a:off x="671889" y="5932657"/>
            <a:ext cx="5259762" cy="748917"/>
          </a:xfrm>
          <a:prstGeom prst="rect">
            <a:avLst/>
          </a:prstGeom>
          <a:noFill/>
          <a:ln>
            <a:noFill/>
          </a:ln>
        </p:spPr>
      </p:pic>
      <p:sp>
        <p:nvSpPr>
          <p:cNvPr id="548" name="Google Shape;548;p29"/>
          <p:cNvSpPr txBox="1"/>
          <p:nvPr/>
        </p:nvSpPr>
        <p:spPr>
          <a:xfrm>
            <a:off x="6223734" y="1565874"/>
            <a:ext cx="97582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panose="020B0604020202020204"/>
              <a:buNone/>
            </a:pPr>
            <a:r>
              <a:rPr lang="zh-CN" sz="12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新加坡市场</a:t>
            </a:r>
            <a:endParaRPr sz="12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549" name="Google Shape;549;p29"/>
          <p:cNvPicPr preferRelativeResize="0"/>
          <p:nvPr/>
        </p:nvPicPr>
        <p:blipFill rotWithShape="1">
          <a:blip r:embed="rId8"/>
          <a:srcRect/>
          <a:stretch>
            <a:fillRect/>
          </a:stretch>
        </p:blipFill>
        <p:spPr>
          <a:xfrm>
            <a:off x="6257333" y="1835791"/>
            <a:ext cx="5195228" cy="691164"/>
          </a:xfrm>
          <a:prstGeom prst="rect">
            <a:avLst/>
          </a:prstGeom>
          <a:noFill/>
          <a:ln>
            <a:noFill/>
          </a:ln>
        </p:spPr>
      </p:pic>
      <p:pic>
        <p:nvPicPr>
          <p:cNvPr id="550" name="Google Shape;550;p29"/>
          <p:cNvPicPr preferRelativeResize="0"/>
          <p:nvPr/>
        </p:nvPicPr>
        <p:blipFill rotWithShape="1">
          <a:blip r:embed="rId9"/>
          <a:srcRect/>
          <a:stretch>
            <a:fillRect/>
          </a:stretch>
        </p:blipFill>
        <p:spPr>
          <a:xfrm>
            <a:off x="6254778" y="2508337"/>
            <a:ext cx="5200338" cy="759200"/>
          </a:xfrm>
          <a:prstGeom prst="rect">
            <a:avLst/>
          </a:prstGeom>
          <a:noFill/>
          <a:ln>
            <a:noFill/>
          </a:ln>
        </p:spPr>
      </p:pic>
      <p:sp>
        <p:nvSpPr>
          <p:cNvPr id="551" name="Google Shape;551;p29"/>
          <p:cNvSpPr txBox="1"/>
          <p:nvPr/>
        </p:nvSpPr>
        <p:spPr>
          <a:xfrm>
            <a:off x="6223734" y="3261868"/>
            <a:ext cx="1249742"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panose="020B0604020202020204"/>
              <a:buNone/>
            </a:pPr>
            <a:r>
              <a:rPr lang="zh-CN" sz="12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马来西亚市场</a:t>
            </a:r>
            <a:endParaRPr sz="12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552" name="Google Shape;552;p29"/>
          <p:cNvPicPr preferRelativeResize="0"/>
          <p:nvPr/>
        </p:nvPicPr>
        <p:blipFill rotWithShape="1">
          <a:blip r:embed="rId10"/>
          <a:srcRect/>
          <a:stretch>
            <a:fillRect/>
          </a:stretch>
        </p:blipFill>
        <p:spPr>
          <a:xfrm>
            <a:off x="6272185" y="3570579"/>
            <a:ext cx="5200338" cy="749714"/>
          </a:xfrm>
          <a:prstGeom prst="rect">
            <a:avLst/>
          </a:prstGeom>
          <a:noFill/>
          <a:ln>
            <a:noFill/>
          </a:ln>
        </p:spPr>
      </p:pic>
      <p:pic>
        <p:nvPicPr>
          <p:cNvPr id="553" name="Google Shape;553;p29"/>
          <p:cNvPicPr preferRelativeResize="0"/>
          <p:nvPr/>
        </p:nvPicPr>
        <p:blipFill rotWithShape="1">
          <a:blip r:embed="rId11"/>
          <a:srcRect/>
          <a:stretch>
            <a:fillRect/>
          </a:stretch>
        </p:blipFill>
        <p:spPr>
          <a:xfrm>
            <a:off x="6272185" y="4330162"/>
            <a:ext cx="5200338" cy="697685"/>
          </a:xfrm>
          <a:prstGeom prst="rect">
            <a:avLst/>
          </a:prstGeom>
          <a:noFill/>
          <a:ln>
            <a:noFill/>
          </a:ln>
        </p:spPr>
      </p:pic>
      <p:pic>
        <p:nvPicPr>
          <p:cNvPr id="554" name="Google Shape;554;p29"/>
          <p:cNvPicPr preferRelativeResize="0"/>
          <p:nvPr/>
        </p:nvPicPr>
        <p:blipFill rotWithShape="1">
          <a:blip r:embed="rId12"/>
          <a:srcRect/>
          <a:stretch>
            <a:fillRect/>
          </a:stretch>
        </p:blipFill>
        <p:spPr>
          <a:xfrm>
            <a:off x="6272185" y="5237756"/>
            <a:ext cx="5163519" cy="700542"/>
          </a:xfrm>
          <a:prstGeom prst="rect">
            <a:avLst/>
          </a:prstGeom>
          <a:noFill/>
          <a:ln>
            <a:noFill/>
          </a:ln>
        </p:spPr>
      </p:pic>
      <p:sp>
        <p:nvSpPr>
          <p:cNvPr id="555" name="Google Shape;555;p29"/>
          <p:cNvSpPr txBox="1"/>
          <p:nvPr/>
        </p:nvSpPr>
        <p:spPr>
          <a:xfrm>
            <a:off x="6272185" y="5031166"/>
            <a:ext cx="1748814"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panose="020B0604020202020204"/>
              <a:buNone/>
            </a:pPr>
            <a:r>
              <a:rPr lang="zh-CN" sz="12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印尼、泰国市场</a:t>
            </a:r>
            <a:endParaRPr sz="1200" b="1"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556" name="Google Shape;556;p29"/>
          <p:cNvPicPr preferRelativeResize="0"/>
          <p:nvPr/>
        </p:nvPicPr>
        <p:blipFill rotWithShape="1">
          <a:blip r:embed="rId13"/>
          <a:srcRect/>
          <a:stretch>
            <a:fillRect/>
          </a:stretch>
        </p:blipFill>
        <p:spPr>
          <a:xfrm>
            <a:off x="6272185" y="5956221"/>
            <a:ext cx="5172983" cy="70178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561" name="Shape 561"/>
        <p:cNvGrpSpPr/>
        <p:nvPr/>
      </p:nvGrpSpPr>
      <p:grpSpPr>
        <a:xfrm>
          <a:off x="0" y="0"/>
          <a:ext cx="0" cy="0"/>
          <a:chOff x="0" y="0"/>
          <a:chExt cx="0" cy="0"/>
        </a:xfrm>
      </p:grpSpPr>
      <p:sp>
        <p:nvSpPr>
          <p:cNvPr id="562" name="Google Shape;562;p31"/>
          <p:cNvSpPr txBox="1"/>
          <p:nvPr/>
        </p:nvSpPr>
        <p:spPr>
          <a:xfrm>
            <a:off x="835307" y="179502"/>
            <a:ext cx="742734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panose="020B0604020202020204"/>
              <a:buNone/>
            </a:pPr>
            <a:r>
              <a:rPr lang="zh-CN"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迟发货率及订单未完成率高的解决方法</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63" name="Google Shape;563;p31"/>
          <p:cNvSpPr txBox="1"/>
          <p:nvPr/>
        </p:nvSpPr>
        <p:spPr>
          <a:xfrm>
            <a:off x="835308" y="1887388"/>
            <a:ext cx="7749003" cy="78752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3F3F3F"/>
              </a:buClr>
              <a:buSzPts val="1600"/>
              <a:buFont typeface="Arial" panose="020B0604020202020204"/>
              <a:buChar char="•"/>
            </a:pPr>
            <a:r>
              <a:rPr lang="zh-CN" sz="1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增加单量</a:t>
            </a:r>
            <a:r>
              <a:rPr lang="zh-CN" sz="16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——店铺打折、优惠券、捆绑销售、关键词广告、参加活动</a:t>
            </a:r>
            <a:endParaRPr sz="16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85750" marR="0" lvl="0" indent="-285750" algn="l" rtl="0">
              <a:lnSpc>
                <a:spcPct val="150000"/>
              </a:lnSpc>
              <a:spcBef>
                <a:spcPts val="0"/>
              </a:spcBef>
              <a:spcAft>
                <a:spcPts val="0"/>
              </a:spcAft>
              <a:buClr>
                <a:srgbClr val="3F3F3F"/>
              </a:buClr>
              <a:buSzPts val="1600"/>
              <a:buFont typeface="Arial" panose="020B0604020202020204"/>
              <a:buChar char="•"/>
            </a:pPr>
            <a:r>
              <a:rPr lang="zh-CN" sz="1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避免出现新的NFR/LSR情况</a:t>
            </a:r>
            <a:r>
              <a:rPr lang="zh-CN" sz="16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——确保订单不要再出现迟发货和被取消的情况</a:t>
            </a:r>
            <a:endParaRPr sz="16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564" name="Google Shape;564;p31"/>
          <p:cNvSpPr/>
          <p:nvPr/>
        </p:nvSpPr>
        <p:spPr>
          <a:xfrm>
            <a:off x="934498" y="1463466"/>
            <a:ext cx="1553813" cy="416014"/>
          </a:xfrm>
          <a:prstGeom prst="rect">
            <a:avLst/>
          </a:prstGeom>
          <a:solidFill>
            <a:srgbClr val="ED4D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chemeClr val="lt1"/>
                </a:solidFill>
                <a:latin typeface="Arial" panose="020B0604020202020204"/>
                <a:ea typeface="Arial" panose="020B0604020202020204"/>
                <a:cs typeface="Arial" panose="020B0604020202020204"/>
                <a:sym typeface="Arial" panose="020B0604020202020204"/>
              </a:rPr>
              <a:t>短期方法</a:t>
            </a:r>
            <a:endParaRPr sz="20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565" name="Google Shape;565;p31"/>
          <p:cNvSpPr/>
          <p:nvPr/>
        </p:nvSpPr>
        <p:spPr>
          <a:xfrm>
            <a:off x="934497" y="3303152"/>
            <a:ext cx="1553813" cy="416014"/>
          </a:xfrm>
          <a:prstGeom prst="rect">
            <a:avLst/>
          </a:prstGeom>
          <a:solidFill>
            <a:srgbClr val="ED4D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chemeClr val="lt1"/>
                </a:solidFill>
                <a:latin typeface="Arial" panose="020B0604020202020204"/>
                <a:ea typeface="Arial" panose="020B0604020202020204"/>
                <a:cs typeface="Arial" panose="020B0604020202020204"/>
                <a:sym typeface="Arial" panose="020B0604020202020204"/>
              </a:rPr>
              <a:t>长期方法</a:t>
            </a:r>
            <a:endParaRPr sz="20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566" name="Google Shape;566;p31"/>
          <p:cNvSpPr txBox="1"/>
          <p:nvPr/>
        </p:nvSpPr>
        <p:spPr>
          <a:xfrm>
            <a:off x="835307" y="3873440"/>
            <a:ext cx="7749003" cy="152618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3F3F3F"/>
              </a:buClr>
              <a:buSzPts val="1600"/>
              <a:buFont typeface="Arial" panose="020B0604020202020204"/>
              <a:buChar char="•"/>
            </a:pPr>
            <a:r>
              <a:rPr lang="zh-CN" sz="1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备货</a:t>
            </a:r>
            <a:r>
              <a:rPr lang="zh-CN" sz="16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——货源稳定且能够及时供货/活动前提前备货</a:t>
            </a:r>
            <a:endParaRPr sz="16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85750" marR="0" lvl="0" indent="-285750" algn="l" rtl="0">
              <a:lnSpc>
                <a:spcPct val="150000"/>
              </a:lnSpc>
              <a:spcBef>
                <a:spcPts val="0"/>
              </a:spcBef>
              <a:spcAft>
                <a:spcPts val="0"/>
              </a:spcAft>
              <a:buClr>
                <a:srgbClr val="3F3F3F"/>
              </a:buClr>
              <a:buSzPts val="1600"/>
              <a:buFont typeface="Arial" panose="020B0604020202020204"/>
              <a:buChar char="•"/>
            </a:pPr>
            <a:r>
              <a:rPr lang="zh-CN" sz="1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打包</a:t>
            </a:r>
            <a:r>
              <a:rPr lang="zh-CN" sz="16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——监控打包质量，减少错发、漏发、超材、破损件</a:t>
            </a:r>
            <a:endParaRPr sz="16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85750" marR="0" lvl="0" indent="-285750" algn="l" rtl="0">
              <a:lnSpc>
                <a:spcPct val="150000"/>
              </a:lnSpc>
              <a:spcBef>
                <a:spcPts val="0"/>
              </a:spcBef>
              <a:spcAft>
                <a:spcPts val="0"/>
              </a:spcAft>
              <a:buClr>
                <a:srgbClr val="3F3F3F"/>
              </a:buClr>
              <a:buSzPts val="1600"/>
              <a:buFont typeface="Arial" panose="020B0604020202020204"/>
              <a:buChar char="•"/>
            </a:pPr>
            <a:r>
              <a:rPr lang="zh-CN" sz="1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物流</a:t>
            </a:r>
            <a:r>
              <a:rPr lang="zh-CN" sz="16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——每天追踪仓库扫描情况/选择优质国内段物流商</a:t>
            </a:r>
            <a:endParaRPr sz="16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85750" marR="0" lvl="0" indent="-285750" algn="l" rtl="0">
              <a:lnSpc>
                <a:spcPct val="150000"/>
              </a:lnSpc>
              <a:spcBef>
                <a:spcPts val="0"/>
              </a:spcBef>
              <a:spcAft>
                <a:spcPts val="0"/>
              </a:spcAft>
              <a:buClr>
                <a:srgbClr val="3F3F3F"/>
              </a:buClr>
              <a:buSzPts val="1600"/>
              <a:buFont typeface="Arial" panose="020B0604020202020204"/>
              <a:buChar char="•"/>
            </a:pPr>
            <a:r>
              <a:rPr lang="zh-CN" sz="1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产品</a:t>
            </a:r>
            <a:r>
              <a:rPr lang="zh-CN" sz="16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——定期考核供应商货品退货退款率，优胜劣汰/定期更新商品库存</a:t>
            </a:r>
            <a:endParaRPr sz="16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570" name="Shape 570"/>
        <p:cNvGrpSpPr/>
        <p:nvPr/>
      </p:nvGrpSpPr>
      <p:grpSpPr>
        <a:xfrm>
          <a:off x="0" y="0"/>
          <a:ext cx="0" cy="0"/>
          <a:chOff x="0" y="0"/>
          <a:chExt cx="0" cy="0"/>
        </a:xfrm>
      </p:grpSpPr>
      <p:sp>
        <p:nvSpPr>
          <p:cNvPr id="571" name="Google Shape;571;p32"/>
          <p:cNvSpPr/>
          <p:nvPr/>
        </p:nvSpPr>
        <p:spPr>
          <a:xfrm>
            <a:off x="0" y="0"/>
            <a:ext cx="12258675" cy="6858000"/>
          </a:xfrm>
          <a:prstGeom prst="rect">
            <a:avLst/>
          </a:prstGeom>
          <a:solidFill>
            <a:srgbClr val="ED4D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ED4D2D"/>
              </a:solidFill>
              <a:highlight>
                <a:srgbClr val="ED4D2D"/>
              </a:highlight>
              <a:latin typeface="Arial" panose="020B0604020202020204"/>
              <a:ea typeface="Arial" panose="020B0604020202020204"/>
              <a:cs typeface="Arial" panose="020B0604020202020204"/>
              <a:sym typeface="Arial" panose="020B0604020202020204"/>
            </a:endParaRPr>
          </a:p>
        </p:txBody>
      </p:sp>
      <p:sp>
        <p:nvSpPr>
          <p:cNvPr id="572" name="Google Shape;572;p32"/>
          <p:cNvSpPr/>
          <p:nvPr/>
        </p:nvSpPr>
        <p:spPr>
          <a:xfrm>
            <a:off x="1977634" y="1844158"/>
            <a:ext cx="8603280" cy="165641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3600"/>
              <a:buFont typeface="Arial" panose="020B0604020202020204"/>
              <a:buNone/>
            </a:pPr>
            <a:r>
              <a:rPr lang="zh-CN" sz="36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02</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ctr" rtl="0">
              <a:lnSpc>
                <a:spcPct val="150000"/>
              </a:lnSpc>
              <a:spcBef>
                <a:spcPts val="0"/>
              </a:spcBef>
              <a:spcAft>
                <a:spcPts val="0"/>
              </a:spcAft>
              <a:buClr>
                <a:srgbClr val="000000"/>
              </a:buClr>
              <a:buSzPts val="3600"/>
              <a:buFont typeface="Arial" panose="020B0604020202020204"/>
              <a:buNone/>
            </a:pPr>
            <a:r>
              <a:rPr lang="zh-CN" sz="36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违反上架规则</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577" name="Shape 577"/>
        <p:cNvGrpSpPr/>
        <p:nvPr/>
      </p:nvGrpSpPr>
      <p:grpSpPr>
        <a:xfrm>
          <a:off x="0" y="0"/>
          <a:ext cx="0" cy="0"/>
          <a:chOff x="0" y="0"/>
          <a:chExt cx="0" cy="0"/>
        </a:xfrm>
      </p:grpSpPr>
      <p:sp>
        <p:nvSpPr>
          <p:cNvPr id="578" name="Google Shape;578;p33"/>
          <p:cNvSpPr txBox="1"/>
          <p:nvPr/>
        </p:nvSpPr>
        <p:spPr>
          <a:xfrm>
            <a:off x="835308" y="179502"/>
            <a:ext cx="359735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panose="020B0604020202020204"/>
              <a:buNone/>
            </a:pPr>
            <a:r>
              <a:rPr lang="zh-CN"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违反上架规则</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79" name="Google Shape;579;p33"/>
          <p:cNvSpPr/>
          <p:nvPr/>
        </p:nvSpPr>
        <p:spPr>
          <a:xfrm>
            <a:off x="9502077" y="1094117"/>
            <a:ext cx="914400" cy="914400"/>
          </a:xfrm>
          <a:prstGeom prst="ellipse">
            <a:avLst/>
          </a:prstGeom>
          <a:solidFill>
            <a:srgbClr val="72B6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580" name="Google Shape;580;p33"/>
          <p:cNvSpPr/>
          <p:nvPr/>
        </p:nvSpPr>
        <p:spPr>
          <a:xfrm>
            <a:off x="9786576" y="1353808"/>
            <a:ext cx="345401" cy="395019"/>
          </a:xfrm>
          <a:custGeom>
            <a:avLst/>
            <a:gdLst/>
            <a:ahLst/>
            <a:cxnLst/>
            <a:rect l="l" t="t" r="r" b="b"/>
            <a:pathLst>
              <a:path w="84" h="96" extrusionOk="0">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81" name="Google Shape;581;p33"/>
          <p:cNvSpPr/>
          <p:nvPr/>
        </p:nvSpPr>
        <p:spPr>
          <a:xfrm>
            <a:off x="1432063" y="1094117"/>
            <a:ext cx="914400" cy="914400"/>
          </a:xfrm>
          <a:prstGeom prst="ellipse">
            <a:avLst/>
          </a:prstGeom>
          <a:solidFill>
            <a:srgbClr val="FF57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582" name="Google Shape;582;p33"/>
          <p:cNvSpPr/>
          <p:nvPr/>
        </p:nvSpPr>
        <p:spPr>
          <a:xfrm>
            <a:off x="1750913" y="1332817"/>
            <a:ext cx="276703" cy="437000"/>
          </a:xfrm>
          <a:custGeom>
            <a:avLst/>
            <a:gdLst/>
            <a:ahLst/>
            <a:cxnLst/>
            <a:rect l="l" t="t" r="r" b="b"/>
            <a:pathLst>
              <a:path w="67" h="106" extrusionOk="0">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83" name="Google Shape;583;p33"/>
          <p:cNvSpPr/>
          <p:nvPr/>
        </p:nvSpPr>
        <p:spPr>
          <a:xfrm>
            <a:off x="5238372" y="1094117"/>
            <a:ext cx="914400" cy="914400"/>
          </a:xfrm>
          <a:prstGeom prst="ellipse">
            <a:avLst/>
          </a:prstGeom>
          <a:solidFill>
            <a:srgbClr val="FFAB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584" name="Google Shape;584;p33"/>
          <p:cNvSpPr/>
          <p:nvPr/>
        </p:nvSpPr>
        <p:spPr>
          <a:xfrm>
            <a:off x="5512376" y="1356672"/>
            <a:ext cx="366393" cy="389292"/>
          </a:xfrm>
          <a:custGeom>
            <a:avLst/>
            <a:gdLst/>
            <a:ahLst/>
            <a:cxnLst/>
            <a:rect l="l" t="t" r="r" b="b"/>
            <a:pathLst>
              <a:path w="89" h="95" extrusionOk="0">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cxnSp>
        <p:nvCxnSpPr>
          <p:cNvPr id="585" name="Google Shape;585;p33"/>
          <p:cNvCxnSpPr/>
          <p:nvPr/>
        </p:nvCxnSpPr>
        <p:spPr>
          <a:xfrm>
            <a:off x="3633976" y="1815390"/>
            <a:ext cx="0" cy="2035839"/>
          </a:xfrm>
          <a:prstGeom prst="straightConnector1">
            <a:avLst/>
          </a:prstGeom>
          <a:noFill/>
          <a:ln w="9525" cap="flat" cmpd="sng">
            <a:solidFill>
              <a:srgbClr val="ACB8CA"/>
            </a:solidFill>
            <a:prstDash val="solid"/>
            <a:miter lim="800000"/>
            <a:headEnd type="none" w="sm" len="sm"/>
            <a:tailEnd type="none" w="sm" len="sm"/>
          </a:ln>
        </p:spPr>
      </p:cxnSp>
      <p:cxnSp>
        <p:nvCxnSpPr>
          <p:cNvPr id="586" name="Google Shape;586;p33"/>
          <p:cNvCxnSpPr/>
          <p:nvPr/>
        </p:nvCxnSpPr>
        <p:spPr>
          <a:xfrm>
            <a:off x="7668701" y="1815390"/>
            <a:ext cx="0" cy="2035839"/>
          </a:xfrm>
          <a:prstGeom prst="straightConnector1">
            <a:avLst/>
          </a:prstGeom>
          <a:noFill/>
          <a:ln w="9525" cap="flat" cmpd="sng">
            <a:solidFill>
              <a:srgbClr val="ACB8CA"/>
            </a:solidFill>
            <a:prstDash val="solid"/>
            <a:miter lim="800000"/>
            <a:headEnd type="none" w="sm" len="sm"/>
            <a:tailEnd type="none" w="sm" len="sm"/>
          </a:ln>
        </p:spPr>
      </p:cxnSp>
      <p:sp>
        <p:nvSpPr>
          <p:cNvPr id="587" name="Google Shape;587;p33"/>
          <p:cNvSpPr txBox="1"/>
          <p:nvPr/>
        </p:nvSpPr>
        <p:spPr>
          <a:xfrm>
            <a:off x="1188234" y="2243992"/>
            <a:ext cx="1410964"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panose="020B0604020202020204"/>
              <a:buNone/>
            </a:pPr>
            <a:r>
              <a:rPr lang="zh-CN" sz="2400" b="1" i="0" u="none" strike="noStrike" cap="none">
                <a:solidFill>
                  <a:srgbClr val="FF5722"/>
                </a:solidFill>
                <a:latin typeface="微软雅黑" panose="020B0503020204020204" charset="-122"/>
                <a:ea typeface="微软雅黑" panose="020B0503020204020204" charset="-122"/>
                <a:cs typeface="微软雅黑" panose="020B0503020204020204" charset="-122"/>
                <a:sym typeface="微软雅黑" panose="020B0503020204020204" charset="-122"/>
              </a:rPr>
              <a:t>禁止刊登</a:t>
            </a:r>
            <a:endParaRPr sz="2400" b="1" i="0" u="none" strike="noStrike" cap="none">
              <a:solidFill>
                <a:srgbClr val="FF5722"/>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588" name="Google Shape;588;p33"/>
          <p:cNvSpPr txBox="1"/>
          <p:nvPr/>
        </p:nvSpPr>
        <p:spPr>
          <a:xfrm>
            <a:off x="4921490" y="2243992"/>
            <a:ext cx="141577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panose="020B0604020202020204"/>
              <a:buNone/>
            </a:pPr>
            <a:r>
              <a:rPr lang="zh-CN" sz="2400" b="1" i="0" u="none" strike="noStrike" cap="none">
                <a:solidFill>
                  <a:srgbClr val="FFAB40"/>
                </a:solidFill>
                <a:latin typeface="微软雅黑" panose="020B0503020204020204" charset="-122"/>
                <a:ea typeface="微软雅黑" panose="020B0503020204020204" charset="-122"/>
                <a:cs typeface="微软雅黑" panose="020B0503020204020204" charset="-122"/>
                <a:sym typeface="微软雅黑" panose="020B0503020204020204" charset="-122"/>
              </a:rPr>
              <a:t>劣质刊登</a:t>
            </a:r>
            <a:endParaRPr sz="2400" b="1" i="0" u="none" strike="noStrike" cap="none">
              <a:solidFill>
                <a:srgbClr val="FFAB4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589" name="Google Shape;589;p33"/>
          <p:cNvSpPr txBox="1"/>
          <p:nvPr/>
        </p:nvSpPr>
        <p:spPr>
          <a:xfrm>
            <a:off x="9251390" y="2243993"/>
            <a:ext cx="141577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panose="020B0604020202020204"/>
              <a:buNone/>
            </a:pPr>
            <a:r>
              <a:rPr lang="zh-CN" sz="2400" b="1" i="0" u="none" strike="noStrike" cap="none">
                <a:solidFill>
                  <a:srgbClr val="72B6A7"/>
                </a:solidFill>
                <a:latin typeface="微软雅黑" panose="020B0503020204020204" charset="-122"/>
                <a:ea typeface="微软雅黑" panose="020B0503020204020204" charset="-122"/>
                <a:cs typeface="微软雅黑" panose="020B0503020204020204" charset="-122"/>
                <a:sym typeface="微软雅黑" panose="020B0503020204020204" charset="-122"/>
              </a:rPr>
              <a:t>侵权假冒</a:t>
            </a:r>
            <a:endParaRPr sz="2400" b="1" i="0" u="none" strike="noStrike" cap="none">
              <a:solidFill>
                <a:srgbClr val="72B6A7"/>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590" name="Google Shape;590;p33"/>
          <p:cNvSpPr/>
          <p:nvPr/>
        </p:nvSpPr>
        <p:spPr>
          <a:xfrm>
            <a:off x="476539" y="2827674"/>
            <a:ext cx="2926827" cy="3028073"/>
          </a:xfrm>
          <a:prstGeom prst="rect">
            <a:avLst/>
          </a:prstGeom>
          <a:noFill/>
          <a:ln>
            <a:noFill/>
          </a:ln>
        </p:spPr>
        <p:txBody>
          <a:bodyPr spcFirstLastPara="1" wrap="square" lIns="91425" tIns="45700" rIns="91425" bIns="45700" anchor="t" anchorCtr="0">
            <a:spAutoFit/>
          </a:bodyPr>
          <a:lstStyle/>
          <a:p>
            <a:pPr marL="342900" marR="0" lvl="0" indent="-342900" algn="l" rtl="0">
              <a:lnSpc>
                <a:spcPct val="160000"/>
              </a:lnSpc>
              <a:spcBef>
                <a:spcPts val="0"/>
              </a:spcBef>
              <a:spcAft>
                <a:spcPts val="0"/>
              </a:spcAft>
              <a:buClr>
                <a:srgbClr val="5C5C5C"/>
              </a:buClr>
              <a:buSzPts val="1333"/>
              <a:buFont typeface="Arial" panose="020B0604020202020204"/>
              <a:buChar char="•"/>
            </a:pPr>
            <a:r>
              <a:rPr lang="zh-CN" sz="1335" b="1"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上架禁止销售商品 </a:t>
            </a:r>
            <a:r>
              <a:rPr lang="zh-CN"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（包括跨境卖家禁运品类商、违法以及当地国政府售召回的等）</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342900" marR="0" lvl="0" indent="-342900" algn="l" rtl="0">
              <a:lnSpc>
                <a:spcPct val="160000"/>
              </a:lnSpc>
              <a:spcBef>
                <a:spcPts val="0"/>
              </a:spcBef>
              <a:spcAft>
                <a:spcPts val="0"/>
              </a:spcAft>
              <a:buClr>
                <a:srgbClr val="5C5C5C"/>
              </a:buClr>
              <a:buSzPts val="1333"/>
              <a:buFont typeface="Arial" panose="020B0604020202020204"/>
              <a:buChar char="•"/>
            </a:pPr>
            <a:r>
              <a:rPr lang="zh-CN"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刊登广告或销售无实物商品</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342900" marR="0" lvl="0" indent="-342900" algn="l" rtl="0">
              <a:lnSpc>
                <a:spcPct val="160000"/>
              </a:lnSpc>
              <a:spcBef>
                <a:spcPts val="0"/>
              </a:spcBef>
              <a:spcAft>
                <a:spcPts val="0"/>
              </a:spcAft>
              <a:buClr>
                <a:srgbClr val="5C5C5C"/>
              </a:buClr>
              <a:buSzPts val="1333"/>
              <a:buFont typeface="Arial" panose="020B0604020202020204"/>
              <a:buChar char="•"/>
            </a:pPr>
            <a:r>
              <a:rPr lang="zh-CN"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同一商品 ID下更换不同商品</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342900" marR="0" lvl="0" indent="-342900" algn="l" rtl="0">
              <a:lnSpc>
                <a:spcPct val="160000"/>
              </a:lnSpc>
              <a:spcBef>
                <a:spcPts val="0"/>
              </a:spcBef>
              <a:spcAft>
                <a:spcPts val="0"/>
              </a:spcAft>
              <a:buClr>
                <a:srgbClr val="5C5C5C"/>
              </a:buClr>
              <a:buSzPts val="1333"/>
              <a:buFont typeface="Arial" panose="020B0604020202020204"/>
              <a:buChar char="•"/>
            </a:pPr>
            <a:r>
              <a:rPr lang="zh-CN" sz="1335" b="1"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夸大不实折扣</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342900" marR="0" lvl="0" indent="-342900" algn="l" rtl="0">
              <a:lnSpc>
                <a:spcPct val="160000"/>
              </a:lnSpc>
              <a:spcBef>
                <a:spcPts val="0"/>
              </a:spcBef>
              <a:spcAft>
                <a:spcPts val="0"/>
              </a:spcAft>
              <a:buClr>
                <a:srgbClr val="5C5C5C"/>
              </a:buClr>
              <a:buSzPts val="1333"/>
              <a:buFont typeface="Arial" panose="020B0604020202020204"/>
              <a:buChar char="•"/>
            </a:pPr>
            <a:r>
              <a:rPr lang="zh-CN"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商品描述图片带有导向外部平台内容的水印</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342900" marR="0" lvl="0" indent="-342900" algn="l" rtl="0">
              <a:lnSpc>
                <a:spcPct val="160000"/>
              </a:lnSpc>
              <a:spcBef>
                <a:spcPts val="0"/>
              </a:spcBef>
              <a:spcAft>
                <a:spcPts val="0"/>
              </a:spcAft>
              <a:buClr>
                <a:srgbClr val="5C5C5C"/>
              </a:buClr>
              <a:buSzPts val="1333"/>
              <a:buFont typeface="Arial" panose="020B0604020202020204"/>
              <a:buChar char="•"/>
            </a:pPr>
            <a:r>
              <a:rPr lang="zh-CN"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商品图片或描述中带有色情内容-成人用品类请仔细阅读专门的上架规范及处理办法</a:t>
            </a:r>
            <a:endParaRPr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591" name="Google Shape;591;p33"/>
          <p:cNvSpPr/>
          <p:nvPr/>
        </p:nvSpPr>
        <p:spPr>
          <a:xfrm>
            <a:off x="4268394" y="2908425"/>
            <a:ext cx="2796909" cy="275876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60000"/>
              </a:lnSpc>
              <a:spcBef>
                <a:spcPts val="0"/>
              </a:spcBef>
              <a:spcAft>
                <a:spcPts val="0"/>
              </a:spcAft>
              <a:buClr>
                <a:srgbClr val="5C5C5C"/>
              </a:buClr>
              <a:buSzPts val="1333"/>
              <a:buFont typeface="Arial" panose="020B0604020202020204"/>
              <a:buChar char="•"/>
            </a:pPr>
            <a:r>
              <a:rPr lang="zh-CN"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商品类目设置错误</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285750" marR="0" lvl="0" indent="-285750" algn="l" rtl="0">
              <a:lnSpc>
                <a:spcPct val="160000"/>
              </a:lnSpc>
              <a:spcBef>
                <a:spcPts val="0"/>
              </a:spcBef>
              <a:spcAft>
                <a:spcPts val="0"/>
              </a:spcAft>
              <a:buClr>
                <a:srgbClr val="5C5C5C"/>
              </a:buClr>
              <a:buSzPts val="1333"/>
              <a:buFont typeface="Arial" panose="020B0604020202020204"/>
              <a:buChar char="•"/>
            </a:pPr>
            <a:r>
              <a:rPr lang="zh-CN" sz="1335" b="1"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商品重复刊登 </a:t>
            </a:r>
            <a:r>
              <a:rPr lang="zh-CN"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（包括同一卖家不店铺重复刊登商品以及不同店铺刊登同一商品）</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285750" marR="0" lvl="0" indent="-285750" algn="l" rtl="0">
              <a:lnSpc>
                <a:spcPct val="160000"/>
              </a:lnSpc>
              <a:spcBef>
                <a:spcPts val="0"/>
              </a:spcBef>
              <a:spcAft>
                <a:spcPts val="0"/>
              </a:spcAft>
              <a:buClr>
                <a:srgbClr val="5C5C5C"/>
              </a:buClr>
              <a:buSzPts val="1333"/>
              <a:buFont typeface="Arial" panose="020B0604020202020204"/>
              <a:buChar char="•"/>
            </a:pPr>
            <a:r>
              <a:rPr lang="zh-CN"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误导性定价</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285750" marR="0" lvl="0" indent="-285750" algn="l" rtl="0">
              <a:lnSpc>
                <a:spcPct val="160000"/>
              </a:lnSpc>
              <a:spcBef>
                <a:spcPts val="0"/>
              </a:spcBef>
              <a:spcAft>
                <a:spcPts val="0"/>
              </a:spcAft>
              <a:buClr>
                <a:srgbClr val="5C5C5C"/>
              </a:buClr>
              <a:buSzPts val="1333"/>
              <a:buFont typeface="Arial" panose="020B0604020202020204"/>
              <a:buChar char="•"/>
            </a:pPr>
            <a:r>
              <a:rPr lang="zh-CN" sz="1335" b="1"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不相关关键字</a:t>
            </a:r>
            <a:r>
              <a:rPr lang="zh-CN"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（如使用的产品标题，标签或者相关产品描述与商本身不符）</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285750" marR="0" lvl="0" indent="-285750" algn="l" rtl="0">
              <a:lnSpc>
                <a:spcPct val="160000"/>
              </a:lnSpc>
              <a:spcBef>
                <a:spcPts val="0"/>
              </a:spcBef>
              <a:spcAft>
                <a:spcPts val="0"/>
              </a:spcAft>
              <a:buClr>
                <a:srgbClr val="5C5C5C"/>
              </a:buClr>
              <a:buSzPts val="1333"/>
              <a:buFont typeface="Arial" panose="020B0604020202020204"/>
              <a:buChar char="•"/>
            </a:pPr>
            <a:r>
              <a:rPr lang="zh-CN"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图片质量不佳，商品占图面积 &lt;70%</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92" name="Google Shape;592;p33"/>
          <p:cNvSpPr/>
          <p:nvPr/>
        </p:nvSpPr>
        <p:spPr>
          <a:xfrm>
            <a:off x="7831000" y="2948568"/>
            <a:ext cx="3951424" cy="195085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60000"/>
              </a:lnSpc>
              <a:spcBef>
                <a:spcPts val="0"/>
              </a:spcBef>
              <a:spcAft>
                <a:spcPts val="0"/>
              </a:spcAft>
              <a:buClr>
                <a:srgbClr val="5C5C5C"/>
              </a:buClr>
              <a:buSzPts val="1333"/>
              <a:buFont typeface="Arial" panose="020B0604020202020204"/>
              <a:buChar char="•"/>
            </a:pPr>
            <a:r>
              <a:rPr lang="zh-CN"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非台湾站点：违反侵犯知识产权或者假冒产品， 计1分；严重违反，计2分</a:t>
            </a:r>
            <a:endParaRPr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85750" marR="0" lvl="0" indent="-285750" algn="l" rtl="0">
              <a:lnSpc>
                <a:spcPct val="160000"/>
              </a:lnSpc>
              <a:spcBef>
                <a:spcPts val="0"/>
              </a:spcBef>
              <a:spcAft>
                <a:spcPts val="0"/>
              </a:spcAft>
              <a:buClr>
                <a:srgbClr val="5C5C5C"/>
              </a:buClr>
              <a:buSzPts val="1333"/>
              <a:buFont typeface="Arial" panose="020B0604020202020204"/>
              <a:buChar char="•"/>
            </a:pPr>
            <a:r>
              <a:rPr lang="zh-CN"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台湾站点：违反侵犯知识产权或者假冒产品， 计2分；严重违反，计3分</a:t>
            </a:r>
            <a:endParaRPr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60000"/>
              </a:lnSpc>
              <a:spcBef>
                <a:spcPts val="0"/>
              </a:spcBef>
              <a:spcAft>
                <a:spcPts val="0"/>
              </a:spcAft>
              <a:buClr>
                <a:srgbClr val="000000"/>
              </a:buClr>
              <a:buSzPts val="1333"/>
              <a:buFont typeface="Arial" panose="020B0604020202020204"/>
              <a:buNone/>
            </a:pPr>
            <a:endParaRPr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85750" marR="0" lvl="0" indent="-285750" algn="l" rtl="0">
              <a:lnSpc>
                <a:spcPct val="160000"/>
              </a:lnSpc>
              <a:spcBef>
                <a:spcPts val="0"/>
              </a:spcBef>
              <a:spcAft>
                <a:spcPts val="0"/>
              </a:spcAft>
              <a:buClr>
                <a:srgbClr val="5C5C5C"/>
              </a:buClr>
              <a:buSzPts val="1333"/>
              <a:buFont typeface="Arial" panose="020B0604020202020204"/>
              <a:buChar char="•"/>
            </a:pPr>
            <a:r>
              <a:rPr lang="zh-CN"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被证实售卖假冒产品或剽窃产品图文，计15分</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285750" marR="0" lvl="0" indent="-201295" algn="l" rtl="0">
              <a:lnSpc>
                <a:spcPct val="160000"/>
              </a:lnSpc>
              <a:spcBef>
                <a:spcPts val="0"/>
              </a:spcBef>
              <a:spcAft>
                <a:spcPts val="0"/>
              </a:spcAft>
              <a:buClr>
                <a:schemeClr val="dk1"/>
              </a:buClr>
              <a:buSzPts val="1333"/>
              <a:buFont typeface="Arial" panose="020B0604020202020204"/>
              <a:buNone/>
            </a:pPr>
            <a:endParaRPr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593" name="Google Shape;593;p33"/>
          <p:cNvSpPr/>
          <p:nvPr/>
        </p:nvSpPr>
        <p:spPr>
          <a:xfrm>
            <a:off x="0" y="6079586"/>
            <a:ext cx="12191996" cy="778414"/>
          </a:xfrm>
          <a:prstGeom prst="rect">
            <a:avLst/>
          </a:prstGeom>
          <a:solidFill>
            <a:srgbClr val="ED4D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chemeClr val="lt1"/>
                </a:solidFill>
                <a:latin typeface="Arial" panose="020B0604020202020204"/>
                <a:ea typeface="Arial" panose="020B0604020202020204"/>
                <a:cs typeface="Arial" panose="020B0604020202020204"/>
                <a:sym typeface="Arial" panose="020B0604020202020204"/>
              </a:rPr>
              <a:t>若卖家违反了上架规则，计1分；严重违反，计2分</a:t>
            </a:r>
            <a:endParaRPr sz="20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rgbClr val="FFFFFF"/>
                </a:solidFill>
                <a:latin typeface="Arial" panose="020B0604020202020204"/>
                <a:ea typeface="Arial" panose="020B0604020202020204"/>
                <a:cs typeface="Arial" panose="020B0604020202020204"/>
                <a:sym typeface="Arial" panose="020B0604020202020204"/>
              </a:rPr>
              <a:t>若卖家违反上述上架规则，在商品被删除后再次上架相似违规商品，将额外计1分惩罚计分。</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94" name="Google Shape;594;p33"/>
          <p:cNvSpPr txBox="1"/>
          <p:nvPr/>
        </p:nvSpPr>
        <p:spPr>
          <a:xfrm>
            <a:off x="351723" y="862012"/>
            <a:ext cx="3119955" cy="5133975"/>
          </a:xfrm>
          <a:prstGeom prst="rect">
            <a:avLst/>
          </a:prstGeom>
          <a:noFill/>
          <a:ln w="28575" cap="flat" cmpd="sng">
            <a:solidFill>
              <a:srgbClr val="ED4D2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599" name="Shape 599"/>
        <p:cNvGrpSpPr/>
        <p:nvPr/>
      </p:nvGrpSpPr>
      <p:grpSpPr>
        <a:xfrm>
          <a:off x="0" y="0"/>
          <a:ext cx="0" cy="0"/>
          <a:chOff x="0" y="0"/>
          <a:chExt cx="0" cy="0"/>
        </a:xfrm>
      </p:grpSpPr>
      <p:sp>
        <p:nvSpPr>
          <p:cNvPr id="600" name="Google Shape;600;p34"/>
          <p:cNvSpPr txBox="1"/>
          <p:nvPr/>
        </p:nvSpPr>
        <p:spPr>
          <a:xfrm>
            <a:off x="245471" y="808056"/>
            <a:ext cx="469587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1.上架禁止销售商品-SLS </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01" name="Google Shape;601;p34"/>
          <p:cNvSpPr/>
          <p:nvPr/>
        </p:nvSpPr>
        <p:spPr>
          <a:xfrm>
            <a:off x="640018" y="226905"/>
            <a:ext cx="393248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panose="020B0604020202020204"/>
              <a:buNone/>
            </a:pPr>
            <a:r>
              <a:rPr lang="zh-CN"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违反上架规则-禁止刊登</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02" name="Google Shape;602;p34"/>
          <p:cNvSpPr txBox="1"/>
          <p:nvPr/>
        </p:nvSpPr>
        <p:spPr>
          <a:xfrm>
            <a:off x="959859" y="1419985"/>
            <a:ext cx="8194887" cy="290464"/>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1800"/>
              <a:buFont typeface="Arial" panose="020B0604020202020204"/>
              <a:buNone/>
            </a:pP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寄运</a:t>
            </a:r>
            <a:r>
              <a:rPr lang="zh-CN" sz="1800" b="1" i="0" u="none" strike="noStrike" cap="none">
                <a:solidFill>
                  <a:srgbClr val="ED4D22"/>
                </a:solidFill>
                <a:latin typeface="Arial" panose="020B0604020202020204"/>
                <a:ea typeface="Arial" panose="020B0604020202020204"/>
                <a:cs typeface="Arial" panose="020B0604020202020204"/>
                <a:sym typeface="Arial" panose="020B0604020202020204"/>
              </a:rPr>
              <a:t>A类</a:t>
            </a: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禁运商品，每笔订单将</a:t>
            </a:r>
            <a:r>
              <a:rPr lang="zh-CN" sz="1800" b="1" i="0" u="none" strike="noStrike" cap="none">
                <a:solidFill>
                  <a:srgbClr val="ED4D22"/>
                </a:solidFill>
                <a:latin typeface="Arial" panose="020B0604020202020204"/>
                <a:ea typeface="Arial" panose="020B0604020202020204"/>
                <a:cs typeface="Arial" panose="020B0604020202020204"/>
                <a:sym typeface="Arial" panose="020B0604020202020204"/>
              </a:rPr>
              <a:t>计3分</a:t>
            </a: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；寄运</a:t>
            </a:r>
            <a:r>
              <a:rPr lang="zh-CN" sz="1800" b="1" i="0" u="none" strike="noStrike" cap="none">
                <a:solidFill>
                  <a:srgbClr val="ED4D22"/>
                </a:solidFill>
                <a:latin typeface="Arial" panose="020B0604020202020204"/>
                <a:ea typeface="Arial" panose="020B0604020202020204"/>
                <a:cs typeface="Arial" panose="020B0604020202020204"/>
                <a:sym typeface="Arial" panose="020B0604020202020204"/>
              </a:rPr>
              <a:t>B类</a:t>
            </a: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禁运商品，每5笔订单将</a:t>
            </a:r>
            <a:r>
              <a:rPr lang="zh-CN" sz="1800" b="1" i="0" u="none" strike="noStrike" cap="none">
                <a:solidFill>
                  <a:srgbClr val="ED4D22"/>
                </a:solidFill>
                <a:latin typeface="Arial" panose="020B0604020202020204"/>
                <a:ea typeface="Arial" panose="020B0604020202020204"/>
                <a:cs typeface="Arial" panose="020B0604020202020204"/>
                <a:sym typeface="Arial" panose="020B0604020202020204"/>
              </a:rPr>
              <a:t>计1分</a:t>
            </a: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03" name="Google Shape;603;p34"/>
          <p:cNvSpPr/>
          <p:nvPr/>
        </p:nvSpPr>
        <p:spPr>
          <a:xfrm>
            <a:off x="916061" y="5918864"/>
            <a:ext cx="682916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chemeClr val="dk1"/>
                </a:solidFill>
                <a:latin typeface="Arial" panose="020B0604020202020204"/>
                <a:ea typeface="Arial" panose="020B0604020202020204"/>
                <a:cs typeface="Arial" panose="020B0604020202020204"/>
                <a:sym typeface="Arial" panose="020B0604020202020204"/>
              </a:rPr>
              <a:t>若卖家想要确认商品是否可以邮寄，可以咨询仓库客服</a:t>
            </a:r>
            <a:endParaRPr sz="1800" b="1"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chemeClr val="dk1"/>
                </a:solidFill>
                <a:latin typeface="Arial" panose="020B0604020202020204"/>
                <a:ea typeface="Arial" panose="020B0604020202020204"/>
                <a:cs typeface="Arial" panose="020B0604020202020204"/>
                <a:sym typeface="Arial" panose="020B0604020202020204"/>
              </a:rPr>
              <a:t>联系方式见Shopee物流指引手册</a:t>
            </a:r>
            <a:endParaRPr sz="1800" b="1"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pic>
        <p:nvPicPr>
          <p:cNvPr id="604" name="Google Shape;604;p34"/>
          <p:cNvPicPr preferRelativeResize="0"/>
          <p:nvPr/>
        </p:nvPicPr>
        <p:blipFill rotWithShape="1">
          <a:blip r:embed="rId1"/>
          <a:srcRect/>
          <a:stretch>
            <a:fillRect/>
          </a:stretch>
        </p:blipFill>
        <p:spPr>
          <a:xfrm>
            <a:off x="470711" y="1710294"/>
            <a:ext cx="4496286" cy="3974889"/>
          </a:xfrm>
          <a:prstGeom prst="rect">
            <a:avLst/>
          </a:prstGeom>
          <a:noFill/>
          <a:ln>
            <a:noFill/>
          </a:ln>
        </p:spPr>
      </p:pic>
      <p:pic>
        <p:nvPicPr>
          <p:cNvPr id="605" name="Google Shape;605;p34"/>
          <p:cNvPicPr preferRelativeResize="0"/>
          <p:nvPr/>
        </p:nvPicPr>
        <p:blipFill rotWithShape="1">
          <a:blip r:embed="rId2"/>
          <a:srcRect/>
          <a:stretch>
            <a:fillRect/>
          </a:stretch>
        </p:blipFill>
        <p:spPr>
          <a:xfrm>
            <a:off x="4980124" y="1718025"/>
            <a:ext cx="4309775" cy="3967158"/>
          </a:xfrm>
          <a:prstGeom prst="rect">
            <a:avLst/>
          </a:prstGeom>
          <a:noFill/>
          <a:ln>
            <a:noFill/>
          </a:ln>
        </p:spPr>
      </p:pic>
      <p:sp>
        <p:nvSpPr>
          <p:cNvPr id="606" name="Google Shape;606;p34"/>
          <p:cNvSpPr/>
          <p:nvPr/>
        </p:nvSpPr>
        <p:spPr>
          <a:xfrm>
            <a:off x="9303026" y="1208166"/>
            <a:ext cx="2888974" cy="45243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rgbClr val="FF0000"/>
                </a:solidFill>
                <a:latin typeface="Arial" panose="020B0604020202020204"/>
                <a:ea typeface="Arial" panose="020B0604020202020204"/>
                <a:cs typeface="Arial" panose="020B0604020202020204"/>
                <a:sym typeface="Arial" panose="020B0604020202020204"/>
              </a:rPr>
              <a:t>注：</a:t>
            </a: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rgbClr val="FF0000"/>
                </a:solidFill>
                <a:latin typeface="Arial" panose="020B0604020202020204"/>
                <a:ea typeface="Arial" panose="020B0604020202020204"/>
                <a:cs typeface="Arial" panose="020B0604020202020204"/>
                <a:sym typeface="Arial" panose="020B0604020202020204"/>
              </a:rPr>
              <a:t> 详见物流指引手册</a:t>
            </a: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r>
              <a:rPr lang="zh-CN" sz="1800" b="0" i="0" u="none" strike="noStrike" cap="none">
                <a:solidFill>
                  <a:srgbClr val="000000"/>
                </a:solidFill>
                <a:latin typeface="Arial" panose="020B0604020202020204"/>
                <a:ea typeface="Arial" panose="020B0604020202020204"/>
                <a:cs typeface="Arial" panose="020B0604020202020204"/>
                <a:sym typeface="Arial" panose="020B0604020202020204"/>
              </a:rPr>
              <a:t>所有查获的违禁品不限制于表格内物品名称，最终以物品实物是否附带有国家民航总局明令禁止运输的危险品功能以及威胁航空器安全飞行的因素和国家检验检疫局及海关限制出口物品，为最终类别判决。</a:t>
            </a: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br>
              <a:rPr lang="zh-CN" sz="1800" b="0" i="0" u="none" strike="noStrike" cap="none">
                <a:solidFill>
                  <a:srgbClr val="000000"/>
                </a:solidFill>
                <a:latin typeface="Arial" panose="020B0604020202020204"/>
                <a:ea typeface="Arial" panose="020B0604020202020204"/>
                <a:cs typeface="Arial" panose="020B0604020202020204"/>
                <a:sym typeface="Arial" panose="020B0604020202020204"/>
              </a:rPr>
            </a:br>
            <a:br>
              <a:rPr lang="zh-CN" sz="1800" b="0" i="0" u="none" strike="noStrike" cap="none">
                <a:solidFill>
                  <a:srgbClr val="000000"/>
                </a:solidFill>
                <a:latin typeface="Arial" panose="020B0604020202020204"/>
                <a:ea typeface="Arial" panose="020B0604020202020204"/>
                <a:cs typeface="Arial" panose="020B0604020202020204"/>
                <a:sym typeface="Arial" panose="020B0604020202020204"/>
              </a:rPr>
            </a:b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b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b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pic>
        <p:nvPicPr>
          <p:cNvPr id="607" name="Google Shape;607;p34" descr="QR 代码&#10;&#10;描述已自动生成"/>
          <p:cNvPicPr preferRelativeResize="0"/>
          <p:nvPr/>
        </p:nvPicPr>
        <p:blipFill rotWithShape="1">
          <a:blip r:embed="rId3"/>
          <a:srcRect/>
          <a:stretch>
            <a:fillRect/>
          </a:stretch>
        </p:blipFill>
        <p:spPr>
          <a:xfrm>
            <a:off x="9621452" y="4310726"/>
            <a:ext cx="2254469" cy="225446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612" name="Shape 612"/>
        <p:cNvGrpSpPr/>
        <p:nvPr/>
      </p:nvGrpSpPr>
      <p:grpSpPr>
        <a:xfrm>
          <a:off x="0" y="0"/>
          <a:ext cx="0" cy="0"/>
          <a:chOff x="0" y="0"/>
          <a:chExt cx="0" cy="0"/>
        </a:xfrm>
      </p:grpSpPr>
      <p:sp>
        <p:nvSpPr>
          <p:cNvPr id="613" name="Google Shape;613;p35"/>
          <p:cNvSpPr txBox="1"/>
          <p:nvPr/>
        </p:nvSpPr>
        <p:spPr>
          <a:xfrm>
            <a:off x="245471" y="808056"/>
            <a:ext cx="528571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2.夸大不实的折扣=提高原价 再打折促销</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614" name="Google Shape;614;p35"/>
          <p:cNvPicPr preferRelativeResize="0"/>
          <p:nvPr/>
        </p:nvPicPr>
        <p:blipFill rotWithShape="1">
          <a:blip r:embed="rId1"/>
          <a:srcRect/>
          <a:stretch>
            <a:fillRect/>
          </a:stretch>
        </p:blipFill>
        <p:spPr>
          <a:xfrm>
            <a:off x="6660815" y="882097"/>
            <a:ext cx="5285714" cy="5571429"/>
          </a:xfrm>
          <a:prstGeom prst="rect">
            <a:avLst/>
          </a:prstGeom>
          <a:noFill/>
          <a:ln>
            <a:noFill/>
          </a:ln>
        </p:spPr>
      </p:pic>
      <p:sp>
        <p:nvSpPr>
          <p:cNvPr id="615" name="Google Shape;615;p35"/>
          <p:cNvSpPr txBox="1"/>
          <p:nvPr/>
        </p:nvSpPr>
        <p:spPr>
          <a:xfrm>
            <a:off x="401707" y="1189384"/>
            <a:ext cx="223651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panose="020B0604020202020204"/>
              <a:buNone/>
            </a:pPr>
            <a:r>
              <a:rPr lang="zh-CN" sz="16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夸大不实的折扣的定义</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16" name="Google Shape;616;p35"/>
          <p:cNvSpPr txBox="1"/>
          <p:nvPr/>
        </p:nvSpPr>
        <p:spPr>
          <a:xfrm>
            <a:off x="401707" y="1674383"/>
            <a:ext cx="6180162" cy="102374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400"/>
              <a:buFont typeface="Arial" panose="020B0604020202020204"/>
              <a:buNone/>
            </a:pPr>
            <a:r>
              <a:rPr lang="zh-CN"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夸大不实折扣指的是，卖家在进行折扣活动前，先将价格提高，来夸大折扣。</a:t>
            </a: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400"/>
              <a:buFont typeface="Arial" panose="020B0604020202020204"/>
              <a:buNone/>
            </a:pPr>
            <a:r>
              <a:rPr lang="zh-CN"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若商家有夸大不实的折扣行为，虾皮将会在两天内删除该商品，并根据卖家计分系统的标准给予计分。</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17" name="Google Shape;617;p35"/>
          <p:cNvSpPr txBox="1"/>
          <p:nvPr/>
        </p:nvSpPr>
        <p:spPr>
          <a:xfrm>
            <a:off x="371422" y="3119949"/>
            <a:ext cx="2646878"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panose="020B0604020202020204"/>
              <a:buNone/>
            </a:pPr>
            <a:r>
              <a:rPr lang="zh-CN" sz="16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如何判定夸大不实的折扣？</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18" name="Google Shape;618;p35"/>
          <p:cNvSpPr txBox="1"/>
          <p:nvPr/>
        </p:nvSpPr>
        <p:spPr>
          <a:xfrm>
            <a:off x="401703" y="3630560"/>
            <a:ext cx="6180161" cy="70057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400"/>
              <a:buFont typeface="Arial" panose="020B0604020202020204"/>
              <a:buNone/>
            </a:pPr>
            <a:r>
              <a:rPr lang="zh-CN"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只要商品有折扣标记（不管是由虾皮平台或者卖家自行设定），并且有浮报状态就会被删除和计分。</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19" name="Google Shape;619;p35"/>
          <p:cNvSpPr txBox="1"/>
          <p:nvPr/>
        </p:nvSpPr>
        <p:spPr>
          <a:xfrm>
            <a:off x="401703" y="4754775"/>
            <a:ext cx="162095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panose="020B0604020202020204"/>
              <a:buNone/>
            </a:pPr>
            <a:r>
              <a:rPr lang="zh-CN" sz="16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如何避免扣分？</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20" name="Google Shape;620;p35"/>
          <p:cNvSpPr txBox="1"/>
          <p:nvPr/>
        </p:nvSpPr>
        <p:spPr>
          <a:xfrm>
            <a:off x="371422" y="5255358"/>
            <a:ext cx="6180161" cy="134690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ED4D22"/>
              </a:buClr>
              <a:buSzPts val="1400"/>
              <a:buFont typeface="Arial" panose="020B0604020202020204"/>
              <a:buChar char="•"/>
            </a:pPr>
            <a:r>
              <a:rPr lang="zh-CN" sz="1400" b="1" i="0" u="none" strike="noStrike" cap="none">
                <a:solidFill>
                  <a:srgbClr val="ED4D22"/>
                </a:solidFill>
                <a:latin typeface="微软雅黑" panose="020B0503020204020204" charset="-122"/>
                <a:ea typeface="微软雅黑" panose="020B0503020204020204" charset="-122"/>
                <a:cs typeface="微软雅黑" panose="020B0503020204020204" charset="-122"/>
                <a:sym typeface="微软雅黑" panose="020B0503020204020204" charset="-122"/>
              </a:rPr>
              <a:t>上架前</a:t>
            </a:r>
            <a:r>
              <a:rPr lang="zh-CN"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就把商品的各项成本，以及折扣空间算到价格里面,</a:t>
            </a:r>
            <a:r>
              <a:rPr lang="zh-CN" sz="1400" b="1" i="0" u="none" strike="noStrike" cap="none">
                <a:solidFill>
                  <a:srgbClr val="ED4D22"/>
                </a:solidFill>
                <a:latin typeface="微软雅黑" panose="020B0503020204020204" charset="-122"/>
                <a:ea typeface="微软雅黑" panose="020B0503020204020204" charset="-122"/>
                <a:cs typeface="微软雅黑" panose="020B0503020204020204" charset="-122"/>
                <a:sym typeface="微软雅黑" panose="020B0503020204020204" charset="-122"/>
              </a:rPr>
              <a:t>预留打折空间</a:t>
            </a:r>
            <a:r>
              <a:rPr lang="zh-CN"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85750" marR="0" lvl="0" indent="-285750" algn="l" rtl="0">
              <a:lnSpc>
                <a:spcPct val="150000"/>
              </a:lnSpc>
              <a:spcBef>
                <a:spcPts val="0"/>
              </a:spcBef>
              <a:spcAft>
                <a:spcPts val="0"/>
              </a:spcAft>
              <a:buClr>
                <a:schemeClr val="dk1"/>
              </a:buClr>
              <a:buSzPts val="1400"/>
              <a:buFont typeface="Arial" panose="020B0604020202020204"/>
              <a:buChar char="•"/>
            </a:pPr>
            <a:r>
              <a:rPr lang="zh-CN"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针对没有销售基础的商品，可以用</a:t>
            </a:r>
            <a:r>
              <a:rPr lang="zh-CN" sz="1400" b="1" i="0" u="none" strike="noStrike" cap="none">
                <a:solidFill>
                  <a:srgbClr val="ED4D22"/>
                </a:solidFill>
                <a:latin typeface="微软雅黑" panose="020B0503020204020204" charset="-122"/>
                <a:ea typeface="微软雅黑" panose="020B0503020204020204" charset="-122"/>
                <a:cs typeface="微软雅黑" panose="020B0503020204020204" charset="-122"/>
                <a:sym typeface="微软雅黑" panose="020B0503020204020204" charset="-122"/>
              </a:rPr>
              <a:t>删掉商品</a:t>
            </a:r>
            <a:r>
              <a:rPr lang="zh-CN"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zh-CN" sz="1400" b="1" i="0" u="none" strike="noStrike" cap="none">
                <a:solidFill>
                  <a:srgbClr val="ED4D22"/>
                </a:solidFill>
                <a:latin typeface="微软雅黑" panose="020B0503020204020204" charset="-122"/>
                <a:ea typeface="微软雅黑" panose="020B0503020204020204" charset="-122"/>
                <a:cs typeface="微软雅黑" panose="020B0503020204020204" charset="-122"/>
                <a:sym typeface="微软雅黑" panose="020B0503020204020204" charset="-122"/>
              </a:rPr>
              <a:t>重新上传</a:t>
            </a:r>
            <a:r>
              <a:rPr lang="zh-CN"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的方法来改价格；</a:t>
            </a: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85750" marR="0" lvl="0" indent="-285750" algn="l" rtl="0">
              <a:lnSpc>
                <a:spcPct val="150000"/>
              </a:lnSpc>
              <a:spcBef>
                <a:spcPts val="0"/>
              </a:spcBef>
              <a:spcAft>
                <a:spcPts val="0"/>
              </a:spcAft>
              <a:buClr>
                <a:schemeClr val="dk1"/>
              </a:buClr>
              <a:buSzPts val="1400"/>
              <a:buFont typeface="Arial" panose="020B0604020202020204"/>
              <a:buChar char="•"/>
            </a:pPr>
            <a:r>
              <a:rPr lang="zh-CN"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对于已有销售的爆款，如果因为涨价原因，要提高原价。在商品被系统查处后，商家可以向运营经理提供相应涨价的证明进行申诉。</a:t>
            </a: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621" name="Google Shape;621;p35"/>
          <p:cNvSpPr/>
          <p:nvPr/>
        </p:nvSpPr>
        <p:spPr>
          <a:xfrm>
            <a:off x="640018" y="226905"/>
            <a:ext cx="393248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panose="020B0604020202020204"/>
              <a:buNone/>
            </a:pPr>
            <a:r>
              <a:rPr lang="zh-CN"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违反上架规则-禁止刊登</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626" name="Shape 626"/>
        <p:cNvGrpSpPr/>
        <p:nvPr/>
      </p:nvGrpSpPr>
      <p:grpSpPr>
        <a:xfrm>
          <a:off x="0" y="0"/>
          <a:ext cx="0" cy="0"/>
          <a:chOff x="0" y="0"/>
          <a:chExt cx="0" cy="0"/>
        </a:xfrm>
      </p:grpSpPr>
      <p:sp>
        <p:nvSpPr>
          <p:cNvPr id="627" name="Google Shape;627;p36"/>
          <p:cNvSpPr txBox="1"/>
          <p:nvPr/>
        </p:nvSpPr>
        <p:spPr>
          <a:xfrm>
            <a:off x="835308" y="179502"/>
            <a:ext cx="359735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panose="020B0604020202020204"/>
              <a:buNone/>
            </a:pPr>
            <a:r>
              <a:rPr lang="zh-CN"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违反上架规则</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28" name="Google Shape;628;p36"/>
          <p:cNvSpPr/>
          <p:nvPr/>
        </p:nvSpPr>
        <p:spPr>
          <a:xfrm>
            <a:off x="9502077" y="1094117"/>
            <a:ext cx="914400" cy="914400"/>
          </a:xfrm>
          <a:prstGeom prst="ellipse">
            <a:avLst/>
          </a:prstGeom>
          <a:solidFill>
            <a:srgbClr val="72B6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629" name="Google Shape;629;p36"/>
          <p:cNvSpPr/>
          <p:nvPr/>
        </p:nvSpPr>
        <p:spPr>
          <a:xfrm>
            <a:off x="9786576" y="1353808"/>
            <a:ext cx="345401" cy="395019"/>
          </a:xfrm>
          <a:custGeom>
            <a:avLst/>
            <a:gdLst/>
            <a:ahLst/>
            <a:cxnLst/>
            <a:rect l="l" t="t" r="r" b="b"/>
            <a:pathLst>
              <a:path w="84" h="96" extrusionOk="0">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30" name="Google Shape;630;p36"/>
          <p:cNvSpPr/>
          <p:nvPr/>
        </p:nvSpPr>
        <p:spPr>
          <a:xfrm>
            <a:off x="1432063" y="1094117"/>
            <a:ext cx="914400" cy="914400"/>
          </a:xfrm>
          <a:prstGeom prst="ellipse">
            <a:avLst/>
          </a:prstGeom>
          <a:solidFill>
            <a:srgbClr val="FF57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631" name="Google Shape;631;p36"/>
          <p:cNvSpPr/>
          <p:nvPr/>
        </p:nvSpPr>
        <p:spPr>
          <a:xfrm>
            <a:off x="1750913" y="1332817"/>
            <a:ext cx="276703" cy="437000"/>
          </a:xfrm>
          <a:custGeom>
            <a:avLst/>
            <a:gdLst/>
            <a:ahLst/>
            <a:cxnLst/>
            <a:rect l="l" t="t" r="r" b="b"/>
            <a:pathLst>
              <a:path w="67" h="106" extrusionOk="0">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32" name="Google Shape;632;p36"/>
          <p:cNvSpPr/>
          <p:nvPr/>
        </p:nvSpPr>
        <p:spPr>
          <a:xfrm>
            <a:off x="5238372" y="1094117"/>
            <a:ext cx="914400" cy="914400"/>
          </a:xfrm>
          <a:prstGeom prst="ellipse">
            <a:avLst/>
          </a:prstGeom>
          <a:solidFill>
            <a:srgbClr val="FFAB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633" name="Google Shape;633;p36"/>
          <p:cNvSpPr/>
          <p:nvPr/>
        </p:nvSpPr>
        <p:spPr>
          <a:xfrm>
            <a:off x="5512376" y="1356672"/>
            <a:ext cx="366393" cy="389292"/>
          </a:xfrm>
          <a:custGeom>
            <a:avLst/>
            <a:gdLst/>
            <a:ahLst/>
            <a:cxnLst/>
            <a:rect l="l" t="t" r="r" b="b"/>
            <a:pathLst>
              <a:path w="89" h="95" extrusionOk="0">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cxnSp>
        <p:nvCxnSpPr>
          <p:cNvPr id="634" name="Google Shape;634;p36"/>
          <p:cNvCxnSpPr/>
          <p:nvPr/>
        </p:nvCxnSpPr>
        <p:spPr>
          <a:xfrm>
            <a:off x="3633976" y="1815390"/>
            <a:ext cx="0" cy="2035839"/>
          </a:xfrm>
          <a:prstGeom prst="straightConnector1">
            <a:avLst/>
          </a:prstGeom>
          <a:noFill/>
          <a:ln w="9525" cap="flat" cmpd="sng">
            <a:solidFill>
              <a:srgbClr val="ACB8CA"/>
            </a:solidFill>
            <a:prstDash val="solid"/>
            <a:miter lim="800000"/>
            <a:headEnd type="none" w="sm" len="sm"/>
            <a:tailEnd type="none" w="sm" len="sm"/>
          </a:ln>
        </p:spPr>
      </p:cxnSp>
      <p:cxnSp>
        <p:nvCxnSpPr>
          <p:cNvPr id="635" name="Google Shape;635;p36"/>
          <p:cNvCxnSpPr/>
          <p:nvPr/>
        </p:nvCxnSpPr>
        <p:spPr>
          <a:xfrm>
            <a:off x="7668701" y="1815390"/>
            <a:ext cx="0" cy="2035839"/>
          </a:xfrm>
          <a:prstGeom prst="straightConnector1">
            <a:avLst/>
          </a:prstGeom>
          <a:noFill/>
          <a:ln w="9525" cap="flat" cmpd="sng">
            <a:solidFill>
              <a:srgbClr val="ACB8CA"/>
            </a:solidFill>
            <a:prstDash val="solid"/>
            <a:miter lim="800000"/>
            <a:headEnd type="none" w="sm" len="sm"/>
            <a:tailEnd type="none" w="sm" len="sm"/>
          </a:ln>
        </p:spPr>
      </p:cxnSp>
      <p:sp>
        <p:nvSpPr>
          <p:cNvPr id="636" name="Google Shape;636;p36"/>
          <p:cNvSpPr txBox="1"/>
          <p:nvPr/>
        </p:nvSpPr>
        <p:spPr>
          <a:xfrm>
            <a:off x="1188234" y="2243992"/>
            <a:ext cx="1410964"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panose="020B0604020202020204"/>
              <a:buNone/>
            </a:pPr>
            <a:r>
              <a:rPr lang="zh-CN" sz="2400" b="1" i="0" u="none" strike="noStrike" cap="none">
                <a:solidFill>
                  <a:srgbClr val="FF5722"/>
                </a:solidFill>
                <a:latin typeface="微软雅黑" panose="020B0503020204020204" charset="-122"/>
                <a:ea typeface="微软雅黑" panose="020B0503020204020204" charset="-122"/>
                <a:cs typeface="微软雅黑" panose="020B0503020204020204" charset="-122"/>
                <a:sym typeface="微软雅黑" panose="020B0503020204020204" charset="-122"/>
              </a:rPr>
              <a:t>禁止刊登</a:t>
            </a:r>
            <a:endParaRPr sz="2400" b="1" i="0" u="none" strike="noStrike" cap="none">
              <a:solidFill>
                <a:srgbClr val="FF5722"/>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637" name="Google Shape;637;p36"/>
          <p:cNvSpPr txBox="1"/>
          <p:nvPr/>
        </p:nvSpPr>
        <p:spPr>
          <a:xfrm>
            <a:off x="4921490" y="2243992"/>
            <a:ext cx="141577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panose="020B0604020202020204"/>
              <a:buNone/>
            </a:pPr>
            <a:r>
              <a:rPr lang="zh-CN" sz="2400" b="1" i="0" u="none" strike="noStrike" cap="none">
                <a:solidFill>
                  <a:srgbClr val="FFAB40"/>
                </a:solidFill>
                <a:latin typeface="微软雅黑" panose="020B0503020204020204" charset="-122"/>
                <a:ea typeface="微软雅黑" panose="020B0503020204020204" charset="-122"/>
                <a:cs typeface="微软雅黑" panose="020B0503020204020204" charset="-122"/>
                <a:sym typeface="微软雅黑" panose="020B0503020204020204" charset="-122"/>
              </a:rPr>
              <a:t>劣质刊登</a:t>
            </a:r>
            <a:endParaRPr sz="2400" b="1" i="0" u="none" strike="noStrike" cap="none">
              <a:solidFill>
                <a:srgbClr val="FFAB4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638" name="Google Shape;638;p36"/>
          <p:cNvSpPr txBox="1"/>
          <p:nvPr/>
        </p:nvSpPr>
        <p:spPr>
          <a:xfrm>
            <a:off x="8789725" y="2243993"/>
            <a:ext cx="233910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panose="020B0604020202020204"/>
              <a:buNone/>
            </a:pPr>
            <a:r>
              <a:rPr lang="zh-CN" sz="2400" b="1" i="0" u="none" strike="noStrike" cap="none">
                <a:solidFill>
                  <a:srgbClr val="72B6A7"/>
                </a:solidFill>
                <a:latin typeface="微软雅黑" panose="020B0503020204020204" charset="-122"/>
                <a:ea typeface="微软雅黑" panose="020B0503020204020204" charset="-122"/>
                <a:cs typeface="微软雅黑" panose="020B0503020204020204" charset="-122"/>
                <a:sym typeface="微软雅黑" panose="020B0503020204020204" charset="-122"/>
              </a:rPr>
              <a:t>侵权假冒及其他</a:t>
            </a:r>
            <a:endParaRPr sz="2400" b="1" i="0" u="none" strike="noStrike" cap="none">
              <a:solidFill>
                <a:srgbClr val="72B6A7"/>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639" name="Google Shape;639;p36"/>
          <p:cNvSpPr/>
          <p:nvPr/>
        </p:nvSpPr>
        <p:spPr>
          <a:xfrm>
            <a:off x="476539" y="2827674"/>
            <a:ext cx="2926827" cy="3028073"/>
          </a:xfrm>
          <a:prstGeom prst="rect">
            <a:avLst/>
          </a:prstGeom>
          <a:noFill/>
          <a:ln>
            <a:noFill/>
          </a:ln>
        </p:spPr>
        <p:txBody>
          <a:bodyPr spcFirstLastPara="1" wrap="square" lIns="91425" tIns="45700" rIns="91425" bIns="45700" anchor="t" anchorCtr="0">
            <a:spAutoFit/>
          </a:bodyPr>
          <a:lstStyle/>
          <a:p>
            <a:pPr marL="342900" marR="0" lvl="0" indent="-342900" algn="l" rtl="0">
              <a:lnSpc>
                <a:spcPct val="160000"/>
              </a:lnSpc>
              <a:spcBef>
                <a:spcPts val="0"/>
              </a:spcBef>
              <a:spcAft>
                <a:spcPts val="0"/>
              </a:spcAft>
              <a:buClr>
                <a:srgbClr val="5C5C5C"/>
              </a:buClr>
              <a:buSzPts val="1333"/>
              <a:buFont typeface="Arial" panose="020B0604020202020204"/>
              <a:buChar char="•"/>
            </a:pPr>
            <a:r>
              <a:rPr lang="zh-CN" sz="1335" b="1"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上架禁止销售商品 </a:t>
            </a:r>
            <a:r>
              <a:rPr lang="zh-CN"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（包括跨境卖家禁运品类商、违法以及当地国政府售召回的等）</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342900" marR="0" lvl="0" indent="-342900" algn="l" rtl="0">
              <a:lnSpc>
                <a:spcPct val="160000"/>
              </a:lnSpc>
              <a:spcBef>
                <a:spcPts val="0"/>
              </a:spcBef>
              <a:spcAft>
                <a:spcPts val="0"/>
              </a:spcAft>
              <a:buClr>
                <a:srgbClr val="5C5C5C"/>
              </a:buClr>
              <a:buSzPts val="1333"/>
              <a:buFont typeface="Arial" panose="020B0604020202020204"/>
              <a:buChar char="•"/>
            </a:pPr>
            <a:r>
              <a:rPr lang="zh-CN"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刊登广告或销售无实物商品</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342900" marR="0" lvl="0" indent="-342900" algn="l" rtl="0">
              <a:lnSpc>
                <a:spcPct val="160000"/>
              </a:lnSpc>
              <a:spcBef>
                <a:spcPts val="0"/>
              </a:spcBef>
              <a:spcAft>
                <a:spcPts val="0"/>
              </a:spcAft>
              <a:buClr>
                <a:srgbClr val="5C5C5C"/>
              </a:buClr>
              <a:buSzPts val="1333"/>
              <a:buFont typeface="Arial" panose="020B0604020202020204"/>
              <a:buChar char="•"/>
            </a:pPr>
            <a:r>
              <a:rPr lang="zh-CN"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同一商品 ID下更换不同商品</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342900" marR="0" lvl="0" indent="-342900" algn="l" rtl="0">
              <a:lnSpc>
                <a:spcPct val="160000"/>
              </a:lnSpc>
              <a:spcBef>
                <a:spcPts val="0"/>
              </a:spcBef>
              <a:spcAft>
                <a:spcPts val="0"/>
              </a:spcAft>
              <a:buClr>
                <a:srgbClr val="5C5C5C"/>
              </a:buClr>
              <a:buSzPts val="1333"/>
              <a:buFont typeface="Arial" panose="020B0604020202020204"/>
              <a:buChar char="•"/>
            </a:pPr>
            <a:r>
              <a:rPr lang="zh-CN" sz="1335" b="1"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夸大不实折扣</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342900" marR="0" lvl="0" indent="-342900" algn="l" rtl="0">
              <a:lnSpc>
                <a:spcPct val="160000"/>
              </a:lnSpc>
              <a:spcBef>
                <a:spcPts val="0"/>
              </a:spcBef>
              <a:spcAft>
                <a:spcPts val="0"/>
              </a:spcAft>
              <a:buClr>
                <a:srgbClr val="5C5C5C"/>
              </a:buClr>
              <a:buSzPts val="1333"/>
              <a:buFont typeface="Arial" panose="020B0604020202020204"/>
              <a:buChar char="•"/>
            </a:pPr>
            <a:r>
              <a:rPr lang="zh-CN"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商品描述图片带有导向外部平台内容的水印</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342900" marR="0" lvl="0" indent="-342900" algn="l" rtl="0">
              <a:lnSpc>
                <a:spcPct val="160000"/>
              </a:lnSpc>
              <a:spcBef>
                <a:spcPts val="0"/>
              </a:spcBef>
              <a:spcAft>
                <a:spcPts val="0"/>
              </a:spcAft>
              <a:buClr>
                <a:srgbClr val="5C5C5C"/>
              </a:buClr>
              <a:buSzPts val="1333"/>
              <a:buFont typeface="Arial" panose="020B0604020202020204"/>
              <a:buChar char="•"/>
            </a:pPr>
            <a:r>
              <a:rPr lang="zh-CN"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商品图片或描述中带有色情内容-成人用品类请仔细阅读专门的上架规范及处理办法</a:t>
            </a:r>
            <a:endParaRPr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640" name="Google Shape;640;p36"/>
          <p:cNvSpPr/>
          <p:nvPr/>
        </p:nvSpPr>
        <p:spPr>
          <a:xfrm>
            <a:off x="4268394" y="2908425"/>
            <a:ext cx="2796909" cy="275876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60000"/>
              </a:lnSpc>
              <a:spcBef>
                <a:spcPts val="0"/>
              </a:spcBef>
              <a:spcAft>
                <a:spcPts val="0"/>
              </a:spcAft>
              <a:buClr>
                <a:srgbClr val="5C5C5C"/>
              </a:buClr>
              <a:buSzPts val="1333"/>
              <a:buFont typeface="Arial" panose="020B0604020202020204"/>
              <a:buChar char="•"/>
            </a:pPr>
            <a:r>
              <a:rPr lang="zh-CN"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商品类目设置错误</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285750" marR="0" lvl="0" indent="-285750" algn="l" rtl="0">
              <a:lnSpc>
                <a:spcPct val="160000"/>
              </a:lnSpc>
              <a:spcBef>
                <a:spcPts val="0"/>
              </a:spcBef>
              <a:spcAft>
                <a:spcPts val="0"/>
              </a:spcAft>
              <a:buClr>
                <a:srgbClr val="5C5C5C"/>
              </a:buClr>
              <a:buSzPts val="1333"/>
              <a:buFont typeface="Arial" panose="020B0604020202020204"/>
              <a:buChar char="•"/>
            </a:pPr>
            <a:r>
              <a:rPr lang="zh-CN" sz="1335" b="1"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商品重复刊登 </a:t>
            </a:r>
            <a:r>
              <a:rPr lang="zh-CN"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（包括同一卖家不店铺重复刊登商品以及不同店铺刊登同一商品）</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285750" marR="0" lvl="0" indent="-285750" algn="l" rtl="0">
              <a:lnSpc>
                <a:spcPct val="160000"/>
              </a:lnSpc>
              <a:spcBef>
                <a:spcPts val="0"/>
              </a:spcBef>
              <a:spcAft>
                <a:spcPts val="0"/>
              </a:spcAft>
              <a:buClr>
                <a:srgbClr val="5C5C5C"/>
              </a:buClr>
              <a:buSzPts val="1333"/>
              <a:buFont typeface="Arial" panose="020B0604020202020204"/>
              <a:buChar char="•"/>
            </a:pPr>
            <a:r>
              <a:rPr lang="zh-CN"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误导性定价</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285750" marR="0" lvl="0" indent="-285750" algn="l" rtl="0">
              <a:lnSpc>
                <a:spcPct val="160000"/>
              </a:lnSpc>
              <a:spcBef>
                <a:spcPts val="0"/>
              </a:spcBef>
              <a:spcAft>
                <a:spcPts val="0"/>
              </a:spcAft>
              <a:buClr>
                <a:srgbClr val="5C5C5C"/>
              </a:buClr>
              <a:buSzPts val="1333"/>
              <a:buFont typeface="Arial" panose="020B0604020202020204"/>
              <a:buChar char="•"/>
            </a:pPr>
            <a:r>
              <a:rPr lang="zh-CN" sz="1335" b="1"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不相关关键字</a:t>
            </a:r>
            <a:r>
              <a:rPr lang="zh-CN"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（如使用的产品标题，标签或者相关产品描述与商本身不符）</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285750" marR="0" lvl="0" indent="-285750" algn="l" rtl="0">
              <a:lnSpc>
                <a:spcPct val="160000"/>
              </a:lnSpc>
              <a:spcBef>
                <a:spcPts val="0"/>
              </a:spcBef>
              <a:spcAft>
                <a:spcPts val="0"/>
              </a:spcAft>
              <a:buClr>
                <a:srgbClr val="5C5C5C"/>
              </a:buClr>
              <a:buSzPts val="1333"/>
              <a:buFont typeface="Arial" panose="020B0604020202020204"/>
              <a:buChar char="•"/>
            </a:pPr>
            <a:r>
              <a:rPr lang="zh-CN"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图片质量不佳，商品占图面积 &lt;70%</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41" name="Google Shape;641;p36"/>
          <p:cNvSpPr/>
          <p:nvPr/>
        </p:nvSpPr>
        <p:spPr>
          <a:xfrm>
            <a:off x="7831002" y="2897649"/>
            <a:ext cx="4037145" cy="222016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60000"/>
              </a:lnSpc>
              <a:spcBef>
                <a:spcPts val="0"/>
              </a:spcBef>
              <a:spcAft>
                <a:spcPts val="0"/>
              </a:spcAft>
              <a:buClr>
                <a:srgbClr val="5C5C5C"/>
              </a:buClr>
              <a:buSzPts val="1333"/>
              <a:buFont typeface="Arial" panose="020B0604020202020204"/>
              <a:buChar char="•"/>
            </a:pPr>
            <a:r>
              <a:rPr lang="zh-CN"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非台湾站点：违反侵犯知识产权或者假冒产品， 计1分；严重违反，计2分</a:t>
            </a:r>
            <a:endParaRPr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85750" marR="0" lvl="0" indent="-285750" algn="l" rtl="0">
              <a:lnSpc>
                <a:spcPct val="160000"/>
              </a:lnSpc>
              <a:spcBef>
                <a:spcPts val="0"/>
              </a:spcBef>
              <a:spcAft>
                <a:spcPts val="0"/>
              </a:spcAft>
              <a:buClr>
                <a:srgbClr val="5C5C5C"/>
              </a:buClr>
              <a:buSzPts val="1333"/>
              <a:buFont typeface="Arial" panose="020B0604020202020204"/>
              <a:buChar char="•"/>
            </a:pPr>
            <a:r>
              <a:rPr lang="zh-CN"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台湾站点：违反侵犯知识产权或者假冒产品， 计2分；严重违反，计3分</a:t>
            </a:r>
            <a:endParaRPr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60000"/>
              </a:lnSpc>
              <a:spcBef>
                <a:spcPts val="0"/>
              </a:spcBef>
              <a:spcAft>
                <a:spcPts val="0"/>
              </a:spcAft>
              <a:buClr>
                <a:srgbClr val="000000"/>
              </a:buClr>
              <a:buSzPts val="1333"/>
              <a:buFont typeface="Arial" panose="020B0604020202020204"/>
              <a:buNone/>
            </a:pPr>
            <a:endParaRPr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85750" marR="0" lvl="0" indent="-285750" algn="l" rtl="0">
              <a:lnSpc>
                <a:spcPct val="160000"/>
              </a:lnSpc>
              <a:spcBef>
                <a:spcPts val="0"/>
              </a:spcBef>
              <a:spcAft>
                <a:spcPts val="0"/>
              </a:spcAft>
              <a:buClr>
                <a:srgbClr val="5C5C5C"/>
              </a:buClr>
              <a:buSzPts val="1333"/>
              <a:buFont typeface="Arial" panose="020B0604020202020204"/>
              <a:buChar char="•"/>
            </a:pPr>
            <a:r>
              <a:rPr lang="zh-CN"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被证实售卖假冒产品或剽窃产品图文，计15分</a:t>
            </a:r>
            <a:endParaRPr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85750" marR="0" lvl="0" indent="-201295" algn="l" rtl="0">
              <a:lnSpc>
                <a:spcPct val="160000"/>
              </a:lnSpc>
              <a:spcBef>
                <a:spcPts val="0"/>
              </a:spcBef>
              <a:spcAft>
                <a:spcPts val="0"/>
              </a:spcAft>
              <a:buClr>
                <a:schemeClr val="dk1"/>
              </a:buClr>
              <a:buSzPts val="1333"/>
              <a:buFont typeface="Arial" panose="020B0604020202020204"/>
              <a:buNone/>
            </a:pPr>
            <a:endParaRPr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85750" marR="0" lvl="0" indent="-201295" algn="l" rtl="0">
              <a:lnSpc>
                <a:spcPct val="160000"/>
              </a:lnSpc>
              <a:spcBef>
                <a:spcPts val="0"/>
              </a:spcBef>
              <a:spcAft>
                <a:spcPts val="0"/>
              </a:spcAft>
              <a:buClr>
                <a:schemeClr val="dk1"/>
              </a:buClr>
              <a:buSzPts val="1333"/>
              <a:buFont typeface="Arial" panose="020B0604020202020204"/>
              <a:buNone/>
            </a:pPr>
            <a:endParaRPr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642" name="Google Shape;642;p36"/>
          <p:cNvSpPr/>
          <p:nvPr/>
        </p:nvSpPr>
        <p:spPr>
          <a:xfrm>
            <a:off x="0" y="6079586"/>
            <a:ext cx="12191996" cy="778414"/>
          </a:xfrm>
          <a:prstGeom prst="rect">
            <a:avLst/>
          </a:prstGeom>
          <a:solidFill>
            <a:srgbClr val="ED4D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chemeClr val="lt1"/>
                </a:solidFill>
                <a:latin typeface="Arial" panose="020B0604020202020204"/>
                <a:ea typeface="Arial" panose="020B0604020202020204"/>
                <a:cs typeface="Arial" panose="020B0604020202020204"/>
                <a:sym typeface="Arial" panose="020B0604020202020204"/>
              </a:rPr>
              <a:t>若上一个月卖家违反了上架规则，计1分；严重违反，计2分</a:t>
            </a:r>
            <a:endParaRPr sz="20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rgbClr val="FFFFFF"/>
                </a:solidFill>
                <a:latin typeface="Arial" panose="020B0604020202020204"/>
                <a:ea typeface="Arial" panose="020B0604020202020204"/>
                <a:cs typeface="Arial" panose="020B0604020202020204"/>
                <a:sym typeface="Arial" panose="020B0604020202020204"/>
              </a:rPr>
              <a:t>若卖家违反上述上架规则，在商品被删除后再次上架相似违规商品，将额外计1分惩罚计分。</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43" name="Google Shape;643;p36"/>
          <p:cNvSpPr txBox="1"/>
          <p:nvPr/>
        </p:nvSpPr>
        <p:spPr>
          <a:xfrm>
            <a:off x="3955191" y="796906"/>
            <a:ext cx="3411811" cy="5133975"/>
          </a:xfrm>
          <a:prstGeom prst="rect">
            <a:avLst/>
          </a:prstGeom>
          <a:noFill/>
          <a:ln w="28575" cap="flat" cmpd="sng">
            <a:solidFill>
              <a:srgbClr val="ED4D2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648" name="Shape 648"/>
        <p:cNvGrpSpPr/>
        <p:nvPr/>
      </p:nvGrpSpPr>
      <p:grpSpPr>
        <a:xfrm>
          <a:off x="0" y="0"/>
          <a:ext cx="0" cy="0"/>
          <a:chOff x="0" y="0"/>
          <a:chExt cx="0" cy="0"/>
        </a:xfrm>
      </p:grpSpPr>
      <p:sp>
        <p:nvSpPr>
          <p:cNvPr id="649" name="Google Shape;649;p37"/>
          <p:cNvSpPr txBox="1"/>
          <p:nvPr/>
        </p:nvSpPr>
        <p:spPr>
          <a:xfrm>
            <a:off x="257477" y="843827"/>
            <a:ext cx="359735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1.重复刊登</a:t>
            </a:r>
            <a:endParaRPr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650" name="Google Shape;650;p37"/>
          <p:cNvSpPr txBox="1"/>
          <p:nvPr/>
        </p:nvSpPr>
        <p:spPr>
          <a:xfrm>
            <a:off x="972144" y="1770286"/>
            <a:ext cx="10247712" cy="2661686"/>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600"/>
              <a:buFont typeface="Arial" panose="020B0604020202020204"/>
              <a:buNone/>
            </a:pPr>
            <a:r>
              <a:rPr lang="zh-CN" sz="16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上架的商品之间并没有明显的差异。而同商品重复刊登是被严格禁止的，并且会被删除。</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50000"/>
              </a:lnSpc>
              <a:spcBef>
                <a:spcPts val="0"/>
              </a:spcBef>
              <a:spcAft>
                <a:spcPts val="0"/>
              </a:spcAft>
              <a:buClr>
                <a:srgbClr val="000000"/>
              </a:buClr>
              <a:buSzPts val="1600"/>
              <a:buFont typeface="Arial" panose="020B0604020202020204"/>
              <a:buNone/>
            </a:pPr>
            <a:r>
              <a:rPr lang="zh-CN" sz="16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这么做是为了确保每个买家都能有最佳的浏览体验，避免卖家不当的主导在虾皮上搜寻的结果。</a:t>
            </a:r>
            <a:endParaRPr sz="16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600"/>
              <a:buFont typeface="Arial" panose="020B0604020202020204"/>
              <a:buNone/>
            </a:pPr>
            <a:endParaRPr sz="16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200"/>
              <a:buFont typeface="Arial" panose="020B0604020202020204"/>
              <a:buNone/>
            </a:pPr>
            <a:endParaRPr sz="200" b="1" i="0" u="none" strike="noStrike" cap="none">
              <a:solidFill>
                <a:srgbClr val="ED4D22"/>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rgbClr val="ED4D22"/>
                </a:solidFill>
                <a:latin typeface="微软雅黑" panose="020B0503020204020204" charset="-122"/>
                <a:ea typeface="微软雅黑" panose="020B0503020204020204" charset="-122"/>
                <a:cs typeface="微软雅黑" panose="020B0503020204020204" charset="-122"/>
                <a:sym typeface="微软雅黑" panose="020B0503020204020204" charset="-122"/>
              </a:rPr>
              <a:t>常见的几种类型（同站点）：</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rgbClr val="ED4D22"/>
                </a:solidFill>
                <a:latin typeface="微软雅黑" panose="020B0503020204020204" charset="-122"/>
                <a:ea typeface="微软雅黑" panose="020B0503020204020204" charset="-122"/>
                <a:cs typeface="微软雅黑" panose="020B0503020204020204" charset="-122"/>
                <a:sym typeface="微软雅黑" panose="020B0503020204020204" charset="-122"/>
              </a:rPr>
              <a:t>1.在不同的商品类别中刊登重复的商品</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rgbClr val="ED4D22"/>
                </a:solidFill>
                <a:latin typeface="微软雅黑" panose="020B0503020204020204" charset="-122"/>
                <a:ea typeface="微软雅黑" panose="020B0503020204020204" charset="-122"/>
                <a:cs typeface="微软雅黑" panose="020B0503020204020204" charset="-122"/>
                <a:sym typeface="微软雅黑" panose="020B0503020204020204" charset="-122"/>
              </a:rPr>
              <a:t>2.重复上架只有规格不同的相同商品</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rgbClr val="ED4D22"/>
                </a:solidFill>
                <a:latin typeface="微软雅黑" panose="020B0503020204020204" charset="-122"/>
                <a:ea typeface="微软雅黑" panose="020B0503020204020204" charset="-122"/>
                <a:cs typeface="微软雅黑" panose="020B0503020204020204" charset="-122"/>
                <a:sym typeface="微软雅黑" panose="020B0503020204020204" charset="-122"/>
              </a:rPr>
              <a:t>3.相同的商品以不同的售价刊登</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600"/>
              <a:buFont typeface="Arial" panose="020B0604020202020204"/>
              <a:buNone/>
            </a:pPr>
            <a:br>
              <a:rPr lang="zh-CN" sz="1600" b="0" i="0" u="none" strike="noStrike" cap="none">
                <a:solidFill>
                  <a:schemeClr val="dk1"/>
                </a:solidFill>
                <a:latin typeface="Arial" panose="020B0604020202020204"/>
                <a:ea typeface="Arial" panose="020B0604020202020204"/>
                <a:cs typeface="Arial" panose="020B0604020202020204"/>
                <a:sym typeface="Arial" panose="020B0604020202020204"/>
              </a:rPr>
            </a:br>
            <a:endParaRPr sz="1600" b="1" i="0" u="none" strike="noStrike" cap="none">
              <a:solidFill>
                <a:srgbClr val="F0592B"/>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651" name="Google Shape;651;p37"/>
          <p:cNvSpPr txBox="1"/>
          <p:nvPr/>
        </p:nvSpPr>
        <p:spPr>
          <a:xfrm>
            <a:off x="835308" y="4997041"/>
            <a:ext cx="10247712" cy="115685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panose="020B0604020202020204"/>
              <a:buNone/>
            </a:pPr>
            <a:r>
              <a:rPr lang="zh-CN" sz="16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为了给Shopee平台买家提供更好的用户体验，Shopee平台所有站点均已开始监控平台中</a:t>
            </a:r>
            <a:r>
              <a:rPr lang="zh-CN" sz="16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不同卖家的店铺之间</a:t>
            </a:r>
            <a:r>
              <a:rPr lang="zh-CN" sz="16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重复刊登商品(duplicate listing)的行为。重复刊登商品行为指卖家将同一商品内容在不同店铺多次重复刊登的行为。重复刊登的商品将被平台删除，卖家惩罚积分系统会对卖家进行惩罚积分。</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52" name="Google Shape;652;p37"/>
          <p:cNvSpPr/>
          <p:nvPr/>
        </p:nvSpPr>
        <p:spPr>
          <a:xfrm>
            <a:off x="835308" y="1272015"/>
            <a:ext cx="244169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panose="020B0604020202020204"/>
              <a:buNone/>
            </a:pPr>
            <a:r>
              <a:rPr lang="zh-CN" sz="16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重复刊登商品的定义为：</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53" name="Google Shape;653;p37"/>
          <p:cNvSpPr/>
          <p:nvPr/>
        </p:nvSpPr>
        <p:spPr>
          <a:xfrm>
            <a:off x="640018" y="226905"/>
            <a:ext cx="393248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panose="020B0604020202020204"/>
              <a:buNone/>
            </a:pPr>
            <a:r>
              <a:rPr lang="zh-CN"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违反上架规则-劣质刊登</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54" name="Google Shape;654;p37"/>
          <p:cNvSpPr/>
          <p:nvPr/>
        </p:nvSpPr>
        <p:spPr>
          <a:xfrm>
            <a:off x="972144" y="4545229"/>
            <a:ext cx="346761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panose="020B0604020202020204"/>
              <a:buNone/>
            </a:pPr>
            <a:r>
              <a:rPr lang="zh-CN" sz="16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处理方式：</a:t>
            </a:r>
            <a:r>
              <a:rPr lang="zh-CN" sz="16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商品将被直接删除并扣分</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658" name="Shape 658"/>
        <p:cNvGrpSpPr/>
        <p:nvPr/>
      </p:nvGrpSpPr>
      <p:grpSpPr>
        <a:xfrm>
          <a:off x="0" y="0"/>
          <a:ext cx="0" cy="0"/>
          <a:chOff x="0" y="0"/>
          <a:chExt cx="0" cy="0"/>
        </a:xfrm>
      </p:grpSpPr>
      <p:sp>
        <p:nvSpPr>
          <p:cNvPr id="659" name="Google Shape;659;p38"/>
          <p:cNvSpPr/>
          <p:nvPr/>
        </p:nvSpPr>
        <p:spPr>
          <a:xfrm>
            <a:off x="640018" y="226905"/>
            <a:ext cx="393248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panose="020B0604020202020204"/>
              <a:buNone/>
            </a:pPr>
            <a:r>
              <a:rPr lang="zh-CN"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违反上架规则-劣质刊登</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60" name="Google Shape;660;p38"/>
          <p:cNvSpPr txBox="1"/>
          <p:nvPr/>
        </p:nvSpPr>
        <p:spPr>
          <a:xfrm>
            <a:off x="293233" y="1015591"/>
            <a:ext cx="359735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2.误导性定价</a:t>
            </a:r>
            <a:endParaRPr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661" name="Google Shape;661;p38"/>
          <p:cNvSpPr/>
          <p:nvPr/>
        </p:nvSpPr>
        <p:spPr>
          <a:xfrm>
            <a:off x="640018" y="1520134"/>
            <a:ext cx="10500060" cy="7875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panose="020B0604020202020204"/>
              <a:buNone/>
            </a:pPr>
            <a:r>
              <a:rPr lang="zh-CN" sz="16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卖家设置过高或者过低的价格以赢取更多的曝光量，但并不会真正卖出陈列商品的行为。商品附件不应该被单独列出，而是应当和商品一起作为同款商品不同属性的商品。</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662" name="Google Shape;662;p38"/>
          <p:cNvPicPr preferRelativeResize="0"/>
          <p:nvPr/>
        </p:nvPicPr>
        <p:blipFill rotWithShape="1">
          <a:blip r:embed="rId1"/>
          <a:srcRect/>
          <a:stretch>
            <a:fillRect/>
          </a:stretch>
        </p:blipFill>
        <p:spPr>
          <a:xfrm>
            <a:off x="640018" y="2793090"/>
            <a:ext cx="5284532" cy="3430319"/>
          </a:xfrm>
          <a:prstGeom prst="rect">
            <a:avLst/>
          </a:prstGeom>
          <a:noFill/>
          <a:ln>
            <a:noFill/>
          </a:ln>
        </p:spPr>
      </p:pic>
      <p:pic>
        <p:nvPicPr>
          <p:cNvPr id="663" name="Google Shape;663;p38"/>
          <p:cNvPicPr preferRelativeResize="0"/>
          <p:nvPr/>
        </p:nvPicPr>
        <p:blipFill rotWithShape="1">
          <a:blip r:embed="rId2"/>
          <a:srcRect/>
          <a:stretch>
            <a:fillRect/>
          </a:stretch>
        </p:blipFill>
        <p:spPr>
          <a:xfrm>
            <a:off x="6267452" y="2793090"/>
            <a:ext cx="4086225" cy="3650518"/>
          </a:xfrm>
          <a:prstGeom prst="rect">
            <a:avLst/>
          </a:prstGeom>
          <a:noFill/>
          <a:ln>
            <a:noFill/>
          </a:ln>
        </p:spPr>
      </p:pic>
      <p:sp>
        <p:nvSpPr>
          <p:cNvPr id="664" name="Google Shape;664;p38"/>
          <p:cNvSpPr/>
          <p:nvPr/>
        </p:nvSpPr>
        <p:spPr>
          <a:xfrm>
            <a:off x="640018" y="2381096"/>
            <a:ext cx="346761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panose="020B0604020202020204"/>
              <a:buNone/>
            </a:pPr>
            <a:r>
              <a:rPr lang="zh-CN" sz="16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处理方式：</a:t>
            </a:r>
            <a:r>
              <a:rPr lang="zh-CN" sz="16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商品将被直接删除并扣分</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95" name="Shape 195"/>
        <p:cNvGrpSpPr/>
        <p:nvPr/>
      </p:nvGrpSpPr>
      <p:grpSpPr>
        <a:xfrm>
          <a:off x="0" y="0"/>
          <a:ext cx="0" cy="0"/>
          <a:chOff x="0" y="0"/>
          <a:chExt cx="0" cy="0"/>
        </a:xfrm>
      </p:grpSpPr>
      <p:sp>
        <p:nvSpPr>
          <p:cNvPr id="196" name="Google Shape;196;p4"/>
          <p:cNvSpPr txBox="1"/>
          <p:nvPr/>
        </p:nvSpPr>
        <p:spPr>
          <a:xfrm>
            <a:off x="3221160" y="2958393"/>
            <a:ext cx="708887" cy="118528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3600"/>
              <a:buFont typeface="微软雅黑" panose="020B0503020204020204" charset="-122"/>
              <a:buNone/>
            </a:pPr>
            <a:r>
              <a:rPr lang="zh-CN" sz="36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1</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7" name="Google Shape;197;p4"/>
          <p:cNvSpPr txBox="1"/>
          <p:nvPr/>
        </p:nvSpPr>
        <p:spPr>
          <a:xfrm>
            <a:off x="5722943" y="2567320"/>
            <a:ext cx="2197021" cy="74738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7353"/>
              </a:buClr>
              <a:buSzPts val="3600"/>
              <a:buFont typeface="微软雅黑" panose="020B0503020204020204" charset="-122"/>
              <a:buNone/>
            </a:pPr>
            <a:r>
              <a:rPr lang="zh-CN" sz="3600" b="1" i="0" u="none" strike="noStrike" cap="none">
                <a:solidFill>
                  <a:srgbClr val="FF7353"/>
                </a:solidFill>
                <a:latin typeface="微软雅黑" panose="020B0503020204020204" charset="-122"/>
                <a:ea typeface="微软雅黑" panose="020B0503020204020204" charset="-122"/>
                <a:cs typeface="微软雅黑" panose="020B0503020204020204" charset="-122"/>
                <a:sym typeface="微软雅黑" panose="020B0503020204020204" charset="-122"/>
              </a:rPr>
              <a:t>PART 1</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8" name="Google Shape;198;p4"/>
          <p:cNvSpPr txBox="1"/>
          <p:nvPr/>
        </p:nvSpPr>
        <p:spPr>
          <a:xfrm>
            <a:off x="4629696" y="3506569"/>
            <a:ext cx="488609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panose="020B0604020202020204"/>
              <a:buNone/>
            </a:pPr>
            <a:r>
              <a:rPr lang="zh-CN" sz="3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佣金及交易手续费</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668" name="Shape 668"/>
        <p:cNvGrpSpPr/>
        <p:nvPr/>
      </p:nvGrpSpPr>
      <p:grpSpPr>
        <a:xfrm>
          <a:off x="0" y="0"/>
          <a:ext cx="0" cy="0"/>
          <a:chOff x="0" y="0"/>
          <a:chExt cx="0" cy="0"/>
        </a:xfrm>
      </p:grpSpPr>
      <p:sp>
        <p:nvSpPr>
          <p:cNvPr id="669" name="Google Shape;669;p39"/>
          <p:cNvSpPr/>
          <p:nvPr/>
        </p:nvSpPr>
        <p:spPr>
          <a:xfrm>
            <a:off x="640018" y="226905"/>
            <a:ext cx="393248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panose="020B0604020202020204"/>
              <a:buNone/>
            </a:pPr>
            <a:r>
              <a:rPr lang="zh-CN"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违反上架规则-劣质刊登</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70" name="Google Shape;670;p39"/>
          <p:cNvSpPr txBox="1"/>
          <p:nvPr/>
        </p:nvSpPr>
        <p:spPr>
          <a:xfrm>
            <a:off x="293233" y="1015591"/>
            <a:ext cx="359735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3.关键词/品牌、属性滥用</a:t>
            </a:r>
            <a:endParaRPr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671" name="Google Shape;671;p39"/>
          <p:cNvSpPr/>
          <p:nvPr/>
        </p:nvSpPr>
        <p:spPr>
          <a:xfrm>
            <a:off x="640018" y="1520134"/>
            <a:ext cx="10500060" cy="41819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panose="020B0604020202020204"/>
              <a:buNone/>
            </a:pPr>
            <a:r>
              <a:rPr lang="zh-CN" sz="16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商品中包含的信息与所销售的商品不对应或不相关，则会被视为垃圾刊登商品。</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72" name="Google Shape;672;p39"/>
          <p:cNvSpPr/>
          <p:nvPr/>
        </p:nvSpPr>
        <p:spPr>
          <a:xfrm>
            <a:off x="640018" y="1938325"/>
            <a:ext cx="7571303"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panose="020B0604020202020204"/>
              <a:buNone/>
            </a:pPr>
            <a:r>
              <a:rPr lang="zh-CN" sz="16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处理方式：</a:t>
            </a:r>
            <a:r>
              <a:rPr lang="zh-CN" sz="16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第一次被通知商品将被下架；若再次上传仍然不合格，将删除并扣分。</a:t>
            </a:r>
            <a:endParaRPr sz="16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600"/>
              <a:buFont typeface="Arial" panose="020B0604020202020204"/>
              <a:buNone/>
            </a:pPr>
            <a:r>
              <a:rPr lang="zh-CN" sz="16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重复的违规行为可能会导致卖家的帐户被冻结。</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600"/>
              <a:buFont typeface="Arial" panose="020B0604020202020204"/>
              <a:buNone/>
            </a:pPr>
            <a:endParaRPr sz="16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aphicFrame>
        <p:nvGraphicFramePr>
          <p:cNvPr id="673" name="Google Shape;673;p39"/>
          <p:cNvGraphicFramePr/>
          <p:nvPr/>
        </p:nvGraphicFramePr>
        <p:xfrm>
          <a:off x="1609725" y="3002384"/>
          <a:ext cx="9324975" cy="3000000"/>
        </p:xfrm>
        <a:graphic>
          <a:graphicData uri="http://schemas.openxmlformats.org/drawingml/2006/table">
            <a:tbl>
              <a:tblPr firstRow="1" bandRow="1">
                <a:noFill/>
                <a:tableStyleId>{26837973-C836-40C2-BE0B-A93B00A9C91B}</a:tableStyleId>
              </a:tblPr>
              <a:tblGrid>
                <a:gridCol w="2712500"/>
                <a:gridCol w="3507325"/>
                <a:gridCol w="3105150"/>
              </a:tblGrid>
              <a:tr h="370850">
                <a:tc>
                  <a:txBody>
                    <a:bodyPr/>
                    <a:lstStyle/>
                    <a:p>
                      <a:pPr marL="0"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t>类型</a:t>
                      </a:r>
                      <a:endParaRPr sz="1400" u="none" strike="noStrike" cap="none"/>
                    </a:p>
                  </a:txBody>
                  <a:tcPr marL="91450" marR="91450" marT="45725" marB="45725">
                    <a:solidFill>
                      <a:srgbClr val="ED4D2D"/>
                    </a:solidFill>
                  </a:tcPr>
                </a:tc>
                <a:tc>
                  <a:txBody>
                    <a:bodyPr/>
                    <a:lstStyle/>
                    <a:p>
                      <a:pPr marL="0"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t>举例</a:t>
                      </a:r>
                      <a:endParaRPr sz="1400" u="none" strike="noStrike" cap="none"/>
                    </a:p>
                  </a:txBody>
                  <a:tcPr marL="91450" marR="91450" marT="45725" marB="45725">
                    <a:solidFill>
                      <a:srgbClr val="ED4D2D"/>
                    </a:solidFill>
                  </a:tcPr>
                </a:tc>
                <a:tc>
                  <a:txBody>
                    <a:bodyPr/>
                    <a:lstStyle/>
                    <a:p>
                      <a:pPr marL="0"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t>正确方式</a:t>
                      </a:r>
                      <a:endParaRPr sz="1400" u="none" strike="noStrike" cap="none"/>
                    </a:p>
                  </a:txBody>
                  <a:tcPr marL="91450" marR="91450" marT="45725" marB="45725">
                    <a:solidFill>
                      <a:srgbClr val="ED4D2D"/>
                    </a:solidFill>
                  </a:tcPr>
                </a:tc>
              </a:tr>
              <a:tr h="370850">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u="none" strike="noStrike" cap="none"/>
                        <a:t>关键词/品牌滥用</a:t>
                      </a:r>
                      <a:endParaRPr sz="1400" u="none" strike="noStrike" cap="none"/>
                    </a:p>
                  </a:txBody>
                  <a:tcPr marL="91450" marR="91450" marT="45725" marB="45725" anchor="ctr"/>
                </a:tc>
                <a:tc>
                  <a:txBody>
                    <a:bodyPr/>
                    <a:lstStyle/>
                    <a:p>
                      <a:pPr marL="171450" marR="0" lvl="0" indent="-171450" algn="l" rtl="0">
                        <a:lnSpc>
                          <a:spcPct val="100000"/>
                        </a:lnSpc>
                        <a:spcBef>
                          <a:spcPts val="0"/>
                        </a:spcBef>
                        <a:spcAft>
                          <a:spcPts val="0"/>
                        </a:spcAft>
                        <a:buClr>
                          <a:schemeClr val="dk1"/>
                        </a:buClr>
                        <a:buSzPts val="1200"/>
                        <a:buFont typeface="Arial" panose="020B0604020202020204"/>
                        <a:buChar char="•"/>
                      </a:pPr>
                      <a:r>
                        <a:rPr lang="zh-CN" sz="1200" u="none" strike="noStrike" cap="none"/>
                        <a:t>商品标题中包含多个或不相关的品牌名/关键字：例如“女士 裤子 裙子 衬衫” “兰芝 迪奥 SK-II 保湿霜”</a:t>
                      </a:r>
                      <a:endParaRPr sz="1400" u="none" strike="noStrike" cap="none"/>
                    </a:p>
                    <a:p>
                      <a:pPr marL="171450" marR="0" lvl="0" indent="-171450" algn="l" rtl="0">
                        <a:lnSpc>
                          <a:spcPct val="100000"/>
                        </a:lnSpc>
                        <a:spcBef>
                          <a:spcPts val="0"/>
                        </a:spcBef>
                        <a:spcAft>
                          <a:spcPts val="0"/>
                        </a:spcAft>
                        <a:buClr>
                          <a:schemeClr val="dk1"/>
                        </a:buClr>
                        <a:buSzPts val="1200"/>
                        <a:buFont typeface="Arial" panose="020B0604020202020204"/>
                        <a:buChar char="•"/>
                      </a:pPr>
                      <a:r>
                        <a:rPr lang="zh-CN" sz="1200" u="none" strike="noStrike" cap="none"/>
                        <a:t>商品标题中出现无关关键字：例如“戴尔显示器|不是华硕 三星 LG 电视”</a:t>
                      </a:r>
                      <a:endParaRPr sz="1400" u="none" strike="noStrike" cap="none"/>
                    </a:p>
                  </a:txBody>
                  <a:tcPr marL="91450" marR="91450" marT="45725" marB="45725"/>
                </a:tc>
                <a:tc rowSpan="2">
                  <a:txBody>
                    <a:bodyPr/>
                    <a:lstStyle/>
                    <a:p>
                      <a:pPr marL="171450" marR="0" lvl="0" indent="-171450" algn="l" rtl="0">
                        <a:lnSpc>
                          <a:spcPct val="100000"/>
                        </a:lnSpc>
                        <a:spcBef>
                          <a:spcPts val="0"/>
                        </a:spcBef>
                        <a:spcAft>
                          <a:spcPts val="0"/>
                        </a:spcAft>
                        <a:buClr>
                          <a:schemeClr val="dk1"/>
                        </a:buClr>
                        <a:buSzPts val="1200"/>
                        <a:buFont typeface="Arial" panose="020B0604020202020204"/>
                        <a:buChar char="•"/>
                      </a:pPr>
                      <a:r>
                        <a:rPr lang="zh-CN" sz="1200" u="none" strike="noStrike" cap="none">
                          <a:solidFill>
                            <a:schemeClr val="dk1"/>
                          </a:solidFill>
                          <a:latin typeface="Arial" panose="020B0604020202020204"/>
                          <a:ea typeface="Arial" panose="020B0604020202020204"/>
                          <a:cs typeface="Arial" panose="020B0604020202020204"/>
                          <a:sym typeface="Arial" panose="020B0604020202020204"/>
                        </a:rPr>
                        <a:t>按照 shopee 推荐的产品标题格式：品牌+产品名称+型号。例如 Innisfree Green Tea Serum（悦诗风吟绿茶乳液）。</a:t>
                      </a:r>
                      <a:endParaRPr sz="1400" u="none" strike="noStrike" cap="none"/>
                    </a:p>
                    <a:p>
                      <a:pPr marL="171450" marR="0" lvl="0" indent="-171450" algn="l" rtl="0">
                        <a:lnSpc>
                          <a:spcPct val="100000"/>
                        </a:lnSpc>
                        <a:spcBef>
                          <a:spcPts val="0"/>
                        </a:spcBef>
                        <a:spcAft>
                          <a:spcPts val="0"/>
                        </a:spcAft>
                        <a:buClr>
                          <a:schemeClr val="dk1"/>
                        </a:buClr>
                        <a:buSzPts val="1200"/>
                        <a:buFont typeface="Arial" panose="020B0604020202020204"/>
                        <a:buChar char="•"/>
                      </a:pPr>
                      <a:r>
                        <a:rPr lang="zh-CN" sz="1200" u="none" strike="noStrike" cap="none">
                          <a:solidFill>
                            <a:schemeClr val="dk1"/>
                          </a:solidFill>
                          <a:latin typeface="Arial" panose="020B0604020202020204"/>
                          <a:ea typeface="Arial" panose="020B0604020202020204"/>
                          <a:cs typeface="Arial" panose="020B0604020202020204"/>
                          <a:sym typeface="Arial" panose="020B0604020202020204"/>
                        </a:rPr>
                        <a:t>确保标题和描述中的所有关键字都准确并与所销售的商品相关。不要在产品标题中包含不准确/不相关的关键字。</a:t>
                      </a:r>
                      <a:endParaRPr sz="1400" u="none" strike="noStrike" cap="none"/>
                    </a:p>
                    <a:p>
                      <a:pPr marL="171450" marR="0" lvl="0" indent="-171450" algn="l" rtl="0">
                        <a:lnSpc>
                          <a:spcPct val="100000"/>
                        </a:lnSpc>
                        <a:spcBef>
                          <a:spcPts val="0"/>
                        </a:spcBef>
                        <a:spcAft>
                          <a:spcPts val="0"/>
                        </a:spcAft>
                        <a:buClr>
                          <a:schemeClr val="dk1"/>
                        </a:buClr>
                        <a:buSzPts val="1200"/>
                        <a:buFont typeface="Arial" panose="020B0604020202020204"/>
                        <a:buChar char="•"/>
                      </a:pPr>
                      <a:r>
                        <a:rPr lang="zh-CN" sz="1200" u="none" strike="noStrike" cap="none">
                          <a:solidFill>
                            <a:schemeClr val="dk1"/>
                          </a:solidFill>
                          <a:latin typeface="Arial" panose="020B0604020202020204"/>
                          <a:ea typeface="Arial" panose="020B0604020202020204"/>
                          <a:cs typeface="Arial" panose="020B0604020202020204"/>
                          <a:sym typeface="Arial" panose="020B0604020202020204"/>
                        </a:rPr>
                        <a:t>输入准确的商品分类属性，商品分类属性包括品牌名称、型号和保修期等。</a:t>
                      </a:r>
                      <a:endParaRPr sz="1400" u="none" strike="noStrike" cap="none"/>
                    </a:p>
                    <a:p>
                      <a:pPr marL="171450" marR="0" lvl="0" indent="-171450" algn="l" rtl="0">
                        <a:lnSpc>
                          <a:spcPct val="100000"/>
                        </a:lnSpc>
                        <a:spcBef>
                          <a:spcPts val="0"/>
                        </a:spcBef>
                        <a:spcAft>
                          <a:spcPts val="0"/>
                        </a:spcAft>
                        <a:buClr>
                          <a:schemeClr val="dk1"/>
                        </a:buClr>
                        <a:buSzPts val="1200"/>
                        <a:buFont typeface="Arial" panose="020B0604020202020204"/>
                        <a:buChar char="•"/>
                      </a:pPr>
                      <a:r>
                        <a:rPr lang="zh-CN" sz="1200" u="none" strike="noStrike" cap="none">
                          <a:solidFill>
                            <a:schemeClr val="dk1"/>
                          </a:solidFill>
                          <a:latin typeface="Arial" panose="020B0604020202020204"/>
                          <a:ea typeface="Arial" panose="020B0604020202020204"/>
                          <a:cs typeface="Arial" panose="020B0604020202020204"/>
                          <a:sym typeface="Arial" panose="020B0604020202020204"/>
                        </a:rPr>
                        <a:t>如果商品没有品牌，请选择“No brand”</a:t>
                      </a:r>
                      <a:endParaRPr sz="1200" u="none" strike="noStrike" cap="none">
                        <a:solidFill>
                          <a:schemeClr val="dk1"/>
                        </a:solidFill>
                        <a:latin typeface="Arial" panose="020B0604020202020204"/>
                        <a:ea typeface="Arial" panose="020B0604020202020204"/>
                        <a:cs typeface="Arial" panose="020B0604020202020204"/>
                        <a:sym typeface="Arial" panose="020B0604020202020204"/>
                      </a:endParaRPr>
                    </a:p>
                  </a:txBody>
                  <a:tcPr marL="91450" marR="91450" marT="45725" marB="45725"/>
                </a:tc>
              </a:tr>
              <a:tr h="370850">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u="none" strike="noStrike" cap="none"/>
                        <a:t>属性滥用</a:t>
                      </a:r>
                      <a:endParaRPr sz="1400" u="none" strike="noStrike" cap="none"/>
                    </a:p>
                  </a:txBody>
                  <a:tcPr marL="91450" marR="91450" marT="45725" marB="45725" anchor="ctr"/>
                </a:tc>
                <a:tc>
                  <a:txBody>
                    <a:bodyPr/>
                    <a:lstStyle/>
                    <a:p>
                      <a:pPr marL="171450" marR="0" lvl="0" indent="-171450" algn="l" rtl="0">
                        <a:lnSpc>
                          <a:spcPct val="100000"/>
                        </a:lnSpc>
                        <a:spcBef>
                          <a:spcPts val="0"/>
                        </a:spcBef>
                        <a:spcAft>
                          <a:spcPts val="0"/>
                        </a:spcAft>
                        <a:buClr>
                          <a:schemeClr val="dk1"/>
                        </a:buClr>
                        <a:buSzPts val="1200"/>
                        <a:buFont typeface="Arial" panose="020B0604020202020204"/>
                        <a:buChar char="•"/>
                      </a:pPr>
                      <a:r>
                        <a:rPr lang="zh-CN" sz="1200" u="none" strike="noStrike" cap="none">
                          <a:solidFill>
                            <a:schemeClr val="dk1"/>
                          </a:solidFill>
                          <a:latin typeface="Arial" panose="020B0604020202020204"/>
                          <a:ea typeface="Arial" panose="020B0604020202020204"/>
                          <a:cs typeface="Arial" panose="020B0604020202020204"/>
                          <a:sym typeface="Arial" panose="020B0604020202020204"/>
                        </a:rPr>
                        <a:t>品牌名重复出现或者出现多个品牌，例如“耐克 耐克 耐克”，“耐克 彪马 阿迪达斯” </a:t>
                      </a:r>
                      <a:endParaRPr sz="1400" u="none" strike="noStrike" cap="none"/>
                    </a:p>
                    <a:p>
                      <a:pPr marL="171450" marR="0" lvl="0" indent="-171450" algn="l" rtl="0">
                        <a:lnSpc>
                          <a:spcPct val="100000"/>
                        </a:lnSpc>
                        <a:spcBef>
                          <a:spcPts val="0"/>
                        </a:spcBef>
                        <a:spcAft>
                          <a:spcPts val="0"/>
                        </a:spcAft>
                        <a:buClr>
                          <a:schemeClr val="dk1"/>
                        </a:buClr>
                        <a:buSzPts val="1200"/>
                        <a:buFont typeface="Arial" panose="020B0604020202020204"/>
                        <a:buChar char="•"/>
                      </a:pPr>
                      <a:r>
                        <a:rPr lang="zh-CN" sz="1200" u="none" strike="noStrike" cap="none">
                          <a:solidFill>
                            <a:schemeClr val="dk1"/>
                          </a:solidFill>
                          <a:latin typeface="Arial" panose="020B0604020202020204"/>
                          <a:ea typeface="Arial" panose="020B0604020202020204"/>
                          <a:cs typeface="Arial" panose="020B0604020202020204"/>
                          <a:sym typeface="Arial" panose="020B0604020202020204"/>
                        </a:rPr>
                        <a:t>其他属性信息不准确，例如属性中写“热销” </a:t>
                      </a:r>
                      <a:endParaRPr sz="120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71450" marR="0" lvl="0" indent="-171450" algn="l" rtl="0">
                        <a:lnSpc>
                          <a:spcPct val="100000"/>
                        </a:lnSpc>
                        <a:spcBef>
                          <a:spcPts val="0"/>
                        </a:spcBef>
                        <a:spcAft>
                          <a:spcPts val="0"/>
                        </a:spcAft>
                        <a:buClr>
                          <a:schemeClr val="dk1"/>
                        </a:buClr>
                        <a:buSzPts val="1200"/>
                        <a:buFont typeface="Arial" panose="020B0604020202020204"/>
                        <a:buChar char="•"/>
                      </a:pPr>
                      <a:r>
                        <a:rPr lang="zh-CN" sz="1200" u="none" strike="noStrike" cap="none">
                          <a:solidFill>
                            <a:schemeClr val="dk1"/>
                          </a:solidFill>
                          <a:latin typeface="Arial" panose="020B0604020202020204"/>
                          <a:ea typeface="Arial" panose="020B0604020202020204"/>
                          <a:cs typeface="Arial" panose="020B0604020202020204"/>
                          <a:sym typeface="Arial" panose="020B0604020202020204"/>
                        </a:rPr>
                        <a:t>品牌属性不准确，例如“中国品牌”</a:t>
                      </a:r>
                      <a:endParaRPr sz="1400" u="none" strike="noStrike" cap="none"/>
                    </a:p>
                    <a:p>
                      <a:pPr marL="171450" marR="0" lvl="0" indent="-95250" algn="ctr" rtl="0">
                        <a:lnSpc>
                          <a:spcPct val="100000"/>
                        </a:lnSpc>
                        <a:spcBef>
                          <a:spcPts val="0"/>
                        </a:spcBef>
                        <a:spcAft>
                          <a:spcPts val="0"/>
                        </a:spcAft>
                        <a:buClr>
                          <a:schemeClr val="dk1"/>
                        </a:buClr>
                        <a:buSzPts val="1200"/>
                        <a:buFont typeface="Arial" panose="020B0604020202020204"/>
                        <a:buNone/>
                      </a:pPr>
                      <a:endParaRPr sz="1200" u="none" strike="noStrike" cap="none">
                        <a:solidFill>
                          <a:schemeClr val="dk1"/>
                        </a:solidFill>
                        <a:latin typeface="Arial" panose="020B0604020202020204"/>
                        <a:ea typeface="Arial" panose="020B0604020202020204"/>
                        <a:cs typeface="Arial" panose="020B0604020202020204"/>
                        <a:sym typeface="Arial" panose="020B0604020202020204"/>
                      </a:endParaRPr>
                    </a:p>
                  </a:txBody>
                  <a:tcPr marL="91450" marR="91450" marT="45725" marB="45725"/>
                </a:tc>
                <a:tc vMerge="1">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678" name="Shape 678"/>
        <p:cNvGrpSpPr/>
        <p:nvPr/>
      </p:nvGrpSpPr>
      <p:grpSpPr>
        <a:xfrm>
          <a:off x="0" y="0"/>
          <a:ext cx="0" cy="0"/>
          <a:chOff x="0" y="0"/>
          <a:chExt cx="0" cy="0"/>
        </a:xfrm>
      </p:grpSpPr>
      <p:sp>
        <p:nvSpPr>
          <p:cNvPr id="679" name="Google Shape;679;p40"/>
          <p:cNvSpPr txBox="1"/>
          <p:nvPr/>
        </p:nvSpPr>
        <p:spPr>
          <a:xfrm>
            <a:off x="835308" y="179502"/>
            <a:ext cx="359735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panose="020B0604020202020204"/>
              <a:buNone/>
            </a:pPr>
            <a:r>
              <a:rPr lang="zh-CN"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违反上架规则</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80" name="Google Shape;680;p40"/>
          <p:cNvSpPr/>
          <p:nvPr/>
        </p:nvSpPr>
        <p:spPr>
          <a:xfrm>
            <a:off x="9502077" y="1094117"/>
            <a:ext cx="914400" cy="914400"/>
          </a:xfrm>
          <a:prstGeom prst="ellipse">
            <a:avLst/>
          </a:prstGeom>
          <a:solidFill>
            <a:srgbClr val="72B6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681" name="Google Shape;681;p40"/>
          <p:cNvSpPr/>
          <p:nvPr/>
        </p:nvSpPr>
        <p:spPr>
          <a:xfrm>
            <a:off x="9786576" y="1353808"/>
            <a:ext cx="345401" cy="395019"/>
          </a:xfrm>
          <a:custGeom>
            <a:avLst/>
            <a:gdLst/>
            <a:ahLst/>
            <a:cxnLst/>
            <a:rect l="l" t="t" r="r" b="b"/>
            <a:pathLst>
              <a:path w="84" h="96" extrusionOk="0">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82" name="Google Shape;682;p40"/>
          <p:cNvSpPr/>
          <p:nvPr/>
        </p:nvSpPr>
        <p:spPr>
          <a:xfrm>
            <a:off x="1432063" y="1094117"/>
            <a:ext cx="914400" cy="914400"/>
          </a:xfrm>
          <a:prstGeom prst="ellipse">
            <a:avLst/>
          </a:prstGeom>
          <a:solidFill>
            <a:srgbClr val="FF57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683" name="Google Shape;683;p40"/>
          <p:cNvSpPr/>
          <p:nvPr/>
        </p:nvSpPr>
        <p:spPr>
          <a:xfrm>
            <a:off x="1750913" y="1332817"/>
            <a:ext cx="276703" cy="437000"/>
          </a:xfrm>
          <a:custGeom>
            <a:avLst/>
            <a:gdLst/>
            <a:ahLst/>
            <a:cxnLst/>
            <a:rect l="l" t="t" r="r" b="b"/>
            <a:pathLst>
              <a:path w="67" h="106" extrusionOk="0">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84" name="Google Shape;684;p40"/>
          <p:cNvSpPr/>
          <p:nvPr/>
        </p:nvSpPr>
        <p:spPr>
          <a:xfrm>
            <a:off x="5238372" y="1094117"/>
            <a:ext cx="914400" cy="914400"/>
          </a:xfrm>
          <a:prstGeom prst="ellipse">
            <a:avLst/>
          </a:prstGeom>
          <a:solidFill>
            <a:srgbClr val="FFAB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685" name="Google Shape;685;p40"/>
          <p:cNvSpPr/>
          <p:nvPr/>
        </p:nvSpPr>
        <p:spPr>
          <a:xfrm>
            <a:off x="5512376" y="1356672"/>
            <a:ext cx="366393" cy="389292"/>
          </a:xfrm>
          <a:custGeom>
            <a:avLst/>
            <a:gdLst/>
            <a:ahLst/>
            <a:cxnLst/>
            <a:rect l="l" t="t" r="r" b="b"/>
            <a:pathLst>
              <a:path w="89" h="95" extrusionOk="0">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cxnSp>
        <p:nvCxnSpPr>
          <p:cNvPr id="686" name="Google Shape;686;p40"/>
          <p:cNvCxnSpPr/>
          <p:nvPr/>
        </p:nvCxnSpPr>
        <p:spPr>
          <a:xfrm>
            <a:off x="3633976" y="1815390"/>
            <a:ext cx="0" cy="2035839"/>
          </a:xfrm>
          <a:prstGeom prst="straightConnector1">
            <a:avLst/>
          </a:prstGeom>
          <a:noFill/>
          <a:ln w="9525" cap="flat" cmpd="sng">
            <a:solidFill>
              <a:srgbClr val="ACB8CA"/>
            </a:solidFill>
            <a:prstDash val="solid"/>
            <a:miter lim="800000"/>
            <a:headEnd type="none" w="sm" len="sm"/>
            <a:tailEnd type="none" w="sm" len="sm"/>
          </a:ln>
        </p:spPr>
      </p:cxnSp>
      <p:cxnSp>
        <p:nvCxnSpPr>
          <p:cNvPr id="687" name="Google Shape;687;p40"/>
          <p:cNvCxnSpPr/>
          <p:nvPr/>
        </p:nvCxnSpPr>
        <p:spPr>
          <a:xfrm>
            <a:off x="7668701" y="1815390"/>
            <a:ext cx="0" cy="2035839"/>
          </a:xfrm>
          <a:prstGeom prst="straightConnector1">
            <a:avLst/>
          </a:prstGeom>
          <a:noFill/>
          <a:ln w="9525" cap="flat" cmpd="sng">
            <a:solidFill>
              <a:srgbClr val="ACB8CA"/>
            </a:solidFill>
            <a:prstDash val="solid"/>
            <a:miter lim="800000"/>
            <a:headEnd type="none" w="sm" len="sm"/>
            <a:tailEnd type="none" w="sm" len="sm"/>
          </a:ln>
        </p:spPr>
      </p:cxnSp>
      <p:sp>
        <p:nvSpPr>
          <p:cNvPr id="688" name="Google Shape;688;p40"/>
          <p:cNvSpPr txBox="1"/>
          <p:nvPr/>
        </p:nvSpPr>
        <p:spPr>
          <a:xfrm>
            <a:off x="1188234" y="2243992"/>
            <a:ext cx="1410964"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panose="020B0604020202020204"/>
              <a:buNone/>
            </a:pPr>
            <a:r>
              <a:rPr lang="zh-CN" sz="2400" b="1" i="0" u="none" strike="noStrike" cap="none">
                <a:solidFill>
                  <a:srgbClr val="FF5722"/>
                </a:solidFill>
                <a:latin typeface="微软雅黑" panose="020B0503020204020204" charset="-122"/>
                <a:ea typeface="微软雅黑" panose="020B0503020204020204" charset="-122"/>
                <a:cs typeface="微软雅黑" panose="020B0503020204020204" charset="-122"/>
                <a:sym typeface="微软雅黑" panose="020B0503020204020204" charset="-122"/>
              </a:rPr>
              <a:t>禁止刊登</a:t>
            </a:r>
            <a:endParaRPr sz="2400" b="1" i="0" u="none" strike="noStrike" cap="none">
              <a:solidFill>
                <a:srgbClr val="FF5722"/>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689" name="Google Shape;689;p40"/>
          <p:cNvSpPr txBox="1"/>
          <p:nvPr/>
        </p:nvSpPr>
        <p:spPr>
          <a:xfrm>
            <a:off x="4921490" y="2243992"/>
            <a:ext cx="141577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panose="020B0604020202020204"/>
              <a:buNone/>
            </a:pPr>
            <a:r>
              <a:rPr lang="zh-CN" sz="2400" b="1" i="0" u="none" strike="noStrike" cap="none">
                <a:solidFill>
                  <a:srgbClr val="FFAB40"/>
                </a:solidFill>
                <a:latin typeface="微软雅黑" panose="020B0503020204020204" charset="-122"/>
                <a:ea typeface="微软雅黑" panose="020B0503020204020204" charset="-122"/>
                <a:cs typeface="微软雅黑" panose="020B0503020204020204" charset="-122"/>
                <a:sym typeface="微软雅黑" panose="020B0503020204020204" charset="-122"/>
              </a:rPr>
              <a:t>劣质刊登</a:t>
            </a:r>
            <a:endParaRPr sz="2400" b="1" i="0" u="none" strike="noStrike" cap="none">
              <a:solidFill>
                <a:srgbClr val="FFAB4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690" name="Google Shape;690;p40"/>
          <p:cNvSpPr txBox="1"/>
          <p:nvPr/>
        </p:nvSpPr>
        <p:spPr>
          <a:xfrm>
            <a:off x="8789725" y="2243993"/>
            <a:ext cx="233910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panose="020B0604020202020204"/>
              <a:buNone/>
            </a:pPr>
            <a:r>
              <a:rPr lang="zh-CN" sz="2400" b="1" i="0" u="none" strike="noStrike" cap="none">
                <a:solidFill>
                  <a:srgbClr val="72B6A7"/>
                </a:solidFill>
                <a:latin typeface="微软雅黑" panose="020B0503020204020204" charset="-122"/>
                <a:ea typeface="微软雅黑" panose="020B0503020204020204" charset="-122"/>
                <a:cs typeface="微软雅黑" panose="020B0503020204020204" charset="-122"/>
                <a:sym typeface="微软雅黑" panose="020B0503020204020204" charset="-122"/>
              </a:rPr>
              <a:t>侵权假冒及其他</a:t>
            </a:r>
            <a:endParaRPr sz="2400" b="1" i="0" u="none" strike="noStrike" cap="none">
              <a:solidFill>
                <a:srgbClr val="72B6A7"/>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691" name="Google Shape;691;p40"/>
          <p:cNvSpPr/>
          <p:nvPr/>
        </p:nvSpPr>
        <p:spPr>
          <a:xfrm>
            <a:off x="476539" y="2827674"/>
            <a:ext cx="2926827" cy="3028073"/>
          </a:xfrm>
          <a:prstGeom prst="rect">
            <a:avLst/>
          </a:prstGeom>
          <a:noFill/>
          <a:ln>
            <a:noFill/>
          </a:ln>
        </p:spPr>
        <p:txBody>
          <a:bodyPr spcFirstLastPara="1" wrap="square" lIns="91425" tIns="45700" rIns="91425" bIns="45700" anchor="t" anchorCtr="0">
            <a:spAutoFit/>
          </a:bodyPr>
          <a:lstStyle/>
          <a:p>
            <a:pPr marL="342900" marR="0" lvl="0" indent="-342900" algn="l" rtl="0">
              <a:lnSpc>
                <a:spcPct val="160000"/>
              </a:lnSpc>
              <a:spcBef>
                <a:spcPts val="0"/>
              </a:spcBef>
              <a:spcAft>
                <a:spcPts val="0"/>
              </a:spcAft>
              <a:buClr>
                <a:srgbClr val="5C5C5C"/>
              </a:buClr>
              <a:buSzPts val="1333"/>
              <a:buFont typeface="Arial" panose="020B0604020202020204"/>
              <a:buChar char="•"/>
            </a:pPr>
            <a:r>
              <a:rPr lang="zh-CN" sz="1335" b="1"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上架禁止销售商品 </a:t>
            </a:r>
            <a:r>
              <a:rPr lang="zh-CN"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（包括跨境卖家禁运品类商、违法以及当地国政府售召回的等）</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342900" marR="0" lvl="0" indent="-342900" algn="l" rtl="0">
              <a:lnSpc>
                <a:spcPct val="160000"/>
              </a:lnSpc>
              <a:spcBef>
                <a:spcPts val="0"/>
              </a:spcBef>
              <a:spcAft>
                <a:spcPts val="0"/>
              </a:spcAft>
              <a:buClr>
                <a:srgbClr val="5C5C5C"/>
              </a:buClr>
              <a:buSzPts val="1333"/>
              <a:buFont typeface="Arial" panose="020B0604020202020204"/>
              <a:buChar char="•"/>
            </a:pPr>
            <a:r>
              <a:rPr lang="zh-CN"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刊登广告或销售无实物商品</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342900" marR="0" lvl="0" indent="-342900" algn="l" rtl="0">
              <a:lnSpc>
                <a:spcPct val="160000"/>
              </a:lnSpc>
              <a:spcBef>
                <a:spcPts val="0"/>
              </a:spcBef>
              <a:spcAft>
                <a:spcPts val="0"/>
              </a:spcAft>
              <a:buClr>
                <a:srgbClr val="5C5C5C"/>
              </a:buClr>
              <a:buSzPts val="1333"/>
              <a:buFont typeface="Arial" panose="020B0604020202020204"/>
              <a:buChar char="•"/>
            </a:pPr>
            <a:r>
              <a:rPr lang="zh-CN"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同一商品 ID下更换不同商品</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342900" marR="0" lvl="0" indent="-342900" algn="l" rtl="0">
              <a:lnSpc>
                <a:spcPct val="160000"/>
              </a:lnSpc>
              <a:spcBef>
                <a:spcPts val="0"/>
              </a:spcBef>
              <a:spcAft>
                <a:spcPts val="0"/>
              </a:spcAft>
              <a:buClr>
                <a:srgbClr val="5C5C5C"/>
              </a:buClr>
              <a:buSzPts val="1333"/>
              <a:buFont typeface="Arial" panose="020B0604020202020204"/>
              <a:buChar char="•"/>
            </a:pPr>
            <a:r>
              <a:rPr lang="zh-CN" sz="1335" b="1"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夸大不实折扣</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342900" marR="0" lvl="0" indent="-342900" algn="l" rtl="0">
              <a:lnSpc>
                <a:spcPct val="160000"/>
              </a:lnSpc>
              <a:spcBef>
                <a:spcPts val="0"/>
              </a:spcBef>
              <a:spcAft>
                <a:spcPts val="0"/>
              </a:spcAft>
              <a:buClr>
                <a:srgbClr val="5C5C5C"/>
              </a:buClr>
              <a:buSzPts val="1333"/>
              <a:buFont typeface="Arial" panose="020B0604020202020204"/>
              <a:buChar char="•"/>
            </a:pPr>
            <a:r>
              <a:rPr lang="zh-CN"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商品描述图片带有导向外部平台内容的水印</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342900" marR="0" lvl="0" indent="-342900" algn="l" rtl="0">
              <a:lnSpc>
                <a:spcPct val="160000"/>
              </a:lnSpc>
              <a:spcBef>
                <a:spcPts val="0"/>
              </a:spcBef>
              <a:spcAft>
                <a:spcPts val="0"/>
              </a:spcAft>
              <a:buClr>
                <a:srgbClr val="5C5C5C"/>
              </a:buClr>
              <a:buSzPts val="1333"/>
              <a:buFont typeface="Arial" panose="020B0604020202020204"/>
              <a:buChar char="•"/>
            </a:pPr>
            <a:r>
              <a:rPr lang="zh-CN"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商品图片或描述中带有色情内容-成人用品类请仔细阅读专门的上架规范及处理办法</a:t>
            </a:r>
            <a:endParaRPr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692" name="Google Shape;692;p40"/>
          <p:cNvSpPr/>
          <p:nvPr/>
        </p:nvSpPr>
        <p:spPr>
          <a:xfrm>
            <a:off x="4268394" y="2908425"/>
            <a:ext cx="2796909" cy="275876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60000"/>
              </a:lnSpc>
              <a:spcBef>
                <a:spcPts val="0"/>
              </a:spcBef>
              <a:spcAft>
                <a:spcPts val="0"/>
              </a:spcAft>
              <a:buClr>
                <a:srgbClr val="5C5C5C"/>
              </a:buClr>
              <a:buSzPts val="1333"/>
              <a:buFont typeface="Arial" panose="020B0604020202020204"/>
              <a:buChar char="•"/>
            </a:pPr>
            <a:r>
              <a:rPr lang="zh-CN"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商品类目设置错误</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285750" marR="0" lvl="0" indent="-285750" algn="l" rtl="0">
              <a:lnSpc>
                <a:spcPct val="160000"/>
              </a:lnSpc>
              <a:spcBef>
                <a:spcPts val="0"/>
              </a:spcBef>
              <a:spcAft>
                <a:spcPts val="0"/>
              </a:spcAft>
              <a:buClr>
                <a:srgbClr val="5C5C5C"/>
              </a:buClr>
              <a:buSzPts val="1333"/>
              <a:buFont typeface="Arial" panose="020B0604020202020204"/>
              <a:buChar char="•"/>
            </a:pPr>
            <a:r>
              <a:rPr lang="zh-CN" sz="1335" b="1"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商品重复刊登 </a:t>
            </a:r>
            <a:r>
              <a:rPr lang="zh-CN"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（包括同一卖家不店铺重复刊登商品以及不同店铺刊登同一商品）</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285750" marR="0" lvl="0" indent="-285750" algn="l" rtl="0">
              <a:lnSpc>
                <a:spcPct val="160000"/>
              </a:lnSpc>
              <a:spcBef>
                <a:spcPts val="0"/>
              </a:spcBef>
              <a:spcAft>
                <a:spcPts val="0"/>
              </a:spcAft>
              <a:buClr>
                <a:srgbClr val="5C5C5C"/>
              </a:buClr>
              <a:buSzPts val="1333"/>
              <a:buFont typeface="Arial" panose="020B0604020202020204"/>
              <a:buChar char="•"/>
            </a:pPr>
            <a:r>
              <a:rPr lang="zh-CN"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误导性定价</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285750" marR="0" lvl="0" indent="-285750" algn="l" rtl="0">
              <a:lnSpc>
                <a:spcPct val="160000"/>
              </a:lnSpc>
              <a:spcBef>
                <a:spcPts val="0"/>
              </a:spcBef>
              <a:spcAft>
                <a:spcPts val="0"/>
              </a:spcAft>
              <a:buClr>
                <a:srgbClr val="5C5C5C"/>
              </a:buClr>
              <a:buSzPts val="1333"/>
              <a:buFont typeface="Arial" panose="020B0604020202020204"/>
              <a:buChar char="•"/>
            </a:pPr>
            <a:r>
              <a:rPr lang="zh-CN" sz="1335" b="1"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不相关关键字</a:t>
            </a:r>
            <a:r>
              <a:rPr lang="zh-CN"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（如使用的产品标题，标签或者相关产品描述与商本身不符）</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285750" marR="0" lvl="0" indent="-285750" algn="l" rtl="0">
              <a:lnSpc>
                <a:spcPct val="160000"/>
              </a:lnSpc>
              <a:spcBef>
                <a:spcPts val="0"/>
              </a:spcBef>
              <a:spcAft>
                <a:spcPts val="0"/>
              </a:spcAft>
              <a:buClr>
                <a:srgbClr val="5C5C5C"/>
              </a:buClr>
              <a:buSzPts val="1333"/>
              <a:buFont typeface="Arial" panose="020B0604020202020204"/>
              <a:buChar char="•"/>
            </a:pPr>
            <a:r>
              <a:rPr lang="zh-CN"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图片质量不佳，商品占图面积 &lt;70%</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93" name="Google Shape;693;p40"/>
          <p:cNvSpPr/>
          <p:nvPr/>
        </p:nvSpPr>
        <p:spPr>
          <a:xfrm>
            <a:off x="7831002" y="2897649"/>
            <a:ext cx="3970461" cy="222016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60000"/>
              </a:lnSpc>
              <a:spcBef>
                <a:spcPts val="0"/>
              </a:spcBef>
              <a:spcAft>
                <a:spcPts val="0"/>
              </a:spcAft>
              <a:buClr>
                <a:srgbClr val="5C5C5C"/>
              </a:buClr>
              <a:buSzPts val="1333"/>
              <a:buFont typeface="Arial" panose="020B0604020202020204"/>
              <a:buChar char="•"/>
            </a:pPr>
            <a:r>
              <a:rPr lang="zh-CN"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非台湾站点：违反侵犯知识产权或者假冒产品， 计1分；严重违反，计2分</a:t>
            </a:r>
            <a:endParaRPr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85750" marR="0" lvl="0" indent="-285750" algn="l" rtl="0">
              <a:lnSpc>
                <a:spcPct val="160000"/>
              </a:lnSpc>
              <a:spcBef>
                <a:spcPts val="0"/>
              </a:spcBef>
              <a:spcAft>
                <a:spcPts val="0"/>
              </a:spcAft>
              <a:buClr>
                <a:srgbClr val="5C5C5C"/>
              </a:buClr>
              <a:buSzPts val="1333"/>
              <a:buFont typeface="Arial" panose="020B0604020202020204"/>
              <a:buChar char="•"/>
            </a:pPr>
            <a:r>
              <a:rPr lang="zh-CN"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台湾站点：违反侵犯知识产权或者假冒产品， 计2分；严重违反，计3分</a:t>
            </a:r>
            <a:endParaRPr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60000"/>
              </a:lnSpc>
              <a:spcBef>
                <a:spcPts val="0"/>
              </a:spcBef>
              <a:spcAft>
                <a:spcPts val="0"/>
              </a:spcAft>
              <a:buClr>
                <a:srgbClr val="000000"/>
              </a:buClr>
              <a:buSzPts val="1333"/>
              <a:buFont typeface="Arial" panose="020B0604020202020204"/>
              <a:buNone/>
            </a:pPr>
            <a:endParaRPr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85750" marR="0" lvl="0" indent="-285750" algn="l" rtl="0">
              <a:lnSpc>
                <a:spcPct val="160000"/>
              </a:lnSpc>
              <a:spcBef>
                <a:spcPts val="0"/>
              </a:spcBef>
              <a:spcAft>
                <a:spcPts val="0"/>
              </a:spcAft>
              <a:buClr>
                <a:srgbClr val="5C5C5C"/>
              </a:buClr>
              <a:buSzPts val="1333"/>
              <a:buFont typeface="Arial" panose="020B0604020202020204"/>
              <a:buChar char="•"/>
            </a:pPr>
            <a:r>
              <a:rPr lang="zh-CN"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rPr>
              <a:t>被证实售卖假冒产品或剽窃产品图文，计15分</a:t>
            </a:r>
            <a:endParaRPr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85750" marR="0" lvl="0" indent="-201295" algn="l" rtl="0">
              <a:lnSpc>
                <a:spcPct val="160000"/>
              </a:lnSpc>
              <a:spcBef>
                <a:spcPts val="0"/>
              </a:spcBef>
              <a:spcAft>
                <a:spcPts val="0"/>
              </a:spcAft>
              <a:buClr>
                <a:schemeClr val="dk1"/>
              </a:buClr>
              <a:buSzPts val="1333"/>
              <a:buFont typeface="Arial" panose="020B0604020202020204"/>
              <a:buNone/>
            </a:pPr>
            <a:endParaRPr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285750" marR="0" lvl="0" indent="-201295" algn="l" rtl="0">
              <a:lnSpc>
                <a:spcPct val="160000"/>
              </a:lnSpc>
              <a:spcBef>
                <a:spcPts val="0"/>
              </a:spcBef>
              <a:spcAft>
                <a:spcPts val="0"/>
              </a:spcAft>
              <a:buClr>
                <a:schemeClr val="dk1"/>
              </a:buClr>
              <a:buSzPts val="1333"/>
              <a:buFont typeface="Arial" panose="020B0604020202020204"/>
              <a:buNone/>
            </a:pPr>
            <a:endParaRPr sz="1335" b="0" i="0" u="none" strike="noStrike" cap="none">
              <a:solidFill>
                <a:srgbClr val="5C5C5C"/>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694" name="Google Shape;694;p40"/>
          <p:cNvSpPr/>
          <p:nvPr/>
        </p:nvSpPr>
        <p:spPr>
          <a:xfrm>
            <a:off x="0" y="6079586"/>
            <a:ext cx="12191996" cy="778414"/>
          </a:xfrm>
          <a:prstGeom prst="rect">
            <a:avLst/>
          </a:prstGeom>
          <a:solidFill>
            <a:srgbClr val="ED4D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chemeClr val="lt1"/>
                </a:solidFill>
                <a:latin typeface="Arial" panose="020B0604020202020204"/>
                <a:ea typeface="Arial" panose="020B0604020202020204"/>
                <a:cs typeface="Arial" panose="020B0604020202020204"/>
                <a:sym typeface="Arial" panose="020B0604020202020204"/>
              </a:rPr>
              <a:t>若上一个月卖家违反了上架规则，计1分；严重违反，计2分</a:t>
            </a:r>
            <a:endParaRPr sz="20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rgbClr val="FFFFFF"/>
                </a:solidFill>
                <a:latin typeface="Arial" panose="020B0604020202020204"/>
                <a:ea typeface="Arial" panose="020B0604020202020204"/>
                <a:cs typeface="Arial" panose="020B0604020202020204"/>
                <a:sym typeface="Arial" panose="020B0604020202020204"/>
              </a:rPr>
              <a:t>若卖家违反上述上架规则，在商品被删除后再次上架相似违规商品，将额外计1分惩罚计分。</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95" name="Google Shape;695;p40"/>
          <p:cNvSpPr txBox="1"/>
          <p:nvPr/>
        </p:nvSpPr>
        <p:spPr>
          <a:xfrm>
            <a:off x="7853191" y="712798"/>
            <a:ext cx="3970467" cy="5133975"/>
          </a:xfrm>
          <a:prstGeom prst="rect">
            <a:avLst/>
          </a:prstGeom>
          <a:noFill/>
          <a:ln w="28575" cap="flat" cmpd="sng">
            <a:solidFill>
              <a:srgbClr val="ED4D2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700" name="Shape 700"/>
        <p:cNvGrpSpPr/>
        <p:nvPr/>
      </p:nvGrpSpPr>
      <p:grpSpPr>
        <a:xfrm>
          <a:off x="0" y="0"/>
          <a:ext cx="0" cy="0"/>
          <a:chOff x="0" y="0"/>
          <a:chExt cx="0" cy="0"/>
        </a:xfrm>
      </p:grpSpPr>
      <p:sp>
        <p:nvSpPr>
          <p:cNvPr id="701" name="Google Shape;701;p41"/>
          <p:cNvSpPr/>
          <p:nvPr/>
        </p:nvSpPr>
        <p:spPr>
          <a:xfrm>
            <a:off x="640018" y="226905"/>
            <a:ext cx="393248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panose="020B0604020202020204"/>
              <a:buNone/>
            </a:pPr>
            <a:r>
              <a:rPr lang="zh-CN"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违反上架规则-侵权假冒</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02" name="Google Shape;702;p41"/>
          <p:cNvSpPr/>
          <p:nvPr/>
        </p:nvSpPr>
        <p:spPr>
          <a:xfrm>
            <a:off x="640018" y="1118711"/>
            <a:ext cx="10313732"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若卖家首次被投诉侵权，Shopee 平台会将相应侵权商品下架。若卖家再次被投诉侵权，Shopee 平台会将被投诉的卖家账号暂时冻结 7 天；账号解冻后若再次被投诉侵权，则继续冻结 7 天；依 此类推（侵权次数于 2017 年 3 月 27 日开始累计）。</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03" name="Google Shape;703;p41"/>
          <p:cNvSpPr/>
          <p:nvPr/>
        </p:nvSpPr>
        <p:spPr>
          <a:xfrm>
            <a:off x="640018" y="2410627"/>
            <a:ext cx="1048518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对于严重违规或累计侵权次数过多的卖家，Shopee 平台可能直接关闭被投诉卖家的账户</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04" name="Google Shape;704;p41"/>
          <p:cNvSpPr/>
          <p:nvPr/>
        </p:nvSpPr>
        <p:spPr>
          <a:xfrm>
            <a:off x="640018" y="3059668"/>
            <a:ext cx="445585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chemeClr val="dk1"/>
                </a:solidFill>
                <a:latin typeface="Arial" panose="020B0604020202020204"/>
                <a:ea typeface="Arial" panose="020B0604020202020204"/>
                <a:cs typeface="Arial" panose="020B0604020202020204"/>
                <a:sym typeface="Arial" panose="020B0604020202020204"/>
              </a:rPr>
              <a:t>跨境卖家与当地卖家重复刊登商品行为</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05" name="Google Shape;705;p41"/>
          <p:cNvSpPr/>
          <p:nvPr/>
        </p:nvSpPr>
        <p:spPr>
          <a:xfrm>
            <a:off x="636177" y="3512170"/>
            <a:ext cx="871487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卖家未经允许，将其他卖家的商品图片用作自己的商品图片，或者将其他卖家 的商品信息用作自己的商品信息，则会被判定为盗图或盗商品信息。</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aphicFrame>
        <p:nvGraphicFramePr>
          <p:cNvPr id="706" name="Google Shape;706;p41"/>
          <p:cNvGraphicFramePr/>
          <p:nvPr/>
        </p:nvGraphicFramePr>
        <p:xfrm>
          <a:off x="1595898" y="4335813"/>
          <a:ext cx="6999950" cy="3000000"/>
        </p:xfrm>
        <a:graphic>
          <a:graphicData uri="http://schemas.openxmlformats.org/drawingml/2006/table">
            <a:tbl>
              <a:tblPr firstRow="1" bandRow="1">
                <a:noFill/>
                <a:tableStyleId>{26837973-C836-40C2-BE0B-A93B00A9C91B}</a:tableStyleId>
              </a:tblPr>
              <a:tblGrid>
                <a:gridCol w="3052725"/>
                <a:gridCol w="3947225"/>
              </a:tblGrid>
              <a:tr h="370850">
                <a:tc>
                  <a:txBody>
                    <a:bodyPr/>
                    <a:lstStyle/>
                    <a:p>
                      <a:pPr marL="0"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t>站点</a:t>
                      </a:r>
                      <a:endParaRPr sz="1400" u="none" strike="noStrike" cap="none"/>
                    </a:p>
                  </a:txBody>
                  <a:tcPr marL="91450" marR="91450" marT="45725" marB="45725">
                    <a:solidFill>
                      <a:srgbClr val="ED4D2D"/>
                    </a:solidFill>
                  </a:tcPr>
                </a:tc>
                <a:tc>
                  <a:txBody>
                    <a:bodyPr/>
                    <a:lstStyle/>
                    <a:p>
                      <a:pPr marL="0" marR="0" lvl="0" indent="0" algn="ctr" rtl="0">
                        <a:lnSpc>
                          <a:spcPct val="100000"/>
                        </a:lnSpc>
                        <a:spcBef>
                          <a:spcPts val="0"/>
                        </a:spcBef>
                        <a:spcAft>
                          <a:spcPts val="0"/>
                        </a:spcAft>
                        <a:buClr>
                          <a:srgbClr val="000000"/>
                        </a:buClr>
                        <a:buSzPts val="1800"/>
                        <a:buFont typeface="Arial" panose="020B0604020202020204"/>
                        <a:buNone/>
                      </a:pPr>
                      <a:r>
                        <a:rPr lang="zh-CN" sz="1800" u="none" strike="noStrike" cap="none"/>
                        <a:t>惩罚</a:t>
                      </a:r>
                      <a:endParaRPr sz="1400" u="none" strike="noStrike" cap="none"/>
                    </a:p>
                  </a:txBody>
                  <a:tcPr marL="91450" marR="91450" marT="45725" marB="45725">
                    <a:solidFill>
                      <a:srgbClr val="ED4D2D"/>
                    </a:solidFill>
                  </a:tcPr>
                </a:tc>
              </a:tr>
              <a:tr h="370850">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u="none" strike="noStrike" cap="none"/>
                        <a:t>台湾站点</a:t>
                      </a:r>
                      <a:endParaRPr sz="1400" u="none" strike="noStrike" cap="none"/>
                    </a:p>
                  </a:txBody>
                  <a:tcPr marL="91450" marR="91450" marT="45725" marB="45725" anchor="ctr"/>
                </a:tc>
                <a:tc>
                  <a:txBody>
                    <a:bodyPr/>
                    <a:lstStyle/>
                    <a:p>
                      <a:pPr marL="171450" marR="0" lvl="0" indent="-171450" algn="l" rtl="0">
                        <a:lnSpc>
                          <a:spcPct val="100000"/>
                        </a:lnSpc>
                        <a:spcBef>
                          <a:spcPts val="0"/>
                        </a:spcBef>
                        <a:spcAft>
                          <a:spcPts val="0"/>
                        </a:spcAft>
                        <a:buClr>
                          <a:schemeClr val="dk1"/>
                        </a:buClr>
                        <a:buSzPts val="1200"/>
                        <a:buFont typeface="Arial" panose="020B0604020202020204"/>
                        <a:buChar char="•"/>
                      </a:pPr>
                      <a:r>
                        <a:rPr lang="zh-CN" sz="1200" u="none" strike="noStrike" cap="none"/>
                        <a:t>计 15 分惩罚计分</a:t>
                      </a:r>
                      <a:endParaRPr sz="1400" u="none" strike="noStrike" cap="none"/>
                    </a:p>
                  </a:txBody>
                  <a:tcPr marL="91450" marR="91450" marT="45725" marB="45725"/>
                </a:tc>
              </a:tr>
              <a:tr h="370850">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u="none" strike="noStrike" cap="none"/>
                        <a:t>泰国站点</a:t>
                      </a:r>
                      <a:endParaRPr sz="1400" u="none" strike="noStrike" cap="none"/>
                    </a:p>
                  </a:txBody>
                  <a:tcPr marL="91450" marR="91450" marT="45725" marB="45725" anchor="ctr"/>
                </a:tc>
                <a:tc>
                  <a:txBody>
                    <a:bodyPr/>
                    <a:lstStyle/>
                    <a:p>
                      <a:pPr marL="171450" marR="0" lvl="0" indent="-171450" algn="l" rtl="0">
                        <a:lnSpc>
                          <a:spcPct val="100000"/>
                        </a:lnSpc>
                        <a:spcBef>
                          <a:spcPts val="0"/>
                        </a:spcBef>
                        <a:spcAft>
                          <a:spcPts val="0"/>
                        </a:spcAft>
                        <a:buClr>
                          <a:schemeClr val="dk1"/>
                        </a:buClr>
                        <a:buSzPts val="1200"/>
                        <a:buFont typeface="Arial" panose="020B0604020202020204"/>
                        <a:buChar char="•"/>
                      </a:pPr>
                      <a:r>
                        <a:rPr lang="zh-CN" sz="1200" u="none" strike="noStrike" cap="none">
                          <a:solidFill>
                            <a:schemeClr val="dk1"/>
                          </a:solidFill>
                          <a:latin typeface="Arial" panose="020B0604020202020204"/>
                          <a:ea typeface="Arial" panose="020B0604020202020204"/>
                          <a:cs typeface="Arial" panose="020B0604020202020204"/>
                          <a:sym typeface="Arial" panose="020B0604020202020204"/>
                        </a:rPr>
                        <a:t>重复刊登的商品将会被删除，并计 1 分惩罚计分，</a:t>
                      </a:r>
                      <a:endParaRPr sz="120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71450" marR="0" lvl="0" indent="-171450" algn="l" rtl="0">
                        <a:lnSpc>
                          <a:spcPct val="100000"/>
                        </a:lnSpc>
                        <a:spcBef>
                          <a:spcPts val="0"/>
                        </a:spcBef>
                        <a:spcAft>
                          <a:spcPts val="0"/>
                        </a:spcAft>
                        <a:buClr>
                          <a:schemeClr val="dk1"/>
                        </a:buClr>
                        <a:buSzPts val="1200"/>
                        <a:buFont typeface="Arial" panose="020B0604020202020204"/>
                        <a:buChar char="•"/>
                      </a:pPr>
                      <a:r>
                        <a:rPr lang="zh-CN" sz="1200" u="none" strike="noStrike" cap="none">
                          <a:solidFill>
                            <a:schemeClr val="dk1"/>
                          </a:solidFill>
                          <a:latin typeface="Arial" panose="020B0604020202020204"/>
                          <a:ea typeface="Arial" panose="020B0604020202020204"/>
                          <a:cs typeface="Arial" panose="020B0604020202020204"/>
                          <a:sym typeface="Arial" panose="020B0604020202020204"/>
                        </a:rPr>
                        <a:t>严重重复刊登将计 2 分惩罚计分。</a:t>
                      </a:r>
                      <a:endParaRPr sz="120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71450" marR="0" lvl="0" indent="-171450" algn="l" rtl="0">
                        <a:lnSpc>
                          <a:spcPct val="100000"/>
                        </a:lnSpc>
                        <a:spcBef>
                          <a:spcPts val="0"/>
                        </a:spcBef>
                        <a:spcAft>
                          <a:spcPts val="0"/>
                        </a:spcAft>
                        <a:buClr>
                          <a:schemeClr val="dk1"/>
                        </a:buClr>
                        <a:buSzPts val="1200"/>
                        <a:buFont typeface="Arial" panose="020B0604020202020204"/>
                        <a:buChar char="•"/>
                      </a:pPr>
                      <a:r>
                        <a:rPr lang="zh-CN" sz="1200" u="none" strike="noStrike" cap="none">
                          <a:solidFill>
                            <a:schemeClr val="dk1"/>
                          </a:solidFill>
                          <a:latin typeface="Arial" panose="020B0604020202020204"/>
                          <a:ea typeface="Arial" panose="020B0604020202020204"/>
                          <a:cs typeface="Arial" panose="020B0604020202020204"/>
                          <a:sym typeface="Arial" panose="020B0604020202020204"/>
                        </a:rPr>
                        <a:t>若卖家重复刊登的商品数量占卖家总商品数量达到一定标准，将计 15 分惩罚计分，冻结账号 28 天。</a:t>
                      </a:r>
                      <a:endParaRPr sz="1400" u="none" strike="noStrike" cap="none"/>
                    </a:p>
                  </a:txBody>
                  <a:tcPr marL="91450" marR="91450" marT="45725" marB="45725"/>
                </a:tc>
              </a:tr>
              <a:tr h="370850">
                <a:tc>
                  <a:txBody>
                    <a:bodyPr/>
                    <a:lstStyle/>
                    <a:p>
                      <a:pPr marL="0" marR="0" lvl="0" indent="0" algn="ctr" rtl="0">
                        <a:lnSpc>
                          <a:spcPct val="100000"/>
                        </a:lnSpc>
                        <a:spcBef>
                          <a:spcPts val="0"/>
                        </a:spcBef>
                        <a:spcAft>
                          <a:spcPts val="0"/>
                        </a:spcAft>
                        <a:buClr>
                          <a:srgbClr val="000000"/>
                        </a:buClr>
                        <a:buSzPts val="1400"/>
                        <a:buFont typeface="Arial" panose="020B0604020202020204"/>
                        <a:buNone/>
                      </a:pPr>
                      <a:r>
                        <a:rPr lang="zh-CN" sz="1400" u="none" strike="noStrike" cap="none"/>
                        <a:t>马来西亚站点</a:t>
                      </a:r>
                      <a:endParaRPr sz="1400" u="none" strike="noStrike" cap="none"/>
                    </a:p>
                  </a:txBody>
                  <a:tcPr marL="91450" marR="91450" marT="45725" marB="45725" anchor="ctr"/>
                </a:tc>
                <a:tc>
                  <a:txBody>
                    <a:bodyPr/>
                    <a:lstStyle/>
                    <a:p>
                      <a:pPr marL="171450" marR="0" lvl="0" indent="-171450" algn="l" rtl="0">
                        <a:lnSpc>
                          <a:spcPct val="100000"/>
                        </a:lnSpc>
                        <a:spcBef>
                          <a:spcPts val="0"/>
                        </a:spcBef>
                        <a:spcAft>
                          <a:spcPts val="0"/>
                        </a:spcAft>
                        <a:buClr>
                          <a:schemeClr val="dk1"/>
                        </a:buClr>
                        <a:buSzPts val="1200"/>
                        <a:buFont typeface="Arial" panose="020B0604020202020204"/>
                        <a:buChar char="•"/>
                      </a:pPr>
                      <a:r>
                        <a:rPr lang="zh-CN" sz="1200" u="none" strike="noStrike" cap="none">
                          <a:solidFill>
                            <a:schemeClr val="dk1"/>
                          </a:solidFill>
                          <a:latin typeface="Arial" panose="020B0604020202020204"/>
                          <a:ea typeface="Arial" panose="020B0604020202020204"/>
                          <a:cs typeface="Arial" panose="020B0604020202020204"/>
                          <a:sym typeface="Arial" panose="020B0604020202020204"/>
                        </a:rPr>
                        <a:t>重复刊登的商品将会被删除，并计 1 分惩罚计分，</a:t>
                      </a:r>
                      <a:endParaRPr sz="120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71450" marR="0" lvl="0" indent="-171450" algn="l" rtl="0">
                        <a:lnSpc>
                          <a:spcPct val="100000"/>
                        </a:lnSpc>
                        <a:spcBef>
                          <a:spcPts val="0"/>
                        </a:spcBef>
                        <a:spcAft>
                          <a:spcPts val="0"/>
                        </a:spcAft>
                        <a:buClr>
                          <a:schemeClr val="dk1"/>
                        </a:buClr>
                        <a:buSzPts val="1200"/>
                        <a:buFont typeface="Arial" panose="020B0604020202020204"/>
                        <a:buChar char="•"/>
                      </a:pPr>
                      <a:r>
                        <a:rPr lang="zh-CN" sz="1200" u="none" strike="noStrike" cap="none">
                          <a:solidFill>
                            <a:schemeClr val="dk1"/>
                          </a:solidFill>
                          <a:latin typeface="Arial" panose="020B0604020202020204"/>
                          <a:ea typeface="Arial" panose="020B0604020202020204"/>
                          <a:cs typeface="Arial" panose="020B0604020202020204"/>
                          <a:sym typeface="Arial" panose="020B0604020202020204"/>
                        </a:rPr>
                        <a:t>严重重复刊登将计 2 分惩罚计分。同时经人工检查若有严重违规行为将会被冻结店铺。</a:t>
                      </a:r>
                      <a:endParaRPr sz="1200" u="none" strike="noStrike" cap="none">
                        <a:solidFill>
                          <a:schemeClr val="dk1"/>
                        </a:solidFill>
                        <a:latin typeface="Arial" panose="020B0604020202020204"/>
                        <a:ea typeface="Arial" panose="020B0604020202020204"/>
                        <a:cs typeface="Arial" panose="020B0604020202020204"/>
                        <a:sym typeface="Arial" panose="020B0604020202020204"/>
                      </a:endParaRPr>
                    </a:p>
                  </a:txBody>
                  <a:tcPr marL="91450" marR="91450" marT="45725" marB="45725"/>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711" name="Shape 711"/>
        <p:cNvGrpSpPr/>
        <p:nvPr/>
      </p:nvGrpSpPr>
      <p:grpSpPr>
        <a:xfrm>
          <a:off x="0" y="0"/>
          <a:ext cx="0" cy="0"/>
          <a:chOff x="0" y="0"/>
          <a:chExt cx="0" cy="0"/>
        </a:xfrm>
      </p:grpSpPr>
      <p:sp>
        <p:nvSpPr>
          <p:cNvPr id="712" name="Google Shape;712;p42"/>
          <p:cNvSpPr/>
          <p:nvPr/>
        </p:nvSpPr>
        <p:spPr>
          <a:xfrm>
            <a:off x="640018" y="226905"/>
            <a:ext cx="393248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panose="020B0604020202020204"/>
              <a:buNone/>
            </a:pPr>
            <a:r>
              <a:rPr lang="zh-CN"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违反上架规则-其他规范</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13" name="Google Shape;713;p42"/>
          <p:cNvSpPr/>
          <p:nvPr/>
        </p:nvSpPr>
        <p:spPr>
          <a:xfrm>
            <a:off x="544768" y="891659"/>
            <a:ext cx="455926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chemeClr val="dk1"/>
                </a:solidFill>
                <a:latin typeface="Arial" panose="020B0604020202020204"/>
                <a:ea typeface="Arial" panose="020B0604020202020204"/>
                <a:cs typeface="Arial" panose="020B0604020202020204"/>
                <a:sym typeface="Arial" panose="020B0604020202020204"/>
              </a:rPr>
              <a:t>商品标题不能带有 shopee 活动相关关键词 </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714" name="Google Shape;714;p42"/>
          <p:cNvPicPr preferRelativeResize="0"/>
          <p:nvPr/>
        </p:nvPicPr>
        <p:blipFill rotWithShape="1">
          <a:blip r:embed="rId1"/>
          <a:srcRect/>
          <a:stretch>
            <a:fillRect/>
          </a:stretch>
        </p:blipFill>
        <p:spPr>
          <a:xfrm>
            <a:off x="1204912" y="1402525"/>
            <a:ext cx="8848725" cy="3114675"/>
          </a:xfrm>
          <a:prstGeom prst="rect">
            <a:avLst/>
          </a:prstGeom>
          <a:noFill/>
          <a:ln>
            <a:noFill/>
          </a:ln>
        </p:spPr>
      </p:pic>
      <p:sp>
        <p:nvSpPr>
          <p:cNvPr id="715" name="Google Shape;715;p42"/>
          <p:cNvSpPr/>
          <p:nvPr/>
        </p:nvSpPr>
        <p:spPr>
          <a:xfrm>
            <a:off x="544768" y="5015984"/>
            <a:ext cx="295465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chemeClr val="dk1"/>
                </a:solidFill>
                <a:latin typeface="Arial" panose="020B0604020202020204"/>
                <a:ea typeface="Arial" panose="020B0604020202020204"/>
                <a:cs typeface="Arial" panose="020B0604020202020204"/>
                <a:sym typeface="Arial" panose="020B0604020202020204"/>
              </a:rPr>
              <a:t>印尼市场禁止卖家快速上传</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16" name="Google Shape;716;p42"/>
          <p:cNvSpPr/>
          <p:nvPr/>
        </p:nvSpPr>
        <p:spPr>
          <a:xfrm>
            <a:off x="1028700" y="5560934"/>
            <a:ext cx="67056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需要卖家将 ERP 的上传速度调成一分钟 5 个 SKU 之内即可避免，大于这个上传速度就会被冻结店铺</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721" name="Shape 721"/>
        <p:cNvGrpSpPr/>
        <p:nvPr/>
      </p:nvGrpSpPr>
      <p:grpSpPr>
        <a:xfrm>
          <a:off x="0" y="0"/>
          <a:ext cx="0" cy="0"/>
          <a:chOff x="0" y="0"/>
          <a:chExt cx="0" cy="0"/>
        </a:xfrm>
      </p:grpSpPr>
      <p:sp>
        <p:nvSpPr>
          <p:cNvPr id="722" name="Google Shape;722;p43"/>
          <p:cNvSpPr txBox="1"/>
          <p:nvPr/>
        </p:nvSpPr>
        <p:spPr>
          <a:xfrm>
            <a:off x="835308" y="179502"/>
            <a:ext cx="503668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panose="020B0604020202020204"/>
              <a:buNone/>
            </a:pPr>
            <a:r>
              <a:rPr lang="zh-CN"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如何查看商品被下架原因?</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23" name="Google Shape;723;p43"/>
          <p:cNvSpPr txBox="1"/>
          <p:nvPr/>
        </p:nvSpPr>
        <p:spPr>
          <a:xfrm>
            <a:off x="780724" y="870613"/>
            <a:ext cx="9471851" cy="787523"/>
          </a:xfrm>
          <a:prstGeom prst="rect">
            <a:avLst/>
          </a:prstGeom>
          <a:noFill/>
          <a:ln>
            <a:noFill/>
          </a:ln>
        </p:spPr>
        <p:txBody>
          <a:bodyPr spcFirstLastPara="1" wrap="square" lIns="91425" tIns="45700" rIns="91425" bIns="45700" anchor="t" anchorCtr="0">
            <a:spAutoFit/>
          </a:bodyPr>
          <a:lstStyle/>
          <a:p>
            <a:pPr marL="101600" marR="0" lvl="0" indent="0" algn="l" rtl="0">
              <a:lnSpc>
                <a:spcPct val="150000"/>
              </a:lnSpc>
              <a:spcBef>
                <a:spcPts val="0"/>
              </a:spcBef>
              <a:spcAft>
                <a:spcPts val="0"/>
              </a:spcAft>
              <a:buClr>
                <a:srgbClr val="000000"/>
              </a:buClr>
              <a:buSzPts val="1600"/>
              <a:buFont typeface="Arial" panose="020B0604020202020204"/>
              <a:buNone/>
            </a:pPr>
            <a:r>
              <a:rPr lang="zh-CN" sz="16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方法：登录“卖家中心”→点击“我的通知”→进入”卖家更新“-”卖家资讯”</a:t>
            </a:r>
            <a:endParaRPr sz="16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101600" marR="0" lvl="0" indent="0" algn="l" rtl="0">
              <a:lnSpc>
                <a:spcPct val="150000"/>
              </a:lnSpc>
              <a:spcBef>
                <a:spcPts val="0"/>
              </a:spcBef>
              <a:spcAft>
                <a:spcPts val="0"/>
              </a:spcAft>
              <a:buClr>
                <a:srgbClr val="000000"/>
              </a:buClr>
              <a:buSzPts val="1600"/>
              <a:buFont typeface="Arial" panose="020B0604020202020204"/>
              <a:buNone/>
            </a:pPr>
            <a:r>
              <a:rPr lang="zh-CN" sz="16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此处可看到所有被系统下架或删除的商品及其下架或者删除的原因</a:t>
            </a:r>
            <a:endParaRPr sz="16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724" name="Google Shape;724;p43"/>
          <p:cNvPicPr preferRelativeResize="0"/>
          <p:nvPr/>
        </p:nvPicPr>
        <p:blipFill rotWithShape="1">
          <a:blip r:embed="rId1"/>
          <a:srcRect/>
          <a:stretch>
            <a:fillRect/>
          </a:stretch>
        </p:blipFill>
        <p:spPr>
          <a:xfrm>
            <a:off x="496215" y="1916302"/>
            <a:ext cx="10866236" cy="526793"/>
          </a:xfrm>
          <a:prstGeom prst="rect">
            <a:avLst/>
          </a:prstGeom>
          <a:noFill/>
          <a:ln w="9525" cap="flat" cmpd="sng">
            <a:solidFill>
              <a:srgbClr val="BFBFBF"/>
            </a:solidFill>
            <a:prstDash val="solid"/>
            <a:round/>
            <a:headEnd type="none" w="sm" len="sm"/>
            <a:tailEnd type="none" w="sm" len="sm"/>
          </a:ln>
        </p:spPr>
      </p:pic>
      <p:pic>
        <p:nvPicPr>
          <p:cNvPr id="725" name="Google Shape;725;p43"/>
          <p:cNvPicPr preferRelativeResize="0"/>
          <p:nvPr/>
        </p:nvPicPr>
        <p:blipFill rotWithShape="1">
          <a:blip r:embed="rId2"/>
          <a:srcRect/>
          <a:stretch>
            <a:fillRect/>
          </a:stretch>
        </p:blipFill>
        <p:spPr>
          <a:xfrm>
            <a:off x="626488" y="2701261"/>
            <a:ext cx="1819275" cy="3708528"/>
          </a:xfrm>
          <a:prstGeom prst="rect">
            <a:avLst/>
          </a:prstGeom>
          <a:noFill/>
          <a:ln>
            <a:noFill/>
          </a:ln>
        </p:spPr>
      </p:pic>
      <p:pic>
        <p:nvPicPr>
          <p:cNvPr id="726" name="Google Shape;726;p43"/>
          <p:cNvPicPr preferRelativeResize="0"/>
          <p:nvPr/>
        </p:nvPicPr>
        <p:blipFill rotWithShape="1">
          <a:blip r:embed="rId3"/>
          <a:srcRect/>
          <a:stretch>
            <a:fillRect/>
          </a:stretch>
        </p:blipFill>
        <p:spPr>
          <a:xfrm>
            <a:off x="2526880" y="2714406"/>
            <a:ext cx="8835571" cy="2400300"/>
          </a:xfrm>
          <a:prstGeom prst="rect">
            <a:avLst/>
          </a:prstGeom>
          <a:noFill/>
          <a:ln>
            <a:noFill/>
          </a:ln>
        </p:spPr>
      </p:pic>
      <p:sp>
        <p:nvSpPr>
          <p:cNvPr id="727" name="Google Shape;727;p43"/>
          <p:cNvSpPr txBox="1"/>
          <p:nvPr/>
        </p:nvSpPr>
        <p:spPr>
          <a:xfrm>
            <a:off x="3503364" y="4197427"/>
            <a:ext cx="1255923" cy="369332"/>
          </a:xfrm>
          <a:prstGeom prst="rect">
            <a:avLst/>
          </a:prstGeom>
          <a:noFill/>
          <a:ln w="28575" cap="flat" cmpd="sng">
            <a:solidFill>
              <a:srgbClr val="ED4D2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28" name="Google Shape;728;p43"/>
          <p:cNvSpPr txBox="1"/>
          <p:nvPr/>
        </p:nvSpPr>
        <p:spPr>
          <a:xfrm>
            <a:off x="5516649" y="5022251"/>
            <a:ext cx="181927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zh-CN" sz="2400" b="1" i="0" u="none" strike="noStrike" cap="none">
                <a:solidFill>
                  <a:srgbClr val="ED4D2D"/>
                </a:solidFill>
                <a:latin typeface="Arial" panose="020B0604020202020204"/>
                <a:ea typeface="Arial" panose="020B0604020202020204"/>
                <a:cs typeface="Arial" panose="020B0604020202020204"/>
                <a:sym typeface="Arial" panose="020B0604020202020204"/>
              </a:rPr>
              <a:t>删除原因</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cxnSp>
        <p:nvCxnSpPr>
          <p:cNvPr id="729" name="Google Shape;729;p43"/>
          <p:cNvCxnSpPr/>
          <p:nvPr/>
        </p:nvCxnSpPr>
        <p:spPr>
          <a:xfrm rot="10800000">
            <a:off x="4833603" y="4661052"/>
            <a:ext cx="683046" cy="592032"/>
          </a:xfrm>
          <a:prstGeom prst="straightConnector1">
            <a:avLst/>
          </a:prstGeom>
          <a:noFill/>
          <a:ln w="57150" cap="flat" cmpd="sng">
            <a:solidFill>
              <a:srgbClr val="ED4D2D"/>
            </a:solidFill>
            <a:prstDash val="solid"/>
            <a:miter lim="800000"/>
            <a:headEnd type="none" w="sm" len="sm"/>
            <a:tailEnd type="triangle" w="med" len="med"/>
          </a:ln>
        </p:spPr>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734" name="Shape 734"/>
        <p:cNvGrpSpPr/>
        <p:nvPr/>
      </p:nvGrpSpPr>
      <p:grpSpPr>
        <a:xfrm>
          <a:off x="0" y="0"/>
          <a:ext cx="0" cy="0"/>
          <a:chOff x="0" y="0"/>
          <a:chExt cx="0" cy="0"/>
        </a:xfrm>
      </p:grpSpPr>
      <p:sp>
        <p:nvSpPr>
          <p:cNvPr id="735" name="Google Shape;735;p44"/>
          <p:cNvSpPr txBox="1"/>
          <p:nvPr/>
        </p:nvSpPr>
        <p:spPr>
          <a:xfrm>
            <a:off x="835308" y="179502"/>
            <a:ext cx="397182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panose="020B0604020202020204"/>
              <a:buNone/>
            </a:pPr>
            <a:r>
              <a:rPr lang="zh-CN"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如何查看被扣分原因? </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36" name="Google Shape;736;p44"/>
          <p:cNvSpPr txBox="1"/>
          <p:nvPr/>
        </p:nvSpPr>
        <p:spPr>
          <a:xfrm>
            <a:off x="835308" y="1002527"/>
            <a:ext cx="7913400" cy="324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panose="020B0604020202020204"/>
              <a:buNone/>
            </a:pPr>
            <a:endParaRPr sz="1800" b="1" i="0" u="none" strike="noStrike" cap="none">
              <a:solidFill>
                <a:srgbClr val="F0592B"/>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737" name="Google Shape;737;p44"/>
          <p:cNvSpPr txBox="1"/>
          <p:nvPr/>
        </p:nvSpPr>
        <p:spPr>
          <a:xfrm>
            <a:off x="835308" y="1306389"/>
            <a:ext cx="9451692" cy="324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panose="020B0604020202020204"/>
              <a:buNone/>
            </a:pPr>
            <a:r>
              <a:rPr lang="zh-CN" sz="16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方法：登录“卖家中心” →点击</a:t>
            </a:r>
            <a:r>
              <a:rPr lang="zh-CN" sz="16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“我的计分” →在计分处可点击“查看详情”查看扣分相关订单/商品 </a:t>
            </a:r>
            <a:r>
              <a:rPr lang="zh-CN" sz="1600" b="0" i="0" u="none" strike="noStrike" cap="none">
                <a:solidFill>
                  <a:srgbClr val="000000"/>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738" name="Google Shape;738;p44"/>
          <p:cNvPicPr preferRelativeResize="0"/>
          <p:nvPr/>
        </p:nvPicPr>
        <p:blipFill rotWithShape="1">
          <a:blip r:embed="rId1"/>
          <a:srcRect/>
          <a:stretch>
            <a:fillRect/>
          </a:stretch>
        </p:blipFill>
        <p:spPr>
          <a:xfrm>
            <a:off x="281676" y="2070679"/>
            <a:ext cx="2029674" cy="4395386"/>
          </a:xfrm>
          <a:prstGeom prst="rect">
            <a:avLst/>
          </a:prstGeom>
          <a:noFill/>
          <a:ln>
            <a:noFill/>
          </a:ln>
        </p:spPr>
      </p:pic>
      <p:pic>
        <p:nvPicPr>
          <p:cNvPr id="739" name="Google Shape;739;p44"/>
          <p:cNvPicPr preferRelativeResize="0"/>
          <p:nvPr/>
        </p:nvPicPr>
        <p:blipFill rotWithShape="1">
          <a:blip r:embed="rId2"/>
          <a:srcRect/>
          <a:stretch>
            <a:fillRect/>
          </a:stretch>
        </p:blipFill>
        <p:spPr>
          <a:xfrm>
            <a:off x="2452205" y="4263862"/>
            <a:ext cx="8289241" cy="2202203"/>
          </a:xfrm>
          <a:prstGeom prst="rect">
            <a:avLst/>
          </a:prstGeom>
          <a:noFill/>
          <a:ln w="9525" cap="flat" cmpd="sng">
            <a:solidFill>
              <a:srgbClr val="A5A5A5"/>
            </a:solidFill>
            <a:prstDash val="solid"/>
            <a:round/>
            <a:headEnd type="none" w="sm" len="sm"/>
            <a:tailEnd type="none" w="sm" len="sm"/>
          </a:ln>
        </p:spPr>
      </p:pic>
      <p:pic>
        <p:nvPicPr>
          <p:cNvPr id="740" name="Google Shape;740;p44"/>
          <p:cNvPicPr preferRelativeResize="0"/>
          <p:nvPr/>
        </p:nvPicPr>
        <p:blipFill rotWithShape="1">
          <a:blip r:embed="rId3"/>
          <a:srcRect/>
          <a:stretch>
            <a:fillRect/>
          </a:stretch>
        </p:blipFill>
        <p:spPr>
          <a:xfrm>
            <a:off x="4407871" y="2208941"/>
            <a:ext cx="7341790" cy="1751059"/>
          </a:xfrm>
          <a:prstGeom prst="rect">
            <a:avLst/>
          </a:prstGeom>
          <a:noFill/>
          <a:ln w="28575" cap="flat" cmpd="sng">
            <a:solidFill>
              <a:srgbClr val="ED4D2D"/>
            </a:solidFill>
            <a:prstDash val="solid"/>
            <a:round/>
            <a:headEnd type="none" w="sm" len="sm"/>
            <a:tailEnd type="none" w="sm" len="sm"/>
          </a:ln>
        </p:spPr>
      </p:pic>
      <p:cxnSp>
        <p:nvCxnSpPr>
          <p:cNvPr id="741" name="Google Shape;741;p44"/>
          <p:cNvCxnSpPr/>
          <p:nvPr/>
        </p:nvCxnSpPr>
        <p:spPr>
          <a:xfrm rot="10800000" flipH="1">
            <a:off x="10201619" y="4037118"/>
            <a:ext cx="297456" cy="1669619"/>
          </a:xfrm>
          <a:prstGeom prst="straightConnector1">
            <a:avLst/>
          </a:prstGeom>
          <a:noFill/>
          <a:ln w="57150" cap="flat" cmpd="sng">
            <a:solidFill>
              <a:srgbClr val="ED4D2D"/>
            </a:solidFill>
            <a:prstDash val="solid"/>
            <a:miter lim="800000"/>
            <a:headEnd type="none" w="sm" len="sm"/>
            <a:tailEnd type="triangle" w="med" len="med"/>
          </a:ln>
        </p:spPr>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745" name="Shape 745"/>
        <p:cNvGrpSpPr/>
        <p:nvPr/>
      </p:nvGrpSpPr>
      <p:grpSpPr>
        <a:xfrm>
          <a:off x="0" y="0"/>
          <a:ext cx="0" cy="0"/>
          <a:chOff x="0" y="0"/>
          <a:chExt cx="0" cy="0"/>
        </a:xfrm>
      </p:grpSpPr>
      <p:sp>
        <p:nvSpPr>
          <p:cNvPr id="746" name="Google Shape;746;p45"/>
          <p:cNvSpPr/>
          <p:nvPr/>
        </p:nvSpPr>
        <p:spPr>
          <a:xfrm>
            <a:off x="0" y="0"/>
            <a:ext cx="12258675" cy="6858000"/>
          </a:xfrm>
          <a:prstGeom prst="rect">
            <a:avLst/>
          </a:prstGeom>
          <a:solidFill>
            <a:srgbClr val="ED4D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ED4D2D"/>
              </a:solidFill>
              <a:highlight>
                <a:srgbClr val="ED4D2D"/>
              </a:highlight>
              <a:latin typeface="Arial" panose="020B0604020202020204"/>
              <a:ea typeface="Arial" panose="020B0604020202020204"/>
              <a:cs typeface="Arial" panose="020B0604020202020204"/>
              <a:sym typeface="Arial" panose="020B0604020202020204"/>
            </a:endParaRPr>
          </a:p>
        </p:txBody>
      </p:sp>
      <p:sp>
        <p:nvSpPr>
          <p:cNvPr id="747" name="Google Shape;747;p45"/>
          <p:cNvSpPr/>
          <p:nvPr/>
        </p:nvSpPr>
        <p:spPr>
          <a:xfrm>
            <a:off x="1977634" y="1844158"/>
            <a:ext cx="8603280" cy="2487412"/>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3600"/>
              <a:buFont typeface="Arial" panose="020B0604020202020204"/>
              <a:buNone/>
            </a:pPr>
            <a:r>
              <a:rPr lang="zh-CN" sz="36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03</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ctr" rtl="0">
              <a:lnSpc>
                <a:spcPct val="150000"/>
              </a:lnSpc>
              <a:spcBef>
                <a:spcPts val="0"/>
              </a:spcBef>
              <a:spcAft>
                <a:spcPts val="0"/>
              </a:spcAft>
              <a:buClr>
                <a:srgbClr val="000000"/>
              </a:buClr>
              <a:buSzPts val="3600"/>
              <a:buFont typeface="Arial" panose="020B0604020202020204"/>
              <a:buNone/>
            </a:pPr>
            <a:r>
              <a:rPr lang="zh-CN" sz="36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客户服务</a:t>
            </a:r>
            <a:endParaRPr sz="36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ctr" rtl="0">
              <a:lnSpc>
                <a:spcPct val="150000"/>
              </a:lnSpc>
              <a:spcBef>
                <a:spcPts val="0"/>
              </a:spcBef>
              <a:spcAft>
                <a:spcPts val="0"/>
              </a:spcAft>
              <a:buClr>
                <a:srgbClr val="000000"/>
              </a:buClr>
              <a:buSzPts val="3600"/>
              <a:buFont typeface="Arial" panose="020B0604020202020204"/>
              <a:buNone/>
            </a:pPr>
            <a:r>
              <a:rPr lang="zh-CN" sz="36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—店铺聊聊中言语不当及冒犯行为</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752" name="Shape 752"/>
        <p:cNvGrpSpPr/>
        <p:nvPr/>
      </p:nvGrpSpPr>
      <p:grpSpPr>
        <a:xfrm>
          <a:off x="0" y="0"/>
          <a:ext cx="0" cy="0"/>
          <a:chOff x="0" y="0"/>
          <a:chExt cx="0" cy="0"/>
        </a:xfrm>
      </p:grpSpPr>
      <p:sp>
        <p:nvSpPr>
          <p:cNvPr id="753" name="Google Shape;753;p46"/>
          <p:cNvSpPr txBox="1"/>
          <p:nvPr/>
        </p:nvSpPr>
        <p:spPr>
          <a:xfrm>
            <a:off x="835308" y="179502"/>
            <a:ext cx="557650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panose="020B0604020202020204"/>
              <a:buNone/>
            </a:pPr>
            <a:r>
              <a:rPr lang="zh-CN"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店铺聊中言语不当及冒犯行为</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754" name="Google Shape;754;p46"/>
          <p:cNvPicPr preferRelativeResize="0"/>
          <p:nvPr/>
        </p:nvPicPr>
        <p:blipFill rotWithShape="1">
          <a:blip r:embed="rId1"/>
          <a:srcRect/>
          <a:stretch>
            <a:fillRect/>
          </a:stretch>
        </p:blipFill>
        <p:spPr>
          <a:xfrm>
            <a:off x="424629" y="1249444"/>
            <a:ext cx="11342741" cy="4892759"/>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759" name="Shape 759"/>
        <p:cNvGrpSpPr/>
        <p:nvPr/>
      </p:nvGrpSpPr>
      <p:grpSpPr>
        <a:xfrm>
          <a:off x="0" y="0"/>
          <a:ext cx="0" cy="0"/>
          <a:chOff x="0" y="0"/>
          <a:chExt cx="0" cy="0"/>
        </a:xfrm>
      </p:grpSpPr>
      <p:sp>
        <p:nvSpPr>
          <p:cNvPr id="760" name="Google Shape;760;p47"/>
          <p:cNvSpPr txBox="1"/>
          <p:nvPr/>
        </p:nvSpPr>
        <p:spPr>
          <a:xfrm>
            <a:off x="835308" y="179502"/>
            <a:ext cx="557650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panose="020B0604020202020204"/>
              <a:buNone/>
            </a:pPr>
            <a:r>
              <a:rPr lang="zh-CN"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店铺聊中言语不当及冒犯行为</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61" name="Google Shape;761;p47"/>
          <p:cNvSpPr/>
          <p:nvPr/>
        </p:nvSpPr>
        <p:spPr>
          <a:xfrm>
            <a:off x="537482" y="986909"/>
            <a:ext cx="324800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chemeClr val="dk1"/>
                </a:solidFill>
                <a:latin typeface="Arial" panose="020B0604020202020204"/>
                <a:ea typeface="Arial" panose="020B0604020202020204"/>
                <a:cs typeface="Arial" panose="020B0604020202020204"/>
                <a:sym typeface="Arial" panose="020B0604020202020204"/>
              </a:rPr>
              <a:t>卖家引导买家至其他平台行为 </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62" name="Google Shape;762;p47"/>
          <p:cNvSpPr/>
          <p:nvPr/>
        </p:nvSpPr>
        <p:spPr>
          <a:xfrm>
            <a:off x="904874" y="1488712"/>
            <a:ext cx="953452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Shopee 平台严禁卖家通过聊聊引导买家离开 Shopee 平台完成交易。一经发现有此类行为卖家 将会受到相应的惩罚。</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63" name="Google Shape;763;p47"/>
          <p:cNvSpPr/>
          <p:nvPr/>
        </p:nvSpPr>
        <p:spPr>
          <a:xfrm>
            <a:off x="737487" y="2668144"/>
            <a:ext cx="6096000" cy="31393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chemeClr val="dk1"/>
                </a:solidFill>
                <a:latin typeface="Arial" panose="020B0604020202020204"/>
                <a:ea typeface="Arial" panose="020B0604020202020204"/>
                <a:cs typeface="Arial" panose="020B0604020202020204"/>
                <a:sym typeface="Arial" panose="020B0604020202020204"/>
              </a:rPr>
              <a:t>行为 1： </a:t>
            </a:r>
            <a:endParaRPr sz="1800" b="1"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卖家在聊聊中将同一消息重复发给多个买家 消息内容包含但不限于： </a:t>
            </a: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 宣传该卖家其他平台上的商品或服务</a:t>
            </a: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 • 将买家引导至其他网站</a:t>
            </a: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 • 发送与 Shopee 无关的信息 </a:t>
            </a: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 传播卖家个人联系方式且没有明确在 Shopee 平台销售意图 </a:t>
            </a: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chemeClr val="dk1"/>
                </a:solidFill>
                <a:latin typeface="Arial" panose="020B0604020202020204"/>
                <a:ea typeface="Arial" panose="020B0604020202020204"/>
                <a:cs typeface="Arial" panose="020B0604020202020204"/>
                <a:sym typeface="Arial" panose="020B0604020202020204"/>
              </a:rPr>
              <a:t>一经发现存在该行为的卖家店铺将会被关店</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64" name="Google Shape;764;p47"/>
          <p:cNvSpPr/>
          <p:nvPr/>
        </p:nvSpPr>
        <p:spPr>
          <a:xfrm>
            <a:off x="7239000" y="2668144"/>
            <a:ext cx="4714875"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chemeClr val="dk1"/>
                </a:solidFill>
                <a:latin typeface="Arial" panose="020B0604020202020204"/>
                <a:ea typeface="Arial" panose="020B0604020202020204"/>
                <a:cs typeface="Arial" panose="020B0604020202020204"/>
                <a:sym typeface="Arial" panose="020B0604020202020204"/>
              </a:rPr>
              <a:t>行为 2：</a:t>
            </a:r>
            <a:endParaRPr sz="1800" b="1"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285750" marR="0" lvl="0" indent="-285750" algn="l" rtl="0">
              <a:lnSpc>
                <a:spcPct val="100000"/>
              </a:lnSpc>
              <a:spcBef>
                <a:spcPts val="0"/>
              </a:spcBef>
              <a:spcAft>
                <a:spcPts val="0"/>
              </a:spcAft>
              <a:buClr>
                <a:schemeClr val="dk1"/>
              </a:buClr>
              <a:buSzPts val="1800"/>
              <a:buFont typeface="Arial" panose="020B0604020202020204"/>
              <a:buChar char="•"/>
            </a:pP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 卖家在聊聊中多次提及并意图将买家引导至其他平台 </a:t>
            </a: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chemeClr val="dk1"/>
                </a:solidFill>
                <a:latin typeface="Arial" panose="020B0604020202020204"/>
                <a:ea typeface="Arial" panose="020B0604020202020204"/>
                <a:cs typeface="Arial" panose="020B0604020202020204"/>
                <a:sym typeface="Arial" panose="020B0604020202020204"/>
              </a:rPr>
              <a:t>若卖家第一次被发现存在该类行为将会被警告；若卖家第二次被发现存在该类行为将会被关店</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768" name="Shape 768"/>
        <p:cNvGrpSpPr/>
        <p:nvPr/>
      </p:nvGrpSpPr>
      <p:grpSpPr>
        <a:xfrm>
          <a:off x="0" y="0"/>
          <a:ext cx="0" cy="0"/>
          <a:chOff x="0" y="0"/>
          <a:chExt cx="0" cy="0"/>
        </a:xfrm>
      </p:grpSpPr>
      <p:sp>
        <p:nvSpPr>
          <p:cNvPr id="769" name="Google Shape;769;p48"/>
          <p:cNvSpPr/>
          <p:nvPr/>
        </p:nvSpPr>
        <p:spPr>
          <a:xfrm>
            <a:off x="0" y="0"/>
            <a:ext cx="12258675" cy="6858000"/>
          </a:xfrm>
          <a:prstGeom prst="rect">
            <a:avLst/>
          </a:prstGeom>
          <a:solidFill>
            <a:srgbClr val="ED4D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ED4D2D"/>
              </a:solidFill>
              <a:highlight>
                <a:srgbClr val="ED4D2D"/>
              </a:highlight>
              <a:latin typeface="Arial" panose="020B0604020202020204"/>
              <a:ea typeface="Arial" panose="020B0604020202020204"/>
              <a:cs typeface="Arial" panose="020B0604020202020204"/>
              <a:sym typeface="Arial" panose="020B0604020202020204"/>
            </a:endParaRPr>
          </a:p>
        </p:txBody>
      </p:sp>
      <p:sp>
        <p:nvSpPr>
          <p:cNvPr id="770" name="Google Shape;770;p48"/>
          <p:cNvSpPr/>
          <p:nvPr/>
        </p:nvSpPr>
        <p:spPr>
          <a:xfrm>
            <a:off x="1977634" y="1844158"/>
            <a:ext cx="8603280" cy="165641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3600"/>
              <a:buFont typeface="Arial" panose="020B0604020202020204"/>
              <a:buNone/>
            </a:pPr>
            <a:r>
              <a:rPr lang="zh-CN" sz="36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04</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ctr" rtl="0">
              <a:lnSpc>
                <a:spcPct val="150000"/>
              </a:lnSpc>
              <a:spcBef>
                <a:spcPts val="0"/>
              </a:spcBef>
              <a:spcAft>
                <a:spcPts val="0"/>
              </a:spcAft>
              <a:buClr>
                <a:srgbClr val="000000"/>
              </a:buClr>
              <a:buSzPts val="3600"/>
              <a:buFont typeface="Arial" panose="020B0604020202020204"/>
              <a:buNone/>
            </a:pPr>
            <a:r>
              <a:rPr lang="zh-CN" sz="36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运输欺诈 /滥用</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202" name="Shape 202"/>
        <p:cNvGrpSpPr/>
        <p:nvPr/>
      </p:nvGrpSpPr>
      <p:grpSpPr>
        <a:xfrm>
          <a:off x="0" y="0"/>
          <a:ext cx="0" cy="0"/>
          <a:chOff x="0" y="0"/>
          <a:chExt cx="0" cy="0"/>
        </a:xfrm>
      </p:grpSpPr>
      <p:sp>
        <p:nvSpPr>
          <p:cNvPr id="12" name="Title 6"/>
          <p:cNvSpPr txBox="1"/>
          <p:nvPr>
            <p:custDataLst>
              <p:tags r:id="rId1"/>
            </p:custDataLst>
          </p:nvPr>
        </p:nvSpPr>
        <p:spPr>
          <a:xfrm>
            <a:off x="1981086" y="2133617"/>
            <a:ext cx="8229829" cy="350522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30200" lvl="0" indent="-330200" algn="l" fontAlgn="ctr">
              <a:lnSpc>
                <a:spcPct val="120000"/>
              </a:lnSpc>
              <a:spcBef>
                <a:spcPts val="0"/>
              </a:spcBef>
              <a:spcAft>
                <a:spcPts val="800"/>
              </a:spcAft>
              <a:buSzPct val="100000"/>
              <a:buFont typeface="Wingdings" panose="05000000000000000000" charset="0"/>
              <a:buChar char="l"/>
            </a:pPr>
            <a:r>
              <a:rPr lang="zh-CN" sz="1800" strike="noStrike" spc="20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微软雅黑" panose="020B0503020204020204" charset="-122"/>
              </a:rPr>
              <a:t>收取6%佣金，新卖家前三个月免佣金（以广告费形式返还）</a:t>
            </a:r>
            <a:endParaRPr lang="zh-CN" sz="1800" strike="noStrike" spc="20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330200" lvl="0" indent="-330200" algn="l" fontAlgn="ctr">
              <a:lnSpc>
                <a:spcPct val="120000"/>
              </a:lnSpc>
              <a:spcBef>
                <a:spcPts val="0"/>
              </a:spcBef>
              <a:spcAft>
                <a:spcPts val="800"/>
              </a:spcAft>
              <a:buSzPct val="100000"/>
              <a:buFont typeface="Wingdings" panose="05000000000000000000" charset="0"/>
              <a:buChar char="l"/>
            </a:pPr>
            <a:r>
              <a:rPr lang="zh-CN" sz="1800" strike="noStrike" spc="20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微软雅黑" panose="020B0503020204020204" charset="-122"/>
              </a:rPr>
              <a:t>（以创建店铺时间为准）</a:t>
            </a:r>
            <a:endParaRPr lang="zh-CN" sz="1800" strike="noStrike" spc="20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635000" lvl="1" indent="-304800" algn="l" fontAlgn="ctr">
              <a:lnSpc>
                <a:spcPct val="120000"/>
              </a:lnSpc>
              <a:spcBef>
                <a:spcPts val="0"/>
              </a:spcBef>
              <a:spcAft>
                <a:spcPts val="800"/>
              </a:spcAft>
              <a:buSzPct val="100000"/>
              <a:buFont typeface="Arial" panose="020B0604020202020204" pitchFamily="34" charset="0"/>
              <a:buChar char="○"/>
            </a:pPr>
            <a:r>
              <a:rPr lang="zh-CN" sz="1600" strike="noStrike" spc="18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微软雅黑" panose="020B0503020204020204" charset="-122"/>
              </a:rPr>
              <a:t>收取佣金的订单：</a:t>
            </a:r>
            <a:endParaRPr lang="zh-CN" sz="1600" strike="noStrike" spc="18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914400" lvl="2" indent="-279400" algn="l" fontAlgn="ctr">
              <a:lnSpc>
                <a:spcPct val="120000"/>
              </a:lnSpc>
              <a:spcBef>
                <a:spcPts val="0"/>
              </a:spcBef>
              <a:spcAft>
                <a:spcPts val="800"/>
              </a:spcAft>
              <a:buSzPct val="100000"/>
              <a:buFont typeface="+mj-ea"/>
              <a:buAutoNum type="circleNumDbPlain"/>
            </a:pPr>
            <a:r>
              <a:rPr lang="zh-CN" sz="1400" strike="noStrike" spc="16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微软雅黑" panose="020B0503020204020204" charset="-122"/>
              </a:rPr>
              <a:t>只针对完成的订单收取交易佣金（收取佣金的基数不包含订单运费）；</a:t>
            </a:r>
            <a:endParaRPr lang="zh-CN" sz="1400" strike="noStrike" spc="16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914400" lvl="2" indent="-279400" algn="l" fontAlgn="ctr">
              <a:lnSpc>
                <a:spcPct val="120000"/>
              </a:lnSpc>
              <a:spcBef>
                <a:spcPts val="0"/>
              </a:spcBef>
              <a:spcAft>
                <a:spcPts val="800"/>
              </a:spcAft>
              <a:buSzPct val="100000"/>
              <a:buFont typeface="+mj-ea"/>
              <a:buAutoNum type="circleNumDbPlain"/>
            </a:pPr>
            <a:r>
              <a:rPr lang="zh-CN" sz="1400" strike="noStrike" spc="16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微软雅黑" panose="020B0503020204020204" charset="-122"/>
              </a:rPr>
              <a:t>如果订单取消将不收交易佣金；</a:t>
            </a:r>
            <a:endParaRPr lang="zh-CN" sz="1400" strike="noStrike" spc="16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914400" lvl="2" indent="-279400" algn="l" fontAlgn="ctr">
              <a:lnSpc>
                <a:spcPct val="120000"/>
              </a:lnSpc>
              <a:spcBef>
                <a:spcPts val="0"/>
              </a:spcBef>
              <a:spcAft>
                <a:spcPts val="800"/>
              </a:spcAft>
              <a:buSzPct val="100000"/>
              <a:buFont typeface="+mj-ea"/>
              <a:buAutoNum type="circleNumDbPlain"/>
            </a:pPr>
            <a:r>
              <a:rPr lang="zh-CN" sz="1400" strike="noStrike" spc="16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微软雅黑" panose="020B0503020204020204" charset="-122"/>
              </a:rPr>
              <a:t>同一卖家在平台的首站点开通后，前三个月享受免佣金（开通首站点前三个月后又开通其他站点，同样享受免佣金）。</a:t>
            </a:r>
            <a:endParaRPr lang="zh-CN" sz="1400" strike="noStrike" spc="16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635000" lvl="1" indent="-304800" algn="l" fontAlgn="ctr">
              <a:lnSpc>
                <a:spcPct val="120000"/>
              </a:lnSpc>
              <a:spcBef>
                <a:spcPts val="0"/>
              </a:spcBef>
              <a:spcAft>
                <a:spcPts val="800"/>
              </a:spcAft>
              <a:buSzPct val="100000"/>
              <a:buFont typeface="Arial" panose="020B0604020202020204" pitchFamily="34" charset="0"/>
              <a:buChar char="○"/>
            </a:pPr>
            <a:r>
              <a:rPr lang="zh-CN" sz="1600" strike="noStrike" spc="18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微软雅黑" panose="020B0503020204020204" charset="-122"/>
              </a:rPr>
              <a:t>注： Shopee平台保留最终解释权，不排除收费项目和标准的调整，当前版本费率适用至Shopee平台发布新佣金费率时。</a:t>
            </a:r>
            <a:endParaRPr lang="zh-CN" sz="1600" strike="noStrike" spc="18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8" name="矩形 11"/>
          <p:cNvSpPr/>
          <p:nvPr>
            <p:custDataLst>
              <p:tags r:id="rId2"/>
            </p:custDataLst>
          </p:nvPr>
        </p:nvSpPr>
        <p:spPr>
          <a:xfrm>
            <a:off x="1589216" y="1966688"/>
            <a:ext cx="9013693" cy="3839086"/>
          </a:xfrm>
          <a:prstGeom prst="rect">
            <a:avLst/>
          </a:prstGeom>
          <a:noFill/>
          <a:ln w="12700" cmpd="sng">
            <a:solidFill>
              <a:schemeClr val="accent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sz="1800">
              <a:solidFill>
                <a:schemeClr val="lt1"/>
              </a:solidFill>
              <a:latin typeface="微软雅黑" panose="020B0503020204020204" charset="-122"/>
              <a:ea typeface="微软雅黑" panose="020B0503020204020204" charset="-122"/>
              <a:sym typeface="+mn-ea"/>
            </a:endParaRPr>
          </a:p>
        </p:txBody>
      </p:sp>
      <p:sp>
        <p:nvSpPr>
          <p:cNvPr id="9" name="矩形 12"/>
          <p:cNvSpPr/>
          <p:nvPr>
            <p:custDataLst>
              <p:tags r:id="rId3"/>
            </p:custDataLst>
          </p:nvPr>
        </p:nvSpPr>
        <p:spPr>
          <a:xfrm>
            <a:off x="10210988" y="2438420"/>
            <a:ext cx="1066165" cy="45720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latin typeface="微软雅黑" panose="020B0503020204020204" charset="-122"/>
              <a:ea typeface="微软雅黑" panose="020B0503020204020204" charset="-122"/>
            </a:endParaRPr>
          </a:p>
        </p:txBody>
      </p:sp>
      <p:sp>
        <p:nvSpPr>
          <p:cNvPr id="10" name="矩形 12"/>
          <p:cNvSpPr/>
          <p:nvPr>
            <p:custDataLst>
              <p:tags r:id="rId4"/>
            </p:custDataLst>
          </p:nvPr>
        </p:nvSpPr>
        <p:spPr>
          <a:xfrm>
            <a:off x="761886" y="4876839"/>
            <a:ext cx="1219835" cy="45720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latin typeface="微软雅黑" panose="020B0503020204020204" charset="-122"/>
              <a:ea typeface="微软雅黑" panose="020B0503020204020204" charset="-122"/>
            </a:endParaRPr>
          </a:p>
        </p:txBody>
      </p:sp>
      <p:sp>
        <p:nvSpPr>
          <p:cNvPr id="211" name="Google Shape;211;p6"/>
          <p:cNvSpPr txBox="1"/>
          <p:nvPr/>
        </p:nvSpPr>
        <p:spPr>
          <a:xfrm>
            <a:off x="823361" y="190519"/>
            <a:ext cx="3597355" cy="400110"/>
          </a:xfrm>
          <a:prstGeom prst="rect">
            <a:avLst/>
          </a:prstGeom>
          <a:noFill/>
          <a:ln>
            <a:noFill/>
          </a:ln>
        </p:spPr>
        <p:txBody>
          <a:bodyPr spcFirstLastPara="1" wrap="square" lIns="91425" tIns="45700" rIns="91425" bIns="45700" anchor="t" anchorCtr="0">
            <a:noAutofit/>
          </a:bodyPr>
          <a:p>
            <a:pPr marL="0" marR="0" lvl="0" indent="0" algn="l" rtl="0">
              <a:lnSpc>
                <a:spcPct val="100000"/>
              </a:lnSpc>
              <a:spcBef>
                <a:spcPts val="0"/>
              </a:spcBef>
              <a:spcAft>
                <a:spcPts val="0"/>
              </a:spcAft>
              <a:buClr>
                <a:srgbClr val="000000"/>
              </a:buClr>
              <a:buSzPts val="2800"/>
              <a:buFont typeface="Arial" panose="020B0604020202020204"/>
              <a:buNone/>
            </a:pPr>
            <a:r>
              <a:rPr lang="zh-CN"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佣金</a:t>
            </a:r>
            <a:r>
              <a:rPr lang="en-US" altLang="zh-CN"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 6</a:t>
            </a:r>
            <a:r>
              <a:rPr lang="zh-CN"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sz="2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ustDataLst>
      <p:tags r:id="rId5"/>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775" name="Shape 775"/>
        <p:cNvGrpSpPr/>
        <p:nvPr/>
      </p:nvGrpSpPr>
      <p:grpSpPr>
        <a:xfrm>
          <a:off x="0" y="0"/>
          <a:ext cx="0" cy="0"/>
          <a:chOff x="0" y="0"/>
          <a:chExt cx="0" cy="0"/>
        </a:xfrm>
      </p:grpSpPr>
      <p:sp>
        <p:nvSpPr>
          <p:cNvPr id="776" name="Google Shape;776;p49"/>
          <p:cNvSpPr txBox="1"/>
          <p:nvPr/>
        </p:nvSpPr>
        <p:spPr>
          <a:xfrm>
            <a:off x="835308" y="179502"/>
            <a:ext cx="349856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panose="020B0604020202020204"/>
              <a:buNone/>
            </a:pPr>
            <a:r>
              <a:rPr lang="zh-CN"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运输欺诈 /滥用</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77" name="Google Shape;777;p49"/>
          <p:cNvSpPr txBox="1"/>
          <p:nvPr/>
        </p:nvSpPr>
        <p:spPr>
          <a:xfrm>
            <a:off x="761657" y="1202948"/>
            <a:ext cx="504297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卖家运输空包裹或与订单不符的商品</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78" name="Google Shape;778;p49"/>
          <p:cNvSpPr txBox="1"/>
          <p:nvPr/>
        </p:nvSpPr>
        <p:spPr>
          <a:xfrm>
            <a:off x="835308" y="1809751"/>
            <a:ext cx="9873343" cy="87440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panose="020B0604020202020204"/>
              <a:buNone/>
            </a:pPr>
            <a:r>
              <a:rPr lang="zh-CN"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Shopee 物流将每天检查卖家运输商品的情况。若发现卖家运输空包裹或运输与订单不符的商品</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50000"/>
              </a:lnSpc>
              <a:spcBef>
                <a:spcPts val="0"/>
              </a:spcBef>
              <a:spcAft>
                <a:spcPts val="0"/>
              </a:spcAft>
              <a:buClr>
                <a:srgbClr val="000000"/>
              </a:buClr>
              <a:buSzPts val="1800"/>
              <a:buFont typeface="Arial" panose="020B0604020202020204"/>
              <a:buNone/>
            </a:pPr>
            <a:r>
              <a:rPr lang="zh-CN"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单次达到一定数量，将对卖家进行如下处理：</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779" name="Google Shape;779;p49"/>
          <p:cNvPicPr preferRelativeResize="0"/>
          <p:nvPr/>
        </p:nvPicPr>
        <p:blipFill rotWithShape="1">
          <a:blip r:embed="rId1"/>
          <a:srcRect/>
          <a:stretch>
            <a:fillRect/>
          </a:stretch>
        </p:blipFill>
        <p:spPr>
          <a:xfrm>
            <a:off x="1747837" y="3150229"/>
            <a:ext cx="5972175" cy="184785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783" name="Shape 783"/>
        <p:cNvGrpSpPr/>
        <p:nvPr/>
      </p:nvGrpSpPr>
      <p:grpSpPr>
        <a:xfrm>
          <a:off x="0" y="0"/>
          <a:ext cx="0" cy="0"/>
          <a:chOff x="0" y="0"/>
          <a:chExt cx="0" cy="0"/>
        </a:xfrm>
      </p:grpSpPr>
      <p:sp>
        <p:nvSpPr>
          <p:cNvPr id="784" name="Google Shape;784;p50"/>
          <p:cNvSpPr/>
          <p:nvPr/>
        </p:nvSpPr>
        <p:spPr>
          <a:xfrm>
            <a:off x="0" y="0"/>
            <a:ext cx="12258675" cy="6858000"/>
          </a:xfrm>
          <a:prstGeom prst="rect">
            <a:avLst/>
          </a:prstGeom>
          <a:solidFill>
            <a:srgbClr val="ED4D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ED4D2D"/>
              </a:solidFill>
              <a:highlight>
                <a:srgbClr val="ED4D2D"/>
              </a:highlight>
              <a:latin typeface="Arial" panose="020B0604020202020204"/>
              <a:ea typeface="Arial" panose="020B0604020202020204"/>
              <a:cs typeface="Arial" panose="020B0604020202020204"/>
              <a:sym typeface="Arial" panose="020B0604020202020204"/>
            </a:endParaRPr>
          </a:p>
        </p:txBody>
      </p:sp>
      <p:sp>
        <p:nvSpPr>
          <p:cNvPr id="785" name="Google Shape;785;p50"/>
          <p:cNvSpPr/>
          <p:nvPr/>
        </p:nvSpPr>
        <p:spPr>
          <a:xfrm>
            <a:off x="1977634" y="1844158"/>
            <a:ext cx="8603280" cy="165641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3600"/>
              <a:buFont typeface="Arial" panose="020B0604020202020204"/>
              <a:buNone/>
            </a:pPr>
            <a:r>
              <a:rPr lang="zh-CN" sz="36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05</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ctr" rtl="0">
              <a:lnSpc>
                <a:spcPct val="150000"/>
              </a:lnSpc>
              <a:spcBef>
                <a:spcPts val="0"/>
              </a:spcBef>
              <a:spcAft>
                <a:spcPts val="0"/>
              </a:spcAft>
              <a:buClr>
                <a:srgbClr val="000000"/>
              </a:buClr>
              <a:buSzPts val="3600"/>
              <a:buFont typeface="Arial" panose="020B0604020202020204"/>
              <a:buNone/>
            </a:pPr>
            <a:r>
              <a:rPr lang="zh-CN" sz="36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滥用平台资源行为</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790" name="Shape 790"/>
        <p:cNvGrpSpPr/>
        <p:nvPr/>
      </p:nvGrpSpPr>
      <p:grpSpPr>
        <a:xfrm>
          <a:off x="0" y="0"/>
          <a:ext cx="0" cy="0"/>
          <a:chOff x="0" y="0"/>
          <a:chExt cx="0" cy="0"/>
        </a:xfrm>
      </p:grpSpPr>
      <p:sp>
        <p:nvSpPr>
          <p:cNvPr id="791" name="Google Shape;791;p51"/>
          <p:cNvSpPr txBox="1"/>
          <p:nvPr/>
        </p:nvSpPr>
        <p:spPr>
          <a:xfrm>
            <a:off x="835308" y="179502"/>
            <a:ext cx="349856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panose="020B0604020202020204"/>
              <a:buNone/>
            </a:pPr>
            <a:r>
              <a:rPr lang="zh-CN"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滥用平台资源行为</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792" name="Google Shape;792;p51"/>
          <p:cNvPicPr preferRelativeResize="0"/>
          <p:nvPr/>
        </p:nvPicPr>
        <p:blipFill rotWithShape="1">
          <a:blip r:embed="rId1"/>
          <a:srcRect/>
          <a:stretch>
            <a:fillRect/>
          </a:stretch>
        </p:blipFill>
        <p:spPr>
          <a:xfrm>
            <a:off x="957261" y="2105025"/>
            <a:ext cx="7867650" cy="2247900"/>
          </a:xfrm>
          <a:prstGeom prst="rect">
            <a:avLst/>
          </a:prstGeom>
          <a:noFill/>
          <a:ln>
            <a:noFill/>
          </a:ln>
        </p:spPr>
      </p:pic>
      <p:sp>
        <p:nvSpPr>
          <p:cNvPr id="793" name="Google Shape;793;p51"/>
          <p:cNvSpPr/>
          <p:nvPr/>
        </p:nvSpPr>
        <p:spPr>
          <a:xfrm>
            <a:off x="835308" y="1162064"/>
            <a:ext cx="64960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若卖家被发现有以下滥用平台资源行为将会受到相应的惩罚： </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94" name="Google Shape;794;p51"/>
          <p:cNvSpPr/>
          <p:nvPr/>
        </p:nvSpPr>
        <p:spPr>
          <a:xfrm>
            <a:off x="957261" y="4824710"/>
            <a:ext cx="799436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注：若过去 7 天内&gt;=3 单且&gt;=50%的订单被系统侦测到卖家未填订单号点击发货或伪造/错误的 物流单号，将计 3 分惩罚计分。 </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798" name="Shape 798"/>
        <p:cNvGrpSpPr/>
        <p:nvPr/>
      </p:nvGrpSpPr>
      <p:grpSpPr>
        <a:xfrm>
          <a:off x="0" y="0"/>
          <a:ext cx="0" cy="0"/>
          <a:chOff x="0" y="0"/>
          <a:chExt cx="0" cy="0"/>
        </a:xfrm>
      </p:grpSpPr>
      <p:pic>
        <p:nvPicPr>
          <p:cNvPr id="799" name="Google Shape;799;ge946b56258_1_0"/>
          <p:cNvPicPr preferRelativeResize="0"/>
          <p:nvPr/>
        </p:nvPicPr>
        <p:blipFill rotWithShape="1">
          <a:blip r:embed="rId1"/>
          <a:srcRect/>
          <a:stretch>
            <a:fillRect/>
          </a:stretch>
        </p:blipFill>
        <p:spPr>
          <a:xfrm>
            <a:off x="0" y="2272"/>
            <a:ext cx="12189608" cy="6857998"/>
          </a:xfrm>
          <a:prstGeom prst="rect">
            <a:avLst/>
          </a:prstGeom>
          <a:noFill/>
          <a:ln>
            <a:noFill/>
          </a:ln>
        </p:spPr>
      </p:pic>
      <p:pic>
        <p:nvPicPr>
          <p:cNvPr id="800" name="Google Shape;800;ge946b56258_1_0"/>
          <p:cNvPicPr preferRelativeResize="0"/>
          <p:nvPr/>
        </p:nvPicPr>
        <p:blipFill rotWithShape="1">
          <a:blip r:embed="rId2"/>
          <a:srcRect/>
          <a:stretch>
            <a:fillRect/>
          </a:stretch>
        </p:blipFill>
        <p:spPr>
          <a:xfrm>
            <a:off x="3977551" y="1728491"/>
            <a:ext cx="4056275" cy="1317915"/>
          </a:xfrm>
          <a:prstGeom prst="rect">
            <a:avLst/>
          </a:prstGeom>
          <a:noFill/>
          <a:ln>
            <a:noFill/>
          </a:ln>
        </p:spPr>
      </p:pic>
      <p:sp>
        <p:nvSpPr>
          <p:cNvPr id="801" name="Google Shape;801;ge946b56258_1_0"/>
          <p:cNvSpPr/>
          <p:nvPr/>
        </p:nvSpPr>
        <p:spPr>
          <a:xfrm>
            <a:off x="3373517" y="3135085"/>
            <a:ext cx="5444700" cy="45600"/>
          </a:xfrm>
          <a:prstGeom prst="rect">
            <a:avLst/>
          </a:prstGeom>
          <a:solidFill>
            <a:srgbClr val="F158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900"/>
              <a:buFont typeface="Arial" panose="020B0604020202020204"/>
              <a:buNone/>
            </a:pPr>
            <a:endParaRPr sz="19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802" name="Google Shape;802;ge946b56258_1_0"/>
          <p:cNvSpPr txBox="1"/>
          <p:nvPr/>
        </p:nvSpPr>
        <p:spPr>
          <a:xfrm>
            <a:off x="5452533" y="3677316"/>
            <a:ext cx="2494800" cy="692700"/>
          </a:xfrm>
          <a:prstGeom prst="rect">
            <a:avLst/>
          </a:prstGeom>
          <a:noFill/>
          <a:ln>
            <a:noFill/>
          </a:ln>
        </p:spPr>
        <p:txBody>
          <a:bodyPr spcFirstLastPara="1" wrap="square" lIns="121900" tIns="60925" rIns="121900" bIns="60925" anchor="t" anchorCtr="0">
            <a:spAutoFit/>
          </a:bodyPr>
          <a:lstStyle/>
          <a:p>
            <a:pPr marL="0" marR="0" lvl="0" indent="0" algn="l" rtl="0">
              <a:lnSpc>
                <a:spcPct val="100000"/>
              </a:lnSpc>
              <a:spcBef>
                <a:spcPts val="0"/>
              </a:spcBef>
              <a:spcAft>
                <a:spcPts val="0"/>
              </a:spcAft>
              <a:buClr>
                <a:srgbClr val="000000"/>
              </a:buClr>
              <a:buSzPts val="3700"/>
              <a:buFont typeface="Arial" panose="020B0604020202020204"/>
              <a:buNone/>
            </a:pPr>
            <a:r>
              <a:rPr lang="zh-CN" sz="3700" b="0" i="0" u="none" strike="noStrike" cap="none">
                <a:solidFill>
                  <a:srgbClr val="000000"/>
                </a:solidFill>
                <a:latin typeface="Arial" panose="020B0604020202020204"/>
                <a:ea typeface="Arial" panose="020B0604020202020204"/>
                <a:cs typeface="Arial" panose="020B0604020202020204"/>
                <a:sym typeface="Arial" panose="020B0604020202020204"/>
              </a:rPr>
              <a:t>谢谢！</a:t>
            </a:r>
            <a:endParaRPr sz="19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210" name="Shape 210"/>
        <p:cNvGrpSpPr/>
        <p:nvPr/>
      </p:nvGrpSpPr>
      <p:grpSpPr>
        <a:xfrm>
          <a:off x="0" y="0"/>
          <a:ext cx="0" cy="0"/>
          <a:chOff x="0" y="0"/>
          <a:chExt cx="0" cy="0"/>
        </a:xfrm>
      </p:grpSpPr>
      <p:sp>
        <p:nvSpPr>
          <p:cNvPr id="21" name="矩形 5"/>
          <p:cNvSpPr/>
          <p:nvPr>
            <p:custDataLst>
              <p:tags r:id="rId1"/>
            </p:custDataLst>
          </p:nvPr>
        </p:nvSpPr>
        <p:spPr>
          <a:xfrm>
            <a:off x="609557" y="1216800"/>
            <a:ext cx="10972730" cy="4726165"/>
          </a:xfrm>
          <a:prstGeom prst="rect">
            <a:avLst/>
          </a:prstGeom>
          <a:solidFill>
            <a:schemeClr val="lt1"/>
          </a:solidFill>
          <a:ln>
            <a:noFill/>
          </a:ln>
          <a:effectLst>
            <a:outerShdw blurRad="2159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800">
              <a:solidFill>
                <a:schemeClr val="lt1"/>
              </a:solidFill>
              <a:latin typeface="微软雅黑" panose="020B0503020204020204" charset="-122"/>
              <a:ea typeface="微软雅黑" panose="020B0503020204020204" charset="-122"/>
            </a:endParaRPr>
          </a:p>
        </p:txBody>
      </p:sp>
      <p:sp>
        <p:nvSpPr>
          <p:cNvPr id="7" name="矩形 4"/>
          <p:cNvSpPr/>
          <p:nvPr>
            <p:custDataLst>
              <p:tags r:id="rId2"/>
            </p:custDataLst>
          </p:nvPr>
        </p:nvSpPr>
        <p:spPr>
          <a:xfrm>
            <a:off x="8991551" y="5842047"/>
            <a:ext cx="2590821" cy="101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latin typeface="微软雅黑" panose="020B0503020204020204" charset="-122"/>
              <a:ea typeface="微软雅黑" panose="020B0503020204020204" charset="-122"/>
            </a:endParaRPr>
          </a:p>
        </p:txBody>
      </p:sp>
      <p:sp>
        <p:nvSpPr>
          <p:cNvPr id="8" name="矩形 3"/>
          <p:cNvSpPr/>
          <p:nvPr>
            <p:custDataLst>
              <p:tags r:id="rId3"/>
            </p:custDataLst>
          </p:nvPr>
        </p:nvSpPr>
        <p:spPr>
          <a:xfrm>
            <a:off x="609872" y="1216483"/>
            <a:ext cx="2590821" cy="101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latin typeface="微软雅黑" panose="020B0503020204020204" charset="-122"/>
              <a:ea typeface="微软雅黑" panose="020B0503020204020204" charset="-122"/>
            </a:endParaRPr>
          </a:p>
        </p:txBody>
      </p:sp>
      <p:sp>
        <p:nvSpPr>
          <p:cNvPr id="11" name="Title 6"/>
          <p:cNvSpPr txBox="1"/>
          <p:nvPr>
            <p:custDataLst>
              <p:tags r:id="rId4"/>
            </p:custDataLst>
          </p:nvPr>
        </p:nvSpPr>
        <p:spPr>
          <a:xfrm>
            <a:off x="914364" y="1521600"/>
            <a:ext cx="10363188" cy="837425"/>
          </a:xfrm>
          <a:prstGeom prst="rect">
            <a:avLst/>
          </a:prstGeom>
          <a:noFill/>
          <a:ln w="3175">
            <a:noFill/>
            <a:prstDash val="dash"/>
          </a:ln>
        </p:spPr>
        <p:txBody>
          <a:bodyPr wrap="square" lIns="63500" tIns="25400" rIns="63500" bIns="25400" anchor="b"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00000"/>
              </a:lnSpc>
              <a:spcBef>
                <a:spcPts val="0"/>
              </a:spcBef>
              <a:spcAft>
                <a:spcPts val="0"/>
              </a:spcAft>
              <a:buSzPct val="100000"/>
              <a:buFontTx/>
              <a:buNone/>
            </a:pPr>
            <a:r>
              <a:rPr kumimoji="0" lang="zh-CN" sz="2400" b="1" i="0" strike="noStrike" spc="120" noProof="0">
                <a:ln w="3175">
                  <a:noFill/>
                  <a:prstDash val="dash"/>
                </a:ln>
                <a:solidFill>
                  <a:schemeClr val="dk1"/>
                </a:solidFill>
                <a:effectLst/>
                <a:uLnTx/>
                <a:uFillTx/>
                <a:latin typeface="微软雅黑" panose="020B0503020204020204" charset="-122"/>
                <a:ea typeface="微软雅黑" panose="020B0503020204020204" charset="-122"/>
                <a:cs typeface="微软雅黑" panose="020B0503020204020204" charset="-122"/>
                <a:sym typeface="微软雅黑" panose="020B0503020204020204" charset="-122"/>
              </a:rPr>
              <a:t>Shopee平台于2019年1月1日开始对卖家收取2%的交易手续费，该费用实际为需要支付给交易清算服务商的手续费</a:t>
            </a:r>
            <a:endParaRPr kumimoji="0" lang="zh-CN" sz="2400" b="1" i="0" strike="noStrike" spc="120" noProof="0">
              <a:ln w="3175">
                <a:noFill/>
                <a:prstDash val="dash"/>
              </a:ln>
              <a:solidFill>
                <a:schemeClr val="dk1"/>
              </a:solidFill>
              <a:effectLst/>
              <a:uLnTx/>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2" name="Title 6"/>
          <p:cNvSpPr txBox="1"/>
          <p:nvPr>
            <p:custDataLst>
              <p:tags r:id="rId5"/>
            </p:custDataLst>
          </p:nvPr>
        </p:nvSpPr>
        <p:spPr>
          <a:xfrm>
            <a:off x="914357" y="2429510"/>
            <a:ext cx="10363194" cy="320929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rtl="0">
              <a:lnSpc>
                <a:spcPct val="120000"/>
              </a:lnSpc>
              <a:spcBef>
                <a:spcPts val="0"/>
              </a:spcBef>
              <a:spcAft>
                <a:spcPts val="800"/>
              </a:spcAft>
              <a:buSzPct val="100000"/>
              <a:buNone/>
            </a:pPr>
            <a:r>
              <a:rPr lang="zh-CN" sz="2200" strike="noStrike" spc="1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Arial" panose="020B0604020202020204"/>
              </a:rPr>
              <a:t>交易手续费的计算方式为：订单总付款（使用优惠券或Shopee币后，包含买家支付运费的金额）的2%。</a:t>
            </a:r>
            <a:endParaRPr lang="zh-CN" sz="2200" strike="noStrike" spc="1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Arial" panose="020B0604020202020204"/>
            </a:endParaRPr>
          </a:p>
          <a:p>
            <a:pPr marL="736600" lvl="1" indent="-355600" algn="l" fontAlgn="ctr">
              <a:lnSpc>
                <a:spcPct val="120000"/>
              </a:lnSpc>
              <a:spcBef>
                <a:spcPts val="0"/>
              </a:spcBef>
              <a:spcAft>
                <a:spcPts val="800"/>
              </a:spcAft>
              <a:buSzPct val="100000"/>
              <a:buFont typeface="+mj-lt"/>
              <a:buAutoNum type="arabicPeriod"/>
            </a:pPr>
            <a:r>
              <a:rPr lang="zh-CN" sz="2000" strike="noStrike" spc="6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Hei"/>
              </a:rPr>
              <a:t>针对已完成订单（货到付款&amp;非货到付款订单均会被收取），    </a:t>
            </a:r>
            <a:endParaRPr lang="zh-CN" sz="2000" strike="noStrike" spc="6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Hei"/>
            </a:endParaRPr>
          </a:p>
          <a:p>
            <a:pPr marL="1066800" lvl="2" indent="-330200" algn="l" fontAlgn="ctr">
              <a:lnSpc>
                <a:spcPct val="120000"/>
              </a:lnSpc>
              <a:spcBef>
                <a:spcPts val="0"/>
              </a:spcBef>
              <a:spcAft>
                <a:spcPts val="800"/>
              </a:spcAft>
              <a:buSzPct val="100000"/>
              <a:buFont typeface="+mj-ea"/>
              <a:buAutoNum type="circleNumDbPlain"/>
            </a:pPr>
            <a:r>
              <a:rPr lang="zh-CN" sz="1800" strike="noStrike" spc="6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Hei"/>
              </a:rPr>
              <a:t>未完成订单、被取消、被退款的订单均不会收取该交易手续费；</a:t>
            </a:r>
            <a:endParaRPr lang="zh-CN" sz="1800" strike="noStrike" spc="6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Hei"/>
            </a:endParaRPr>
          </a:p>
          <a:p>
            <a:pPr marL="736600" lvl="1" indent="-355600" algn="l" fontAlgn="ctr">
              <a:lnSpc>
                <a:spcPct val="120000"/>
              </a:lnSpc>
              <a:spcBef>
                <a:spcPts val="0"/>
              </a:spcBef>
              <a:spcAft>
                <a:spcPts val="800"/>
              </a:spcAft>
              <a:buSzPct val="100000"/>
              <a:buFont typeface="+mj-lt"/>
              <a:buAutoNum type="arabicPeriod"/>
            </a:pPr>
            <a:r>
              <a:rPr lang="zh-CN" sz="2000" strike="noStrike" spc="6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Hei"/>
              </a:rPr>
              <a:t>针对订单金额（包括买家支付运费）收取手续费；</a:t>
            </a:r>
            <a:endParaRPr lang="zh-CN" sz="2000" strike="noStrike" spc="6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Hei"/>
            </a:endParaRPr>
          </a:p>
          <a:p>
            <a:pPr marL="736600" lvl="1" indent="-355600" algn="l" fontAlgn="ctr">
              <a:lnSpc>
                <a:spcPct val="120000"/>
              </a:lnSpc>
              <a:spcBef>
                <a:spcPts val="0"/>
              </a:spcBef>
              <a:spcAft>
                <a:spcPts val="800"/>
              </a:spcAft>
              <a:buSzPct val="100000"/>
              <a:buFont typeface="+mj-lt"/>
              <a:buAutoNum type="arabicPeriod"/>
            </a:pPr>
            <a:r>
              <a:rPr lang="zh-CN" sz="2000" strike="noStrike" spc="6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Hei"/>
              </a:rPr>
              <a:t>手续费收取比例为2%；</a:t>
            </a:r>
            <a:endParaRPr lang="zh-CN" sz="2000" strike="noStrike" spc="6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Hei"/>
            </a:endParaRPr>
          </a:p>
          <a:p>
            <a:pPr marL="736600" lvl="1" indent="-355600" algn="l" fontAlgn="ctr">
              <a:lnSpc>
                <a:spcPct val="120000"/>
              </a:lnSpc>
              <a:spcBef>
                <a:spcPts val="0"/>
              </a:spcBef>
              <a:spcAft>
                <a:spcPts val="800"/>
              </a:spcAft>
              <a:buSzPct val="100000"/>
              <a:buFont typeface="+mj-lt"/>
              <a:buAutoNum type="arabicPeriod"/>
            </a:pPr>
            <a:r>
              <a:rPr lang="zh-CN" sz="2000" strike="noStrike" spc="6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Hei"/>
              </a:rPr>
              <a:t>该手续费与平台佣金相互独立，不享有前三个月免佣期。</a:t>
            </a:r>
            <a:endParaRPr lang="zh-CN" sz="2000" strike="noStrike" spc="6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Hei"/>
            </a:endParaRPr>
          </a:p>
        </p:txBody>
      </p:sp>
      <p:sp>
        <p:nvSpPr>
          <p:cNvPr id="211" name="Google Shape;211;p6"/>
          <p:cNvSpPr txBox="1"/>
          <p:nvPr/>
        </p:nvSpPr>
        <p:spPr>
          <a:xfrm>
            <a:off x="823361" y="190519"/>
            <a:ext cx="3597355" cy="400110"/>
          </a:xfrm>
          <a:prstGeom prst="rect">
            <a:avLst/>
          </a:prstGeom>
          <a:noFill/>
          <a:ln>
            <a:noFill/>
          </a:ln>
        </p:spPr>
        <p:txBody>
          <a:bodyPr spcFirstLastPara="1" wrap="square" lIns="91425" tIns="45700" rIns="91425" bIns="45700" anchor="t" anchorCtr="0">
            <a:noAutofit/>
          </a:bodyPr>
          <a:p>
            <a:pPr marL="0" marR="0" lvl="0" indent="0" algn="l" rtl="0">
              <a:lnSpc>
                <a:spcPct val="100000"/>
              </a:lnSpc>
              <a:spcBef>
                <a:spcPts val="0"/>
              </a:spcBef>
              <a:spcAft>
                <a:spcPts val="0"/>
              </a:spcAft>
              <a:buClr>
                <a:srgbClr val="000000"/>
              </a:buClr>
              <a:buSzPts val="2800"/>
              <a:buFont typeface="Arial" panose="020B0604020202020204"/>
              <a:buNone/>
            </a:pPr>
            <a:r>
              <a:rPr lang="zh-CN"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交易手续费</a:t>
            </a:r>
            <a:r>
              <a:rPr lang="en-US" altLang="zh-CN"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 2</a:t>
            </a:r>
            <a:r>
              <a:rPr lang="zh-CN"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sz="2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ustDataLst>
      <p:tags r:id="rId6"/>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217" name="Shape 217"/>
        <p:cNvGrpSpPr/>
        <p:nvPr/>
      </p:nvGrpSpPr>
      <p:grpSpPr>
        <a:xfrm>
          <a:off x="0" y="0"/>
          <a:ext cx="0" cy="0"/>
          <a:chOff x="0" y="0"/>
          <a:chExt cx="0" cy="0"/>
        </a:xfrm>
      </p:grpSpPr>
      <p:sp>
        <p:nvSpPr>
          <p:cNvPr id="218" name="Google Shape;218;p7"/>
          <p:cNvSpPr txBox="1"/>
          <p:nvPr/>
        </p:nvSpPr>
        <p:spPr>
          <a:xfrm>
            <a:off x="835308" y="179502"/>
            <a:ext cx="3597355"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2800"/>
              <a:buFont typeface="微软雅黑" panose="020B0503020204020204" charset="-122"/>
              <a:buNone/>
            </a:pPr>
            <a:r>
              <a:rPr lang="zh-CN"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后台费用显示</a:t>
            </a:r>
            <a:endParaRPr sz="2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219" name="Google Shape;219;p7"/>
          <p:cNvPicPr preferRelativeResize="0"/>
          <p:nvPr/>
        </p:nvPicPr>
        <p:blipFill rotWithShape="1">
          <a:blip r:embed="rId1"/>
          <a:srcRect/>
          <a:stretch>
            <a:fillRect/>
          </a:stretch>
        </p:blipFill>
        <p:spPr>
          <a:xfrm>
            <a:off x="1317635" y="1392989"/>
            <a:ext cx="7421496" cy="5177105"/>
          </a:xfrm>
          <a:prstGeom prst="rect">
            <a:avLst/>
          </a:prstGeom>
          <a:noFill/>
          <a:ln>
            <a:noFill/>
          </a:ln>
        </p:spPr>
      </p:pic>
      <p:sp>
        <p:nvSpPr>
          <p:cNvPr id="220" name="Google Shape;220;p7"/>
          <p:cNvSpPr txBox="1"/>
          <p:nvPr/>
        </p:nvSpPr>
        <p:spPr>
          <a:xfrm>
            <a:off x="6987449" y="2179467"/>
            <a:ext cx="1751682" cy="638978"/>
          </a:xfrm>
          <a:prstGeom prst="rect">
            <a:avLst/>
          </a:prstGeom>
          <a:noFill/>
          <a:ln w="38100" cap="flat" cmpd="sng">
            <a:solidFill>
              <a:srgbClr val="ED4D2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21" name="Google Shape;221;p7"/>
          <p:cNvSpPr/>
          <p:nvPr/>
        </p:nvSpPr>
        <p:spPr>
          <a:xfrm>
            <a:off x="8844709" y="2818445"/>
            <a:ext cx="2283396" cy="53426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微软雅黑" panose="020B0503020204020204" charset="-122"/>
              <a:buNone/>
            </a:pPr>
            <a:r>
              <a:rPr lang="zh-CN" sz="2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1.查看进账详情</a:t>
            </a:r>
            <a:endParaRPr sz="2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22" name="Google Shape;222;p7"/>
          <p:cNvSpPr txBox="1"/>
          <p:nvPr/>
        </p:nvSpPr>
        <p:spPr>
          <a:xfrm>
            <a:off x="5531387" y="3537122"/>
            <a:ext cx="3207744" cy="1378944"/>
          </a:xfrm>
          <a:prstGeom prst="rect">
            <a:avLst/>
          </a:prstGeom>
          <a:noFill/>
          <a:ln w="38100" cap="flat" cmpd="sng">
            <a:solidFill>
              <a:srgbClr val="ED4D2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23" name="Google Shape;223;p7"/>
          <p:cNvSpPr/>
          <p:nvPr/>
        </p:nvSpPr>
        <p:spPr>
          <a:xfrm>
            <a:off x="8844709" y="3873147"/>
            <a:ext cx="2283396" cy="53426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微软雅黑" panose="020B0503020204020204" charset="-122"/>
              <a:buNone/>
            </a:pPr>
            <a:r>
              <a:rPr lang="zh-CN" sz="2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2.运费支出</a:t>
            </a:r>
            <a:endParaRPr sz="2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24" name="Google Shape;224;p7"/>
          <p:cNvSpPr txBox="1"/>
          <p:nvPr/>
        </p:nvSpPr>
        <p:spPr>
          <a:xfrm>
            <a:off x="5244948" y="4910348"/>
            <a:ext cx="3494183" cy="1659746"/>
          </a:xfrm>
          <a:prstGeom prst="rect">
            <a:avLst/>
          </a:prstGeom>
          <a:noFill/>
          <a:ln w="38100" cap="flat" cmpd="sng">
            <a:solidFill>
              <a:srgbClr val="ED4D2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25" name="Google Shape;225;p7"/>
          <p:cNvSpPr/>
          <p:nvPr/>
        </p:nvSpPr>
        <p:spPr>
          <a:xfrm>
            <a:off x="8844709" y="4788936"/>
            <a:ext cx="3494183" cy="19025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微软雅黑" panose="020B0503020204020204" charset="-122"/>
              <a:buNone/>
            </a:pPr>
            <a:r>
              <a:rPr lang="zh-CN" sz="2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3.平台费用</a:t>
            </a:r>
            <a:endParaRPr sz="2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chemeClr val="dk1"/>
              </a:buClr>
              <a:buSzPts val="900"/>
              <a:buFont typeface="Arial" panose="020B0604020202020204"/>
              <a:buNone/>
            </a:pPr>
            <a:endParaRPr sz="9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chemeClr val="dk1"/>
              </a:buClr>
              <a:buSzPts val="300"/>
              <a:buFont typeface="Arial" panose="020B0604020202020204"/>
              <a:buNone/>
            </a:pPr>
            <a:endParaRPr sz="3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chemeClr val="dk1"/>
              </a:buClr>
              <a:buSzPts val="1800"/>
              <a:buFont typeface="微软雅黑" panose="020B0503020204020204" charset="-122"/>
              <a:buNone/>
            </a:pPr>
            <a:r>
              <a:rPr lang="zh-CN"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（1）平台佣金 5%-6%</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900"/>
              <a:buFont typeface="Arial" panose="020B0604020202020204"/>
              <a:buNone/>
            </a:pPr>
            <a:endParaRPr sz="9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chemeClr val="dk1"/>
              </a:buClr>
              <a:buSzPts val="1800"/>
              <a:buFont typeface="微软雅黑" panose="020B0503020204020204" charset="-122"/>
              <a:buNone/>
            </a:pPr>
            <a:r>
              <a:rPr lang="zh-CN"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（2）参与免运活动等的服务费</a:t>
            </a: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chemeClr val="dk1"/>
              </a:buClr>
              <a:buSzPts val="800"/>
              <a:buFont typeface="Arial" panose="020B0604020202020204"/>
              <a:buNone/>
            </a:pPr>
            <a:endParaRPr sz="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chemeClr val="dk1"/>
              </a:buClr>
              <a:buSzPts val="1800"/>
              <a:buFont typeface="微软雅黑" panose="020B0503020204020204" charset="-122"/>
              <a:buNone/>
            </a:pPr>
            <a:r>
              <a:rPr lang="zh-CN"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（3）交易手续费 2%</a:t>
            </a:r>
            <a:endParaRPr sz="18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26" name="Google Shape;226;p7"/>
          <p:cNvSpPr/>
          <p:nvPr/>
        </p:nvSpPr>
        <p:spPr>
          <a:xfrm>
            <a:off x="1317635" y="858723"/>
            <a:ext cx="4778365" cy="53426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ED4D22"/>
              </a:buClr>
              <a:buSzPts val="2400"/>
              <a:buFont typeface="微软雅黑" panose="020B0503020204020204" charset="-122"/>
              <a:buNone/>
            </a:pPr>
            <a:r>
              <a:rPr lang="zh-CN" sz="2400" b="1" i="0" u="none" strike="noStrike" cap="none">
                <a:solidFill>
                  <a:srgbClr val="ED4D22"/>
                </a:solidFill>
                <a:latin typeface="微软雅黑" panose="020B0503020204020204" charset="-122"/>
                <a:ea typeface="微软雅黑" panose="020B0503020204020204" charset="-122"/>
                <a:cs typeface="微软雅黑" panose="020B0503020204020204" charset="-122"/>
                <a:sym typeface="微软雅黑" panose="020B0503020204020204" charset="-122"/>
              </a:rPr>
              <a:t>看进账费用请以已完成订单为准！</a:t>
            </a:r>
            <a:endParaRPr sz="2400" b="1" i="0" u="none" strike="noStrike" cap="none">
              <a:solidFill>
                <a:srgbClr val="ED4D22"/>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230" name="Shape 230"/>
        <p:cNvGrpSpPr/>
        <p:nvPr/>
      </p:nvGrpSpPr>
      <p:grpSpPr>
        <a:xfrm>
          <a:off x="0" y="0"/>
          <a:ext cx="0" cy="0"/>
          <a:chOff x="0" y="0"/>
          <a:chExt cx="0" cy="0"/>
        </a:xfrm>
      </p:grpSpPr>
      <p:sp>
        <p:nvSpPr>
          <p:cNvPr id="231" name="Google Shape;231;p8"/>
          <p:cNvSpPr txBox="1"/>
          <p:nvPr/>
        </p:nvSpPr>
        <p:spPr>
          <a:xfrm>
            <a:off x="3221160" y="2958393"/>
            <a:ext cx="708887" cy="118528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3600"/>
              <a:buFont typeface="微软雅黑" panose="020B0503020204020204" charset="-122"/>
              <a:buNone/>
            </a:pPr>
            <a:r>
              <a:rPr lang="zh-CN" sz="36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2</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2" name="Google Shape;232;p8"/>
          <p:cNvSpPr txBox="1"/>
          <p:nvPr/>
        </p:nvSpPr>
        <p:spPr>
          <a:xfrm>
            <a:off x="5722943" y="2567320"/>
            <a:ext cx="2197021" cy="74738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7353"/>
              </a:buClr>
              <a:buSzPts val="3600"/>
              <a:buFont typeface="微软雅黑" panose="020B0503020204020204" charset="-122"/>
              <a:buNone/>
            </a:pPr>
            <a:r>
              <a:rPr lang="zh-CN" sz="3600" b="1" i="0" u="none" strike="noStrike" cap="none">
                <a:solidFill>
                  <a:srgbClr val="FF7353"/>
                </a:solidFill>
                <a:latin typeface="微软雅黑" panose="020B0503020204020204" charset="-122"/>
                <a:ea typeface="微软雅黑" panose="020B0503020204020204" charset="-122"/>
                <a:cs typeface="微软雅黑" panose="020B0503020204020204" charset="-122"/>
                <a:sym typeface="微软雅黑" panose="020B0503020204020204" charset="-122"/>
              </a:rPr>
              <a:t>PART 2</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3" name="Google Shape;233;p8"/>
          <p:cNvSpPr txBox="1"/>
          <p:nvPr/>
        </p:nvSpPr>
        <p:spPr>
          <a:xfrm>
            <a:off x="4342340" y="3497343"/>
            <a:ext cx="5308437"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panose="020B0604020202020204"/>
              <a:buNone/>
            </a:pPr>
            <a:r>
              <a:rPr lang="zh-CN" sz="3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店铺评分及基础平台规则</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237" name="Shape 237"/>
        <p:cNvGrpSpPr/>
        <p:nvPr/>
      </p:nvGrpSpPr>
      <p:grpSpPr>
        <a:xfrm>
          <a:off x="0" y="0"/>
          <a:ext cx="0" cy="0"/>
          <a:chOff x="0" y="0"/>
          <a:chExt cx="0" cy="0"/>
        </a:xfrm>
      </p:grpSpPr>
      <p:sp>
        <p:nvSpPr>
          <p:cNvPr id="238" name="Google Shape;238;p9"/>
          <p:cNvSpPr txBox="1"/>
          <p:nvPr/>
        </p:nvSpPr>
        <p:spPr>
          <a:xfrm>
            <a:off x="835308" y="179502"/>
            <a:ext cx="3971823"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2800"/>
              <a:buFont typeface="微软雅黑" panose="020B0503020204020204" charset="-122"/>
              <a:buNone/>
            </a:pPr>
            <a:r>
              <a:rPr lang="zh-CN" sz="2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店铺评分</a:t>
            </a: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39" name="Google Shape;239;p9"/>
          <p:cNvSpPr txBox="1"/>
          <p:nvPr/>
        </p:nvSpPr>
        <p:spPr>
          <a:xfrm>
            <a:off x="835308" y="1025941"/>
            <a:ext cx="7913400" cy="324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600"/>
              <a:buFont typeface="微软雅黑" panose="020B0503020204020204" charset="-122"/>
              <a:buNone/>
            </a:pPr>
            <a:r>
              <a:rPr lang="zh-CN" sz="16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店铺表现主要包括以下方面：</a:t>
            </a:r>
            <a:endParaRPr sz="16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240" name="Google Shape;240;p9"/>
          <p:cNvPicPr preferRelativeResize="0"/>
          <p:nvPr/>
        </p:nvPicPr>
        <p:blipFill rotWithShape="1">
          <a:blip r:embed="rId1"/>
          <a:srcRect/>
          <a:stretch>
            <a:fillRect/>
          </a:stretch>
        </p:blipFill>
        <p:spPr>
          <a:xfrm>
            <a:off x="205213" y="1525190"/>
            <a:ext cx="1948208" cy="4617521"/>
          </a:xfrm>
          <a:prstGeom prst="rect">
            <a:avLst/>
          </a:prstGeom>
          <a:noFill/>
          <a:ln>
            <a:noFill/>
          </a:ln>
        </p:spPr>
      </p:pic>
      <p:graphicFrame>
        <p:nvGraphicFramePr>
          <p:cNvPr id="241" name="Google Shape;241;p9"/>
          <p:cNvGraphicFramePr/>
          <p:nvPr/>
        </p:nvGraphicFramePr>
        <p:xfrm>
          <a:off x="2153421" y="1525191"/>
          <a:ext cx="9791725" cy="4617500"/>
        </p:xfrm>
        <a:graphic>
          <a:graphicData uri="http://schemas.openxmlformats.org/drawingml/2006/table">
            <a:tbl>
              <a:tblPr firstRow="1" bandRow="1">
                <a:noFill/>
                <a:tableStyleId>{26837973-C836-40C2-BE0B-A93B00A9C91B}</a:tableStyleId>
              </a:tblPr>
              <a:tblGrid>
                <a:gridCol w="1761175"/>
                <a:gridCol w="8030550"/>
              </a:tblGrid>
              <a:tr h="933400">
                <a:tc>
                  <a:txBody>
                    <a:bodyPr/>
                    <a:lstStyle/>
                    <a:p>
                      <a:pPr marL="0" marR="0" lvl="0"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chemeClr val="dk1"/>
                          </a:solidFill>
                          <a:latin typeface="Arial" panose="020B0604020202020204"/>
                          <a:ea typeface="Arial" panose="020B0604020202020204"/>
                          <a:cs typeface="Arial" panose="020B0604020202020204"/>
                          <a:sym typeface="Arial" panose="020B0604020202020204"/>
                        </a:rPr>
                        <a:t>订单未完成率</a:t>
                      </a:r>
                      <a:endParaRPr sz="1800" b="1"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chemeClr val="dk1"/>
                          </a:solidFill>
                          <a:latin typeface="Arial" panose="020B0604020202020204"/>
                          <a:ea typeface="Arial" panose="020B0604020202020204"/>
                          <a:cs typeface="Arial" panose="020B0604020202020204"/>
                          <a:sym typeface="Arial" panose="020B0604020202020204"/>
                        </a:rPr>
                        <a:t>(NFR）</a:t>
                      </a:r>
                      <a:endParaRPr sz="1800" u="none" strike="noStrike" cap="none"/>
                    </a:p>
                  </a:txBody>
                  <a:tcPr marL="91450" marR="91450" marT="45725" marB="45725">
                    <a:solidFill>
                      <a:srgbClr val="FCECE8"/>
                    </a:solidFill>
                  </a:tcPr>
                </a:tc>
                <a:tc>
                  <a:txBody>
                    <a:bodyPr/>
                    <a:lstStyle/>
                    <a:p>
                      <a:pPr marL="0" marR="0" lvl="0" indent="0" algn="l" rtl="0">
                        <a:lnSpc>
                          <a:spcPct val="100000"/>
                        </a:lnSpc>
                        <a:spcBef>
                          <a:spcPts val="0"/>
                        </a:spcBef>
                        <a:spcAft>
                          <a:spcPts val="0"/>
                        </a:spcAft>
                        <a:buClr>
                          <a:srgbClr val="000000"/>
                        </a:buClr>
                        <a:buSzPts val="1800"/>
                        <a:buFont typeface="Arial" panose="020B0604020202020204"/>
                        <a:buNone/>
                      </a:pP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在</a:t>
                      </a:r>
                      <a:r>
                        <a:rPr lang="zh-CN" sz="1800" b="1" i="0" u="none" strike="noStrike" cap="none">
                          <a:solidFill>
                            <a:srgbClr val="EA552A"/>
                          </a:solidFill>
                          <a:latin typeface="Arial" panose="020B0604020202020204"/>
                          <a:ea typeface="Arial" panose="020B0604020202020204"/>
                          <a:cs typeface="Arial" panose="020B0604020202020204"/>
                          <a:sym typeface="Arial" panose="020B0604020202020204"/>
                        </a:rPr>
                        <a:t>过去7天总订单数量</a:t>
                      </a: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中</a:t>
                      </a:r>
                      <a:r>
                        <a:rPr lang="zh-CN" sz="1800" b="1" i="0" u="none" strike="noStrike" cap="none">
                          <a:solidFill>
                            <a:srgbClr val="EA552A"/>
                          </a:solidFill>
                          <a:latin typeface="Arial" panose="020B0604020202020204"/>
                          <a:ea typeface="Arial" panose="020B0604020202020204"/>
                          <a:cs typeface="Arial" panose="020B0604020202020204"/>
                          <a:sym typeface="Arial" panose="020B0604020202020204"/>
                        </a:rPr>
                        <a:t>订单取消+退货退款的百分比</a:t>
                      </a: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。只有卖家取消的订单会被计入在订单未完成率。订单未完成率也是您的订单取消率和退货/退款率的总和</a:t>
                      </a:r>
                      <a:endParaRPr sz="1800" u="none" strike="noStrike" cap="none"/>
                    </a:p>
                  </a:txBody>
                  <a:tcPr marL="91450" marR="91450" marT="45725" marB="45725">
                    <a:solidFill>
                      <a:srgbClr val="FCECE8"/>
                    </a:solidFill>
                  </a:tcPr>
                </a:tc>
              </a:tr>
              <a:tr h="838225">
                <a:tc>
                  <a:txBody>
                    <a:bodyPr/>
                    <a:lstStyle/>
                    <a:p>
                      <a:pPr marL="0" marR="0" lvl="0"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chemeClr val="dk1"/>
                          </a:solidFill>
                          <a:latin typeface="Arial" panose="020B0604020202020204"/>
                          <a:ea typeface="Arial" panose="020B0604020202020204"/>
                          <a:cs typeface="Arial" panose="020B0604020202020204"/>
                          <a:sym typeface="Arial" panose="020B0604020202020204"/>
                        </a:rPr>
                        <a:t>订单取消率</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panose="020B0604020202020204"/>
                        <a:buNone/>
                      </a:pP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在</a:t>
                      </a:r>
                      <a:r>
                        <a:rPr lang="zh-CN" sz="1800" b="1" i="0" u="none" strike="noStrike" cap="none">
                          <a:solidFill>
                            <a:srgbClr val="EA552A"/>
                          </a:solidFill>
                          <a:latin typeface="Arial" panose="020B0604020202020204"/>
                          <a:ea typeface="Arial" panose="020B0604020202020204"/>
                          <a:cs typeface="Arial" panose="020B0604020202020204"/>
                          <a:sym typeface="Arial" panose="020B0604020202020204"/>
                        </a:rPr>
                        <a:t>过去7天总订单数量</a:t>
                      </a: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中</a:t>
                      </a:r>
                      <a:r>
                        <a:rPr lang="zh-CN" sz="1800" b="1" i="0" u="none" strike="noStrike" cap="none">
                          <a:solidFill>
                            <a:srgbClr val="EA552A"/>
                          </a:solidFill>
                          <a:latin typeface="Arial" panose="020B0604020202020204"/>
                          <a:ea typeface="Arial" panose="020B0604020202020204"/>
                          <a:cs typeface="Arial" panose="020B0604020202020204"/>
                          <a:sym typeface="Arial" panose="020B0604020202020204"/>
                        </a:rPr>
                        <a:t>订单取消的百分比</a:t>
                      </a: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。只有未完成订单中的取消订单会被计入订单取消率，退货退款订单不会被计入订单取消率</a:t>
                      </a: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txBody>
                  <a:tcPr marL="91450" marR="91450" marT="45725" marB="45725"/>
                </a:tc>
              </a:tr>
              <a:tr h="373350">
                <a:tc>
                  <a:txBody>
                    <a:bodyPr/>
                    <a:lstStyle/>
                    <a:p>
                      <a:pPr marL="0" marR="0" lvl="0"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chemeClr val="dk1"/>
                          </a:solidFill>
                          <a:latin typeface="Arial" panose="020B0604020202020204"/>
                          <a:ea typeface="Arial" panose="020B0604020202020204"/>
                          <a:cs typeface="Arial" panose="020B0604020202020204"/>
                          <a:sym typeface="Arial" panose="020B0604020202020204"/>
                        </a:rPr>
                        <a:t>退货/退款率</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panose="020B0604020202020204"/>
                        <a:buNone/>
                      </a:pP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在</a:t>
                      </a:r>
                      <a:r>
                        <a:rPr lang="zh-CN" sz="1800" b="1" i="0" u="none" strike="noStrike" cap="none">
                          <a:solidFill>
                            <a:srgbClr val="EA552A"/>
                          </a:solidFill>
                          <a:latin typeface="Arial" panose="020B0604020202020204"/>
                          <a:ea typeface="Arial" panose="020B0604020202020204"/>
                          <a:cs typeface="Arial" panose="020B0604020202020204"/>
                          <a:sym typeface="Arial" panose="020B0604020202020204"/>
                        </a:rPr>
                        <a:t>过去7天内总订单数量</a:t>
                      </a: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中</a:t>
                      </a:r>
                      <a:r>
                        <a:rPr lang="zh-CN" sz="1800" b="1" i="0" u="none" strike="noStrike" cap="none">
                          <a:solidFill>
                            <a:srgbClr val="EA552A"/>
                          </a:solidFill>
                          <a:latin typeface="Arial" panose="020B0604020202020204"/>
                          <a:ea typeface="Arial" panose="020B0604020202020204"/>
                          <a:cs typeface="Arial" panose="020B0604020202020204"/>
                          <a:sym typeface="Arial" panose="020B0604020202020204"/>
                        </a:rPr>
                        <a:t>买家要求退货/退款的订单百分比</a:t>
                      </a:r>
                      <a:endParaRPr sz="1800" b="1" u="none" strike="noStrike" cap="none">
                        <a:solidFill>
                          <a:srgbClr val="EA552A"/>
                        </a:solidFill>
                      </a:endParaRPr>
                    </a:p>
                  </a:txBody>
                  <a:tcPr marL="91450" marR="91450" marT="45725" marB="45725"/>
                </a:tc>
              </a:tr>
              <a:tr h="512400">
                <a:tc>
                  <a:txBody>
                    <a:bodyPr/>
                    <a:lstStyle/>
                    <a:p>
                      <a:pPr marL="0" marR="0" lvl="0"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chemeClr val="dk1"/>
                          </a:solidFill>
                          <a:latin typeface="Arial" panose="020B0604020202020204"/>
                          <a:ea typeface="Arial" panose="020B0604020202020204"/>
                          <a:cs typeface="Arial" panose="020B0604020202020204"/>
                          <a:sym typeface="Arial" panose="020B0604020202020204"/>
                        </a:rPr>
                        <a:t>迟发货率</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panose="020B0604020202020204"/>
                        <a:buNone/>
                      </a:pP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在</a:t>
                      </a:r>
                      <a:r>
                        <a:rPr lang="zh-CN" sz="1800" b="1" i="0" u="none" strike="noStrike" cap="none">
                          <a:solidFill>
                            <a:srgbClr val="EA552A"/>
                          </a:solidFill>
                          <a:latin typeface="Arial" panose="020B0604020202020204"/>
                          <a:ea typeface="Arial" panose="020B0604020202020204"/>
                          <a:cs typeface="Arial" panose="020B0604020202020204"/>
                          <a:sym typeface="Arial" panose="020B0604020202020204"/>
                        </a:rPr>
                        <a:t>过去7天内总订单数量</a:t>
                      </a: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中</a:t>
                      </a:r>
                      <a:r>
                        <a:rPr lang="zh-CN" sz="1800" b="1" i="0" u="none" strike="noStrike" cap="none">
                          <a:solidFill>
                            <a:srgbClr val="EA552A"/>
                          </a:solidFill>
                          <a:latin typeface="Arial" panose="020B0604020202020204"/>
                          <a:ea typeface="Arial" panose="020B0604020202020204"/>
                          <a:cs typeface="Arial" panose="020B0604020202020204"/>
                          <a:sym typeface="Arial" panose="020B0604020202020204"/>
                        </a:rPr>
                        <a:t>逾期出货的订单数量（出货天数DTS+1个自然日）</a:t>
                      </a: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a:t>
                      </a:r>
                      <a:endParaRPr sz="1800" u="none" strike="noStrike" cap="none"/>
                    </a:p>
                  </a:txBody>
                  <a:tcPr marL="91450" marR="91450" marT="45725" marB="45725"/>
                </a:tc>
              </a:tr>
              <a:tr h="653375">
                <a:tc>
                  <a:txBody>
                    <a:bodyPr/>
                    <a:lstStyle/>
                    <a:p>
                      <a:pPr marL="0" marR="0" lvl="0"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chemeClr val="dk1"/>
                          </a:solidFill>
                          <a:latin typeface="Arial" panose="020B0604020202020204"/>
                          <a:ea typeface="Arial" panose="020B0604020202020204"/>
                          <a:cs typeface="Arial" panose="020B0604020202020204"/>
                          <a:sym typeface="Arial" panose="020B0604020202020204"/>
                        </a:rPr>
                        <a:t>聊聊回复率</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panose="020B0604020202020204"/>
                        <a:buNone/>
                      </a:pP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卖家收到新聊天讯息或出价后在12小时内回应（对总数量）的百分比。自动回应将不被包括在聊天回应率的计算中（</a:t>
                      </a:r>
                      <a:r>
                        <a:rPr lang="zh-CN" sz="1800" b="1" i="0" u="none" strike="noStrike" cap="none">
                          <a:solidFill>
                            <a:srgbClr val="EA552A"/>
                          </a:solidFill>
                          <a:latin typeface="Arial" panose="020B0604020202020204"/>
                          <a:ea typeface="Arial" panose="020B0604020202020204"/>
                          <a:cs typeface="Arial" panose="020B0604020202020204"/>
                          <a:sym typeface="Arial" panose="020B0604020202020204"/>
                        </a:rPr>
                        <a:t>过去30天内</a:t>
                      </a: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a:t>
                      </a:r>
                      <a:endParaRPr sz="1800" u="none" strike="noStrike" cap="none"/>
                    </a:p>
                  </a:txBody>
                  <a:tcPr marL="91450" marR="91450" marT="45725" marB="45725"/>
                </a:tc>
              </a:tr>
              <a:tr h="653375">
                <a:tc>
                  <a:txBody>
                    <a:bodyPr/>
                    <a:lstStyle/>
                    <a:p>
                      <a:pPr marL="0" marR="0" lvl="0"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chemeClr val="dk1"/>
                          </a:solidFill>
                          <a:latin typeface="Arial" panose="020B0604020202020204"/>
                          <a:ea typeface="Arial" panose="020B0604020202020204"/>
                          <a:cs typeface="Arial" panose="020B0604020202020204"/>
                          <a:sym typeface="Arial" panose="020B0604020202020204"/>
                        </a:rPr>
                        <a:t>店铺评分</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panose="020B0604020202020204"/>
                        <a:buNone/>
                      </a:pP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买家对卖家店铺的总体评分，卖家可登陆卖家中心，在[商店设定—商店评价]中查看该分值，该分值趋近于买家提交所有订单的评价总平均值</a:t>
                      </a:r>
                      <a:endParaRPr sz="1800" u="none" strike="noStrike" cap="none"/>
                    </a:p>
                  </a:txBody>
                  <a:tcPr marL="91450" marR="91450" marT="45725" marB="45725"/>
                </a:tc>
              </a:tr>
              <a:tr h="653375">
                <a:tc>
                  <a:txBody>
                    <a:bodyPr/>
                    <a:lstStyle/>
                    <a:p>
                      <a:pPr marL="0" marR="0" lvl="0"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chemeClr val="dk1"/>
                          </a:solidFill>
                          <a:latin typeface="Arial" panose="020B0604020202020204"/>
                          <a:ea typeface="Arial" panose="020B0604020202020204"/>
                          <a:cs typeface="Arial" panose="020B0604020202020204"/>
                          <a:sym typeface="Arial" panose="020B0604020202020204"/>
                        </a:rPr>
                        <a:t>商品评分</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panose="020B0604020202020204"/>
                        <a:buNone/>
                      </a:pP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买家对所购买产品的评分，卖家可在[商店设定—商店评价]中查看买家对相应产品的评分。</a:t>
                      </a:r>
                      <a:endParaRPr sz="1800" u="none" strike="noStrike" cap="none"/>
                    </a:p>
                  </a:txBody>
                  <a:tcPr marL="91450" marR="91450" marT="45725" marB="45725"/>
                </a:tc>
              </a:tr>
            </a:tbl>
          </a:graphicData>
        </a:graphic>
      </p:graphicFrame>
    </p:spTree>
  </p:cSld>
  <p:clrMapOvr>
    <a:masterClrMapping/>
  </p:clrMapOvr>
</p:sld>
</file>

<file path=ppt/tags/tag1.xml><?xml version="1.0" encoding="utf-8"?>
<p:tagLst xmlns:p="http://schemas.openxmlformats.org/presentationml/2006/main">
  <p:tag name="KSO_WM_UNIT_PLACING_PICTURE_USER_VIEWPORT" val="{&quot;height&quot;:3722.571653543307,&quot;width&quot;:3722.571653543307}"/>
</p:tagLst>
</file>

<file path=ppt/tags/tag10.xml><?xml version="1.0" encoding="utf-8"?>
<p:tagLst xmlns:p="http://schemas.openxmlformats.org/presentationml/2006/main">
  <p:tag name="KSO_WM_UNIT_BLOCK" val="0"/>
  <p:tag name="KSO_WM_UNIT_SM_LIMIT_TYPE" val="0"/>
  <p:tag name="KSO_WM_UNIT_DEC_AREA_ID" val="ed9387e8ea4a4c0e861e0fa004ff3ef0"/>
  <p:tag name="KSO_WM_UNIT_HIGHLIGHT" val="0"/>
  <p:tag name="KSO_WM_UNIT_COMPATIBLE" val="0"/>
  <p:tag name="KSO_WM_UNIT_DIAGRAM_ISNUMVISUAL" val="0"/>
  <p:tag name="KSO_WM_UNIT_DIAGRAM_ISREFERUNIT" val="0"/>
  <p:tag name="KSO_WM_UNIT_TYPE" val="i"/>
  <p:tag name="KSO_WM_UNIT_INDEX" val="5"/>
  <p:tag name="KSO_WM_UNIT_ID" val="diagram20207362_1*i*5"/>
  <p:tag name="KSO_WM_TEMPLATE_CATEGORY" val="diagram"/>
  <p:tag name="KSO_WM_TEMPLATE_INDEX" val="20207362"/>
  <p:tag name="KSO_WM_UNIT_LAYERLEVEL" val="1"/>
  <p:tag name="KSO_WM_TAG_VERSION" val="1.0"/>
  <p:tag name="KSO_WM_BEAUTIFY_FLAG" val="#wm#"/>
  <p:tag name="KSO_WM_UNIT_DECORATE_INFO" val="{&quot;DecorateInfoH&quot;:{&quot;IsAbs&quot;:true},&quot;DecorateInfoW&quot;:{&quot;IsAbs&quot;:true},&quot;DecorateInfoX&quot;:{&quot;IsAbs&quot;:true,&quot;Pos&quot;:0},&quot;DecorateInfoY&quot;:{&quot;IsAbs&quot;:true,&quot;Pos&quot;:0},&quot;ReferentInfo&quot;:{&quot;Id&quot;:&quot;4cd3a050dcb74b9fb61c518829aec205&quot;,&quot;X&quot;:{&quot;Pos&quot;:0},&quot;Y&quot;:{&quot;Pos&quot;:0}},&quot;whChangeMode&quot;:0}"/>
  <p:tag name="KSO_WM_CHIP_GROUPID" val="5e6ef8ed605d5daf04fe5f5f"/>
  <p:tag name="KSO_WM_CHIP_XID" val="5e6ef8ed605d5daf04fe5f6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1"/>
  <p:tag name="KSO_WM_TEMPLATE_ASSEMBLE_XID" val="60656e634054ed1e2fb7f799"/>
  <p:tag name="KSO_WM_TEMPLATE_ASSEMBLE_GROUPID" val="60656e634054ed1e2fb7f799"/>
</p:tagLst>
</file>

<file path=ppt/tags/tag11.xml><?xml version="1.0" encoding="utf-8"?>
<p:tagLst xmlns:p="http://schemas.openxmlformats.org/presentationml/2006/main">
  <p:tag name="KSO_WM_UNIT_ISCONTENTSTITLE" val="0"/>
  <p:tag name="KSO_WM_UNIT_ISNUMDGMTITLE" val="0"/>
  <p:tag name="KSO_WM_UNIT_PRESET_TEXT" val="单击此处添加小标题"/>
  <p:tag name="KSO_WM_UNIT_NOCLEAR" val="0"/>
  <p:tag name="KSO_WM_UNIT_VALUE" val="31"/>
  <p:tag name="KSO_WM_UNIT_HIGHLIGHT" val="0"/>
  <p:tag name="KSO_WM_UNIT_COMPATIBLE" val="0"/>
  <p:tag name="KSO_WM_UNIT_DIAGRAM_ISNUMVISUAL" val="0"/>
  <p:tag name="KSO_WM_UNIT_DIAGRAM_ISREFERUNIT" val="0"/>
  <p:tag name="KSO_WM_UNIT_TYPE" val="h_a"/>
  <p:tag name="KSO_WM_UNIT_INDEX" val="1_1"/>
  <p:tag name="KSO_WM_UNIT_ID" val="diagram20207362_1*h_a*1_1"/>
  <p:tag name="KSO_WM_TEMPLATE_CATEGORY" val="diagram"/>
  <p:tag name="KSO_WM_TEMPLATE_INDEX" val="20207362"/>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987eb121e0f74dfb9f0c35b115bd897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8e33d35af95940d2bfd151acebc481f9"/>
  <p:tag name="KSO_WM_UNIT_TEXT_FILL_FORE_SCHEMECOLOR_INDEX_BRIGHTNESS" val="0"/>
  <p:tag name="KSO_WM_UNIT_TEXT_FILL_FORE_SCHEMECOLOR_INDEX" val="13"/>
  <p:tag name="KSO_WM_UNIT_TEXT_FILL_TYPE" val="1"/>
  <p:tag name="KSO_WM_TEMPLATE_ASSEMBLE_XID" val="60656e634054ed1e2fb7f799"/>
  <p:tag name="KSO_WM_TEMPLATE_ASSEMBLE_GROUPID" val="60656e634054ed1e2fb7f799"/>
</p:tagLst>
</file>

<file path=ppt/tags/tag12.xml><?xml version="1.0" encoding="utf-8"?>
<p:tagLst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07362_1*h_f*1_1"/>
  <p:tag name="KSO_WM_TEMPLATE_CATEGORY" val="diagram"/>
  <p:tag name="KSO_WM_TEMPLATE_INDEX" val="20207362"/>
  <p:tag name="KSO_WM_UNIT_LAYERLEVEL" val="1_1"/>
  <p:tag name="KSO_WM_TAG_VERSION" val="1.0"/>
  <p:tag name="KSO_WM_BEAUTIFY_FLAG" val="#wm#"/>
  <p:tag name="KSO_WM_UNIT_SUBTYPE" val="a"/>
  <p:tag name="KSO_WM_UNIT_DEFAULT_FONT" val="14;20;2"/>
  <p:tag name="KSO_WM_UNIT_BLOCK" val="0"/>
  <p:tag name="KSO_WM_UNIT_VALUE" val="248"/>
  <p:tag name="KSO_WM_UNIT_SHOW_EDIT_AREA_INDICATION" val="1"/>
  <p:tag name="KSO_WM_CHIP_GROUPID" val="5e6b05b36848fb12bee65ad8"/>
  <p:tag name="KSO_WM_CHIP_XID" val="5e6b05b36848fb12bee65ada"/>
  <p:tag name="KSO_WM_UNIT_DEC_AREA_ID" val="11d443b975e84413995d8fdc7b7eda1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8e33d35af95940d2bfd151acebc481f9"/>
  <p:tag name="KSO_WM_UNIT_TEXT_FILL_FORE_SCHEMECOLOR_INDEX_BRIGHTNESS" val="0.25"/>
  <p:tag name="KSO_WM_UNIT_TEXT_FILL_FORE_SCHEMECOLOR_INDEX" val="13"/>
  <p:tag name="KSO_WM_UNIT_TEXT_FILL_TYPE" val="1"/>
  <p:tag name="KSO_WM_TEMPLATE_ASSEMBLE_XID" val="60656e634054ed1e2fb7f799"/>
  <p:tag name="KSO_WM_TEMPLATE_ASSEMBLE_GROUPID" val="60656e634054ed1e2fb7f799"/>
</p:tagLst>
</file>

<file path=ppt/tags/tag13.xml><?xml version="1.0" encoding="utf-8"?>
<p:tagLst xmlns:p="http://schemas.openxmlformats.org/presentationml/2006/main">
  <p:tag name="KSO_WM_BEAUTIFY_FLAG" val="#wm#"/>
  <p:tag name="KSO_WM_TEMPLATE_CATEGORY" val="diagram"/>
  <p:tag name="KSO_WM_TEMPLATE_INDEX" val="20207362"/>
  <p:tag name="KSO_WM_SLIDE_LAYOUT_INFO" val="{&quot;backgroundInfo&quot;:[{&quot;bottom&quot;:0,&quot;bottomAbs&quot;:false,&quot;left&quot;:0,&quot;leftAbs&quot;:false,&quot;right&quot;:0,&quot;rightAbs&quot;:false,&quot;top&quot;:0,&quot;topAbs&quot;:false,&quot;type&quot;:&quot;general&quot;}],&quot;id&quot;:&quot;2021-04-01T14:55:43&quot;,&quot;maxSize&quot;:{&quot;size1&quot;:13.3},&quot;minSize&quot;:{&quot;size1&quot;:13.3},&quot;normalSize&quot;:{&quot;size1&quot;:13.3},&quot;subLayout&quot;:[{&quot;backgroundInfo&quot;:[{&quot;bottom&quot;:0,&quot;bottomAbs&quot;:false,&quot;left&quot;:0,&quot;leftAbs&quot;:false,&quot;right&quot;:0,&quot;rightAbs&quot;:false,&quot;top&quot;:0,&quot;topAbs&quot;:false,&quot;type&quot;:&quot;navigation&quot;}],&quot;id&quot;:&quot;2021-04-01T14:55:43&quot;,&quot;margin&quot;:{&quot;bottom&quot;:0.4230000674724579,&quot;left&quot;:1.2699999809265137,&quot;right&quot;:1.2699999809265137,&quot;top&quot;:0.4230000674724579},&quot;type&quot;:0},{&quot;id&quot;:&quot;2021-04-01T14:55:43&quot;,&quot;margin&quot;:{&quot;bottom&quot;:2.5399999618530273,&quot;left&quot;:2.5399999618530273,&quot;right&quot;:2.5399999618530273,&quot;top&quot;:1.6929999589920044},&quot;maxSize&quot;:{&quot;size1&quot;:40.51880195797256},&quot;minSize&quot;:{&quot;size1&quot;:24.618801957972558},&quot;normalSize&quot;:{&quot;size1&quot;:24.618801957972558},&quot;subLayout&quot;:[{&quot;id&quot;:&quot;2021-04-01T14:55:43&quot;,&quot;margin&quot;:{&quot;bottom&quot;:0.04693005979061127,&quot;left&quot;:2.5399999618530273,&quot;right&quot;:2.5399999618530273,&quot;top&quot;:1.6929999589920044},&quot;type&quot;:0},{&quot;id&quot;:&quot;2021-04-01T14:55:43&quot;,&quot;margin&quot;:{&quot;bottom&quot;:2.5399999618530273,&quot;left&quot;:2.5399999618530273,&quot;right&quot;:2.5399999618530273,&quot;top&quot;:0.14886118471622467},&quot;type&quot;:0}],&quot;type&quot;:0}],&quot;type&quot;:0}"/>
  <p:tag name="KSO_WM_SLIDE_CAN_ADD_NAVIGATION" val="1"/>
  <p:tag name="KSO_WM_SLIDE_BACKGROUND" val="[&quot;general&quot;,&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6ef8ed605d5daf04fe5f60"/>
  <p:tag name="KSO_WM_SLIDE_ID" val="diagram20207362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635.954*252.7"/>
  <p:tag name="KSO_WM_SLIDE_POSITION" val="168*191.3"/>
  <p:tag name="KSO_WM_TAG_VERSION" val="1.0"/>
  <p:tag name="KSO_WM_SLIDE_LAYOUT" val="a_h"/>
  <p:tag name="KSO_WM_SLIDE_LAYOUT_CNT" val="1_1"/>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lm&quot;,&quot;text_direction&quot;:&quot;horizontal&quot;,&quot;support_features&quot;:[&quot;collage&quot;,&quot;carousel&quot;],&quot;support_big_font&quot;:false,&quot;picture_toward&quot;:0,&quot;picture_dockside&quot;:[],&quot;fill_id&quot;:&quot;537f454074a24564a7dd15a2992bf40d&quot;,&quot;fill_align&quot;:&quot;cm&quot;,&quot;chip_types&quot;:[&quot;pictext&quot;,&quot;text&quot;,&quot;picture&quot;,&quot;chart&quot;,&quot;table&quot;,&quot;video&quot;]}]]"/>
  <p:tag name="KSO_WM_CHIP_DECFILLPROP" val="[]"/>
  <p:tag name="KSO_WM_CHIP_GROUPID" val="5e6ef8ed605d5daf04fe5f5f"/>
  <p:tag name="KSO_WM_SLIDE_BK_DARK_LIGHT" val="2"/>
  <p:tag name="KSO_WM_SLIDE_BACKGROUND_TYPE" val="navigation"/>
  <p:tag name="KSO_WM_SLIDE_SUPPORT_FEATURE_TYPE" val="0"/>
  <p:tag name="KSO_WM_TEMPLATE_ASSEMBLE_XID" val="60656e634054ed1e2fb7f799"/>
  <p:tag name="KSO_WM_TEMPLATE_ASSEMBLE_GROUPID" val="60656e634054ed1e2fb7f799"/>
</p:tagLst>
</file>

<file path=ppt/tags/tag14.xml><?xml version="1.0" encoding="utf-8"?>
<p:tagLst xmlns:p="http://schemas.openxmlformats.org/presentationml/2006/main">
  <p:tag name="KSO_WM_UNIT_PLACING_PICTURE_USER_VIEWPORT" val="{&quot;height&quot;:4064.4944881889764,&quot;width&quot;:14279.211023622047}"/>
</p:tagLst>
</file>

<file path=ppt/tags/tag15.xml><?xml version="1.0" encoding="utf-8"?>
<p:tagLst xmlns:p="http://schemas.openxmlformats.org/presentationml/2006/main">
  <p:tag name="KSO_WPP_MARK_KEY" val="af63d7da-7878-4859-af72-b4197ba5f4b6"/>
  <p:tag name="COMMONDATA" val="eyJoZGlkIjoiMzA0Mzc2NzJlMTcxOGQ2Njk4YzRiZGUxMThhMjY3NjkifQ=="/>
</p:tagLst>
</file>

<file path=ppt/tags/tag2.xml><?xml version="1.0" encoding="utf-8"?>
<p:tagLst xmlns:p="http://schemas.openxmlformats.org/presentationml/2006/main">
  <p:tag name="KSO_WM_UNIT_PLACING_PICTURE_USER_VIEWPORT" val="{&quot;height&quot;:3899.1732283464567,&quot;width&quot;:9175.538582677165}"/>
</p:tagLst>
</file>

<file path=ppt/tags/tag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673_1*f*1"/>
  <p:tag name="KSO_WM_TEMPLATE_CATEGORY" val="diagram"/>
  <p:tag name="KSO_WM_TEMPLATE_INDEX" val="20213673"/>
  <p:tag name="KSO_WM_UNIT_LAYERLEVEL" val="1"/>
  <p:tag name="KSO_WM_TAG_VERSION" val="1.0"/>
  <p:tag name="KSO_WM_BEAUTIFY_FLAG" val="#wm#"/>
  <p:tag name="KSO_WM_UNIT_DEFAULT_FONT" val="14;20;2"/>
  <p:tag name="KSO_WM_UNIT_BLOCK" val="0"/>
  <p:tag name="KSO_WM_UNIT_VALUE" val="225"/>
  <p:tag name="KSO_WM_UNIT_SHOW_EDIT_AREA_INDICATION" val="1"/>
  <p:tag name="KSO_WM_CHIP_GROUPID" val="5e6b05596848fb12bee65ac8"/>
  <p:tag name="KSO_WM_CHIP_XID" val="5e6b05596848fb12bee65aca"/>
  <p:tag name="KSO_WM_UNIT_DEC_AREA_ID" val="c5974a3a47a7438db28ffdaeb587b99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e2b0899fbad14fb9990a409e9b2989d8"/>
  <p:tag name="KSO_WM_UNIT_SUPPORT_UNIT_TYPE" val="[&quot;d&quot;,&quot;β&quot;,&quot;θ&quot;]"/>
  <p:tag name="KSO_WM_UNIT_TEXT_FILL_FORE_SCHEMECOLOR_INDEX_BRIGHTNESS" val="0.25"/>
  <p:tag name="KSO_WM_UNIT_TEXT_FILL_FORE_SCHEMECOLOR_INDEX" val="13"/>
  <p:tag name="KSO_WM_UNIT_TEXT_FILL_TYPE" val="1"/>
  <p:tag name="KSO_WM_TEMPLATE_ASSEMBLE_XID" val="60656eb54054ed1e2fb7fe8f"/>
  <p:tag name="KSO_WM_TEMPLATE_ASSEMBLE_GROUPID" val="60656eb54054ed1e2fb7fe8f"/>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73_1*i*1"/>
  <p:tag name="KSO_WM_TEMPLATE_CATEGORY" val="diagram"/>
  <p:tag name="KSO_WM_TEMPLATE_INDEX" val="20213673"/>
  <p:tag name="KSO_WM_UNIT_LAYERLEVEL" val="1"/>
  <p:tag name="KSO_WM_TAG_VERSION" val="1.0"/>
  <p:tag name="KSO_WM_BEAUTIFY_FLAG" val="#wm#"/>
  <p:tag name="KSO_WM_UNIT_BLOCK" val="0"/>
  <p:tag name="KSO_WM_UNIT_SM_LIMIT_TYPE" val="2"/>
  <p:tag name="KSO_WM_UNIT_DEC_AREA_ID" val="77a68b76df7a44bd8803cebad9e0ff01"/>
  <p:tag name="KSO_WM_UNIT_DECORATE_INFO" val="{&quot;DecorateInfoH&quot;:{&quot;IsAbs&quot;:false},&quot;DecorateInfoW&quot;:{&quot;IsAbs&quot;:false},&quot;DecorateInfoX&quot;:{&quot;IsAbs&quot;:false,&quot;Pos&quot;:1},&quot;DecorateInfoY&quot;:{&quot;IsAbs&quot;:false,&quot;Pos&quot;:1},&quot;ReferentInfo&quot;:{&quot;Id&quot;:&quot;c5974a3a47a7438db28ffdaeb587b99c&quot;,&quot;X&quot;:{&quot;Pos&quot;:1},&quot;Y&quot;:{&quot;Pos&quot;:1}},&quot;whChangeMode&quot;:1}"/>
  <p:tag name="KSO_WM_CHIP_GROUPID" val="5f5ee1ca4d6848d78f644aed"/>
  <p:tag name="KSO_WM_CHIP_XID" val="5f69675b553136823a5e61e2"/>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450"/>
  <p:tag name="KSO_WM_TEMPLATE_ASSEMBLE_XID" val="60656eb54054ed1e2fb7fe8f"/>
  <p:tag name="KSO_WM_TEMPLATE_ASSEMBLE_GROUPID" val="60656eb54054ed1e2fb7fe8f"/>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73_1*i*2"/>
  <p:tag name="KSO_WM_TEMPLATE_CATEGORY" val="diagram"/>
  <p:tag name="KSO_WM_TEMPLATE_INDEX" val="20213673"/>
  <p:tag name="KSO_WM_UNIT_LAYERLEVEL" val="1"/>
  <p:tag name="KSO_WM_TAG_VERSION" val="1.0"/>
  <p:tag name="KSO_WM_BEAUTIFY_FLAG" val="#wm#"/>
  <p:tag name="KSO_WM_UNIT_BLOCK" val="0"/>
  <p:tag name="KSO_WM_UNIT_SM_LIMIT_TYPE" val="0"/>
  <p:tag name="KSO_WM_UNIT_DEC_AREA_ID" val="f8361c95c6a14706b337364fb1f6f01e"/>
  <p:tag name="KSO_WM_UNIT_DECORATE_INFO" val="{&quot;DecorateInfoH&quot;:{&quot;IsAbs&quot;:true},&quot;DecorateInfoW&quot;:{&quot;IsAbs&quot;:true},&quot;DecorateInfoX&quot;:{&quot;IsAbs&quot;:true,&quot;Pos&quot;:0},&quot;DecorateInfoY&quot;:{&quot;IsAbs&quot;:true,&quot;Pos&quot;:0},&quot;ReferentInfo&quot;:{&quot;Id&quot;:&quot;c5974a3a47a7438db28ffdaeb587b99c&quot;,&quot;X&quot;:{&quot;Pos&quot;:2},&quot;Y&quot;:{&quot;Pos&quot;:0}},&quot;whChangeMode&quot;:0}"/>
  <p:tag name="KSO_WM_CHIP_GROUPID" val="5f5ee1ca4d6848d78f644aed"/>
  <p:tag name="KSO_WM_CHIP_XID" val="5f69675b553136823a5e61e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
  <p:tag name="KSO_WM_TEMPLATE_ASSEMBLE_XID" val="60656eb54054ed1e2fb7fe8f"/>
  <p:tag name="KSO_WM_TEMPLATE_ASSEMBLE_GROUPID" val="60656eb54054ed1e2fb7fe8f"/>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73_1*i*3"/>
  <p:tag name="KSO_WM_TEMPLATE_CATEGORY" val="diagram"/>
  <p:tag name="KSO_WM_TEMPLATE_INDEX" val="20213673"/>
  <p:tag name="KSO_WM_UNIT_LAYERLEVEL" val="1"/>
  <p:tag name="KSO_WM_TAG_VERSION" val="1.0"/>
  <p:tag name="KSO_WM_BEAUTIFY_FLAG" val="#wm#"/>
  <p:tag name="KSO_WM_UNIT_BLOCK" val="0"/>
  <p:tag name="KSO_WM_UNIT_SM_LIMIT_TYPE" val="0"/>
  <p:tag name="KSO_WM_UNIT_DEC_AREA_ID" val="78eaa76c012f411782417439eb047a85"/>
  <p:tag name="KSO_WM_UNIT_DECORATE_INFO" val="{&quot;DecorateInfoH&quot;:{&quot;IsAbs&quot;:true},&quot;DecorateInfoW&quot;:{&quot;IsAbs&quot;:true},&quot;DecorateInfoX&quot;:{&quot;IsAbs&quot;:true,&quot;Pos&quot;:2},&quot;DecorateInfoY&quot;:{&quot;IsAbs&quot;:true,&quot;Pos&quot;:2},&quot;ReferentInfo&quot;:{&quot;Id&quot;:&quot;c5974a3a47a7438db28ffdaeb587b99c&quot;,&quot;X&quot;:{&quot;Pos&quot;:0},&quot;Y&quot;:{&quot;Pos&quot;:2}},&quot;whChangeMode&quot;:0}"/>
  <p:tag name="KSO_WM_CHIP_GROUPID" val="5f5ee1ca4d6848d78f644aed"/>
  <p:tag name="KSO_WM_CHIP_XID" val="5f69675b553136823a5e61e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5"/>
  <p:tag name="KSO_WM_TEMPLATE_ASSEMBLE_XID" val="60656eb54054ed1e2fb7fe8f"/>
  <p:tag name="KSO_WM_TEMPLATE_ASSEMBLE_GROUPID" val="60656eb54054ed1e2fb7fe8f"/>
</p:tagLst>
</file>

<file path=ppt/tags/tag7.xml><?xml version="1.0" encoding="utf-8"?>
<p:tagLst xmlns:p="http://schemas.openxmlformats.org/presentationml/2006/main">
  <p:tag name="KSO_WM_SLIDE_ID" val="diagram20213673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3673"/>
  <p:tag name="KSO_WM_SLIDE_LAYOUT" val="a_f"/>
  <p:tag name="KSO_WM_SLIDE_LAYOUT_CNT" val="1_1"/>
  <p:tag name="KSO_WM_TEMPLATE_THUMBS_INDEX" val="1、4、7、12、13、14、15、16、17、18、20、24、25、28、33、36、40、43、44"/>
  <p:tag name="KSO_WM_SLIDE_LAYOUT_INFO" val="{&quot;backgroundInfo&quot;:[{&quot;bottom&quot;:0,&quot;bottomAbs&quot;:false,&quot;left&quot;:0,&quot;leftAbs&quot;:false,&quot;right&quot;:0,&quot;rightAbs&quot;:false,&quot;top&quot;:0,&quot;topAbs&quot;:false,&quot;type&quot;:&quot;general&quot;}],&quot;id&quot;:&quot;2021-04-01T15:14:58&quot;,&quot;maxSize&quot;:{&quot;size1&quot;:31.1},&quot;minSize&quot;:{&quot;size1&quot;:20},&quot;normalSize&quot;:{&quot;size1&quot;:22.2},&quot;subLayout&quot;:[{&quot;id&quot;:&quot;2021-04-01T15:14:58&quot;,&quot;margin&quot;:{&quot;bottom&quot;:0.21199998259544373,&quot;left&quot;:1.6929999589920044,&quot;right&quot;:1.6929999589920044,&quot;top&quot;:1.6929999589920044},&quot;type&quot;:0},{&quot;id&quot;:&quot;2021-04-01T15:14:58&quot;,&quot;margin&quot;:{&quot;bottom&quot;:2.117000102996826,&quot;left&quot;:5.502999782562256,&quot;right&quot;:5.502999782562256,&quot;top&quot;:1.6929999589920044},&quot;type&quot;:0}],&quot;type&quot;:0}"/>
  <p:tag name="KSO_WM_SLIDE_BACKGROUND" val="[&quot;general&quot;]"/>
  <p:tag name="KSO_WM_SLIDE_RATIO" val="1.777778"/>
  <p:tag name="KSO_WM_SLIDE_SIZE" val="864*420"/>
  <p:tag name="KSO_WM_SLIDE_POSITION" val="47*4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9675b553136823a5e61e2"/>
  <p:tag name="KSO_WM_CHIP_FILLPROP" val="[[{&quot;text_align&quot;:&quot;ct&quot;,&quot;text_direction&quot;:&quot;horizontal&quot;,&quot;support_big_font&quot;:false,&quot;picture_toward&quot;:0,&quot;picture_dockside&quot;:[],&quot;fill_id&quot;:&quot;f4e552a498f24ec88a7a49012f3332fe&quot;,&quot;fill_align&quot;:&quot;ct&quot;,&quot;chip_types&quot;:[&quot;header&quot;]},{&quot;text_align&quot;:&quot;lm&quot;,&quot;text_direction&quot;:&quot;horizontal&quot;,&quot;support_features&quot;:[&quot;collage&quot;],&quot;support_big_font&quot;:false,&quot;picture_toward&quot;:0,&quot;picture_dockside&quot;:[],&quot;fill_id&quot;:&quot;174da224636a4d3fbb0d51f2ce0d7c1d&quot;,&quot;fill_align&quot;:&quot;cm&quot;,&quot;chip_types&quot;:[&quot;pictext&quot;,&quot;text&quot;,&quot;picture&quot;,&quot;table&quot;,&quot;video&quot;]}]]"/>
  <p:tag name="FIXED_XID_TMP" val="5f5ee1ca4d6848d78f644aed"/>
  <p:tag name="KSO_WM_CHIP_DECFILLPROP" val="[]"/>
  <p:tag name="KSO_WM_SLIDE_CAN_ADD_NAVIGATION" val="1"/>
  <p:tag name="KSO_WM_CHIP_GROUPID" val="5f5ee1ca4d6848d78f644aed"/>
  <p:tag name="KSO_WM_SLIDE_BK_DARK_LIGHT" val="2"/>
  <p:tag name="KSO_WM_SLIDE_BACKGROUND_TYPE" val="general"/>
  <p:tag name="KSO_WM_SLIDE_SUPPORT_FEATURE_TYPE" val="0"/>
  <p:tag name="KSO_WM_TEMPLATE_ASSEMBLE_XID" val="60656eb54054ed1e2fb7fe8f"/>
  <p:tag name="KSO_WM_TEMPLATE_ASSEMBLE_GROUPID" val="60656eb54054ed1e2fb7fe8f"/>
</p:tagLst>
</file>

<file path=ppt/tags/tag8.xml><?xml version="1.0" encoding="utf-8"?>
<p:tagLst xmlns:p="http://schemas.openxmlformats.org/presentationml/2006/main">
  <p:tag name="KSO_WM_UNIT_BLOCK" val="0"/>
  <p:tag name="KSO_WM_UNIT_SM_LIMIT_TYPE" val="2"/>
  <p:tag name="KSO_WM_UNIT_DEC_AREA_ID" val="4cd3a050dcb74b9fb61c518829aec205"/>
  <p:tag name="KSO_WM_UNIT_HIGHLIGHT" val="0"/>
  <p:tag name="KSO_WM_UNIT_COMPATIBLE" val="0"/>
  <p:tag name="KSO_WM_UNIT_DIAGRAM_ISNUMVISUAL" val="0"/>
  <p:tag name="KSO_WM_UNIT_DIAGRAM_ISREFERUNIT" val="0"/>
  <p:tag name="KSO_WM_UNIT_TYPE" val="i"/>
  <p:tag name="KSO_WM_UNIT_INDEX" val="3"/>
  <p:tag name="KSO_WM_UNIT_ID" val="diagram20207362_1*i*3"/>
  <p:tag name="KSO_WM_TEMPLATE_CATEGORY" val="diagram"/>
  <p:tag name="KSO_WM_TEMPLATE_INDEX" val="20207362"/>
  <p:tag name="KSO_WM_UNIT_LAYERLEVEL" val="1"/>
  <p:tag name="KSO_WM_TAG_VERSION" val="1.0"/>
  <p:tag name="KSO_WM_BEAUTIFY_FLAG" val="#wm#"/>
  <p:tag name="KSO_WM_UNIT_DECORATE_INFO" val="{&quot;DecorateInfoH&quot;:{&quot;IsAbs&quot;:true},&quot;DecorateInfoW&quot;:{&quot;IsAbs&quot;:true},&quot;DecorateInfoX&quot;:{&quot;IsAbs&quot;:true,&quot;Pos&quot;:1},&quot;DecorateInfoY&quot;:{&quot;IsAbs&quot;:true,&quot;Pos&quot;:1},&quot;ReferentInfo&quot;:{&quot;Id&quot;:&quot;987eb121e0f74dfb9f0c35b115bd897a;11d443b975e84413995d8fdc7b7eda1a&quot;,&quot;X&quot;:{&quot;Pos&quot;:1},&quot;Y&quot;:{&quot;Pos&quot;:1}},&quot;whChangeMode&quot;:0}"/>
  <p:tag name="KSO_WM_CHIP_GROUPID" val="5e6ef8ed605d5daf04fe5f5f"/>
  <p:tag name="KSO_WM_CHIP_XID" val="5e6ef8ed605d5daf04fe5f60"/>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608"/>
  <p:tag name="KSO_WM_TEMPLATE_ASSEMBLE_XID" val="60656e634054ed1e2fb7f799"/>
  <p:tag name="KSO_WM_TEMPLATE_ASSEMBLE_GROUPID" val="60656e634054ed1e2fb7f799"/>
</p:tagLst>
</file>

<file path=ppt/tags/tag9.xml><?xml version="1.0" encoding="utf-8"?>
<p:tagLst xmlns:p="http://schemas.openxmlformats.org/presentationml/2006/main">
  <p:tag name="KSO_WM_UNIT_BLOCK" val="0"/>
  <p:tag name="KSO_WM_UNIT_SM_LIMIT_TYPE" val="0"/>
  <p:tag name="KSO_WM_UNIT_DEC_AREA_ID" val="48cca5a196b84d418a014d3c27e4ffad"/>
  <p:tag name="KSO_WM_UNIT_HIGHLIGHT" val="0"/>
  <p:tag name="KSO_WM_UNIT_COMPATIBLE" val="0"/>
  <p:tag name="KSO_WM_UNIT_DIAGRAM_ISNUMVISUAL" val="0"/>
  <p:tag name="KSO_WM_UNIT_DIAGRAM_ISREFERUNIT" val="0"/>
  <p:tag name="KSO_WM_UNIT_TYPE" val="i"/>
  <p:tag name="KSO_WM_UNIT_INDEX" val="4"/>
  <p:tag name="KSO_WM_UNIT_ID" val="diagram20207362_1*i*4"/>
  <p:tag name="KSO_WM_TEMPLATE_CATEGORY" val="diagram"/>
  <p:tag name="KSO_WM_TEMPLATE_INDEX" val="20207362"/>
  <p:tag name="KSO_WM_UNIT_LAYERLEVEL" val="1"/>
  <p:tag name="KSO_WM_TAG_VERSION" val="1.0"/>
  <p:tag name="KSO_WM_BEAUTIFY_FLAG" val="#wm#"/>
  <p:tag name="KSO_WM_UNIT_DECORATE_INFO" val="{&quot;DecorateInfoH&quot;:{&quot;IsAbs&quot;:true},&quot;DecorateInfoW&quot;:{&quot;IsAbs&quot;:true},&quot;DecorateInfoX&quot;:{&quot;IsAbs&quot;:true,&quot;Pos&quot;:2},&quot;DecorateInfoY&quot;:{&quot;IsAbs&quot;:true,&quot;Pos&quot;:2},&quot;ReferentInfo&quot;:{&quot;Id&quot;:&quot;4cd3a050dcb74b9fb61c518829aec205&quot;,&quot;X&quot;:{&quot;Pos&quot;:2},&quot;Y&quot;:{&quot;Pos&quot;:2}},&quot;whChangeMode&quot;:0}"/>
  <p:tag name="KSO_WM_CHIP_GROUPID" val="5e6ef8ed605d5daf04fe5f5f"/>
  <p:tag name="KSO_WM_CHIP_XID" val="5e6ef8ed605d5daf04fe5f6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1"/>
  <p:tag name="KSO_WM_TEMPLATE_ASSEMBLE_XID" val="60656e634054ed1e2fb7f799"/>
  <p:tag name="KSO_WM_TEMPLATE_ASSEMBLE_GROUPID" val="60656e634054ed1e2fb7f799"/>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9866</Words>
  <Application>WPS 演示</Application>
  <PresentationFormat/>
  <Paragraphs>1112</Paragraphs>
  <Slides>53</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53</vt:i4>
      </vt:variant>
    </vt:vector>
  </HeadingPairs>
  <TitlesOfParts>
    <vt:vector size="65" baseType="lpstr">
      <vt:lpstr>Arial</vt:lpstr>
      <vt:lpstr>宋体</vt:lpstr>
      <vt:lpstr>Wingdings</vt:lpstr>
      <vt:lpstr>Arial</vt:lpstr>
      <vt:lpstr>Helvetica Neue</vt:lpstr>
      <vt:lpstr>微软雅黑</vt:lpstr>
      <vt:lpstr>Segoe UI</vt:lpstr>
      <vt:lpstr>Wingdings</vt:lpstr>
      <vt:lpstr>Hei</vt:lpstr>
      <vt:lpstr>Arial Unicode MS</vt:lpstr>
      <vt:lpstr>Times New Roman</vt:lpstr>
      <vt:lpstr>Office 主题​​</vt:lpstr>
      <vt:lpstr>平台运营政策解析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平台运营政策解析</dc:title>
  <dc:creator>彭 瑜冰</dc:creator>
  <cp:lastModifiedBy>Leo</cp:lastModifiedBy>
  <cp:revision>2</cp:revision>
  <dcterms:created xsi:type="dcterms:W3CDTF">2022-10-23T16:59:00Z</dcterms:created>
  <dcterms:modified xsi:type="dcterms:W3CDTF">2022-10-23T18:43:37Z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B4268DF3818B4E5787189BD9A78C7DCF</vt:lpwstr>
  </property>
  <property fmtid="{D5CDD505-2E9C-101B-9397-08002B2CF9AE}" pid="3" name="KSOProductBuildVer">
    <vt:lpwstr>2052-11.1.0.12598</vt:lpwstr>
  </property>
</Properties>
</file>