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68" r:id="rId5"/>
    <p:sldId id="269" r:id="rId6"/>
    <p:sldId id="270" r:id="rId7"/>
    <p:sldId id="267" r:id="rId8"/>
    <p:sldId id="271" r:id="rId9"/>
  </p:sldIdLst>
  <p:sldSz cx="9144000" cy="5143500"/>
  <p:notesSz cx="6858000" cy="9144000"/>
  <p:embeddedFontLst>
    <p:embeddedFont>
      <p:font typeface="Helvetica Neue" panose="020B0604020202020204"/>
      <p:regular r:id="rId14"/>
    </p:embeddedFont>
    <p:embeddedFont>
      <p:font typeface="Calibri" panose="020F0502020204030204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ayi De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4"/>
        <p:guide orient="horz" pos="525"/>
        <p:guide orient="horz" pos="2543"/>
        <p:guide orient="horz" pos="1736"/>
        <p:guide orient="horz" pos="848"/>
        <p:guide pos="567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765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36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36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36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36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36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36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36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36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36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541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5" name="Google Shape;35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1" name="Google Shape;781;p13:notes"/>
          <p:cNvSpPr/>
          <p:nvPr>
            <p:ph type="sldImg" idx="2"/>
          </p:nvPr>
        </p:nvSpPr>
        <p:spPr>
          <a:xfrm>
            <a:off x="685765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7" name="Google Shape;807;p14:notes"/>
          <p:cNvSpPr/>
          <p:nvPr>
            <p:ph type="sldImg" idx="2"/>
          </p:nvPr>
        </p:nvSpPr>
        <p:spPr>
          <a:xfrm>
            <a:off x="685765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5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0" name="Google Shape;830;p15:notes"/>
          <p:cNvSpPr/>
          <p:nvPr>
            <p:ph type="sldImg" idx="2"/>
          </p:nvPr>
        </p:nvSpPr>
        <p:spPr>
          <a:xfrm>
            <a:off x="685765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7" name="Google Shape;767;p12:notes"/>
          <p:cNvSpPr/>
          <p:nvPr>
            <p:ph type="sldImg" idx="2"/>
          </p:nvPr>
        </p:nvSpPr>
        <p:spPr>
          <a:xfrm>
            <a:off x="685765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00" rIns="93250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</a:p>
        </p:txBody>
      </p:sp>
      <p:sp>
        <p:nvSpPr>
          <p:cNvPr id="852" name="Google Shape;852;p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 descr="图片包含 户外, 船, 水, 大&#10;&#10;描述已自动生成"/>
          <p:cNvPicPr preferRelativeResize="0"/>
          <p:nvPr/>
        </p:nvPicPr>
        <p:blipFill rotWithShape="1">
          <a:blip r:embed="rId2">
            <a:alphaModFix amt="95000"/>
          </a:blip>
          <a:srcRect t="16665" r="6742"/>
          <a:stretch>
            <a:fillRect/>
          </a:stretch>
        </p:blipFill>
        <p:spPr>
          <a:xfrm>
            <a:off x="-25696" y="0"/>
            <a:ext cx="9186973" cy="4617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8"/>
          <p:cNvSpPr/>
          <p:nvPr/>
        </p:nvSpPr>
        <p:spPr>
          <a:xfrm>
            <a:off x="-25695" y="0"/>
            <a:ext cx="9186972" cy="5162511"/>
          </a:xfrm>
          <a:prstGeom prst="rect">
            <a:avLst/>
          </a:prstGeom>
          <a:solidFill>
            <a:schemeClr val="dk1">
              <a:alpha val="3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" name="Google Shape;13;p18"/>
          <p:cNvGrpSpPr/>
          <p:nvPr/>
        </p:nvGrpSpPr>
        <p:grpSpPr>
          <a:xfrm>
            <a:off x="-20838" y="3612230"/>
            <a:ext cx="9180498" cy="1533898"/>
            <a:chOff x="2413000" y="3065105"/>
            <a:chExt cx="4313625" cy="720730"/>
          </a:xfrm>
        </p:grpSpPr>
        <p:sp>
          <p:nvSpPr>
            <p:cNvPr id="14" name="Google Shape;14;p18"/>
            <p:cNvSpPr/>
            <p:nvPr/>
          </p:nvSpPr>
          <p:spPr>
            <a:xfrm>
              <a:off x="4539282" y="3065105"/>
              <a:ext cx="2187342" cy="720730"/>
            </a:xfrm>
            <a:custGeom>
              <a:avLst/>
              <a:gdLst/>
              <a:ahLst/>
              <a:cxnLst/>
              <a:rect l="l" t="t" r="r" b="b"/>
              <a:pathLst>
                <a:path w="2187342" h="720730" extrusionOk="0">
                  <a:moveTo>
                    <a:pt x="646844" y="442013"/>
                  </a:moveTo>
                  <a:cubicBezTo>
                    <a:pt x="657877" y="439825"/>
                    <a:pt x="1029282" y="359444"/>
                    <a:pt x="1284938" y="227125"/>
                  </a:cubicBezTo>
                  <a:cubicBezTo>
                    <a:pt x="1667946" y="28883"/>
                    <a:pt x="1807188" y="-27621"/>
                    <a:pt x="2187343" y="11761"/>
                  </a:cubicBezTo>
                  <a:lnTo>
                    <a:pt x="2187343" y="720731"/>
                  </a:lnTo>
                  <a:lnTo>
                    <a:pt x="0" y="720731"/>
                  </a:lnTo>
                  <a:cubicBezTo>
                    <a:pt x="0" y="720636"/>
                    <a:pt x="140668" y="540468"/>
                    <a:pt x="646844" y="442013"/>
                  </a:cubicBezTo>
                  <a:close/>
                </a:path>
              </a:pathLst>
            </a:custGeom>
            <a:solidFill>
              <a:srgbClr val="1E53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5;p18"/>
            <p:cNvSpPr/>
            <p:nvPr/>
          </p:nvSpPr>
          <p:spPr>
            <a:xfrm>
              <a:off x="2413000" y="3186622"/>
              <a:ext cx="4311342" cy="598833"/>
            </a:xfrm>
            <a:custGeom>
              <a:avLst/>
              <a:gdLst/>
              <a:ahLst/>
              <a:cxnLst/>
              <a:rect l="l" t="t" r="r" b="b"/>
              <a:pathLst>
                <a:path w="4311342" h="598833" extrusionOk="0">
                  <a:moveTo>
                    <a:pt x="0" y="598834"/>
                  </a:moveTo>
                  <a:lnTo>
                    <a:pt x="0" y="151269"/>
                  </a:lnTo>
                  <a:cubicBezTo>
                    <a:pt x="0" y="151269"/>
                    <a:pt x="172435" y="-138864"/>
                    <a:pt x="1241663" y="84491"/>
                  </a:cubicBezTo>
                  <a:cubicBezTo>
                    <a:pt x="2238798" y="292720"/>
                    <a:pt x="2817162" y="315741"/>
                    <a:pt x="3411220" y="105608"/>
                  </a:cubicBezTo>
                  <a:cubicBezTo>
                    <a:pt x="3785479" y="-26806"/>
                    <a:pt x="4311342" y="159735"/>
                    <a:pt x="4311342" y="159735"/>
                  </a:cubicBezTo>
                  <a:lnTo>
                    <a:pt x="4311342" y="598834"/>
                  </a:lnTo>
                  <a:lnTo>
                    <a:pt x="0" y="598834"/>
                  </a:lnTo>
                  <a:close/>
                </a:path>
              </a:pathLst>
            </a:custGeom>
            <a:solidFill>
              <a:srgbClr val="27A4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2413000" y="3158103"/>
              <a:ext cx="4313625" cy="624689"/>
            </a:xfrm>
            <a:custGeom>
              <a:avLst/>
              <a:gdLst/>
              <a:ahLst/>
              <a:cxnLst/>
              <a:rect l="l" t="t" r="r" b="b"/>
              <a:pathLst>
                <a:path w="4313625" h="624689" extrusionOk="0">
                  <a:moveTo>
                    <a:pt x="0" y="89989"/>
                  </a:moveTo>
                  <a:lnTo>
                    <a:pt x="0" y="624689"/>
                  </a:lnTo>
                  <a:lnTo>
                    <a:pt x="4313625" y="624689"/>
                  </a:lnTo>
                  <a:lnTo>
                    <a:pt x="4313625" y="30916"/>
                  </a:lnTo>
                  <a:cubicBezTo>
                    <a:pt x="4313625" y="30916"/>
                    <a:pt x="4134152" y="0"/>
                    <a:pt x="3999191" y="0"/>
                  </a:cubicBezTo>
                  <a:cubicBezTo>
                    <a:pt x="3864230" y="0"/>
                    <a:pt x="3675817" y="11225"/>
                    <a:pt x="3133023" y="258741"/>
                  </a:cubicBezTo>
                  <a:cubicBezTo>
                    <a:pt x="2590229" y="506258"/>
                    <a:pt x="1634182" y="230204"/>
                    <a:pt x="1372630" y="150203"/>
                  </a:cubicBezTo>
                  <a:cubicBezTo>
                    <a:pt x="1111077" y="70203"/>
                    <a:pt x="446732" y="-95696"/>
                    <a:pt x="0" y="89989"/>
                  </a:cubicBezTo>
                  <a:close/>
                </a:path>
              </a:pathLst>
            </a:custGeom>
            <a:solidFill>
              <a:srgbClr val="E9AB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2413000" y="3292195"/>
              <a:ext cx="4313625" cy="490596"/>
            </a:xfrm>
            <a:custGeom>
              <a:avLst/>
              <a:gdLst/>
              <a:ahLst/>
              <a:cxnLst/>
              <a:rect l="l" t="t" r="r" b="b"/>
              <a:pathLst>
                <a:path w="4313625" h="490596" extrusionOk="0">
                  <a:moveTo>
                    <a:pt x="0" y="490597"/>
                  </a:moveTo>
                  <a:lnTo>
                    <a:pt x="0" y="141486"/>
                  </a:lnTo>
                  <a:cubicBezTo>
                    <a:pt x="0" y="141486"/>
                    <a:pt x="301214" y="-18800"/>
                    <a:pt x="1128006" y="141486"/>
                  </a:cubicBezTo>
                  <a:cubicBezTo>
                    <a:pt x="1954799" y="301773"/>
                    <a:pt x="2539726" y="372070"/>
                    <a:pt x="3279302" y="116183"/>
                  </a:cubicBezTo>
                  <a:cubicBezTo>
                    <a:pt x="3912165" y="-102796"/>
                    <a:pt x="4277578" y="51497"/>
                    <a:pt x="4313625" y="70237"/>
                  </a:cubicBezTo>
                  <a:lnTo>
                    <a:pt x="4313625" y="490597"/>
                  </a:lnTo>
                  <a:lnTo>
                    <a:pt x="0" y="490597"/>
                  </a:lnTo>
                  <a:close/>
                </a:path>
              </a:pathLst>
            </a:custGeom>
            <a:solidFill>
              <a:srgbClr val="EE4D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/>
          <p:nvPr/>
        </p:nvSpPr>
        <p:spPr>
          <a:xfrm flipH="1">
            <a:off x="-14430" y="271893"/>
            <a:ext cx="9158430" cy="510778"/>
          </a:xfrm>
          <a:custGeom>
            <a:avLst/>
            <a:gdLst/>
            <a:ahLst/>
            <a:cxnLst/>
            <a:rect l="l" t="t" r="r" b="b"/>
            <a:pathLst>
              <a:path w="9142607" h="510778" extrusionOk="0">
                <a:moveTo>
                  <a:pt x="0" y="410440"/>
                </a:moveTo>
                <a:cubicBezTo>
                  <a:pt x="0" y="410440"/>
                  <a:pt x="1091396" y="557609"/>
                  <a:pt x="2784128" y="455042"/>
                </a:cubicBezTo>
                <a:cubicBezTo>
                  <a:pt x="4386146" y="357855"/>
                  <a:pt x="5432386" y="420680"/>
                  <a:pt x="6479634" y="492528"/>
                </a:cubicBezTo>
                <a:cubicBezTo>
                  <a:pt x="7526882" y="564377"/>
                  <a:pt x="9142607" y="400895"/>
                  <a:pt x="9142607" y="400895"/>
                </a:cubicBezTo>
                <a:lnTo>
                  <a:pt x="9142607" y="0"/>
                </a:lnTo>
                <a:lnTo>
                  <a:pt x="0" y="0"/>
                </a:lnTo>
                <a:lnTo>
                  <a:pt x="0" y="41044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-14430" y="231252"/>
            <a:ext cx="9158430" cy="510778"/>
          </a:xfrm>
          <a:custGeom>
            <a:avLst/>
            <a:gdLst/>
            <a:ahLst/>
            <a:cxnLst/>
            <a:rect l="l" t="t" r="r" b="b"/>
            <a:pathLst>
              <a:path w="9142607" h="510778" extrusionOk="0">
                <a:moveTo>
                  <a:pt x="0" y="410440"/>
                </a:moveTo>
                <a:cubicBezTo>
                  <a:pt x="0" y="410440"/>
                  <a:pt x="1091396" y="557609"/>
                  <a:pt x="2784128" y="455042"/>
                </a:cubicBezTo>
                <a:cubicBezTo>
                  <a:pt x="4386146" y="357855"/>
                  <a:pt x="5432386" y="420680"/>
                  <a:pt x="6479634" y="492528"/>
                </a:cubicBezTo>
                <a:cubicBezTo>
                  <a:pt x="7526882" y="564377"/>
                  <a:pt x="9142607" y="400895"/>
                  <a:pt x="9142607" y="400895"/>
                </a:cubicBezTo>
                <a:lnTo>
                  <a:pt x="9142607" y="0"/>
                </a:lnTo>
                <a:lnTo>
                  <a:pt x="0" y="0"/>
                </a:lnTo>
                <a:lnTo>
                  <a:pt x="0" y="410440"/>
                </a:lnTo>
                <a:close/>
              </a:path>
            </a:pathLst>
          </a:custGeom>
          <a:solidFill>
            <a:srgbClr val="EE4D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19"/>
          <p:cNvSpPr/>
          <p:nvPr/>
        </p:nvSpPr>
        <p:spPr>
          <a:xfrm>
            <a:off x="-14430" y="-1"/>
            <a:ext cx="9158430" cy="450893"/>
          </a:xfrm>
          <a:prstGeom prst="rect">
            <a:avLst/>
          </a:prstGeom>
          <a:solidFill>
            <a:srgbClr val="EE4D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210488" y="43992"/>
            <a:ext cx="571456" cy="571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4">
  <p:cSld name="空白4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2">
  <p:cSld name="空白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/>
          <p:nvPr>
            <p:ph type="sldNum" idx="12"/>
          </p:nvPr>
        </p:nvSpPr>
        <p:spPr>
          <a:xfrm>
            <a:off x="4455808" y="4905375"/>
            <a:ext cx="2277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sp>
        <p:nvSpPr>
          <p:cNvPr id="26" name="Google Shape;26;p21"/>
          <p:cNvSpPr/>
          <p:nvPr/>
        </p:nvSpPr>
        <p:spPr>
          <a:xfrm>
            <a:off x="1" y="0"/>
            <a:ext cx="9144000" cy="1045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97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21"/>
          <p:cNvSpPr/>
          <p:nvPr/>
        </p:nvSpPr>
        <p:spPr>
          <a:xfrm>
            <a:off x="0" y="0"/>
            <a:ext cx="2648027" cy="1045678"/>
          </a:xfrm>
          <a:custGeom>
            <a:avLst/>
            <a:gdLst/>
            <a:ahLst/>
            <a:cxnLst/>
            <a:rect l="l" t="t" r="r" b="b"/>
            <a:pathLst>
              <a:path w="3269169" h="1394237" extrusionOk="0">
                <a:moveTo>
                  <a:pt x="0" y="0"/>
                </a:moveTo>
                <a:lnTo>
                  <a:pt x="3269169" y="0"/>
                </a:lnTo>
                <a:lnTo>
                  <a:pt x="2773869" y="1394237"/>
                </a:lnTo>
                <a:lnTo>
                  <a:pt x="0" y="1394237"/>
                </a:lnTo>
                <a:lnTo>
                  <a:pt x="0" y="0"/>
                </a:lnTo>
                <a:close/>
              </a:path>
            </a:pathLst>
          </a:custGeom>
          <a:solidFill>
            <a:srgbClr val="EE4D2D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97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Google Shape;28;p21"/>
          <p:cNvSpPr/>
          <p:nvPr/>
        </p:nvSpPr>
        <p:spPr>
          <a:xfrm>
            <a:off x="1017939" y="143194"/>
            <a:ext cx="319549" cy="359285"/>
          </a:xfrm>
          <a:custGeom>
            <a:avLst/>
            <a:gdLst/>
            <a:ahLst/>
            <a:cxnLst/>
            <a:rect l="l" t="t" r="r" b="b"/>
            <a:pathLst>
              <a:path w="951" h="1066" extrusionOk="0">
                <a:moveTo>
                  <a:pt x="825" y="1066"/>
                </a:moveTo>
                <a:cubicBezTo>
                  <a:pt x="873" y="1065"/>
                  <a:pt x="912" y="1026"/>
                  <a:pt x="917" y="977"/>
                </a:cubicBezTo>
                <a:cubicBezTo>
                  <a:pt x="917" y="971"/>
                  <a:pt x="917" y="971"/>
                  <a:pt x="917" y="971"/>
                </a:cubicBezTo>
                <a:cubicBezTo>
                  <a:pt x="951" y="279"/>
                  <a:pt x="951" y="279"/>
                  <a:pt x="951" y="279"/>
                </a:cubicBezTo>
                <a:cubicBezTo>
                  <a:pt x="951" y="279"/>
                  <a:pt x="951" y="279"/>
                  <a:pt x="951" y="279"/>
                </a:cubicBezTo>
                <a:cubicBezTo>
                  <a:pt x="951" y="278"/>
                  <a:pt x="951" y="278"/>
                  <a:pt x="951" y="278"/>
                </a:cubicBezTo>
                <a:cubicBezTo>
                  <a:pt x="951" y="266"/>
                  <a:pt x="942" y="257"/>
                  <a:pt x="931" y="257"/>
                </a:cubicBezTo>
                <a:cubicBezTo>
                  <a:pt x="931" y="257"/>
                  <a:pt x="931" y="257"/>
                  <a:pt x="931" y="257"/>
                </a:cubicBezTo>
                <a:cubicBezTo>
                  <a:pt x="710" y="257"/>
                  <a:pt x="710" y="257"/>
                  <a:pt x="710" y="257"/>
                </a:cubicBezTo>
                <a:cubicBezTo>
                  <a:pt x="705" y="114"/>
                  <a:pt x="602" y="0"/>
                  <a:pt x="476" y="0"/>
                </a:cubicBezTo>
                <a:cubicBezTo>
                  <a:pt x="350" y="0"/>
                  <a:pt x="247" y="114"/>
                  <a:pt x="241" y="257"/>
                </a:cubicBezTo>
                <a:cubicBezTo>
                  <a:pt x="20" y="257"/>
                  <a:pt x="20" y="257"/>
                  <a:pt x="20" y="257"/>
                </a:cubicBezTo>
                <a:cubicBezTo>
                  <a:pt x="9" y="258"/>
                  <a:pt x="0" y="267"/>
                  <a:pt x="0" y="278"/>
                </a:cubicBezTo>
                <a:cubicBezTo>
                  <a:pt x="0" y="278"/>
                  <a:pt x="0" y="279"/>
                  <a:pt x="0" y="279"/>
                </a:cubicBezTo>
                <a:cubicBezTo>
                  <a:pt x="0" y="279"/>
                  <a:pt x="0" y="279"/>
                  <a:pt x="0" y="279"/>
                </a:cubicBezTo>
                <a:cubicBezTo>
                  <a:pt x="32" y="969"/>
                  <a:pt x="32" y="969"/>
                  <a:pt x="32" y="969"/>
                </a:cubicBezTo>
                <a:cubicBezTo>
                  <a:pt x="32" y="978"/>
                  <a:pt x="32" y="978"/>
                  <a:pt x="32" y="978"/>
                </a:cubicBezTo>
                <a:cubicBezTo>
                  <a:pt x="37" y="1026"/>
                  <a:pt x="72" y="1064"/>
                  <a:pt x="120" y="1066"/>
                </a:cubicBezTo>
                <a:cubicBezTo>
                  <a:pt x="120" y="1066"/>
                  <a:pt x="120" y="1066"/>
                  <a:pt x="120" y="1066"/>
                </a:cubicBezTo>
                <a:cubicBezTo>
                  <a:pt x="821" y="1066"/>
                  <a:pt x="821" y="1066"/>
                  <a:pt x="821" y="1066"/>
                </a:cubicBezTo>
                <a:lnTo>
                  <a:pt x="825" y="1066"/>
                </a:lnTo>
                <a:close/>
                <a:moveTo>
                  <a:pt x="476" y="62"/>
                </a:moveTo>
                <a:cubicBezTo>
                  <a:pt x="568" y="62"/>
                  <a:pt x="642" y="149"/>
                  <a:pt x="646" y="257"/>
                </a:cubicBezTo>
                <a:cubicBezTo>
                  <a:pt x="305" y="257"/>
                  <a:pt x="305" y="257"/>
                  <a:pt x="305" y="257"/>
                </a:cubicBezTo>
                <a:cubicBezTo>
                  <a:pt x="309" y="149"/>
                  <a:pt x="384" y="62"/>
                  <a:pt x="476" y="62"/>
                </a:cubicBezTo>
                <a:close/>
                <a:moveTo>
                  <a:pt x="650" y="798"/>
                </a:moveTo>
                <a:cubicBezTo>
                  <a:pt x="644" y="849"/>
                  <a:pt x="612" y="890"/>
                  <a:pt x="564" y="911"/>
                </a:cubicBezTo>
                <a:cubicBezTo>
                  <a:pt x="537" y="922"/>
                  <a:pt x="501" y="928"/>
                  <a:pt x="472" y="926"/>
                </a:cubicBezTo>
                <a:cubicBezTo>
                  <a:pt x="428" y="925"/>
                  <a:pt x="386" y="914"/>
                  <a:pt x="347" y="894"/>
                </a:cubicBezTo>
                <a:cubicBezTo>
                  <a:pt x="333" y="887"/>
                  <a:pt x="312" y="873"/>
                  <a:pt x="297" y="860"/>
                </a:cubicBezTo>
                <a:cubicBezTo>
                  <a:pt x="293" y="857"/>
                  <a:pt x="292" y="854"/>
                  <a:pt x="295" y="851"/>
                </a:cubicBezTo>
                <a:cubicBezTo>
                  <a:pt x="296" y="849"/>
                  <a:pt x="299" y="845"/>
                  <a:pt x="305" y="836"/>
                </a:cubicBezTo>
                <a:cubicBezTo>
                  <a:pt x="313" y="824"/>
                  <a:pt x="314" y="822"/>
                  <a:pt x="315" y="821"/>
                </a:cubicBezTo>
                <a:cubicBezTo>
                  <a:pt x="318" y="817"/>
                  <a:pt x="322" y="816"/>
                  <a:pt x="327" y="820"/>
                </a:cubicBezTo>
                <a:cubicBezTo>
                  <a:pt x="327" y="820"/>
                  <a:pt x="327" y="820"/>
                  <a:pt x="327" y="820"/>
                </a:cubicBezTo>
                <a:cubicBezTo>
                  <a:pt x="328" y="821"/>
                  <a:pt x="328" y="821"/>
                  <a:pt x="330" y="822"/>
                </a:cubicBezTo>
                <a:cubicBezTo>
                  <a:pt x="332" y="824"/>
                  <a:pt x="333" y="824"/>
                  <a:pt x="333" y="825"/>
                </a:cubicBezTo>
                <a:cubicBezTo>
                  <a:pt x="375" y="857"/>
                  <a:pt x="423" y="876"/>
                  <a:pt x="472" y="878"/>
                </a:cubicBezTo>
                <a:cubicBezTo>
                  <a:pt x="541" y="877"/>
                  <a:pt x="590" y="846"/>
                  <a:pt x="599" y="800"/>
                </a:cubicBezTo>
                <a:cubicBezTo>
                  <a:pt x="608" y="748"/>
                  <a:pt x="567" y="704"/>
                  <a:pt x="488" y="679"/>
                </a:cubicBezTo>
                <a:cubicBezTo>
                  <a:pt x="463" y="671"/>
                  <a:pt x="400" y="646"/>
                  <a:pt x="388" y="639"/>
                </a:cubicBezTo>
                <a:cubicBezTo>
                  <a:pt x="334" y="607"/>
                  <a:pt x="308" y="566"/>
                  <a:pt x="312" y="514"/>
                </a:cubicBezTo>
                <a:cubicBezTo>
                  <a:pt x="317" y="443"/>
                  <a:pt x="384" y="390"/>
                  <a:pt x="468" y="390"/>
                </a:cubicBezTo>
                <a:cubicBezTo>
                  <a:pt x="506" y="389"/>
                  <a:pt x="543" y="397"/>
                  <a:pt x="580" y="412"/>
                </a:cubicBezTo>
                <a:cubicBezTo>
                  <a:pt x="592" y="418"/>
                  <a:pt x="615" y="430"/>
                  <a:pt x="623" y="436"/>
                </a:cubicBezTo>
                <a:cubicBezTo>
                  <a:pt x="628" y="439"/>
                  <a:pt x="628" y="443"/>
                  <a:pt x="626" y="447"/>
                </a:cubicBezTo>
                <a:cubicBezTo>
                  <a:pt x="624" y="450"/>
                  <a:pt x="622" y="453"/>
                  <a:pt x="617" y="461"/>
                </a:cubicBezTo>
                <a:cubicBezTo>
                  <a:pt x="617" y="462"/>
                  <a:pt x="617" y="462"/>
                  <a:pt x="617" y="462"/>
                </a:cubicBezTo>
                <a:cubicBezTo>
                  <a:pt x="610" y="472"/>
                  <a:pt x="610" y="472"/>
                  <a:pt x="608" y="475"/>
                </a:cubicBezTo>
                <a:cubicBezTo>
                  <a:pt x="606" y="479"/>
                  <a:pt x="603" y="479"/>
                  <a:pt x="598" y="476"/>
                </a:cubicBezTo>
                <a:cubicBezTo>
                  <a:pt x="559" y="450"/>
                  <a:pt x="517" y="437"/>
                  <a:pt x="469" y="436"/>
                </a:cubicBezTo>
                <a:cubicBezTo>
                  <a:pt x="411" y="438"/>
                  <a:pt x="367" y="472"/>
                  <a:pt x="364" y="519"/>
                </a:cubicBezTo>
                <a:cubicBezTo>
                  <a:pt x="363" y="562"/>
                  <a:pt x="395" y="593"/>
                  <a:pt x="465" y="617"/>
                </a:cubicBezTo>
                <a:cubicBezTo>
                  <a:pt x="606" y="662"/>
                  <a:pt x="660" y="715"/>
                  <a:pt x="650" y="7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975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/>
          <p:nvPr/>
        </p:nvSpPr>
        <p:spPr>
          <a:xfrm rot="10800000" flipH="1">
            <a:off x="0" y="5075898"/>
            <a:ext cx="9147117" cy="67601"/>
          </a:xfrm>
          <a:prstGeom prst="rect">
            <a:avLst/>
          </a:prstGeom>
          <a:solidFill>
            <a:srgbClr val="EE4D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7374726" y="3305195"/>
            <a:ext cx="1769274" cy="1783359"/>
          </a:xfrm>
          <a:custGeom>
            <a:avLst/>
            <a:gdLst/>
            <a:ahLst/>
            <a:cxnLst/>
            <a:rect l="l" t="t" r="r" b="b"/>
            <a:pathLst>
              <a:path w="301" h="303" extrusionOk="0">
                <a:moveTo>
                  <a:pt x="301" y="88"/>
                </a:moveTo>
                <a:cubicBezTo>
                  <a:pt x="301" y="0"/>
                  <a:pt x="301" y="0"/>
                  <a:pt x="301" y="0"/>
                </a:cubicBezTo>
                <a:cubicBezTo>
                  <a:pt x="135" y="4"/>
                  <a:pt x="2" y="138"/>
                  <a:pt x="0" y="303"/>
                </a:cubicBezTo>
                <a:cubicBezTo>
                  <a:pt x="84" y="303"/>
                  <a:pt x="84" y="303"/>
                  <a:pt x="84" y="303"/>
                </a:cubicBezTo>
                <a:cubicBezTo>
                  <a:pt x="87" y="185"/>
                  <a:pt x="182" y="90"/>
                  <a:pt x="301" y="88"/>
                </a:cubicBezTo>
                <a:close/>
              </a:path>
            </a:pathLst>
          </a:custGeom>
          <a:gradFill>
            <a:gsLst>
              <a:gs pos="0">
                <a:srgbClr val="FF9165"/>
              </a:gs>
              <a:gs pos="44000">
                <a:srgbClr val="FF7353"/>
              </a:gs>
              <a:gs pos="100000">
                <a:srgbClr val="FF684C"/>
              </a:gs>
            </a:gsLst>
            <a:lin ang="5400000" scaled="0"/>
          </a:gra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3690382" y="3995323"/>
            <a:ext cx="4525944" cy="40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57933" y="2064476"/>
            <a:ext cx="7058257" cy="165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Shopee 平台</a:t>
            </a:r>
            <a:endParaRPr lang="zh-CN" sz="4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入驻政策</a:t>
            </a:r>
            <a:br>
              <a:rPr lang="zh-CN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036604" y="561197"/>
            <a:ext cx="1071047" cy="123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13"/>
          <p:cNvGrpSpPr/>
          <p:nvPr/>
        </p:nvGrpSpPr>
        <p:grpSpPr>
          <a:xfrm>
            <a:off x="1" y="1329499"/>
            <a:ext cx="9143999" cy="3269936"/>
            <a:chOff x="1" y="1172103"/>
            <a:chExt cx="9693858" cy="3269936"/>
          </a:xfrm>
        </p:grpSpPr>
        <p:sp>
          <p:nvSpPr>
            <p:cNvPr id="784" name="Google Shape;784;p13"/>
            <p:cNvSpPr/>
            <p:nvPr/>
          </p:nvSpPr>
          <p:spPr>
            <a:xfrm>
              <a:off x="1" y="1172103"/>
              <a:ext cx="1941226" cy="3269936"/>
            </a:xfrm>
            <a:prstGeom prst="rect">
              <a:avLst/>
            </a:prstGeom>
            <a:solidFill>
              <a:srgbClr val="F2F2F2">
                <a:alpha val="67843"/>
              </a:srgbClr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 Light" panose="020F0302020204030203"/>
                <a:ea typeface="Lato Light" panose="020F0302020204030203"/>
                <a:cs typeface="Lato Light" panose="020F0302020204030203"/>
                <a:sym typeface="Lato Light" panose="020F0302020204030203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1943945" y="1172103"/>
              <a:ext cx="1941226" cy="3269936"/>
            </a:xfrm>
            <a:prstGeom prst="rect">
              <a:avLst/>
            </a:prstGeom>
            <a:solidFill>
              <a:srgbClr val="EE4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 Light" panose="020F0302020204030203"/>
                <a:ea typeface="Lato Light" panose="020F0302020204030203"/>
                <a:cs typeface="Lato Light" panose="020F0302020204030203"/>
                <a:sym typeface="Lato Light" panose="020F0302020204030203"/>
              </a:endParaRPr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3874958" y="1172103"/>
              <a:ext cx="1941226" cy="3269936"/>
            </a:xfrm>
            <a:prstGeom prst="rect">
              <a:avLst/>
            </a:prstGeom>
            <a:solidFill>
              <a:srgbClr val="F2F2F2">
                <a:alpha val="67843"/>
              </a:srgbClr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 Light" panose="020F0302020204030203"/>
                <a:ea typeface="Lato Light" panose="020F0302020204030203"/>
                <a:cs typeface="Lato Light" panose="020F0302020204030203"/>
                <a:sym typeface="Lato Light" panose="020F0302020204030203"/>
              </a:endParaRPr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5818902" y="1172103"/>
              <a:ext cx="1941226" cy="3269936"/>
            </a:xfrm>
            <a:prstGeom prst="rect">
              <a:avLst/>
            </a:prstGeom>
            <a:solidFill>
              <a:srgbClr val="EE4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 Light" panose="020F0302020204030203"/>
                <a:ea typeface="Lato Light" panose="020F0302020204030203"/>
                <a:cs typeface="Lato Light" panose="020F0302020204030203"/>
                <a:sym typeface="Lato Light" panose="020F0302020204030203"/>
              </a:endParaRPr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752633" y="1172103"/>
              <a:ext cx="1941226" cy="3269936"/>
            </a:xfrm>
            <a:prstGeom prst="rect">
              <a:avLst/>
            </a:prstGeom>
            <a:solidFill>
              <a:srgbClr val="F2F2F2">
                <a:alpha val="67843"/>
              </a:srgbClr>
            </a:solidFill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 Light" panose="020F0302020204030203"/>
                <a:ea typeface="Lato Light" panose="020F0302020204030203"/>
                <a:cs typeface="Lato Light" panose="020F0302020204030203"/>
                <a:sym typeface="Lato Light" panose="020F0302020204030203"/>
              </a:endParaRPr>
            </a:p>
          </p:txBody>
        </p:sp>
      </p:grpSp>
      <p:sp>
        <p:nvSpPr>
          <p:cNvPr id="789" name="Google Shape;789;p13"/>
          <p:cNvSpPr txBox="1"/>
          <p:nvPr/>
        </p:nvSpPr>
        <p:spPr>
          <a:xfrm>
            <a:off x="216000" y="163687"/>
            <a:ext cx="8310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平台优惠与支持</a:t>
            </a:r>
            <a:endParaRPr lang="zh-CN" sz="2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0" name="Google Shape;790;p13"/>
          <p:cNvSpPr txBox="1"/>
          <p:nvPr/>
        </p:nvSpPr>
        <p:spPr>
          <a:xfrm>
            <a:off x="499903" y="2805659"/>
            <a:ext cx="841040" cy="29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1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佣金</a:t>
            </a:r>
            <a:endParaRPr lang="zh-CN" sz="1400" b="1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1" name="Google Shape;791;p13"/>
          <p:cNvSpPr txBox="1"/>
          <p:nvPr/>
        </p:nvSpPr>
        <p:spPr>
          <a:xfrm>
            <a:off x="-263862" y="3161496"/>
            <a:ext cx="2383257" cy="54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新卖家</a:t>
            </a:r>
            <a:endParaRPr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前三个月佣金全免</a:t>
            </a:r>
            <a:endParaRPr lang="zh-CN"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(三个月后收取</a:t>
            </a:r>
            <a:r>
              <a:rPr lang="zh-CN" sz="1000" b="1" i="0" u="none" strike="noStrike" cap="none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5%-6%</a:t>
            </a: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佣金)</a:t>
            </a:r>
            <a:endParaRPr lang="zh-CN"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2" name="Google Shape;792;p13"/>
          <p:cNvSpPr txBox="1"/>
          <p:nvPr/>
        </p:nvSpPr>
        <p:spPr>
          <a:xfrm>
            <a:off x="4151480" y="2665453"/>
            <a:ext cx="841040" cy="29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客户</a:t>
            </a:r>
            <a:endParaRPr sz="1400" b="1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对接</a:t>
            </a:r>
            <a:endParaRPr sz="1400" b="1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3" name="Google Shape;793;p13"/>
          <p:cNvSpPr txBox="1"/>
          <p:nvPr/>
        </p:nvSpPr>
        <p:spPr>
          <a:xfrm>
            <a:off x="3380372" y="3161496"/>
            <a:ext cx="2383257" cy="54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入驻后</a:t>
            </a:r>
            <a:r>
              <a:rPr lang="zh-CN" sz="1000" b="1" i="0" u="none" strike="noStrike" cap="none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Shopee</a:t>
            </a: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客户经理</a:t>
            </a:r>
            <a:endParaRPr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进行对接</a:t>
            </a:r>
            <a:endParaRPr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实时分享各站点</a:t>
            </a:r>
            <a:endParaRPr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市场需求与政策更新</a:t>
            </a:r>
            <a:endParaRPr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4" name="Google Shape;794;p13"/>
          <p:cNvSpPr txBox="1"/>
          <p:nvPr/>
        </p:nvSpPr>
        <p:spPr>
          <a:xfrm>
            <a:off x="7721984" y="2665453"/>
            <a:ext cx="1029339" cy="29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1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技术研发落户深圳</a:t>
            </a:r>
            <a:endParaRPr lang="zh-CN" sz="1400" b="1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5" name="Google Shape;795;p13"/>
          <p:cNvSpPr txBox="1"/>
          <p:nvPr/>
        </p:nvSpPr>
        <p:spPr>
          <a:xfrm>
            <a:off x="7045025" y="3161496"/>
            <a:ext cx="2383257" cy="54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全力支持中国跨境卖家</a:t>
            </a:r>
            <a:endParaRPr lang="zh-CN"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大力发展跨境业务</a:t>
            </a:r>
            <a:endParaRPr lang="zh-CN"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6" name="Google Shape;796;p13"/>
          <p:cNvSpPr txBox="1"/>
          <p:nvPr/>
        </p:nvSpPr>
        <p:spPr>
          <a:xfrm>
            <a:off x="5906435" y="2665453"/>
            <a:ext cx="1002807" cy="29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1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线上线下培训</a:t>
            </a:r>
            <a:endParaRPr lang="zh-CN" sz="1400" b="1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7" name="Google Shape;797;p13"/>
          <p:cNvSpPr txBox="1"/>
          <p:nvPr/>
        </p:nvSpPr>
        <p:spPr>
          <a:xfrm>
            <a:off x="5216210" y="3161496"/>
            <a:ext cx="2383257" cy="54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1" i="0" u="none" strike="noStrike" cap="none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Shopee</a:t>
            </a: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线上定期通过</a:t>
            </a:r>
            <a:endParaRPr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公告和公众号分享</a:t>
            </a:r>
            <a:endParaRPr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最新市场信息、</a:t>
            </a:r>
            <a:endParaRPr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线下组织技巧分享和</a:t>
            </a:r>
            <a:endParaRPr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成功案例分析活动</a:t>
            </a:r>
            <a:endParaRPr lang="zh-CN"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8" name="Google Shape;798;p13"/>
          <p:cNvSpPr txBox="1"/>
          <p:nvPr/>
        </p:nvSpPr>
        <p:spPr>
          <a:xfrm>
            <a:off x="2335253" y="2805659"/>
            <a:ext cx="841040" cy="29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1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补贴</a:t>
            </a:r>
            <a:endParaRPr lang="zh-CN" sz="1400" b="1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9" name="Google Shape;799;p13"/>
          <p:cNvSpPr txBox="1"/>
          <p:nvPr/>
        </p:nvSpPr>
        <p:spPr>
          <a:xfrm>
            <a:off x="1564145" y="3161496"/>
            <a:ext cx="2383257" cy="54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平台精心打造</a:t>
            </a:r>
            <a:endParaRPr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1" i="0" u="none" strike="noStrike" cap="none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SLS</a:t>
            </a: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物流服务</a:t>
            </a:r>
            <a:endParaRPr lang="zh-CN"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提供物流解决方案</a:t>
            </a:r>
            <a:endParaRPr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0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及运费补贴</a:t>
            </a:r>
            <a:endParaRPr lang="zh-CN" sz="1000" b="0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00" name="Google Shape;800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98715" y="1749467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349373" y="1738975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12803" y="1669419"/>
            <a:ext cx="647700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079124" y="1703347"/>
            <a:ext cx="838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165600" y="1729207"/>
            <a:ext cx="81280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4"/>
          <p:cNvSpPr/>
          <p:nvPr/>
        </p:nvSpPr>
        <p:spPr>
          <a:xfrm>
            <a:off x="3288496" y="1312972"/>
            <a:ext cx="5411004" cy="3289381"/>
          </a:xfrm>
          <a:prstGeom prst="rect">
            <a:avLst/>
          </a:prstGeom>
          <a:solidFill>
            <a:schemeClr val="lt2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0" name="Google Shape;810;p14"/>
          <p:cNvSpPr/>
          <p:nvPr/>
        </p:nvSpPr>
        <p:spPr>
          <a:xfrm>
            <a:off x="3416264" y="1873684"/>
            <a:ext cx="210870" cy="210715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rgbClr val="D5DB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 panose="020B0604020202020204"/>
              <a:buNone/>
            </a:pPr>
            <a:endParaRPr sz="85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1" name="Google Shape;811;p14"/>
          <p:cNvSpPr/>
          <p:nvPr/>
        </p:nvSpPr>
        <p:spPr>
          <a:xfrm>
            <a:off x="3771668" y="1630418"/>
            <a:ext cx="4080972" cy="85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拥有中国内地或香港注册的</a:t>
            </a:r>
            <a:endParaRPr sz="1400" b="0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合法企业营业执照</a:t>
            </a:r>
            <a:endParaRPr lang="zh-CN" sz="1400" b="0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2" name="Google Shape;812;p14"/>
          <p:cNvSpPr/>
          <p:nvPr/>
        </p:nvSpPr>
        <p:spPr>
          <a:xfrm>
            <a:off x="3440504" y="1819193"/>
            <a:ext cx="254530" cy="234565"/>
          </a:xfrm>
          <a:custGeom>
            <a:avLst/>
            <a:gdLst/>
            <a:ahLst/>
            <a:cxnLst/>
            <a:rect l="l" t="t" r="r" b="b"/>
            <a:pathLst>
              <a:path w="611" h="562" extrusionOk="0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rgbClr val="EE4D2D"/>
          </a:solidFill>
          <a:ln w="19050" cap="flat" cmpd="sng">
            <a:solidFill>
              <a:srgbClr val="EE4D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 panose="020B0604020202020204"/>
              <a:buNone/>
            </a:pPr>
            <a:endParaRPr sz="112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3" name="Google Shape;813;p14"/>
          <p:cNvSpPr/>
          <p:nvPr/>
        </p:nvSpPr>
        <p:spPr>
          <a:xfrm>
            <a:off x="3416264" y="2785531"/>
            <a:ext cx="210870" cy="210715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rgbClr val="D5DB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 panose="020B0604020202020204"/>
              <a:buNone/>
            </a:pPr>
            <a:endParaRPr sz="85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4" name="Google Shape;814;p14"/>
          <p:cNvSpPr/>
          <p:nvPr/>
        </p:nvSpPr>
        <p:spPr>
          <a:xfrm>
            <a:off x="3798196" y="2576151"/>
            <a:ext cx="4080972" cy="85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产品符合当地出口要求</a:t>
            </a:r>
            <a:endParaRPr sz="1400" b="0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及当地进口要求</a:t>
            </a:r>
            <a:endParaRPr lang="zh-CN" sz="1400" b="0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5" name="Google Shape;815;p14"/>
          <p:cNvSpPr/>
          <p:nvPr/>
        </p:nvSpPr>
        <p:spPr>
          <a:xfrm>
            <a:off x="3440504" y="2731040"/>
            <a:ext cx="254530" cy="234565"/>
          </a:xfrm>
          <a:custGeom>
            <a:avLst/>
            <a:gdLst/>
            <a:ahLst/>
            <a:cxnLst/>
            <a:rect l="l" t="t" r="r" b="b"/>
            <a:pathLst>
              <a:path w="611" h="562" extrusionOk="0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rgbClr val="EE4D2D"/>
          </a:solidFill>
          <a:ln w="19050" cap="flat" cmpd="sng">
            <a:solidFill>
              <a:srgbClr val="EE4D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 panose="020B0604020202020204"/>
              <a:buNone/>
            </a:pPr>
            <a:endParaRPr sz="112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6" name="Google Shape;816;p14"/>
          <p:cNvSpPr/>
          <p:nvPr/>
        </p:nvSpPr>
        <p:spPr>
          <a:xfrm>
            <a:off x="3416264" y="3745658"/>
            <a:ext cx="210870" cy="210715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rgbClr val="D5DB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5"/>
              <a:buFont typeface="Arial" panose="020B0604020202020204"/>
              <a:buNone/>
            </a:pPr>
            <a:endParaRPr sz="85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7" name="Google Shape;817;p14"/>
          <p:cNvSpPr/>
          <p:nvPr/>
        </p:nvSpPr>
        <p:spPr>
          <a:xfrm>
            <a:off x="3798196" y="3552462"/>
            <a:ext cx="4080972" cy="79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有</a:t>
            </a:r>
            <a:r>
              <a:rPr lang="zh-CN" sz="1400" b="1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一定</a:t>
            </a: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跨境电商经验</a:t>
            </a:r>
            <a:endParaRPr sz="1400" b="0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及产品数量达</a:t>
            </a:r>
            <a:r>
              <a:rPr lang="zh-CN" sz="1400" b="1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100</a:t>
            </a: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以上</a:t>
            </a:r>
            <a:endParaRPr lang="zh-CN" sz="1400" b="0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8" name="Google Shape;818;p14"/>
          <p:cNvSpPr/>
          <p:nvPr/>
        </p:nvSpPr>
        <p:spPr>
          <a:xfrm>
            <a:off x="3440504" y="3691167"/>
            <a:ext cx="254530" cy="234565"/>
          </a:xfrm>
          <a:custGeom>
            <a:avLst/>
            <a:gdLst/>
            <a:ahLst/>
            <a:cxnLst/>
            <a:rect l="l" t="t" r="r" b="b"/>
            <a:pathLst>
              <a:path w="611" h="562" extrusionOk="0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rgbClr val="EE4D2D"/>
          </a:solidFill>
          <a:ln w="19050" cap="flat" cmpd="sng">
            <a:solidFill>
              <a:srgbClr val="EE4D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 panose="020B0604020202020204"/>
              <a:buNone/>
            </a:pPr>
            <a:endParaRPr sz="112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9" name="Google Shape;819;p14"/>
          <p:cNvSpPr txBox="1"/>
          <p:nvPr/>
        </p:nvSpPr>
        <p:spPr>
          <a:xfrm>
            <a:off x="216000" y="163687"/>
            <a:ext cx="8310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卖家招商标准</a:t>
            </a:r>
            <a:endParaRPr lang="zh-CN" sz="2000" b="1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0" name="Google Shape;820;p14"/>
          <p:cNvSpPr/>
          <p:nvPr/>
        </p:nvSpPr>
        <p:spPr>
          <a:xfrm>
            <a:off x="312588" y="1326264"/>
            <a:ext cx="134516" cy="3278981"/>
          </a:xfrm>
          <a:prstGeom prst="rect">
            <a:avLst/>
          </a:prstGeom>
          <a:solidFill>
            <a:srgbClr val="EE4D2D"/>
          </a:solidFill>
          <a:ln w="12700" cap="flat" cmpd="sng">
            <a:solidFill>
              <a:srgbClr val="EE4D2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21" name="Google Shape;821;p14"/>
          <p:cNvPicPr preferRelativeResize="0"/>
          <p:nvPr/>
        </p:nvPicPr>
        <p:blipFill rotWithShape="1">
          <a:blip r:embed="rId1"/>
          <a:srcRect r="7244"/>
          <a:stretch>
            <a:fillRect/>
          </a:stretch>
        </p:blipFill>
        <p:spPr>
          <a:xfrm>
            <a:off x="447104" y="1321064"/>
            <a:ext cx="2841392" cy="32893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2" name="Google Shape;822;p14"/>
          <p:cNvCxnSpPr/>
          <p:nvPr/>
        </p:nvCxnSpPr>
        <p:spPr>
          <a:xfrm>
            <a:off x="6232980" y="1630418"/>
            <a:ext cx="0" cy="2715006"/>
          </a:xfrm>
          <a:prstGeom prst="straightConnector1">
            <a:avLst/>
          </a:prstGeom>
          <a:noFill/>
          <a:ln w="12700" cap="flat" cmpd="sng">
            <a:solidFill>
              <a:srgbClr val="EE4D2D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23" name="Google Shape;823;p14"/>
          <p:cNvSpPr/>
          <p:nvPr/>
        </p:nvSpPr>
        <p:spPr>
          <a:xfrm>
            <a:off x="6332078" y="1758883"/>
            <a:ext cx="4080972" cy="85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拥有中国内地或香港注册的</a:t>
            </a:r>
            <a:endParaRPr sz="1400" b="0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合法企业营业执照或</a:t>
            </a:r>
            <a:endParaRPr sz="1400" b="0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个体工商户营业执照</a:t>
            </a:r>
            <a:endParaRPr lang="zh-CN" sz="1400" b="0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4" name="Google Shape;824;p14"/>
          <p:cNvSpPr/>
          <p:nvPr/>
        </p:nvSpPr>
        <p:spPr>
          <a:xfrm>
            <a:off x="6356453" y="2576151"/>
            <a:ext cx="4080972" cy="85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产品符合当地出口要求</a:t>
            </a:r>
            <a:endParaRPr sz="1400" b="0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及当地进口要求</a:t>
            </a:r>
            <a:endParaRPr lang="zh-CN" sz="1400" b="0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5" name="Google Shape;825;p14"/>
          <p:cNvSpPr/>
          <p:nvPr/>
        </p:nvSpPr>
        <p:spPr>
          <a:xfrm>
            <a:off x="6356453" y="3552462"/>
            <a:ext cx="4080972" cy="79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有</a:t>
            </a:r>
            <a:r>
              <a:rPr lang="zh-CN" sz="1400" b="1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一定内贸</a:t>
            </a: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电商经验</a:t>
            </a:r>
            <a:endParaRPr sz="1400" b="0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及产品数量达</a:t>
            </a:r>
            <a:r>
              <a:rPr lang="zh-CN" sz="1400" b="1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50</a:t>
            </a:r>
            <a:r>
              <a:rPr lang="zh-CN" sz="1400" b="0" i="0" u="none" strike="noStrike" cap="none">
                <a:solidFill>
                  <a:srgbClr val="EE4D2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以上</a:t>
            </a:r>
            <a:endParaRPr lang="zh-CN" sz="1400" b="0" i="0" u="none" strike="noStrike" cap="none">
              <a:solidFill>
                <a:srgbClr val="EE4D2D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6" name="Google Shape;826;p14"/>
          <p:cNvSpPr txBox="1"/>
          <p:nvPr/>
        </p:nvSpPr>
        <p:spPr>
          <a:xfrm>
            <a:off x="4267889" y="1441405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跨境卖家</a:t>
            </a:r>
            <a:endParaRPr lang="zh-CN" sz="1400" b="1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7" name="Google Shape;827;p14"/>
          <p:cNvSpPr txBox="1"/>
          <p:nvPr/>
        </p:nvSpPr>
        <p:spPr>
          <a:xfrm>
            <a:off x="6977406" y="1441405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1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内贸卖家</a:t>
            </a:r>
            <a:endParaRPr lang="zh-CN" sz="1400" b="1" i="0" u="none" strike="noStrike" cap="none">
              <a:solidFill>
                <a:srgbClr val="3F3F3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" name="Google Shape;832;p1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562747" y="1320435"/>
            <a:ext cx="4349404" cy="1649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1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561567" y="2968819"/>
            <a:ext cx="4350584" cy="169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8507" y="2966603"/>
            <a:ext cx="4340190" cy="169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1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28507" y="1320435"/>
            <a:ext cx="4340190" cy="1649666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15"/>
          <p:cNvSpPr/>
          <p:nvPr/>
        </p:nvSpPr>
        <p:spPr>
          <a:xfrm>
            <a:off x="228506" y="1317469"/>
            <a:ext cx="4340191" cy="1659574"/>
          </a:xfrm>
          <a:prstGeom prst="rect">
            <a:avLst/>
          </a:prstGeom>
          <a:solidFill>
            <a:srgbClr val="EE4D2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7" name="Google Shape;837;p15"/>
          <p:cNvSpPr/>
          <p:nvPr/>
        </p:nvSpPr>
        <p:spPr>
          <a:xfrm>
            <a:off x="4561567" y="1314840"/>
            <a:ext cx="4363143" cy="1659574"/>
          </a:xfrm>
          <a:prstGeom prst="rect">
            <a:avLst/>
          </a:prstGeom>
          <a:solidFill>
            <a:srgbClr val="26A595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8" name="Google Shape;838;p15"/>
          <p:cNvSpPr/>
          <p:nvPr/>
        </p:nvSpPr>
        <p:spPr>
          <a:xfrm>
            <a:off x="228506" y="2969873"/>
            <a:ext cx="4336405" cy="1699904"/>
          </a:xfrm>
          <a:prstGeom prst="rect">
            <a:avLst/>
          </a:prstGeom>
          <a:solidFill>
            <a:srgbClr val="26A595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9" name="Google Shape;839;p15"/>
          <p:cNvSpPr/>
          <p:nvPr/>
        </p:nvSpPr>
        <p:spPr>
          <a:xfrm>
            <a:off x="4561527" y="2971963"/>
            <a:ext cx="4363143" cy="1695333"/>
          </a:xfrm>
          <a:prstGeom prst="rect">
            <a:avLst/>
          </a:prstGeom>
          <a:solidFill>
            <a:srgbClr val="EE4D2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0" name="Google Shape;840;p15"/>
          <p:cNvSpPr txBox="1"/>
          <p:nvPr/>
        </p:nvSpPr>
        <p:spPr>
          <a:xfrm>
            <a:off x="216000" y="163687"/>
            <a:ext cx="8310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卖家入驻流程</a:t>
            </a:r>
            <a:endParaRPr lang="zh-CN" sz="2000" b="1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1" name="Google Shape;841;p15"/>
          <p:cNvSpPr/>
          <p:nvPr/>
        </p:nvSpPr>
        <p:spPr>
          <a:xfrm>
            <a:off x="1531454" y="3419794"/>
            <a:ext cx="2293160" cy="42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提供公司相关信息</a:t>
            </a:r>
            <a:endParaRPr lang="zh-CN" sz="20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及资质证明</a:t>
            </a:r>
            <a:endParaRPr lang="zh-CN" sz="20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2" name="Google Shape;842;p15"/>
          <p:cNvSpPr txBox="1"/>
          <p:nvPr/>
        </p:nvSpPr>
        <p:spPr>
          <a:xfrm>
            <a:off x="1531454" y="1647142"/>
            <a:ext cx="3275418" cy="73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在线申请</a:t>
            </a:r>
            <a:endParaRPr sz="20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 panose="020B0604020202020204"/>
              <a:buChar char="•"/>
            </a:pPr>
            <a:r>
              <a:rPr lang="zh-CN" sz="95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Shopee.cn</a:t>
            </a:r>
            <a:endParaRPr lang="zh-CN" sz="95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 panose="020B0604020202020204"/>
              <a:buChar char="•"/>
            </a:pPr>
            <a:r>
              <a:rPr lang="zh-CN" sz="95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官方微信公众号/抖音号/视频号“Shopee跨境电商”</a:t>
            </a:r>
            <a:endParaRPr lang="zh-CN" sz="95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 panose="020B0604020202020204"/>
              <a:buChar char="•"/>
            </a:pPr>
            <a:r>
              <a:rPr lang="zh-CN" sz="95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官方快手号“Shopee官方”</a:t>
            </a:r>
            <a:endParaRPr lang="zh-CN" sz="95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 panose="020B0604020202020204"/>
              <a:buChar char="•"/>
            </a:pPr>
            <a:r>
              <a:rPr lang="zh-CN" sz="95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官方小程序“Shopee招商”</a:t>
            </a:r>
            <a:endParaRPr lang="zh-CN" sz="95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</a:pPr>
            <a:endParaRPr sz="10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3" name="Google Shape;843;p15"/>
          <p:cNvSpPr txBox="1"/>
          <p:nvPr/>
        </p:nvSpPr>
        <p:spPr>
          <a:xfrm>
            <a:off x="544531" y="1671318"/>
            <a:ext cx="1143938" cy="107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 panose="020B0604020202020204"/>
              <a:buNone/>
            </a:pPr>
            <a:r>
              <a:rPr lang="zh-CN" sz="6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  <a:endParaRPr sz="6600" b="1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4" name="Google Shape;844;p15"/>
          <p:cNvSpPr txBox="1"/>
          <p:nvPr/>
        </p:nvSpPr>
        <p:spPr>
          <a:xfrm>
            <a:off x="516065" y="3218739"/>
            <a:ext cx="1357250" cy="29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 panose="020B0604020202020204"/>
              <a:buNone/>
            </a:pPr>
            <a:r>
              <a:rPr lang="zh-CN" sz="6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02</a:t>
            </a:r>
            <a:endParaRPr sz="6600" b="1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5" name="Google Shape;845;p15"/>
          <p:cNvSpPr/>
          <p:nvPr/>
        </p:nvSpPr>
        <p:spPr>
          <a:xfrm>
            <a:off x="6347514" y="3583425"/>
            <a:ext cx="1655095" cy="42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开店成功</a:t>
            </a:r>
            <a:endParaRPr lang="zh-CN" sz="20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6" name="Google Shape;846;p15"/>
          <p:cNvSpPr txBox="1"/>
          <p:nvPr/>
        </p:nvSpPr>
        <p:spPr>
          <a:xfrm>
            <a:off x="6301092" y="1979124"/>
            <a:ext cx="2134709" cy="29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审核通过</a:t>
            </a:r>
            <a:endParaRPr lang="zh-CN" sz="20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7" name="Google Shape;847;p15"/>
          <p:cNvSpPr txBox="1"/>
          <p:nvPr/>
        </p:nvSpPr>
        <p:spPr>
          <a:xfrm>
            <a:off x="5079574" y="1613325"/>
            <a:ext cx="1580704" cy="29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 panose="020B0604020202020204"/>
              <a:buNone/>
            </a:pPr>
            <a:r>
              <a:rPr lang="zh-CN" sz="6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03</a:t>
            </a:r>
            <a:endParaRPr sz="6600" b="1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8" name="Google Shape;848;p15"/>
          <p:cNvSpPr txBox="1"/>
          <p:nvPr/>
        </p:nvSpPr>
        <p:spPr>
          <a:xfrm>
            <a:off x="5100669" y="3218739"/>
            <a:ext cx="1444798" cy="29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 panose="020B0604020202020204"/>
              <a:buNone/>
            </a:pPr>
            <a:r>
              <a:rPr lang="zh-CN" sz="6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04</a:t>
            </a:r>
            <a:endParaRPr lang="zh-CN" sz="6600" b="1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9" name="Google Shape;849;p15"/>
          <p:cNvSpPr/>
          <p:nvPr/>
        </p:nvSpPr>
        <p:spPr>
          <a:xfrm>
            <a:off x="5660571" y="4848236"/>
            <a:ext cx="36430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zh-CN" sz="1100" b="0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注：请务必以真实资料通过Shopee官方渠道进行入驻</a:t>
            </a:r>
            <a:endParaRPr sz="11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12" descr="海上有艘船&#10;&#10;描述已自动生成"/>
          <p:cNvPicPr preferRelativeResize="0"/>
          <p:nvPr/>
        </p:nvPicPr>
        <p:blipFill rotWithShape="1">
          <a:blip r:embed="rId1">
            <a:alphaModFix amt="66000"/>
          </a:blip>
          <a:srcRect/>
          <a:stretch>
            <a:fillRect/>
          </a:stretch>
        </p:blipFill>
        <p:spPr>
          <a:xfrm>
            <a:off x="756819" y="-11395"/>
            <a:ext cx="8395345" cy="51459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0" name="Google Shape;770;p12"/>
          <p:cNvGrpSpPr/>
          <p:nvPr/>
        </p:nvGrpSpPr>
        <p:grpSpPr>
          <a:xfrm>
            <a:off x="8164" y="-241765"/>
            <a:ext cx="11564328" cy="5392882"/>
            <a:chOff x="-406797" y="-249382"/>
            <a:chExt cx="11564328" cy="5392882"/>
          </a:xfrm>
        </p:grpSpPr>
        <p:sp>
          <p:nvSpPr>
            <p:cNvPr id="771" name="Google Shape;771;p12"/>
            <p:cNvSpPr/>
            <p:nvPr/>
          </p:nvSpPr>
          <p:spPr>
            <a:xfrm>
              <a:off x="-406797" y="-19011"/>
              <a:ext cx="9144000" cy="5162511"/>
            </a:xfrm>
            <a:prstGeom prst="rect">
              <a:avLst/>
            </a:prstGeom>
            <a:solidFill>
              <a:schemeClr val="dk1">
                <a:alpha val="3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12"/>
            <p:cNvSpPr txBox="1"/>
            <p:nvPr/>
          </p:nvSpPr>
          <p:spPr>
            <a:xfrm>
              <a:off x="10972800" y="-249382"/>
              <a:ext cx="1847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3" name="Google Shape;773;p12"/>
          <p:cNvGrpSpPr/>
          <p:nvPr/>
        </p:nvGrpSpPr>
        <p:grpSpPr>
          <a:xfrm>
            <a:off x="1" y="0"/>
            <a:ext cx="1538274" cy="5151117"/>
            <a:chOff x="1917642" y="0"/>
            <a:chExt cx="2165582" cy="5151117"/>
          </a:xfrm>
        </p:grpSpPr>
        <p:sp>
          <p:nvSpPr>
            <p:cNvPr id="774" name="Google Shape;774;p12"/>
            <p:cNvSpPr/>
            <p:nvPr/>
          </p:nvSpPr>
          <p:spPr>
            <a:xfrm>
              <a:off x="2254095" y="0"/>
              <a:ext cx="1829129" cy="5145921"/>
            </a:xfrm>
            <a:custGeom>
              <a:avLst/>
              <a:gdLst/>
              <a:ahLst/>
              <a:cxnLst/>
              <a:rect l="l" t="t" r="r" b="b"/>
              <a:pathLst>
                <a:path w="3770149" h="5145921" extrusionOk="0">
                  <a:moveTo>
                    <a:pt x="0" y="0"/>
                  </a:moveTo>
                  <a:lnTo>
                    <a:pt x="3562963" y="0"/>
                  </a:lnTo>
                  <a:cubicBezTo>
                    <a:pt x="3562963" y="0"/>
                    <a:pt x="4228243" y="398058"/>
                    <a:pt x="3174528" y="2392520"/>
                  </a:cubicBezTo>
                  <a:cubicBezTo>
                    <a:pt x="2120813" y="4386982"/>
                    <a:pt x="3111013" y="5145921"/>
                    <a:pt x="3111013" y="5145921"/>
                  </a:cubicBezTo>
                  <a:lnTo>
                    <a:pt x="0" y="5145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A5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12"/>
            <p:cNvSpPr/>
            <p:nvPr/>
          </p:nvSpPr>
          <p:spPr>
            <a:xfrm>
              <a:off x="2424755" y="0"/>
              <a:ext cx="1594284" cy="5151117"/>
            </a:xfrm>
            <a:custGeom>
              <a:avLst/>
              <a:gdLst/>
              <a:ahLst/>
              <a:cxnLst/>
              <a:rect l="l" t="t" r="r" b="b"/>
              <a:pathLst>
                <a:path w="4592041" h="5151117" extrusionOk="0">
                  <a:moveTo>
                    <a:pt x="4592041" y="5151117"/>
                  </a:moveTo>
                  <a:cubicBezTo>
                    <a:pt x="4592041" y="5151117"/>
                    <a:pt x="3151130" y="4831190"/>
                    <a:pt x="3368566" y="2928385"/>
                  </a:cubicBezTo>
                  <a:cubicBezTo>
                    <a:pt x="3586002" y="1025580"/>
                    <a:pt x="2989404" y="0"/>
                    <a:pt x="2989404" y="0"/>
                  </a:cubicBezTo>
                  <a:lnTo>
                    <a:pt x="0" y="0"/>
                  </a:lnTo>
                  <a:lnTo>
                    <a:pt x="0" y="5145921"/>
                  </a:lnTo>
                  <a:lnTo>
                    <a:pt x="4592041" y="5151117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12"/>
            <p:cNvSpPr/>
            <p:nvPr/>
          </p:nvSpPr>
          <p:spPr>
            <a:xfrm>
              <a:off x="1917642" y="0"/>
              <a:ext cx="1818375" cy="5145920"/>
            </a:xfrm>
            <a:custGeom>
              <a:avLst/>
              <a:gdLst/>
              <a:ahLst/>
              <a:cxnLst/>
              <a:rect l="l" t="t" r="r" b="b"/>
              <a:pathLst>
                <a:path w="3747986" h="5145920" extrusionOk="0">
                  <a:moveTo>
                    <a:pt x="0" y="0"/>
                  </a:moveTo>
                  <a:lnTo>
                    <a:pt x="3562963" y="0"/>
                  </a:lnTo>
                  <a:cubicBezTo>
                    <a:pt x="3562963" y="0"/>
                    <a:pt x="4032257" y="1286480"/>
                    <a:pt x="3476042" y="2787374"/>
                  </a:cubicBezTo>
                  <a:cubicBezTo>
                    <a:pt x="2919827" y="4288267"/>
                    <a:pt x="3111013" y="5145921"/>
                    <a:pt x="3111013" y="5145921"/>
                  </a:cubicBezTo>
                  <a:lnTo>
                    <a:pt x="0" y="5145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D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7" name="Google Shape;777;p12"/>
          <p:cNvSpPr/>
          <p:nvPr/>
        </p:nvSpPr>
        <p:spPr>
          <a:xfrm>
            <a:off x="2090165" y="2209593"/>
            <a:ext cx="6590697" cy="141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Shopee入驻流程</a:t>
            </a:r>
            <a:endParaRPr lang="zh-CN" sz="36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介绍、</a:t>
            </a:r>
            <a:r>
              <a:rPr lang="zh-CN" sz="36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演示</a:t>
            </a:r>
            <a:endParaRPr lang="zh-CN" sz="36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78" name="Google Shape;778;p12"/>
          <p:cNvPicPr preferRelativeResize="0"/>
          <p:nvPr/>
        </p:nvPicPr>
        <p:blipFill rotWithShape="1">
          <a:blip r:embed="rId2"/>
          <a:srcRect r="71626"/>
          <a:stretch>
            <a:fillRect/>
          </a:stretch>
        </p:blipFill>
        <p:spPr>
          <a:xfrm>
            <a:off x="5055940" y="1381949"/>
            <a:ext cx="544851" cy="60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1704"/>
            <a:ext cx="914220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16"/>
          <p:cNvSpPr/>
          <p:nvPr/>
        </p:nvSpPr>
        <p:spPr>
          <a:xfrm>
            <a:off x="2530138" y="2351314"/>
            <a:ext cx="4083525" cy="34200"/>
          </a:xfrm>
          <a:prstGeom prst="rect">
            <a:avLst/>
          </a:prstGeom>
          <a:solidFill>
            <a:srgbClr val="F1582A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2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6" name="Google Shape;856;p16"/>
          <p:cNvSpPr txBox="1"/>
          <p:nvPr/>
        </p:nvSpPr>
        <p:spPr>
          <a:xfrm>
            <a:off x="4089400" y="2757987"/>
            <a:ext cx="1871100" cy="51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77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谢谢！</a:t>
            </a:r>
            <a:endParaRPr sz="142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57" name="Google Shape;857;p16" descr="徽标&#10;&#10;描述已自动生成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110375" y="1255600"/>
            <a:ext cx="2850125" cy="90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1883463-2668-4b2a-a9c1-09a5729f940a"/>
  <p:tag name="COMMONDATA" val="eyJoZGlkIjoiMzA0Mzc2NzJlMTcxOGQ2Njk4YzRiZGUxMThhMjY3Njk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WPS 演示</Application>
  <PresentationFormat/>
  <Paragraphs>97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Arial</vt:lpstr>
      <vt:lpstr>Helvetica Neue</vt:lpstr>
      <vt:lpstr>Calibri</vt:lpstr>
      <vt:lpstr>微软雅黑</vt:lpstr>
      <vt:lpstr>Noto Sans Symbols</vt:lpstr>
      <vt:lpstr>Noto Sans</vt:lpstr>
      <vt:lpstr>Lato Light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Feng</dc:creator>
  <cp:lastModifiedBy>Leo</cp:lastModifiedBy>
  <cp:revision>6</cp:revision>
  <dcterms:created xsi:type="dcterms:W3CDTF">2022-10-23T12:53:00Z</dcterms:created>
  <dcterms:modified xsi:type="dcterms:W3CDTF">2022-10-23T14:51:49Z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511A4904A5514B69B1E962C84BED1E66</vt:lpwstr>
  </property>
  <property fmtid="{D5CDD505-2E9C-101B-9397-08002B2CF9AE}" pid="3" name="KSOProductBuildVer">
    <vt:lpwstr>2052-11.1.0.12598</vt:lpwstr>
  </property>
</Properties>
</file>