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  <p:sldMasterId id="2147483683" r:id="rId4"/>
    <p:sldMasterId id="2147483695" r:id="rId5"/>
    <p:sldMasterId id="2147483714" r:id="rId6"/>
  </p:sldMasterIdLst>
  <p:notesMasterIdLst>
    <p:notesMasterId r:id="rId10"/>
  </p:notesMasterIdLst>
  <p:handoutMasterIdLst>
    <p:handoutMasterId r:id="rId54"/>
  </p:handoutMasterIdLst>
  <p:sldIdLst>
    <p:sldId id="571" r:id="rId7"/>
    <p:sldId id="572" r:id="rId8"/>
    <p:sldId id="813" r:id="rId9"/>
    <p:sldId id="814" r:id="rId11"/>
    <p:sldId id="677" r:id="rId12"/>
    <p:sldId id="678" r:id="rId13"/>
    <p:sldId id="681" r:id="rId14"/>
    <p:sldId id="973" r:id="rId15"/>
    <p:sldId id="770" r:id="rId16"/>
    <p:sldId id="1002" r:id="rId17"/>
    <p:sldId id="691" r:id="rId18"/>
    <p:sldId id="693" r:id="rId19"/>
    <p:sldId id="779" r:id="rId20"/>
    <p:sldId id="694" r:id="rId21"/>
    <p:sldId id="1003" r:id="rId22"/>
    <p:sldId id="974" r:id="rId23"/>
    <p:sldId id="975" r:id="rId24"/>
    <p:sldId id="977" r:id="rId25"/>
    <p:sldId id="1004" r:id="rId26"/>
    <p:sldId id="978" r:id="rId27"/>
    <p:sldId id="1005" r:id="rId28"/>
    <p:sldId id="979" r:id="rId29"/>
    <p:sldId id="980" r:id="rId30"/>
    <p:sldId id="981" r:id="rId31"/>
    <p:sldId id="1006" r:id="rId32"/>
    <p:sldId id="984" r:id="rId33"/>
    <p:sldId id="698" r:id="rId34"/>
    <p:sldId id="699" r:id="rId35"/>
    <p:sldId id="1007" r:id="rId36"/>
    <p:sldId id="936" r:id="rId37"/>
    <p:sldId id="937" r:id="rId38"/>
    <p:sldId id="938" r:id="rId39"/>
    <p:sldId id="1009" r:id="rId40"/>
    <p:sldId id="985" r:id="rId41"/>
    <p:sldId id="1008" r:id="rId42"/>
    <p:sldId id="1010" r:id="rId43"/>
    <p:sldId id="986" r:id="rId44"/>
    <p:sldId id="707" r:id="rId45"/>
    <p:sldId id="711" r:id="rId46"/>
    <p:sldId id="987" r:id="rId47"/>
    <p:sldId id="712" r:id="rId48"/>
    <p:sldId id="713" r:id="rId49"/>
    <p:sldId id="1011" r:id="rId50"/>
    <p:sldId id="962" r:id="rId51"/>
    <p:sldId id="961" r:id="rId52"/>
    <p:sldId id="716" r:id="rId5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8" userDrawn="1">
          <p15:clr>
            <a:srgbClr val="A4A3A4"/>
          </p15:clr>
        </p15:guide>
        <p15:guide id="2" orient="horz" pos="3658" userDrawn="1">
          <p15:clr>
            <a:srgbClr val="A4A3A4"/>
          </p15:clr>
        </p15:guide>
        <p15:guide id="3" orient="horz" pos="753" userDrawn="1">
          <p15:clr>
            <a:srgbClr val="A4A3A4"/>
          </p15:clr>
        </p15:guide>
        <p15:guide id="4" pos="7318" userDrawn="1">
          <p15:clr>
            <a:srgbClr val="A4A3A4"/>
          </p15:clr>
        </p15:guide>
        <p15:guide id="5" pos="4104" userDrawn="1">
          <p15:clr>
            <a:srgbClr val="A4A3A4"/>
          </p15:clr>
        </p15:guide>
        <p15:guide id="6" pos="3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C1C1C"/>
    <a:srgbClr val="080808"/>
    <a:srgbClr val="C02500"/>
    <a:srgbClr val="FF6743"/>
    <a:srgbClr val="FF3300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/>
    <p:restoredTop sz="94660"/>
  </p:normalViewPr>
  <p:slideViewPr>
    <p:cSldViewPr showGuides="1">
      <p:cViewPr varScale="1">
        <p:scale>
          <a:sx n="68" d="100"/>
          <a:sy n="68" d="100"/>
        </p:scale>
        <p:origin x="786" y="78"/>
      </p:cViewPr>
      <p:guideLst>
        <p:guide orient="horz" pos="1708"/>
        <p:guide orient="horz" pos="3658"/>
        <p:guide orient="horz" pos="753"/>
        <p:guide pos="7318"/>
        <p:guide pos="4104"/>
        <p:guide pos="3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i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i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608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 i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i="0" dirty="0"/>
            </a:fld>
            <a:endParaRPr lang="en-US" altLang="zh-CN" sz="12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image" Target="../media/image1.png"/><Relationship Id="rId2" Type="http://schemas.openxmlformats.org/officeDocument/2006/relationships/tags" Target="../tags/tag168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image" Target="../media/image2.jpeg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0" Type="http://schemas.openxmlformats.org/officeDocument/2006/relationships/tags" Target="../tags/tag234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7" Type="http://schemas.openxmlformats.org/officeDocument/2006/relationships/tags" Target="../tags/tag263.xml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2.jpeg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tags" Target="../tags/tag323.xml"/><Relationship Id="rId7" Type="http://schemas.openxmlformats.org/officeDocument/2006/relationships/tags" Target="../tags/tag322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image" Target="../media/image1.png"/><Relationship Id="rId2" Type="http://schemas.openxmlformats.org/officeDocument/2006/relationships/tags" Target="../tags/tag335.xml"/><Relationship Id="rId15" Type="http://schemas.openxmlformats.org/officeDocument/2006/relationships/tags" Target="../tags/tag347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0" Type="http://schemas.openxmlformats.org/officeDocument/2006/relationships/tags" Target="../tags/tag364.xm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0" Type="http://schemas.openxmlformats.org/officeDocument/2006/relationships/tags" Target="../tags/tag373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tags" Target="../tags/tag380.xml"/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image" Target="../media/image2.jpeg"/><Relationship Id="rId2" Type="http://schemas.openxmlformats.org/officeDocument/2006/relationships/tags" Target="../tags/tag385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tags" Target="../tags/tag392.xml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0" Type="http://schemas.openxmlformats.org/officeDocument/2006/relationships/tags" Target="../tags/tag401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tags" Target="../tags/tag408.xml"/><Relationship Id="rId7" Type="http://schemas.openxmlformats.org/officeDocument/2006/relationships/tags" Target="../tags/tag407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7" Type="http://schemas.openxmlformats.org/officeDocument/2006/relationships/tags" Target="../tags/tag430.xml"/><Relationship Id="rId16" Type="http://schemas.openxmlformats.org/officeDocument/2006/relationships/tags" Target="../tags/tag429.xml"/><Relationship Id="rId15" Type="http://schemas.openxmlformats.org/officeDocument/2006/relationships/tags" Target="../tags/tag428.xml"/><Relationship Id="rId14" Type="http://schemas.openxmlformats.org/officeDocument/2006/relationships/tags" Target="../tags/tag427.xml"/><Relationship Id="rId13" Type="http://schemas.openxmlformats.org/officeDocument/2006/relationships/tags" Target="../tags/tag426.xml"/><Relationship Id="rId12" Type="http://schemas.openxmlformats.org/officeDocument/2006/relationships/tags" Target="../tags/tag425.xml"/><Relationship Id="rId11" Type="http://schemas.openxmlformats.org/officeDocument/2006/relationships/tags" Target="../tags/tag424.xml"/><Relationship Id="rId10" Type="http://schemas.openxmlformats.org/officeDocument/2006/relationships/tags" Target="../tags/tag423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7" Type="http://schemas.openxmlformats.org/officeDocument/2006/relationships/tags" Target="../tags/tag436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445.xml"/><Relationship Id="rId8" Type="http://schemas.openxmlformats.org/officeDocument/2006/relationships/tags" Target="../tags/tag444.xml"/><Relationship Id="rId7" Type="http://schemas.openxmlformats.org/officeDocument/2006/relationships/tags" Target="../tags/tag443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1" Type="http://schemas.openxmlformats.org/officeDocument/2006/relationships/tags" Target="../tags/tag447.xml"/><Relationship Id="rId10" Type="http://schemas.openxmlformats.org/officeDocument/2006/relationships/tags" Target="../tags/tag446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455.xml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1" Type="http://schemas.openxmlformats.org/officeDocument/2006/relationships/tags" Target="../tags/tag457.xml"/><Relationship Id="rId10" Type="http://schemas.openxmlformats.org/officeDocument/2006/relationships/tags" Target="../tags/tag456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465.xml"/><Relationship Id="rId8" Type="http://schemas.openxmlformats.org/officeDocument/2006/relationships/tags" Target="../tags/tag464.xml"/><Relationship Id="rId7" Type="http://schemas.openxmlformats.org/officeDocument/2006/relationships/tags" Target="../tags/tag463.xml"/><Relationship Id="rId6" Type="http://schemas.openxmlformats.org/officeDocument/2006/relationships/tags" Target="../tags/tag462.xml"/><Relationship Id="rId5" Type="http://schemas.openxmlformats.org/officeDocument/2006/relationships/tags" Target="../tags/tag461.xml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4" Type="http://schemas.openxmlformats.org/officeDocument/2006/relationships/tags" Target="../tags/tag468.xml"/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481.xml"/><Relationship Id="rId8" Type="http://schemas.openxmlformats.org/officeDocument/2006/relationships/tags" Target="../tags/tag480.xml"/><Relationship Id="rId7" Type="http://schemas.openxmlformats.org/officeDocument/2006/relationships/tags" Target="../tags/tag479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1" Type="http://schemas.openxmlformats.org/officeDocument/2006/relationships/tags" Target="../tags/tag483.xml"/><Relationship Id="rId10" Type="http://schemas.openxmlformats.org/officeDocument/2006/relationships/tags" Target="../tags/tag482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491.xml"/><Relationship Id="rId8" Type="http://schemas.openxmlformats.org/officeDocument/2006/relationships/tags" Target="../tags/tag490.xml"/><Relationship Id="rId7" Type="http://schemas.openxmlformats.org/officeDocument/2006/relationships/tags" Target="../tags/tag489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3" Type="http://schemas.openxmlformats.org/officeDocument/2006/relationships/tags" Target="../tags/tag495.xml"/><Relationship Id="rId12" Type="http://schemas.openxmlformats.org/officeDocument/2006/relationships/tags" Target="../tags/tag494.xml"/><Relationship Id="rId11" Type="http://schemas.openxmlformats.org/officeDocument/2006/relationships/tags" Target="../tags/tag493.xml"/><Relationship Id="rId10" Type="http://schemas.openxmlformats.org/officeDocument/2006/relationships/tags" Target="../tags/tag492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93" y="0"/>
            <a:ext cx="5297107" cy="4916020"/>
          </a:xfrm>
          <a:prstGeom prst="rect">
            <a:avLst/>
          </a:prstGeom>
        </p:spPr>
      </p:pic>
      <p:sp>
        <p:nvSpPr>
          <p:cNvPr id="15" name="任意多边形: 形状 14"/>
          <p:cNvSpPr/>
          <p:nvPr>
            <p:custDataLst>
              <p:tags r:id="rId4"/>
            </p:custDataLst>
          </p:nvPr>
        </p:nvSpPr>
        <p:spPr>
          <a:xfrm flipV="1">
            <a:off x="5633969" y="-9525"/>
            <a:ext cx="6558031" cy="4914900"/>
          </a:xfrm>
          <a:custGeom>
            <a:avLst/>
            <a:gdLst>
              <a:gd name="connsiteX0" fmla="*/ 0 w 6558031"/>
              <a:gd name="connsiteY0" fmla="*/ 4914900 h 4914900"/>
              <a:gd name="connsiteX1" fmla="*/ 6558031 w 6558031"/>
              <a:gd name="connsiteY1" fmla="*/ 4914900 h 4914900"/>
              <a:gd name="connsiteX2" fmla="*/ 6558031 w 6558031"/>
              <a:gd name="connsiteY2" fmla="*/ 667040 h 4914900"/>
              <a:gd name="connsiteX3" fmla="*/ 6391271 w 6558031"/>
              <a:gd name="connsiteY3" fmla="*/ 0 h 4914900"/>
              <a:gd name="connsiteX4" fmla="*/ 1228726 w 6558031"/>
              <a:gd name="connsiteY4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8031" h="4914900">
                <a:moveTo>
                  <a:pt x="0" y="4914900"/>
                </a:moveTo>
                <a:lnTo>
                  <a:pt x="6558031" y="4914900"/>
                </a:lnTo>
                <a:lnTo>
                  <a:pt x="6558031" y="667040"/>
                </a:lnTo>
                <a:lnTo>
                  <a:pt x="6391271" y="0"/>
                </a:lnTo>
                <a:lnTo>
                  <a:pt x="1228726" y="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>
            <p:custDataLst>
              <p:tags r:id="rId5"/>
            </p:custDataLst>
          </p:nvPr>
        </p:nvSpPr>
        <p:spPr>
          <a:xfrm>
            <a:off x="6370570" y="4908550"/>
            <a:ext cx="5821430" cy="1968500"/>
          </a:xfrm>
          <a:custGeom>
            <a:avLst/>
            <a:gdLst>
              <a:gd name="connsiteX0" fmla="*/ 492125 w 5821430"/>
              <a:gd name="connsiteY0" fmla="*/ 0 h 1968500"/>
              <a:gd name="connsiteX1" fmla="*/ 5654671 w 5821430"/>
              <a:gd name="connsiteY1" fmla="*/ 0 h 1968500"/>
              <a:gd name="connsiteX2" fmla="*/ 5821430 w 5821430"/>
              <a:gd name="connsiteY2" fmla="*/ 667037 h 1968500"/>
              <a:gd name="connsiteX3" fmla="*/ 5821430 w 5821430"/>
              <a:gd name="connsiteY3" fmla="*/ 1968500 h 1968500"/>
              <a:gd name="connsiteX4" fmla="*/ 0 w 5821430"/>
              <a:gd name="connsiteY4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430" h="1968500">
                <a:moveTo>
                  <a:pt x="492125" y="0"/>
                </a:moveTo>
                <a:lnTo>
                  <a:pt x="5654671" y="0"/>
                </a:lnTo>
                <a:lnTo>
                  <a:pt x="5821430" y="667037"/>
                </a:lnTo>
                <a:lnTo>
                  <a:pt x="5821430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>
            <p:custDataLst>
              <p:tags r:id="rId6"/>
            </p:custDataLst>
          </p:nvPr>
        </p:nvSpPr>
        <p:spPr>
          <a:xfrm>
            <a:off x="7635897" y="4889500"/>
            <a:ext cx="4556103" cy="196850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0109199" y="3429000"/>
            <a:ext cx="2082800" cy="26115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6688148" y="1393026"/>
            <a:ext cx="1150948" cy="11509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6370570" y="2230426"/>
            <a:ext cx="795349" cy="7953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10"/>
            </p:custDataLst>
          </p:nvPr>
        </p:nvCxnSpPr>
        <p:spPr>
          <a:xfrm>
            <a:off x="871453" y="4183108"/>
            <a:ext cx="10444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55241" y="2338254"/>
            <a:ext cx="5297107" cy="1740987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405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55241" y="4373369"/>
            <a:ext cx="5297107" cy="1085997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1"/>
            <a:ext cx="2024743" cy="6858000"/>
            <a:chOff x="0" y="0"/>
            <a:chExt cx="2429692" cy="8229601"/>
          </a:xfrm>
        </p:grpSpPr>
        <p:grpSp>
          <p:nvGrpSpPr>
            <p:cNvPr id="10" name="组合 9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14" name="箭头: V 形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 rot="10800000" flipH="1">
              <a:off x="0" y="4099561"/>
              <a:ext cx="2429692" cy="4130040"/>
              <a:chOff x="2634343" y="0"/>
              <a:chExt cx="4049486" cy="6883400"/>
            </a:xfrm>
          </p:grpSpPr>
          <p:sp>
            <p:nvSpPr>
              <p:cNvPr id="12" name="箭头: V 形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2634343" y="2540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 flipH="1">
            <a:off x="10167257" y="0"/>
            <a:ext cx="2024743" cy="6858000"/>
            <a:chOff x="0" y="0"/>
            <a:chExt cx="2429692" cy="8229601"/>
          </a:xfrm>
        </p:grpSpPr>
        <p:grpSp>
          <p:nvGrpSpPr>
            <p:cNvPr id="17" name="组合 16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21" name="箭头: V 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 rot="10800000" flipH="1">
              <a:off x="0" y="4114801"/>
              <a:ext cx="2429692" cy="4114800"/>
              <a:chOff x="2634343" y="0"/>
              <a:chExt cx="4049486" cy="6858000"/>
            </a:xfrm>
          </p:grpSpPr>
          <p:sp>
            <p:nvSpPr>
              <p:cNvPr id="19" name="箭头: V 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" name="直接连接符 5"/>
          <p:cNvCxnSpPr/>
          <p:nvPr>
            <p:custDataLst>
              <p:tags r:id="rId12"/>
            </p:custDataLst>
          </p:nvPr>
        </p:nvCxnSpPr>
        <p:spPr>
          <a:xfrm>
            <a:off x="5767005" y="3578588"/>
            <a:ext cx="6579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729593" y="2618761"/>
            <a:ext cx="6732814" cy="89916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2728913" y="3645538"/>
            <a:ext cx="6734176" cy="66810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 rot="5400000">
            <a:off x="-78740" y="-72390"/>
            <a:ext cx="836930" cy="836930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任意多边形: 形状 9"/>
          <p:cNvSpPr/>
          <p:nvPr>
            <p:custDataLst>
              <p:tags r:id="rId6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任意多边形: 形状 9"/>
          <p:cNvSpPr/>
          <p:nvPr>
            <p:custDataLst>
              <p:tags r:id="rId9"/>
            </p:custDataLst>
          </p:nvPr>
        </p:nvSpPr>
        <p:spPr>
          <a:xfrm flipV="1">
            <a:off x="8517890" y="-381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任意多边形: 形状 9"/>
          <p:cNvSpPr/>
          <p:nvPr>
            <p:custDataLst>
              <p:tags r:id="rId3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ym typeface="+mn-ea"/>
            </a:endParaRPr>
          </a:p>
        </p:txBody>
      </p: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8010525" y="5364480"/>
            <a:ext cx="4187825" cy="1014095"/>
            <a:chOff x="12615" y="8448"/>
            <a:chExt cx="6595" cy="1597"/>
          </a:xfrm>
        </p:grpSpPr>
        <p:sp>
          <p:nvSpPr>
            <p:cNvPr id="24" name="任意多边形: 形状 9"/>
            <p:cNvSpPr/>
            <p:nvPr userDrawn="1">
              <p:custDataLst>
                <p:tags r:id="rId4"/>
              </p:custDataLst>
            </p:nvPr>
          </p:nvSpPr>
          <p:spPr>
            <a:xfrm>
              <a:off x="13570" y="844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"/>
            </a:p>
          </p:txBody>
        </p:sp>
        <p:sp>
          <p:nvSpPr>
            <p:cNvPr id="25" name="任意多边形: 形状 9"/>
            <p:cNvSpPr/>
            <p:nvPr userDrawn="1">
              <p:custDataLst>
                <p:tags r:id="rId5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/>
            </a:p>
          </p:txBody>
        </p:sp>
      </p:grpSp>
      <p:grpSp>
        <p:nvGrpSpPr>
          <p:cNvPr id="26" name="组合 25"/>
          <p:cNvGrpSpPr/>
          <p:nvPr>
            <p:custDataLst>
              <p:tags r:id="rId6"/>
            </p:custDataLst>
          </p:nvPr>
        </p:nvGrpSpPr>
        <p:grpSpPr>
          <a:xfrm rot="10800000">
            <a:off x="-3810" y="538480"/>
            <a:ext cx="4187825" cy="1026795"/>
            <a:chOff x="12615" y="8428"/>
            <a:chExt cx="6595" cy="1617"/>
          </a:xfrm>
        </p:grpSpPr>
        <p:sp>
          <p:nvSpPr>
            <p:cNvPr id="27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3570" y="842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"/>
            </a:p>
          </p:txBody>
        </p:sp>
        <p:sp>
          <p:nvSpPr>
            <p:cNvPr id="28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 flipH="1">
            <a:off x="7066643" y="0"/>
            <a:ext cx="4049486" cy="6858000"/>
            <a:chOff x="2634343" y="0"/>
            <a:chExt cx="4049486" cy="6858000"/>
          </a:xfrm>
        </p:grpSpPr>
        <p:sp>
          <p:nvSpPr>
            <p:cNvPr id="12" name="箭头: V 形 11"/>
            <p:cNvSpPr/>
            <p:nvPr>
              <p:custDataLst>
                <p:tags r:id="rId3"/>
              </p:custDataLst>
            </p:nvPr>
          </p:nvSpPr>
          <p:spPr>
            <a:xfrm>
              <a:off x="2634343" y="0"/>
              <a:ext cx="3178628" cy="6858000"/>
            </a:xfrm>
            <a:prstGeom prst="chevron">
              <a:avLst/>
            </a:prstGeom>
            <a:solidFill>
              <a:schemeClr val="bg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>
            <a:xfrm>
              <a:off x="4582886" y="0"/>
              <a:ext cx="2100943" cy="6858000"/>
            </a:xfrm>
            <a:custGeom>
              <a:avLst/>
              <a:gdLst>
                <a:gd name="connsiteX0" fmla="*/ 0 w 2100943"/>
                <a:gd name="connsiteY0" fmla="*/ 0 h 6858000"/>
                <a:gd name="connsiteX1" fmla="*/ 511629 w 2100943"/>
                <a:gd name="connsiteY1" fmla="*/ 0 h 6858000"/>
                <a:gd name="connsiteX2" fmla="*/ 2100943 w 2100943"/>
                <a:gd name="connsiteY2" fmla="*/ 3429000 h 6858000"/>
                <a:gd name="connsiteX3" fmla="*/ 511629 w 2100943"/>
                <a:gd name="connsiteY3" fmla="*/ 6858000 h 6858000"/>
                <a:gd name="connsiteX4" fmla="*/ 0 w 2100943"/>
                <a:gd name="connsiteY4" fmla="*/ 6858000 h 6858000"/>
                <a:gd name="connsiteX5" fmla="*/ 1589314 w 2100943"/>
                <a:gd name="connsiteY5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0943" h="6858000">
                  <a:moveTo>
                    <a:pt x="0" y="0"/>
                  </a:moveTo>
                  <a:lnTo>
                    <a:pt x="511629" y="0"/>
                  </a:lnTo>
                  <a:lnTo>
                    <a:pt x="2100943" y="3429000"/>
                  </a:lnTo>
                  <a:lnTo>
                    <a:pt x="511629" y="6858000"/>
                  </a:lnTo>
                  <a:lnTo>
                    <a:pt x="0" y="6858000"/>
                  </a:lnTo>
                  <a:lnTo>
                    <a:pt x="1589314" y="342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3110846" y="3034030"/>
            <a:ext cx="111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54201" y="3251289"/>
            <a:ext cx="5029291" cy="77882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3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04996" y="4067810"/>
            <a:ext cx="5727700" cy="1287145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93" y="857250"/>
            <a:ext cx="5297107" cy="3687015"/>
          </a:xfrm>
          <a:prstGeom prst="rect">
            <a:avLst/>
          </a:prstGeom>
        </p:spPr>
      </p:pic>
      <p:sp>
        <p:nvSpPr>
          <p:cNvPr id="15" name="任意多边形: 形状 14"/>
          <p:cNvSpPr/>
          <p:nvPr userDrawn="1">
            <p:custDataLst>
              <p:tags r:id="rId4"/>
            </p:custDataLst>
          </p:nvPr>
        </p:nvSpPr>
        <p:spPr>
          <a:xfrm flipV="1">
            <a:off x="5633969" y="850106"/>
            <a:ext cx="6558031" cy="3686175"/>
          </a:xfrm>
          <a:custGeom>
            <a:avLst/>
            <a:gdLst>
              <a:gd name="connsiteX0" fmla="*/ 0 w 6558031"/>
              <a:gd name="connsiteY0" fmla="*/ 4914900 h 4914900"/>
              <a:gd name="connsiteX1" fmla="*/ 6558031 w 6558031"/>
              <a:gd name="connsiteY1" fmla="*/ 4914900 h 4914900"/>
              <a:gd name="connsiteX2" fmla="*/ 6558031 w 6558031"/>
              <a:gd name="connsiteY2" fmla="*/ 667040 h 4914900"/>
              <a:gd name="connsiteX3" fmla="*/ 6391271 w 6558031"/>
              <a:gd name="connsiteY3" fmla="*/ 0 h 4914900"/>
              <a:gd name="connsiteX4" fmla="*/ 1228726 w 6558031"/>
              <a:gd name="connsiteY4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8031" h="4914900">
                <a:moveTo>
                  <a:pt x="0" y="4914900"/>
                </a:moveTo>
                <a:lnTo>
                  <a:pt x="6558031" y="4914900"/>
                </a:lnTo>
                <a:lnTo>
                  <a:pt x="6558031" y="667040"/>
                </a:lnTo>
                <a:lnTo>
                  <a:pt x="6391271" y="0"/>
                </a:lnTo>
                <a:lnTo>
                  <a:pt x="1228726" y="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5"/>
            </p:custDataLst>
          </p:nvPr>
        </p:nvSpPr>
        <p:spPr>
          <a:xfrm>
            <a:off x="6370571" y="4538663"/>
            <a:ext cx="5821431" cy="1476375"/>
          </a:xfrm>
          <a:custGeom>
            <a:avLst/>
            <a:gdLst>
              <a:gd name="connsiteX0" fmla="*/ 492125 w 5821430"/>
              <a:gd name="connsiteY0" fmla="*/ 0 h 1968500"/>
              <a:gd name="connsiteX1" fmla="*/ 5654671 w 5821430"/>
              <a:gd name="connsiteY1" fmla="*/ 0 h 1968500"/>
              <a:gd name="connsiteX2" fmla="*/ 5821430 w 5821430"/>
              <a:gd name="connsiteY2" fmla="*/ 667037 h 1968500"/>
              <a:gd name="connsiteX3" fmla="*/ 5821430 w 5821430"/>
              <a:gd name="connsiteY3" fmla="*/ 1968500 h 1968500"/>
              <a:gd name="connsiteX4" fmla="*/ 0 w 5821430"/>
              <a:gd name="connsiteY4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430" h="1968500">
                <a:moveTo>
                  <a:pt x="492125" y="0"/>
                </a:moveTo>
                <a:lnTo>
                  <a:pt x="5654671" y="0"/>
                </a:lnTo>
                <a:lnTo>
                  <a:pt x="5821430" y="667037"/>
                </a:lnTo>
                <a:lnTo>
                  <a:pt x="5821430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6"/>
            </p:custDataLst>
          </p:nvPr>
        </p:nvSpPr>
        <p:spPr>
          <a:xfrm>
            <a:off x="7635897" y="4524375"/>
            <a:ext cx="4556103" cy="1476375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10109199" y="3429000"/>
            <a:ext cx="2082800" cy="19586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6688148" y="1902020"/>
            <a:ext cx="1150948" cy="8632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6370571" y="2530070"/>
            <a:ext cx="795349" cy="59651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10"/>
            </p:custDataLst>
          </p:nvPr>
        </p:nvCxnSpPr>
        <p:spPr>
          <a:xfrm>
            <a:off x="871453" y="3994581"/>
            <a:ext cx="10444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55241" y="2610941"/>
            <a:ext cx="5297107" cy="130574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55241" y="4137277"/>
            <a:ext cx="5297107" cy="814498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3" y="1189676"/>
            <a:ext cx="10852237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3" y="1571631"/>
            <a:ext cx="10852237" cy="4041680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flipH="1">
            <a:off x="7066643" y="857250"/>
            <a:ext cx="4049487" cy="5143500"/>
            <a:chOff x="2634343" y="0"/>
            <a:chExt cx="4049486" cy="6858000"/>
          </a:xfrm>
        </p:grpSpPr>
        <p:sp>
          <p:nvSpPr>
            <p:cNvPr id="12" name="箭头: V 形 11"/>
            <p:cNvSpPr/>
            <p:nvPr>
              <p:custDataLst>
                <p:tags r:id="rId3"/>
              </p:custDataLst>
            </p:nvPr>
          </p:nvSpPr>
          <p:spPr>
            <a:xfrm>
              <a:off x="2634343" y="0"/>
              <a:ext cx="3178628" cy="6858000"/>
            </a:xfrm>
            <a:prstGeom prst="chevron">
              <a:avLst/>
            </a:prstGeom>
            <a:solidFill>
              <a:schemeClr val="bg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>
            <a:xfrm>
              <a:off x="4582886" y="0"/>
              <a:ext cx="2100943" cy="6858000"/>
            </a:xfrm>
            <a:custGeom>
              <a:avLst/>
              <a:gdLst>
                <a:gd name="connsiteX0" fmla="*/ 0 w 2100943"/>
                <a:gd name="connsiteY0" fmla="*/ 0 h 6858000"/>
                <a:gd name="connsiteX1" fmla="*/ 511629 w 2100943"/>
                <a:gd name="connsiteY1" fmla="*/ 0 h 6858000"/>
                <a:gd name="connsiteX2" fmla="*/ 2100943 w 2100943"/>
                <a:gd name="connsiteY2" fmla="*/ 3429000 h 6858000"/>
                <a:gd name="connsiteX3" fmla="*/ 511629 w 2100943"/>
                <a:gd name="connsiteY3" fmla="*/ 6858000 h 6858000"/>
                <a:gd name="connsiteX4" fmla="*/ 0 w 2100943"/>
                <a:gd name="connsiteY4" fmla="*/ 6858000 h 6858000"/>
                <a:gd name="connsiteX5" fmla="*/ 1589314 w 2100943"/>
                <a:gd name="connsiteY5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0943" h="6858000">
                  <a:moveTo>
                    <a:pt x="0" y="0"/>
                  </a:moveTo>
                  <a:lnTo>
                    <a:pt x="511629" y="0"/>
                  </a:lnTo>
                  <a:lnTo>
                    <a:pt x="2100943" y="3429000"/>
                  </a:lnTo>
                  <a:lnTo>
                    <a:pt x="511629" y="6858000"/>
                  </a:lnTo>
                  <a:lnTo>
                    <a:pt x="0" y="6858000"/>
                  </a:lnTo>
                  <a:lnTo>
                    <a:pt x="1589314" y="342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7" name="直接连接符 6"/>
          <p:cNvCxnSpPr/>
          <p:nvPr userDrawn="1">
            <p:custDataLst>
              <p:tags r:id="rId5"/>
            </p:custDataLst>
          </p:nvPr>
        </p:nvCxnSpPr>
        <p:spPr>
          <a:xfrm>
            <a:off x="3110847" y="3132773"/>
            <a:ext cx="111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54201" y="3295717"/>
            <a:ext cx="5029291" cy="58412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04996" y="3908108"/>
            <a:ext cx="5727700" cy="965359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3" y="1189676"/>
            <a:ext cx="10852237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1" y="157163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1571631"/>
            <a:ext cx="5283243" cy="4041680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3" y="1189676"/>
            <a:ext cx="10852237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1" y="1571631"/>
            <a:ext cx="5283243" cy="285752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912144"/>
            <a:ext cx="5283200" cy="370106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1" y="1571631"/>
            <a:ext cx="5283243" cy="285752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1" y="1912144"/>
            <a:ext cx="5283243" cy="370106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2192000" cy="1857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1" y="1189676"/>
            <a:ext cx="10852237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1" y="157163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157163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264824"/>
            <a:ext cx="813463" cy="610096"/>
            <a:chOff x="329538" y="251935"/>
            <a:chExt cx="1056292" cy="105629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1571631"/>
            <a:ext cx="950984" cy="404168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1571625"/>
            <a:ext cx="9828101" cy="4041680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1" y="5721668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1" y="1571631"/>
            <a:ext cx="10852237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857251"/>
            <a:ext cx="2024743" cy="5143500"/>
            <a:chOff x="0" y="0"/>
            <a:chExt cx="2429692" cy="8229601"/>
          </a:xfrm>
        </p:grpSpPr>
        <p:grpSp>
          <p:nvGrpSpPr>
            <p:cNvPr id="10" name="组合 9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14" name="箭头: V 形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 rot="10800000" flipH="1">
              <a:off x="0" y="4099561"/>
              <a:ext cx="2429692" cy="4130040"/>
              <a:chOff x="2634343" y="0"/>
              <a:chExt cx="4049486" cy="6883400"/>
            </a:xfrm>
          </p:grpSpPr>
          <p:sp>
            <p:nvSpPr>
              <p:cNvPr id="12" name="箭头: V 形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2634343" y="2540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 userDrawn="1">
            <p:custDataLst>
              <p:tags r:id="rId7"/>
            </p:custDataLst>
          </p:nvPr>
        </p:nvGrpSpPr>
        <p:grpSpPr>
          <a:xfrm flipH="1">
            <a:off x="10167257" y="857250"/>
            <a:ext cx="2024743" cy="5143500"/>
            <a:chOff x="0" y="0"/>
            <a:chExt cx="2429692" cy="8229601"/>
          </a:xfrm>
        </p:grpSpPr>
        <p:grpSp>
          <p:nvGrpSpPr>
            <p:cNvPr id="17" name="组合 16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21" name="箭头: V 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 rot="10800000" flipH="1">
              <a:off x="0" y="4114801"/>
              <a:ext cx="2429692" cy="4114800"/>
              <a:chOff x="2634343" y="0"/>
              <a:chExt cx="4049486" cy="6858000"/>
            </a:xfrm>
          </p:grpSpPr>
          <p:sp>
            <p:nvSpPr>
              <p:cNvPr id="19" name="箭头: V 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" name="直接连接符 5"/>
          <p:cNvCxnSpPr/>
          <p:nvPr userDrawn="1">
            <p:custDataLst>
              <p:tags r:id="rId12"/>
            </p:custDataLst>
          </p:nvPr>
        </p:nvCxnSpPr>
        <p:spPr>
          <a:xfrm>
            <a:off x="5767005" y="3541191"/>
            <a:ext cx="65799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729593" y="2821321"/>
            <a:ext cx="6732815" cy="67437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9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2728913" y="3591404"/>
            <a:ext cx="6734176" cy="50108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264824"/>
            <a:ext cx="813463" cy="610096"/>
            <a:chOff x="329538" y="251935"/>
            <a:chExt cx="1056292" cy="1056291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1085400"/>
            <a:ext cx="11606400" cy="468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 rot="5400000">
            <a:off x="-78740" y="802958"/>
            <a:ext cx="836931" cy="627698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>
            <a:off x="8517891" y="5721668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794150"/>
            <a:ext cx="9626400" cy="5427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479950"/>
            <a:ext cx="9626600" cy="2583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4823460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1435050"/>
            <a:ext cx="3960000" cy="6615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2180250"/>
            <a:ext cx="3956400" cy="3069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1434704"/>
            <a:ext cx="6480000" cy="381595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1443150"/>
            <a:ext cx="10976400" cy="4698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2101950"/>
            <a:ext cx="10975975" cy="621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963250"/>
            <a:ext cx="10965600" cy="25731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任意多边形: 形状 9"/>
          <p:cNvSpPr/>
          <p:nvPr userDrawn="1">
            <p:custDataLst>
              <p:tags r:id="rId9"/>
            </p:custDataLst>
          </p:nvPr>
        </p:nvSpPr>
        <p:spPr>
          <a:xfrm flipV="1">
            <a:off x="8517891" y="854393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76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4638676"/>
            <a:ext cx="12192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8517891" y="5721668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1359450"/>
            <a:ext cx="10976400" cy="4239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2118150"/>
            <a:ext cx="10990800" cy="2408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4742550"/>
            <a:ext cx="11001600" cy="7587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1" y="5721668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857250"/>
            <a:ext cx="12192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1035450"/>
            <a:ext cx="11037600" cy="33147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2104650"/>
            <a:ext cx="53424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2104650"/>
            <a:ext cx="53676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469850"/>
            <a:ext cx="53424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467150"/>
            <a:ext cx="53676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12192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3"/>
            </p:custDataLst>
          </p:nvPr>
        </p:nvGrpSpPr>
        <p:grpSpPr>
          <a:xfrm>
            <a:off x="8010525" y="4880610"/>
            <a:ext cx="4187825" cy="760571"/>
            <a:chOff x="12615" y="8448"/>
            <a:chExt cx="6595" cy="1597"/>
          </a:xfrm>
        </p:grpSpPr>
        <p:sp>
          <p:nvSpPr>
            <p:cNvPr id="24" name="任意多边形: 形状 9"/>
            <p:cNvSpPr/>
            <p:nvPr userDrawn="1">
              <p:custDataLst>
                <p:tags r:id="rId4"/>
              </p:custDataLst>
            </p:nvPr>
          </p:nvSpPr>
          <p:spPr>
            <a:xfrm>
              <a:off x="13570" y="844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5" name="任意多边形: 形状 9"/>
            <p:cNvSpPr/>
            <p:nvPr userDrawn="1">
              <p:custDataLst>
                <p:tags r:id="rId5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6" name="组合 25"/>
          <p:cNvGrpSpPr/>
          <p:nvPr userDrawn="1">
            <p:custDataLst>
              <p:tags r:id="rId6"/>
            </p:custDataLst>
          </p:nvPr>
        </p:nvGrpSpPr>
        <p:grpSpPr>
          <a:xfrm rot="10800000">
            <a:off x="-3809" y="1261110"/>
            <a:ext cx="4187825" cy="770096"/>
            <a:chOff x="12615" y="8428"/>
            <a:chExt cx="6595" cy="1617"/>
          </a:xfrm>
        </p:grpSpPr>
        <p:sp>
          <p:nvSpPr>
            <p:cNvPr id="27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3570" y="842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8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861650"/>
            <a:ext cx="9144000" cy="17901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754350"/>
            <a:ext cx="9144000" cy="1242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93" y="0"/>
            <a:ext cx="5297107" cy="4916020"/>
          </a:xfrm>
          <a:prstGeom prst="rect">
            <a:avLst/>
          </a:prstGeom>
        </p:spPr>
      </p:pic>
      <p:sp>
        <p:nvSpPr>
          <p:cNvPr id="15" name="任意多边形: 形状 14"/>
          <p:cNvSpPr/>
          <p:nvPr userDrawn="1">
            <p:custDataLst>
              <p:tags r:id="rId4"/>
            </p:custDataLst>
          </p:nvPr>
        </p:nvSpPr>
        <p:spPr>
          <a:xfrm flipV="1">
            <a:off x="5633969" y="-9525"/>
            <a:ext cx="6558031" cy="4914900"/>
          </a:xfrm>
          <a:custGeom>
            <a:avLst/>
            <a:gdLst>
              <a:gd name="connsiteX0" fmla="*/ 0 w 6558031"/>
              <a:gd name="connsiteY0" fmla="*/ 4914900 h 4914900"/>
              <a:gd name="connsiteX1" fmla="*/ 6558031 w 6558031"/>
              <a:gd name="connsiteY1" fmla="*/ 4914900 h 4914900"/>
              <a:gd name="connsiteX2" fmla="*/ 6558031 w 6558031"/>
              <a:gd name="connsiteY2" fmla="*/ 667040 h 4914900"/>
              <a:gd name="connsiteX3" fmla="*/ 6391271 w 6558031"/>
              <a:gd name="connsiteY3" fmla="*/ 0 h 4914900"/>
              <a:gd name="connsiteX4" fmla="*/ 1228726 w 6558031"/>
              <a:gd name="connsiteY4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8031" h="4914900">
                <a:moveTo>
                  <a:pt x="0" y="4914900"/>
                </a:moveTo>
                <a:lnTo>
                  <a:pt x="6558031" y="4914900"/>
                </a:lnTo>
                <a:lnTo>
                  <a:pt x="6558031" y="667040"/>
                </a:lnTo>
                <a:lnTo>
                  <a:pt x="6391271" y="0"/>
                </a:lnTo>
                <a:lnTo>
                  <a:pt x="1228726" y="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5"/>
            </p:custDataLst>
          </p:nvPr>
        </p:nvSpPr>
        <p:spPr>
          <a:xfrm>
            <a:off x="6370570" y="4908550"/>
            <a:ext cx="5821430" cy="1968500"/>
          </a:xfrm>
          <a:custGeom>
            <a:avLst/>
            <a:gdLst>
              <a:gd name="connsiteX0" fmla="*/ 492125 w 5821430"/>
              <a:gd name="connsiteY0" fmla="*/ 0 h 1968500"/>
              <a:gd name="connsiteX1" fmla="*/ 5654671 w 5821430"/>
              <a:gd name="connsiteY1" fmla="*/ 0 h 1968500"/>
              <a:gd name="connsiteX2" fmla="*/ 5821430 w 5821430"/>
              <a:gd name="connsiteY2" fmla="*/ 667037 h 1968500"/>
              <a:gd name="connsiteX3" fmla="*/ 5821430 w 5821430"/>
              <a:gd name="connsiteY3" fmla="*/ 1968500 h 1968500"/>
              <a:gd name="connsiteX4" fmla="*/ 0 w 5821430"/>
              <a:gd name="connsiteY4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430" h="1968500">
                <a:moveTo>
                  <a:pt x="492125" y="0"/>
                </a:moveTo>
                <a:lnTo>
                  <a:pt x="5654671" y="0"/>
                </a:lnTo>
                <a:lnTo>
                  <a:pt x="5821430" y="667037"/>
                </a:lnTo>
                <a:lnTo>
                  <a:pt x="5821430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6"/>
            </p:custDataLst>
          </p:nvPr>
        </p:nvSpPr>
        <p:spPr>
          <a:xfrm>
            <a:off x="7635897" y="4889500"/>
            <a:ext cx="4556103" cy="196850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10109199" y="3429000"/>
            <a:ext cx="2082800" cy="26115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6688148" y="1393026"/>
            <a:ext cx="1150948" cy="11509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6370570" y="2230426"/>
            <a:ext cx="795349" cy="7953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10"/>
            </p:custDataLst>
          </p:nvPr>
        </p:nvCxnSpPr>
        <p:spPr>
          <a:xfrm>
            <a:off x="871453" y="4183108"/>
            <a:ext cx="10444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55241" y="2338254"/>
            <a:ext cx="5297107" cy="1740987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55241" y="4373369"/>
            <a:ext cx="5297107" cy="1085997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flipH="1">
            <a:off x="7066643" y="0"/>
            <a:ext cx="4049486" cy="6858000"/>
            <a:chOff x="2634343" y="0"/>
            <a:chExt cx="4049486" cy="6858000"/>
          </a:xfrm>
        </p:grpSpPr>
        <p:sp>
          <p:nvSpPr>
            <p:cNvPr id="12" name="箭头: V 形 11"/>
            <p:cNvSpPr/>
            <p:nvPr>
              <p:custDataLst>
                <p:tags r:id="rId3"/>
              </p:custDataLst>
            </p:nvPr>
          </p:nvSpPr>
          <p:spPr>
            <a:xfrm>
              <a:off x="2634343" y="0"/>
              <a:ext cx="3178628" cy="6858000"/>
            </a:xfrm>
            <a:prstGeom prst="chevron">
              <a:avLst/>
            </a:prstGeom>
            <a:solidFill>
              <a:schemeClr val="bg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>
            <a:xfrm>
              <a:off x="4582886" y="0"/>
              <a:ext cx="2100943" cy="6858000"/>
            </a:xfrm>
            <a:custGeom>
              <a:avLst/>
              <a:gdLst>
                <a:gd name="connsiteX0" fmla="*/ 0 w 2100943"/>
                <a:gd name="connsiteY0" fmla="*/ 0 h 6858000"/>
                <a:gd name="connsiteX1" fmla="*/ 511629 w 2100943"/>
                <a:gd name="connsiteY1" fmla="*/ 0 h 6858000"/>
                <a:gd name="connsiteX2" fmla="*/ 2100943 w 2100943"/>
                <a:gd name="connsiteY2" fmla="*/ 3429000 h 6858000"/>
                <a:gd name="connsiteX3" fmla="*/ 511629 w 2100943"/>
                <a:gd name="connsiteY3" fmla="*/ 6858000 h 6858000"/>
                <a:gd name="connsiteX4" fmla="*/ 0 w 2100943"/>
                <a:gd name="connsiteY4" fmla="*/ 6858000 h 6858000"/>
                <a:gd name="connsiteX5" fmla="*/ 1589314 w 2100943"/>
                <a:gd name="connsiteY5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0943" h="6858000">
                  <a:moveTo>
                    <a:pt x="0" y="0"/>
                  </a:moveTo>
                  <a:lnTo>
                    <a:pt x="511629" y="0"/>
                  </a:lnTo>
                  <a:lnTo>
                    <a:pt x="2100943" y="3429000"/>
                  </a:lnTo>
                  <a:lnTo>
                    <a:pt x="511629" y="6858000"/>
                  </a:lnTo>
                  <a:lnTo>
                    <a:pt x="0" y="6858000"/>
                  </a:lnTo>
                  <a:lnTo>
                    <a:pt x="1589314" y="342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7" name="直接连接符 6"/>
          <p:cNvCxnSpPr/>
          <p:nvPr userDrawn="1">
            <p:custDataLst>
              <p:tags r:id="rId5"/>
            </p:custDataLst>
          </p:nvPr>
        </p:nvCxnSpPr>
        <p:spPr>
          <a:xfrm>
            <a:off x="3110846" y="3034030"/>
            <a:ext cx="111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54201" y="3251289"/>
            <a:ext cx="5029291" cy="77882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04996" y="4067810"/>
            <a:ext cx="5727700" cy="1287145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76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1"/>
            <a:ext cx="2024743" cy="6858000"/>
            <a:chOff x="0" y="0"/>
            <a:chExt cx="2429692" cy="8229601"/>
          </a:xfrm>
        </p:grpSpPr>
        <p:grpSp>
          <p:nvGrpSpPr>
            <p:cNvPr id="10" name="组合 9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14" name="箭头: V 形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 rot="10800000" flipH="1">
              <a:off x="0" y="4099561"/>
              <a:ext cx="2429692" cy="4130040"/>
              <a:chOff x="2634343" y="0"/>
              <a:chExt cx="4049486" cy="6883400"/>
            </a:xfrm>
          </p:grpSpPr>
          <p:sp>
            <p:nvSpPr>
              <p:cNvPr id="12" name="箭头: V 形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2634343" y="2540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 userDrawn="1">
            <p:custDataLst>
              <p:tags r:id="rId7"/>
            </p:custDataLst>
          </p:nvPr>
        </p:nvGrpSpPr>
        <p:grpSpPr>
          <a:xfrm flipH="1">
            <a:off x="10167257" y="0"/>
            <a:ext cx="2024743" cy="6858000"/>
            <a:chOff x="0" y="0"/>
            <a:chExt cx="2429692" cy="8229601"/>
          </a:xfrm>
        </p:grpSpPr>
        <p:grpSp>
          <p:nvGrpSpPr>
            <p:cNvPr id="17" name="组合 16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21" name="箭头: V 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 rot="10800000" flipH="1">
              <a:off x="0" y="4114801"/>
              <a:ext cx="2429692" cy="4114800"/>
              <a:chOff x="2634343" y="0"/>
              <a:chExt cx="4049486" cy="6858000"/>
            </a:xfrm>
          </p:grpSpPr>
          <p:sp>
            <p:nvSpPr>
              <p:cNvPr id="19" name="箭头: V 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" name="直接连接符 5"/>
          <p:cNvCxnSpPr/>
          <p:nvPr userDrawn="1">
            <p:custDataLst>
              <p:tags r:id="rId12"/>
            </p:custDataLst>
          </p:nvPr>
        </p:nvCxnSpPr>
        <p:spPr>
          <a:xfrm>
            <a:off x="5767005" y="3578588"/>
            <a:ext cx="6579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729593" y="2618761"/>
            <a:ext cx="6732814" cy="89916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9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2728913" y="3645538"/>
            <a:ext cx="6734176" cy="66810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 rot="5400000">
            <a:off x="-78740" y="-72390"/>
            <a:ext cx="836930" cy="836930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任意多边形: 形状 9"/>
          <p:cNvSpPr/>
          <p:nvPr userDrawn="1">
            <p:custDataLst>
              <p:tags r:id="rId9"/>
            </p:custDataLst>
          </p:nvPr>
        </p:nvSpPr>
        <p:spPr>
          <a:xfrm flipV="1">
            <a:off x="8517890" y="-381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3"/>
            </p:custDataLst>
          </p:nvPr>
        </p:nvGrpSpPr>
        <p:grpSpPr>
          <a:xfrm>
            <a:off x="8010525" y="5364480"/>
            <a:ext cx="4187825" cy="1014095"/>
            <a:chOff x="12615" y="8448"/>
            <a:chExt cx="6595" cy="1597"/>
          </a:xfrm>
        </p:grpSpPr>
        <p:sp>
          <p:nvSpPr>
            <p:cNvPr id="24" name="任意多边形: 形状 9"/>
            <p:cNvSpPr/>
            <p:nvPr userDrawn="1">
              <p:custDataLst>
                <p:tags r:id="rId4"/>
              </p:custDataLst>
            </p:nvPr>
          </p:nvSpPr>
          <p:spPr>
            <a:xfrm>
              <a:off x="13570" y="844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5" name="任意多边形: 形状 9"/>
            <p:cNvSpPr/>
            <p:nvPr userDrawn="1">
              <p:custDataLst>
                <p:tags r:id="rId5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6" name="组合 25"/>
          <p:cNvGrpSpPr/>
          <p:nvPr userDrawn="1">
            <p:custDataLst>
              <p:tags r:id="rId6"/>
            </p:custDataLst>
          </p:nvPr>
        </p:nvGrpSpPr>
        <p:grpSpPr>
          <a:xfrm rot="10800000">
            <a:off x="-3810" y="538480"/>
            <a:ext cx="4187825" cy="1026795"/>
            <a:chOff x="12615" y="8428"/>
            <a:chExt cx="6595" cy="1617"/>
          </a:xfrm>
        </p:grpSpPr>
        <p:sp>
          <p:nvSpPr>
            <p:cNvPr id="27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3570" y="842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8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tags" Target="../tags/tag167.xml"/><Relationship Id="rId27" Type="http://schemas.openxmlformats.org/officeDocument/2006/relationships/tags" Target="../tags/tag166.xml"/><Relationship Id="rId26" Type="http://schemas.openxmlformats.org/officeDocument/2006/relationships/tags" Target="../tags/tag165.xml"/><Relationship Id="rId25" Type="http://schemas.openxmlformats.org/officeDocument/2006/relationships/tags" Target="../tags/tag164.xml"/><Relationship Id="rId24" Type="http://schemas.openxmlformats.org/officeDocument/2006/relationships/tags" Target="../tags/tag163.xml"/><Relationship Id="rId23" Type="http://schemas.openxmlformats.org/officeDocument/2006/relationships/tags" Target="../tags/tag16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5" Type="http://schemas.openxmlformats.org/officeDocument/2006/relationships/theme" Target="../theme/theme4.xml"/><Relationship Id="rId24" Type="http://schemas.openxmlformats.org/officeDocument/2006/relationships/tags" Target="../tags/tag334.xml"/><Relationship Id="rId23" Type="http://schemas.openxmlformats.org/officeDocument/2006/relationships/tags" Target="../tags/tag333.xml"/><Relationship Id="rId22" Type="http://schemas.openxmlformats.org/officeDocument/2006/relationships/tags" Target="../tags/tag332.xml"/><Relationship Id="rId21" Type="http://schemas.openxmlformats.org/officeDocument/2006/relationships/tags" Target="../tags/tag331.xml"/><Relationship Id="rId20" Type="http://schemas.openxmlformats.org/officeDocument/2006/relationships/tags" Target="../tags/tag330.xml"/><Relationship Id="rId2" Type="http://schemas.openxmlformats.org/officeDocument/2006/relationships/slideLayout" Target="../slideLayouts/slideLayout46.xml"/><Relationship Id="rId19" Type="http://schemas.openxmlformats.org/officeDocument/2006/relationships/tags" Target="../tags/tag329.xml"/><Relationship Id="rId18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5" Type="http://schemas.openxmlformats.org/officeDocument/2006/relationships/theme" Target="../theme/theme5.xml"/><Relationship Id="rId24" Type="http://schemas.openxmlformats.org/officeDocument/2006/relationships/tags" Target="../tags/tag501.xml"/><Relationship Id="rId23" Type="http://schemas.openxmlformats.org/officeDocument/2006/relationships/tags" Target="../tags/tag500.xml"/><Relationship Id="rId22" Type="http://schemas.openxmlformats.org/officeDocument/2006/relationships/tags" Target="../tags/tag499.xml"/><Relationship Id="rId21" Type="http://schemas.openxmlformats.org/officeDocument/2006/relationships/tags" Target="../tags/tag498.xml"/><Relationship Id="rId20" Type="http://schemas.openxmlformats.org/officeDocument/2006/relationships/tags" Target="../tags/tag497.xml"/><Relationship Id="rId2" Type="http://schemas.openxmlformats.org/officeDocument/2006/relationships/slideLayout" Target="../slideLayouts/slideLayout64.xml"/><Relationship Id="rId19" Type="http://schemas.openxmlformats.org/officeDocument/2006/relationships/tags" Target="../tags/tag496.xml"/><Relationship Id="rId18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3" y="1189673"/>
            <a:ext cx="10852237" cy="331473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3" y="1571631"/>
            <a:ext cx="10852237" cy="404168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3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5619625"/>
            <a:ext cx="396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5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9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10.xml"/><Relationship Id="rId8" Type="http://schemas.openxmlformats.org/officeDocument/2006/relationships/tags" Target="../tags/tag509.xml"/><Relationship Id="rId7" Type="http://schemas.openxmlformats.org/officeDocument/2006/relationships/tags" Target="../tags/tag508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Relationship Id="rId3" Type="http://schemas.openxmlformats.org/officeDocument/2006/relationships/tags" Target="../tags/tag504.xml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69.xml"/><Relationship Id="rId23" Type="http://schemas.openxmlformats.org/officeDocument/2006/relationships/tags" Target="../tags/tag524.xml"/><Relationship Id="rId22" Type="http://schemas.openxmlformats.org/officeDocument/2006/relationships/tags" Target="../tags/tag523.xml"/><Relationship Id="rId21" Type="http://schemas.openxmlformats.org/officeDocument/2006/relationships/tags" Target="../tags/tag522.xml"/><Relationship Id="rId20" Type="http://schemas.openxmlformats.org/officeDocument/2006/relationships/tags" Target="../tags/tag521.xml"/><Relationship Id="rId2" Type="http://schemas.openxmlformats.org/officeDocument/2006/relationships/tags" Target="../tags/tag503.xml"/><Relationship Id="rId19" Type="http://schemas.openxmlformats.org/officeDocument/2006/relationships/tags" Target="../tags/tag520.xml"/><Relationship Id="rId18" Type="http://schemas.openxmlformats.org/officeDocument/2006/relationships/tags" Target="../tags/tag519.xml"/><Relationship Id="rId17" Type="http://schemas.openxmlformats.org/officeDocument/2006/relationships/tags" Target="../tags/tag518.xml"/><Relationship Id="rId16" Type="http://schemas.openxmlformats.org/officeDocument/2006/relationships/tags" Target="../tags/tag517.xml"/><Relationship Id="rId15" Type="http://schemas.openxmlformats.org/officeDocument/2006/relationships/tags" Target="../tags/tag516.xml"/><Relationship Id="rId14" Type="http://schemas.openxmlformats.org/officeDocument/2006/relationships/tags" Target="../tags/tag515.xml"/><Relationship Id="rId13" Type="http://schemas.openxmlformats.org/officeDocument/2006/relationships/tags" Target="../tags/tag514.xml"/><Relationship Id="rId12" Type="http://schemas.openxmlformats.org/officeDocument/2006/relationships/tags" Target="../tags/tag513.xml"/><Relationship Id="rId11" Type="http://schemas.openxmlformats.org/officeDocument/2006/relationships/tags" Target="../tags/tag512.xml"/><Relationship Id="rId10" Type="http://schemas.openxmlformats.org/officeDocument/2006/relationships/tags" Target="../tags/tag511.xml"/><Relationship Id="rId1" Type="http://schemas.openxmlformats.org/officeDocument/2006/relationships/tags" Target="../tags/tag50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2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771650" y="2613456"/>
            <a:ext cx="8648700" cy="2075588"/>
          </a:xfrm>
          <a:prstGeom prst="roundRect">
            <a:avLst>
              <a:gd name="adj" fmla="val 50000"/>
            </a:avLst>
          </a:prstGeom>
          <a:solidFill>
            <a:srgbClr val="586A7D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52" name="文本框 51"/>
          <p:cNvSpPr txBox="1"/>
          <p:nvPr/>
        </p:nvSpPr>
        <p:spPr>
          <a:xfrm>
            <a:off x="1816735" y="3236595"/>
            <a:ext cx="85788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项目九  跨境电商物流管理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pitchFamily="2" charset="-122"/>
              <a:cs typeface="+mn-cs"/>
            </a:endParaRPr>
          </a:p>
        </p:txBody>
      </p:sp>
      <p:sp>
        <p:nvSpPr>
          <p:cNvPr id="59" name="任意多边形: 形状 58"/>
          <p:cNvSpPr/>
          <p:nvPr/>
        </p:nvSpPr>
        <p:spPr>
          <a:xfrm>
            <a:off x="3376218" y="6496554"/>
            <a:ext cx="8815783" cy="361446"/>
          </a:xfrm>
          <a:custGeom>
            <a:avLst/>
            <a:gdLst>
              <a:gd name="connsiteX0" fmla="*/ 403813 w 8815783"/>
              <a:gd name="connsiteY0" fmla="*/ 0 h 361446"/>
              <a:gd name="connsiteX1" fmla="*/ 8815783 w 8815783"/>
              <a:gd name="connsiteY1" fmla="*/ 0 h 361446"/>
              <a:gd name="connsiteX2" fmla="*/ 8815783 w 8815783"/>
              <a:gd name="connsiteY2" fmla="*/ 361446 h 361446"/>
              <a:gd name="connsiteX3" fmla="*/ 0 w 8815783"/>
              <a:gd name="connsiteY3" fmla="*/ 361446 h 361446"/>
              <a:gd name="connsiteX4" fmla="*/ 21859 w 8815783"/>
              <a:gd name="connsiteY4" fmla="*/ 253176 h 361446"/>
              <a:gd name="connsiteX5" fmla="*/ 403813 w 8815783"/>
              <a:gd name="connsiteY5" fmla="*/ 0 h 3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5783" h="361446">
                <a:moveTo>
                  <a:pt x="403813" y="0"/>
                </a:moveTo>
                <a:lnTo>
                  <a:pt x="8815783" y="0"/>
                </a:lnTo>
                <a:lnTo>
                  <a:pt x="8815783" y="361446"/>
                </a:lnTo>
                <a:lnTo>
                  <a:pt x="0" y="361446"/>
                </a:lnTo>
                <a:lnTo>
                  <a:pt x="21859" y="253176"/>
                </a:lnTo>
                <a:cubicBezTo>
                  <a:pt x="84788" y="104395"/>
                  <a:pt x="232109" y="0"/>
                  <a:pt x="403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58" name="任意多边形: 形状 57"/>
          <p:cNvSpPr/>
          <p:nvPr/>
        </p:nvSpPr>
        <p:spPr>
          <a:xfrm>
            <a:off x="0" y="-20518"/>
            <a:ext cx="4419600" cy="465019"/>
          </a:xfrm>
          <a:custGeom>
            <a:avLst/>
            <a:gdLst>
              <a:gd name="connsiteX0" fmla="*/ 0 w 4419600"/>
              <a:gd name="connsiteY0" fmla="*/ 0 h 465019"/>
              <a:gd name="connsiteX1" fmla="*/ 4409407 w 4419600"/>
              <a:gd name="connsiteY1" fmla="*/ 0 h 465019"/>
              <a:gd name="connsiteX2" fmla="*/ 4419600 w 4419600"/>
              <a:gd name="connsiteY2" fmla="*/ 50489 h 465019"/>
              <a:gd name="connsiteX3" fmla="*/ 4005070 w 4419600"/>
              <a:gd name="connsiteY3" fmla="*/ 465019 h 465019"/>
              <a:gd name="connsiteX4" fmla="*/ 0 w 4419600"/>
              <a:gd name="connsiteY4" fmla="*/ 465019 h 4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465019">
                <a:moveTo>
                  <a:pt x="0" y="0"/>
                </a:moveTo>
                <a:lnTo>
                  <a:pt x="4409407" y="0"/>
                </a:lnTo>
                <a:lnTo>
                  <a:pt x="4419600" y="50489"/>
                </a:lnTo>
                <a:cubicBezTo>
                  <a:pt x="4419600" y="279428"/>
                  <a:pt x="4234009" y="465019"/>
                  <a:pt x="4005070" y="465019"/>
                </a:cubicBezTo>
                <a:lnTo>
                  <a:pt x="0" y="4650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5" name="文本框 4"/>
          <p:cNvSpPr txBox="1"/>
          <p:nvPr/>
        </p:nvSpPr>
        <p:spPr>
          <a:xfrm>
            <a:off x="260985" y="23495"/>
            <a:ext cx="3513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/>
              <a:t>《电子商务</a:t>
            </a:r>
            <a:r>
              <a:rPr lang="zh-CN" altLang="en-US"/>
              <a:t>物流管理》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跨境电商物流系统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8350" y="1335405"/>
            <a:ext cx="11028680" cy="4492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以采用</a:t>
            </a:r>
            <a:r>
              <a:rPr lang="en-US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FOB</a:t>
            </a: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条款的国际货物，阐述跨境电商物流</a:t>
            </a: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出口</a:t>
            </a: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系统的运作模式</a:t>
            </a:r>
            <a:endParaRPr lang="zh-CN" sz="200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跨境电商物流系统的输入部分</a:t>
            </a:r>
            <a:endParaRPr lang="zh-CN" sz="200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卖方备货、货源落实、接收买方的信用证；买方租船订舱的船期和班次信息；购买货物保险；卖方编制出口货物运输计划；其他物流信息</a:t>
            </a:r>
            <a:endParaRPr lang="zh-CN" sz="200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跨境电商物流系统的输出部分</a:t>
            </a:r>
            <a:endParaRPr lang="zh-CN" sz="200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货物从卖方经国际运输运送至买方；卖方交齐各项出口单证；贸易结算、买方收汇；船舶公司提供国际货物运输物流服务；经济活动分析、理赔及索赔</a:t>
            </a:r>
            <a:endParaRPr lang="zh-CN" sz="200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跨境电商物流系统的转换部分</a:t>
            </a:r>
            <a:endParaRPr lang="zh-CN" sz="200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商品出口前的加工整理；包装、贴标签；储存；国内运输和国际运输；商品进港、装船；制单、交单；报检员报检、报关员报关。此部分需要许多现代物流管理方法、手段和设施的介入</a:t>
            </a:r>
            <a:endParaRPr lang="zh-CN" sz="200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4163438" cy="6858000"/>
          </a:xfrm>
          <a:custGeom>
            <a:avLst/>
            <a:gdLst>
              <a:gd name="connsiteX0" fmla="*/ 0 w 4163438"/>
              <a:gd name="connsiteY0" fmla="*/ 0 h 6858000"/>
              <a:gd name="connsiteX1" fmla="*/ 2742992 w 4163438"/>
              <a:gd name="connsiteY1" fmla="*/ 0 h 6858000"/>
              <a:gd name="connsiteX2" fmla="*/ 2844235 w 4163438"/>
              <a:gd name="connsiteY2" fmla="*/ 103427 h 6858000"/>
              <a:gd name="connsiteX3" fmla="*/ 4163438 w 4163438"/>
              <a:gd name="connsiteY3" fmla="*/ 3429000 h 6858000"/>
              <a:gd name="connsiteX4" fmla="*/ 2844235 w 4163438"/>
              <a:gd name="connsiteY4" fmla="*/ 6754574 h 6858000"/>
              <a:gd name="connsiteX5" fmla="*/ 2742992 w 4163438"/>
              <a:gd name="connsiteY5" fmla="*/ 6858000 h 6858000"/>
              <a:gd name="connsiteX6" fmla="*/ 0 w 41634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438" h="6858000">
                <a:moveTo>
                  <a:pt x="0" y="0"/>
                </a:moveTo>
                <a:lnTo>
                  <a:pt x="2742992" y="0"/>
                </a:lnTo>
                <a:lnTo>
                  <a:pt x="2844235" y="103427"/>
                </a:lnTo>
                <a:cubicBezTo>
                  <a:pt x="3663879" y="981771"/>
                  <a:pt x="4163438" y="2148565"/>
                  <a:pt x="4163438" y="3429000"/>
                </a:cubicBezTo>
                <a:cubicBezTo>
                  <a:pt x="4163438" y="4709436"/>
                  <a:pt x="3663879" y="5876229"/>
                  <a:pt x="2844235" y="6754574"/>
                </a:cubicBezTo>
                <a:lnTo>
                  <a:pt x="27429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站酷文艺体" panose="02000603000000000000"/>
              <a:cs typeface="+mn-cs"/>
            </a:endParaRPr>
          </a:p>
        </p:txBody>
      </p:sp>
      <p:pic>
        <p:nvPicPr>
          <p:cNvPr id="14" name="图片 13" descr="图片包含 游戏机, 建筑, 桌子, 房间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t="357" r="18621"/>
          <a:stretch>
            <a:fillRect/>
          </a:stretch>
        </p:blipFill>
        <p:spPr>
          <a:xfrm flipH="1">
            <a:off x="4" y="5122"/>
            <a:ext cx="3814629" cy="6833522"/>
          </a:xfrm>
          <a:custGeom>
            <a:avLst/>
            <a:gdLst>
              <a:gd name="connsiteX0" fmla="*/ 3814629 w 3814629"/>
              <a:gd name="connsiteY0" fmla="*/ 0 h 6833522"/>
              <a:gd name="connsiteX1" fmla="*/ 1322877 w 3814629"/>
              <a:gd name="connsiteY1" fmla="*/ 0 h 6833522"/>
              <a:gd name="connsiteX2" fmla="*/ 1228588 w 3814629"/>
              <a:gd name="connsiteY2" fmla="*/ 103427 h 6833522"/>
              <a:gd name="connsiteX3" fmla="*/ 0 w 3814629"/>
              <a:gd name="connsiteY3" fmla="*/ 3429000 h 6833522"/>
              <a:gd name="connsiteX4" fmla="*/ 1228588 w 3814629"/>
              <a:gd name="connsiteY4" fmla="*/ 6754574 h 6833522"/>
              <a:gd name="connsiteX5" fmla="*/ 1300561 w 3814629"/>
              <a:gd name="connsiteY5" fmla="*/ 6833522 h 6833522"/>
              <a:gd name="connsiteX6" fmla="*/ 3814629 w 3814629"/>
              <a:gd name="connsiteY6" fmla="*/ 6833522 h 68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629" h="6833522">
                <a:moveTo>
                  <a:pt x="3814629" y="0"/>
                </a:moveTo>
                <a:lnTo>
                  <a:pt x="1322877" y="0"/>
                </a:lnTo>
                <a:lnTo>
                  <a:pt x="1228588" y="103427"/>
                </a:lnTo>
                <a:cubicBezTo>
                  <a:pt x="465245" y="981771"/>
                  <a:pt x="0" y="2148565"/>
                  <a:pt x="0" y="3429000"/>
                </a:cubicBezTo>
                <a:cubicBezTo>
                  <a:pt x="0" y="4709436"/>
                  <a:pt x="465245" y="5876229"/>
                  <a:pt x="1228588" y="6754574"/>
                </a:cubicBezTo>
                <a:lnTo>
                  <a:pt x="1300561" y="6833522"/>
                </a:lnTo>
                <a:lnTo>
                  <a:pt x="3814629" y="6833522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610035" y="3061922"/>
            <a:ext cx="425715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工作任务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5295" y="2855595"/>
            <a:ext cx="1075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小薇LOGO体" panose="02010600010101010101" pitchFamily="2" charset="-122"/>
              <a:ea typeface="站酷小薇LOGO体" panose="0201060001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3947" y="4025470"/>
            <a:ext cx="4757244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6239510" y="4358005"/>
            <a:ext cx="528637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B2C跨境电商出口物流模式分析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03948" y="4377610"/>
            <a:ext cx="250690" cy="27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工作任务一 B2C跨境电商出口物流模式分析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79755" y="1663065"/>
            <a:ext cx="10760710" cy="2894330"/>
          </a:xfrm>
        </p:spPr>
        <p:txBody>
          <a:bodyPr>
            <a:normAutofit lnSpcReduction="10000"/>
          </a:bodyPr>
          <a:p>
            <a:pPr>
              <a:lnSpc>
                <a:spcPct val="150000"/>
              </a:lnSpc>
            </a:pPr>
            <a:r>
              <a:rPr lang="zh-CN" altLang="en-US" sz="2000"/>
              <a:t>工作任务要求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梳理每一种出口物流模式的资费价格、尺寸限制、包装要求、保险理赔、退件费用、查询方法、违禁品规定等，比较分析每一种出口物流模式的优缺点，以及适用对象</a:t>
            </a:r>
            <a:endParaRPr lang="zh-CN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工作任务一 </a:t>
            </a:r>
            <a:r>
              <a:rPr lang="zh-CN" altLang="en-US">
                <a:sym typeface="+mn-ea"/>
              </a:rPr>
              <a:t>B2C跨境电商出口物流模式分析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9755" y="981075"/>
            <a:ext cx="9959340" cy="5292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从B2C跨境电商出口的角度来看，目前主要有五种主流跨境电商物流方式</a:t>
            </a:r>
            <a:endParaRPr lang="zh-CN" sz="20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邮政包裹模式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中国邮政小包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中国邮政大包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中国香港邮政小包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瑞士邮政小包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新加坡邮政小包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国际快递模式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DHL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UPS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联邦快递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TNT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15735" y="1412875"/>
            <a:ext cx="392684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国内快递模式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中国邮政专递（EMS）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顺丰速运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专线物流模式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美国专线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英国专线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俄罗斯专线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澳大利亚专线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海外仓储模式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菜鸟海外仓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出口易海外仓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4PX海外仓</a:t>
            </a:r>
            <a:endParaRPr lang="zh-CN" altLang="en-US" sz="20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工作任务二</a:t>
            </a:r>
            <a:r>
              <a:rPr lang="zh-CN" altLang="en-US"/>
              <a:t> B2C跨境电商进口物流模式分析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95630" y="1565275"/>
            <a:ext cx="10760710" cy="2310130"/>
          </a:xfrm>
        </p:spPr>
        <p:txBody>
          <a:bodyPr/>
          <a:p>
            <a:r>
              <a:rPr lang="zh-CN" altLang="en-US" sz="2000"/>
              <a:t>工作任务要求</a:t>
            </a:r>
            <a:endParaRPr lang="zh-CN" altLang="en-US" sz="2000"/>
          </a:p>
          <a:p>
            <a:pPr lvl="1"/>
            <a:r>
              <a:rPr lang="zh-CN" altLang="en-US" sz="2000"/>
              <a:t>熟悉B2C跨境电商进口商品的四种物流模式，分析每一种物流模式的优劣势，计算网店经营的商品在四种物流模式下的物流成本和应缴税额</a:t>
            </a:r>
            <a:endParaRPr lang="zh-CN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工作任务二</a:t>
            </a:r>
            <a:r>
              <a:rPr lang="zh-CN" altLang="en-US"/>
              <a:t> B2C跨境电商进口物流模式分析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95630" y="1527810"/>
            <a:ext cx="2540000" cy="4170045"/>
          </a:xfrm>
        </p:spPr>
        <p:txBody>
          <a:bodyPr>
            <a:normAutofit lnSpcReduction="20000"/>
          </a:bodyPr>
          <a:p>
            <a:r>
              <a:rPr lang="zh-CN" altLang="en-US" sz="2000"/>
              <a:t>跨境零售电商进口商品的物流模式主要分为</a:t>
            </a:r>
            <a:endParaRPr lang="zh-CN" altLang="en-US" sz="2000"/>
          </a:p>
          <a:p>
            <a:pPr lvl="1"/>
            <a:r>
              <a:rPr lang="zh-CN" altLang="en-US" sz="2000"/>
              <a:t>保税模式</a:t>
            </a:r>
            <a:endParaRPr lang="zh-CN" altLang="en-US" sz="2000"/>
          </a:p>
          <a:p>
            <a:pPr lvl="1"/>
            <a:r>
              <a:rPr lang="zh-CN" altLang="en-US" sz="2000"/>
              <a:t>直邮模式</a:t>
            </a:r>
            <a:endParaRPr lang="zh-CN" altLang="en-US" sz="2000"/>
          </a:p>
          <a:p>
            <a:pPr lvl="1"/>
            <a:r>
              <a:rPr lang="zh-CN" altLang="en-US" sz="2000"/>
              <a:t>集货模式</a:t>
            </a:r>
            <a:endParaRPr lang="zh-CN" altLang="en-US" sz="2000"/>
          </a:p>
          <a:p>
            <a:pPr lvl="1"/>
            <a:r>
              <a:rPr lang="zh-CN" altLang="en-US" sz="2000"/>
              <a:t>转运模式</a:t>
            </a:r>
            <a:endParaRPr lang="zh-CN" altLang="en-US" sz="2000"/>
          </a:p>
        </p:txBody>
      </p:sp>
      <p:pic>
        <p:nvPicPr>
          <p:cNvPr id="4" name="图片 -2147482608" descr="..\18-0532 图\9-6.tif"/>
          <p:cNvPicPr/>
          <p:nvPr/>
        </p:nvPicPr>
        <p:blipFill>
          <a:blip r:embed="rId1"/>
          <a:stretch>
            <a:fillRect/>
          </a:stretch>
        </p:blipFill>
        <p:spPr>
          <a:xfrm>
            <a:off x="2999740" y="1127760"/>
            <a:ext cx="4694685" cy="49658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607" descr="..\18-0532 图\9-7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7823835" y="1052830"/>
            <a:ext cx="4173220" cy="4961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007485" y="6165215"/>
            <a:ext cx="743839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图</a:t>
            </a:r>
            <a:r>
              <a:rPr lang="en-US" sz="1600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9-6  </a:t>
            </a:r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保税模式和直邮模式       </a:t>
            </a:r>
            <a:r>
              <a:rPr lang="en-US" alt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                  </a:t>
            </a:r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   </a:t>
            </a:r>
            <a:r>
              <a:rPr lang="en-US" alt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         </a:t>
            </a:r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   图</a:t>
            </a:r>
            <a:r>
              <a:rPr lang="en-US" sz="1600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9-7  </a:t>
            </a:r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集货模式和转运模式</a:t>
            </a:r>
            <a:endParaRPr lang="zh-CN" altLang="en-US" sz="1600" i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工作任务二</a:t>
            </a:r>
            <a:r>
              <a:rPr lang="zh-CN" altLang="en-US"/>
              <a:t> B2C跨境电商进口物流模式分析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51630" y="119697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35585"/>
            <a:r>
              <a:rPr lang="zh-CN" sz="1800" i="0">
                <a:latin typeface="Arial" panose="020B0604020202020204" pitchFamily="34" charset="0"/>
                <a:ea typeface="黑体" panose="02010609060101010101" charset="-122"/>
              </a:rPr>
              <a:t>表</a:t>
            </a:r>
            <a:r>
              <a:rPr lang="en-US" sz="1800" i="0">
                <a:latin typeface="Arial" panose="020B0604020202020204" pitchFamily="34" charset="0"/>
                <a:ea typeface="黑体" panose="02010609060101010101" charset="-122"/>
              </a:rPr>
              <a:t>9-1</a:t>
            </a:r>
            <a:r>
              <a:rPr lang="en-US" sz="1800" i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	</a:t>
            </a:r>
            <a:r>
              <a:rPr lang="zh-CN" sz="1800" i="0">
                <a:latin typeface="Arial" panose="020B0604020202020204" pitchFamily="34" charset="0"/>
                <a:ea typeface="黑体" panose="02010609060101010101" charset="-122"/>
              </a:rPr>
              <a:t>商品进口税收政策对比</a:t>
            </a:r>
            <a:endParaRPr lang="zh-CN" altLang="en-US" sz="1800" i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44830" y="1611630"/>
          <a:ext cx="11047095" cy="4903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0005"/>
                <a:gridCol w="3442335"/>
                <a:gridCol w="2451735"/>
                <a:gridCol w="3843020"/>
              </a:tblGrid>
              <a:tr h="60198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商品进口模式比较项目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直邮模式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保税模式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一般贸易进口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15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征税对象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1．入境人员携带的行李物品2．邮递物品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跨境零售企业进口的货物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企业间线下贸易的货物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38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报关概率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1．有的报关，有的不报关2．海关抽查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全部报关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全部报关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15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应缴税费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免税或仅缴纳行邮税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需缴纳增值税和关税，奢侈品和化妆品需缴纳消费税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计税公式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1．税额小于50元：免税2．税额大于50元：征收行邮税应征行邮税额=完税价格</a:t>
                      </a: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×商品行邮税税率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1．进口关税=到岸价</a:t>
                      </a: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×关税税率2．消费税=［（到岸价+关税税额）/（1</a:t>
                      </a: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−消费税率）］</a:t>
                      </a: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×消费税税率3．增值税=（到岸价+进口关税+消费税额）</a:t>
                      </a: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×增值税税率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48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税率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行邮税税率按品类分为10%、20%、30%和50%四档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1．海关对不同品类商品征收不同的税2．增值税税率16%3．消费税税率30%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工作任务三 B2B跨境电商出口货物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95630" y="1565910"/>
            <a:ext cx="10760710" cy="2309495"/>
          </a:xfrm>
        </p:spPr>
        <p:txBody>
          <a:bodyPr/>
          <a:p>
            <a:r>
              <a:rPr lang="zh-CN" altLang="en-US" sz="2000"/>
              <a:t>工作任务要求</a:t>
            </a:r>
            <a:endParaRPr lang="zh-CN" altLang="en-US" sz="2000"/>
          </a:p>
          <a:p>
            <a:pPr lvl="1"/>
            <a:r>
              <a:rPr lang="zh-CN" altLang="en-US" sz="2000"/>
              <a:t>熟悉B2B跨境电商出口货物的流程，并根据货物出口流程图分析跨境电商物流的操作步骤，以及各步骤存在的操作风险，根据示例要求填好中华人民共和国海关出口货物报关单</a:t>
            </a:r>
            <a:endParaRPr lang="zh-CN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工作任务三 B2B跨境电商出口货物</a:t>
            </a:r>
            <a:endParaRPr lang="zh-CN" altLang="en-US"/>
          </a:p>
        </p:txBody>
      </p:sp>
      <p:pic>
        <p:nvPicPr>
          <p:cNvPr id="4" name="图片 8" descr="0903"/>
          <p:cNvPicPr/>
          <p:nvPr/>
        </p:nvPicPr>
        <p:blipFill>
          <a:blip r:embed="rId1"/>
          <a:stretch>
            <a:fillRect/>
          </a:stretch>
        </p:blipFill>
        <p:spPr>
          <a:xfrm>
            <a:off x="3431540" y="1195705"/>
            <a:ext cx="4952365" cy="4992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368040" y="6309360"/>
            <a:ext cx="5080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图</a:t>
            </a:r>
            <a:r>
              <a:rPr lang="en-US" sz="1600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9-5</a:t>
            </a:r>
            <a:r>
              <a:rPr lang="en-US" sz="16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货物出口流程</a:t>
            </a:r>
            <a:endParaRPr lang="zh-CN" altLang="en-US" sz="1600" i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工作任务三 B2B跨境电商出口货物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95630" y="981075"/>
            <a:ext cx="5843270" cy="6265545"/>
          </a:xfrm>
        </p:spPr>
        <p:txBody>
          <a:bodyPr>
            <a:normAutofit/>
          </a:bodyPr>
          <a:p>
            <a:pPr indent="0"/>
            <a:r>
              <a:rPr lang="zh-CN" altLang="en-US" sz="2300">
                <a:latin typeface="微软雅黑" panose="020B0503020204020204" charset="-122"/>
                <a:cs typeface="微软雅黑" panose="020B0503020204020204" charset="-122"/>
              </a:rPr>
              <a:t>贸易磋商</a:t>
            </a:r>
            <a:endParaRPr lang="zh-CN" altLang="en-US" sz="2300">
              <a:latin typeface="微软雅黑" panose="020B0503020204020204" charset="-122"/>
              <a:cs typeface="微软雅黑" panose="020B0503020204020204" charset="-122"/>
            </a:endParaRPr>
          </a:p>
          <a:p>
            <a:pPr marL="685800" lvl="1" indent="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询盘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85800" lvl="1" indent="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发盘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85800" lvl="1" indent="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还盘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85800" lvl="1" indent="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接受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28600" lvl="0" indent="0">
              <a:buFont typeface="Arial" panose="020B0604020202020204" pitchFamily="34" charset="0"/>
              <a:buChar char="•"/>
            </a:pPr>
            <a:r>
              <a:rPr lang="zh-CN" alt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签订合同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6527800" y="1124585"/>
            <a:ext cx="5843270" cy="6265545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0">
              <a:buFont typeface="Arial" panose="020B0604020202020204" pitchFamily="34" charset="0"/>
              <a:buChar char="•"/>
            </a:pPr>
            <a:r>
              <a:rPr lang="zh-CN" altLang="en-US" sz="23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确定付款方式</a:t>
            </a:r>
            <a:endParaRPr lang="zh-CN" altLang="en-US" sz="23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85800" lvl="1" indent="0"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信用证付款方式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85800" lvl="1" indent="0"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TT付款方式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85800" lvl="1" indent="0"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直接付款方式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28600" lvl="0" indent="0">
              <a:buFont typeface="Arial" panose="020B0604020202020204" pitchFamily="34" charset="0"/>
              <a:buChar char="•"/>
            </a:pPr>
            <a:r>
              <a:rPr lang="zh-CN" altLang="en-US" sz="23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审核装运条款</a:t>
            </a:r>
            <a:endParaRPr lang="zh-CN" altLang="en-US" sz="23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28600" lvl="0" indent="0">
              <a:buFont typeface="Arial" panose="020B0604020202020204" pitchFamily="34" charset="0"/>
              <a:buChar char="•"/>
            </a:pPr>
            <a:r>
              <a:rPr lang="zh-CN" altLang="en-US" sz="23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备货报检</a:t>
            </a:r>
            <a:endParaRPr lang="zh-CN" altLang="en-US" sz="23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85800" lvl="1" indent="0"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备货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85800" lvl="1" indent="0"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报检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28600" lvl="0" indent="0">
              <a:buFont typeface="Arial" panose="020B0604020202020204" pitchFamily="34" charset="0"/>
              <a:buChar char="•"/>
            </a:pP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图书馆, 架子, 卡车, 前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" y="1586082"/>
            <a:ext cx="7412967" cy="5344950"/>
          </a:xfrm>
          <a:custGeom>
            <a:avLst/>
            <a:gdLst>
              <a:gd name="connsiteX0" fmla="*/ 4962872 w 7412967"/>
              <a:gd name="connsiteY0" fmla="*/ 2198 h 5344950"/>
              <a:gd name="connsiteX1" fmla="*/ 6737555 w 7412967"/>
              <a:gd name="connsiteY1" fmla="*/ 675413 h 5344950"/>
              <a:gd name="connsiteX2" fmla="*/ 6588156 w 7412967"/>
              <a:gd name="connsiteY2" fmla="*/ 4286660 h 5344950"/>
              <a:gd name="connsiteX3" fmla="*/ 5529866 w 7412967"/>
              <a:gd name="connsiteY3" fmla="*/ 5344950 h 5344950"/>
              <a:gd name="connsiteX4" fmla="*/ 1 w 7412967"/>
              <a:gd name="connsiteY4" fmla="*/ 5344950 h 5344950"/>
              <a:gd name="connsiteX5" fmla="*/ 0 w 7412967"/>
              <a:gd name="connsiteY5" fmla="*/ 4002715 h 5344950"/>
              <a:gd name="connsiteX6" fmla="*/ 103158 w 7412967"/>
              <a:gd name="connsiteY6" fmla="*/ 3865834 h 5344950"/>
              <a:gd name="connsiteX7" fmla="*/ 286474 w 7412967"/>
              <a:gd name="connsiteY7" fmla="*/ 3664645 h 5344950"/>
              <a:gd name="connsiteX8" fmla="*/ 3126307 w 7412967"/>
              <a:gd name="connsiteY8" fmla="*/ 824812 h 5344950"/>
              <a:gd name="connsiteX9" fmla="*/ 4962872 w 7412967"/>
              <a:gd name="connsiteY9" fmla="*/ 2198 h 534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2967" h="5344950">
                <a:moveTo>
                  <a:pt x="4962872" y="2198"/>
                </a:moveTo>
                <a:cubicBezTo>
                  <a:pt x="5616379" y="-24837"/>
                  <a:pt x="6259572" y="197431"/>
                  <a:pt x="6737555" y="675413"/>
                </a:cubicBezTo>
                <a:cubicBezTo>
                  <a:pt x="7693518" y="1631377"/>
                  <a:pt x="7626630" y="3248186"/>
                  <a:pt x="6588156" y="4286660"/>
                </a:cubicBezTo>
                <a:lnTo>
                  <a:pt x="5529866" y="5344950"/>
                </a:lnTo>
                <a:lnTo>
                  <a:pt x="1" y="5344950"/>
                </a:lnTo>
                <a:lnTo>
                  <a:pt x="0" y="4002715"/>
                </a:lnTo>
                <a:lnTo>
                  <a:pt x="103158" y="3865834"/>
                </a:lnTo>
                <a:cubicBezTo>
                  <a:pt x="160460" y="3796714"/>
                  <a:pt x="221570" y="3729549"/>
                  <a:pt x="286474" y="3664645"/>
                </a:cubicBezTo>
                <a:lnTo>
                  <a:pt x="3126307" y="824812"/>
                </a:lnTo>
                <a:cubicBezTo>
                  <a:pt x="3645544" y="305575"/>
                  <a:pt x="4309366" y="29235"/>
                  <a:pt x="4962872" y="2198"/>
                </a:cubicBezTo>
                <a:close/>
              </a:path>
            </a:pathLst>
          </a:custGeom>
        </p:spPr>
      </p:pic>
      <p:sp>
        <p:nvSpPr>
          <p:cNvPr id="15" name="任意多边形: 形状 14"/>
          <p:cNvSpPr/>
          <p:nvPr/>
        </p:nvSpPr>
        <p:spPr>
          <a:xfrm rot="18900000">
            <a:off x="4044315" y="248285"/>
            <a:ext cx="9078595" cy="5288915"/>
          </a:xfrm>
          <a:custGeom>
            <a:avLst/>
            <a:gdLst>
              <a:gd name="connsiteX0" fmla="*/ 5963798 w 9078463"/>
              <a:gd name="connsiteY0" fmla="*/ 0 h 5010888"/>
              <a:gd name="connsiteX1" fmla="*/ 9078463 w 9078463"/>
              <a:gd name="connsiteY1" fmla="*/ 3114666 h 5010888"/>
              <a:gd name="connsiteX2" fmla="*/ 7238472 w 9078463"/>
              <a:gd name="connsiteY2" fmla="*/ 4954658 h 5010888"/>
              <a:gd name="connsiteX3" fmla="*/ 7217750 w 9078463"/>
              <a:gd name="connsiteY3" fmla="*/ 4959987 h 5010888"/>
              <a:gd name="connsiteX4" fmla="*/ 6712815 w 9078463"/>
              <a:gd name="connsiteY4" fmla="*/ 5010888 h 5010888"/>
              <a:gd name="connsiteX5" fmla="*/ 2505444 w 9078463"/>
              <a:gd name="connsiteY5" fmla="*/ 5010887 h 5010888"/>
              <a:gd name="connsiteX6" fmla="*/ 0 w 9078463"/>
              <a:gd name="connsiteY6" fmla="*/ 2505443 h 5010888"/>
              <a:gd name="connsiteX7" fmla="*/ 0 w 9078463"/>
              <a:gd name="connsiteY7" fmla="*/ 2505444 h 5010888"/>
              <a:gd name="connsiteX8" fmla="*/ 2505444 w 9078463"/>
              <a:gd name="connsiteY8" fmla="*/ 0 h 501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8463" h="5010888">
                <a:moveTo>
                  <a:pt x="5963798" y="0"/>
                </a:moveTo>
                <a:lnTo>
                  <a:pt x="9078463" y="3114666"/>
                </a:lnTo>
                <a:lnTo>
                  <a:pt x="7238472" y="4954658"/>
                </a:lnTo>
                <a:lnTo>
                  <a:pt x="7217750" y="4959987"/>
                </a:lnTo>
                <a:cubicBezTo>
                  <a:pt x="7054651" y="4993361"/>
                  <a:pt x="6885781" y="5010888"/>
                  <a:pt x="6712815" y="5010888"/>
                </a:cubicBezTo>
                <a:lnTo>
                  <a:pt x="2505444" y="5010887"/>
                </a:lnTo>
                <a:cubicBezTo>
                  <a:pt x="1121725" y="5010887"/>
                  <a:pt x="0" y="3889163"/>
                  <a:pt x="0" y="2505443"/>
                </a:cubicBezTo>
                <a:lnTo>
                  <a:pt x="0" y="2505444"/>
                </a:lnTo>
                <a:cubicBezTo>
                  <a:pt x="0" y="1121725"/>
                  <a:pt x="1121725" y="0"/>
                  <a:pt x="2505444" y="0"/>
                </a:cubicBezTo>
                <a:close/>
              </a:path>
            </a:pathLst>
          </a:custGeom>
          <a:solidFill>
            <a:srgbClr val="B5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任意多边形: 形状 16"/>
          <p:cNvSpPr/>
          <p:nvPr/>
        </p:nvSpPr>
        <p:spPr>
          <a:xfrm rot="18899999">
            <a:off x="-956216" y="3014594"/>
            <a:ext cx="3071293" cy="1432414"/>
          </a:xfrm>
          <a:custGeom>
            <a:avLst/>
            <a:gdLst>
              <a:gd name="connsiteX0" fmla="*/ 2861521 w 3071293"/>
              <a:gd name="connsiteY0" fmla="*/ 209772 h 1432414"/>
              <a:gd name="connsiteX1" fmla="*/ 3071293 w 3071293"/>
              <a:gd name="connsiteY1" fmla="*/ 716207 h 1432414"/>
              <a:gd name="connsiteX2" fmla="*/ 3071292 w 3071293"/>
              <a:gd name="connsiteY2" fmla="*/ 716207 h 1432414"/>
              <a:gd name="connsiteX3" fmla="*/ 2355085 w 3071293"/>
              <a:gd name="connsiteY3" fmla="*/ 1432414 h 1432414"/>
              <a:gd name="connsiteX4" fmla="*/ 0 w 3071293"/>
              <a:gd name="connsiteY4" fmla="*/ 1432414 h 1432414"/>
              <a:gd name="connsiteX5" fmla="*/ 1432415 w 3071293"/>
              <a:gd name="connsiteY5" fmla="*/ 0 h 1432414"/>
              <a:gd name="connsiteX6" fmla="*/ 2355086 w 3071293"/>
              <a:gd name="connsiteY6" fmla="*/ 0 h 1432414"/>
              <a:gd name="connsiteX7" fmla="*/ 2861521 w 3071293"/>
              <a:gd name="connsiteY7" fmla="*/ 209772 h 143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1293" h="1432414">
                <a:moveTo>
                  <a:pt x="2861521" y="209772"/>
                </a:moveTo>
                <a:cubicBezTo>
                  <a:pt x="2991129" y="339380"/>
                  <a:pt x="3071293" y="518432"/>
                  <a:pt x="3071293" y="716207"/>
                </a:cubicBezTo>
                <a:lnTo>
                  <a:pt x="3071292" y="716207"/>
                </a:lnTo>
                <a:cubicBezTo>
                  <a:pt x="3071292" y="1111757"/>
                  <a:pt x="2750635" y="1432414"/>
                  <a:pt x="2355085" y="1432414"/>
                </a:cubicBezTo>
                <a:lnTo>
                  <a:pt x="0" y="1432414"/>
                </a:lnTo>
                <a:lnTo>
                  <a:pt x="1432415" y="0"/>
                </a:lnTo>
                <a:lnTo>
                  <a:pt x="2355086" y="0"/>
                </a:lnTo>
                <a:cubicBezTo>
                  <a:pt x="2552861" y="0"/>
                  <a:pt x="2731913" y="80164"/>
                  <a:pt x="2861521" y="209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6096000" y="1557020"/>
            <a:ext cx="543941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 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电子商务没有时空限制，但货物的交付却有时空限制，而且跨境电商物流相比国内电商物流手续更复杂、可控性更差、耗时更长、风险更大、价格更高，因此经营跨境电商的一个关键环节是做好跨境电商物流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87017" y="759282"/>
            <a:ext cx="446108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导语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pitchFamily="2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18899999">
            <a:off x="10897537" y="3688206"/>
            <a:ext cx="2142381" cy="1431842"/>
          </a:xfrm>
          <a:custGeom>
            <a:avLst/>
            <a:gdLst>
              <a:gd name="connsiteX0" fmla="*/ 2142381 w 2142381"/>
              <a:gd name="connsiteY0" fmla="*/ 0 h 1431842"/>
              <a:gd name="connsiteX1" fmla="*/ 710539 w 2142381"/>
              <a:gd name="connsiteY1" fmla="*/ 1431842 h 1431842"/>
              <a:gd name="connsiteX2" fmla="*/ 571867 w 2142381"/>
              <a:gd name="connsiteY2" fmla="*/ 1417862 h 1431842"/>
              <a:gd name="connsiteX3" fmla="*/ 0 w 2142381"/>
              <a:gd name="connsiteY3" fmla="*/ 716206 h 1431842"/>
              <a:gd name="connsiteX4" fmla="*/ 0 w 2142381"/>
              <a:gd name="connsiteY4" fmla="*/ 716207 h 1431842"/>
              <a:gd name="connsiteX5" fmla="*/ 716207 w 2142381"/>
              <a:gd name="connsiteY5" fmla="*/ 0 h 14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2381" h="1431842">
                <a:moveTo>
                  <a:pt x="2142381" y="0"/>
                </a:moveTo>
                <a:lnTo>
                  <a:pt x="710539" y="1431842"/>
                </a:lnTo>
                <a:lnTo>
                  <a:pt x="571867" y="1417862"/>
                </a:lnTo>
                <a:cubicBezTo>
                  <a:pt x="245503" y="1351079"/>
                  <a:pt x="0" y="1062313"/>
                  <a:pt x="0" y="716206"/>
                </a:cubicBezTo>
                <a:lnTo>
                  <a:pt x="0" y="716207"/>
                </a:lnTo>
                <a:cubicBezTo>
                  <a:pt x="0" y="320657"/>
                  <a:pt x="320657" y="0"/>
                  <a:pt x="7162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7513" y="426720"/>
            <a:ext cx="7153912" cy="521970"/>
            <a:chOff x="437649" y="427014"/>
            <a:chExt cx="2969881" cy="521970"/>
          </a:xfrm>
        </p:grpSpPr>
        <p:grpSp>
          <p:nvGrpSpPr>
            <p:cNvPr id="9" name="组合 8"/>
            <p:cNvGrpSpPr/>
            <p:nvPr/>
          </p:nvGrpSpPr>
          <p:grpSpPr>
            <a:xfrm>
              <a:off x="437649" y="462938"/>
              <a:ext cx="188316" cy="485775"/>
              <a:chOff x="431502" y="469830"/>
              <a:chExt cx="265665" cy="68530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447628" y="469831"/>
                <a:ext cx="249539" cy="634240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Source Han Sans Regular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31502" y="469830"/>
                <a:ext cx="265158" cy="685301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Source Han Sans Regular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625607" y="427014"/>
              <a:ext cx="278192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2800" i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anose="02010600040101010101" pitchFamily="2" charset="-122"/>
                  <a:sym typeface="+mn-ea"/>
                </a:rPr>
                <a:t>项目九  跨境电商物流管理</a:t>
              </a:r>
              <a:endParaRPr sz="2800" i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工作任务三 B2B跨境电商出口货物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1180" y="1125220"/>
            <a:ext cx="3953510" cy="4610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lv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租船订舱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缮制委托书</a:t>
            </a:r>
            <a:endParaRPr lang="zh-CN" altLang="en-US" sz="18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加盖企业订舱章订舱</a:t>
            </a:r>
            <a:endParaRPr lang="zh-CN" altLang="en-US" sz="18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船舶公司在收到订舱委托书后，合理安排舱位，并签发“装货单”</a:t>
            </a:r>
            <a:endParaRPr lang="zh-CN" altLang="en-US" sz="18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办理保险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投保手续</a:t>
            </a:r>
            <a:endParaRPr lang="zh-CN" altLang="en-US" sz="18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保险险种</a:t>
            </a:r>
            <a:endParaRPr lang="zh-CN" altLang="en-US" sz="18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做箱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门到门做箱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内装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27800" y="1196975"/>
            <a:ext cx="3953510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lv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货物集中港区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出口货物通关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海关申报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陪同海关查验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缴纳进出口税费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858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提取或装运货物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工作任务三 B2B跨境电商出口货物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9755" y="1485265"/>
            <a:ext cx="5242560" cy="27305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lvl="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装船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制单结汇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lvl="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出口退税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85800" lvl="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i="0">
                <a:solidFill>
                  <a:schemeClr val="tx1">
                    <a:lumMod val="85000"/>
                    <a:lumOff val="15000"/>
                  </a:schemeClr>
                </a:solidFill>
              </a:rPr>
              <a:t>有关证件的送验及登记表的领取</a:t>
            </a:r>
            <a:endParaRPr lang="zh-CN" altLang="en-US" sz="24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i="0">
                <a:solidFill>
                  <a:schemeClr val="tx1">
                    <a:lumMod val="85000"/>
                    <a:lumOff val="15000"/>
                  </a:schemeClr>
                </a:solidFill>
              </a:rPr>
              <a:t>退税登记的申报和受理</a:t>
            </a:r>
            <a:endParaRPr lang="zh-CN" altLang="en-US" sz="24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i="0">
                <a:solidFill>
                  <a:schemeClr val="tx1">
                    <a:lumMod val="85000"/>
                    <a:lumOff val="15000"/>
                  </a:schemeClr>
                </a:solidFill>
              </a:rPr>
              <a:t>填发出口退税登记证</a:t>
            </a:r>
            <a:endParaRPr lang="zh-CN" altLang="en-US" sz="2400" i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工作任务三 B2B跨境电商出口货物</a:t>
            </a:r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/>
          <a:srcRect r="17683"/>
          <a:stretch>
            <a:fillRect/>
          </a:stretch>
        </p:blipFill>
        <p:spPr>
          <a:xfrm>
            <a:off x="2063750" y="836930"/>
            <a:ext cx="6929120" cy="60248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工作任务四 B2B跨境电商进口货物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95630" y="1610360"/>
            <a:ext cx="10760710" cy="2265045"/>
          </a:xfrm>
        </p:spPr>
        <p:txBody>
          <a:bodyPr/>
          <a:p>
            <a:r>
              <a:rPr lang="zh-CN" altLang="en-US" sz="2000"/>
              <a:t>工作任务要求</a:t>
            </a:r>
            <a:endParaRPr lang="zh-CN" altLang="en-US" sz="2000"/>
          </a:p>
          <a:p>
            <a:pPr lvl="1"/>
            <a:r>
              <a:rPr lang="zh-CN" altLang="en-US" sz="2000"/>
              <a:t>熟悉B2B跨境电商进口货物的流程，并根据货物进口流程图分析跨境电商物流的操作步骤，再根据B2B跨境电商进口货物示例提供的数据准确计算关税、消费税和增值税</a:t>
            </a:r>
            <a:endParaRPr lang="zh-CN" altLang="en-U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工作任务四 B2B跨境电商进口货物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95630" y="981075"/>
            <a:ext cx="5673725" cy="5108575"/>
          </a:xfrm>
        </p:spPr>
        <p:txBody>
          <a:bodyPr>
            <a:normAutofit/>
          </a:bodyPr>
          <a:p>
            <a:r>
              <a:rPr lang="zh-CN" altLang="en-US" sz="2000"/>
              <a:t>利用电子商务平台寻找供应商</a:t>
            </a:r>
            <a:endParaRPr lang="zh-CN" altLang="en-US" sz="200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做好国际采购的准备工作，包括选择目标市场、交易对象、制订进出口商品经营方案等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对外磋商阶段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询盘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发盘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还盘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接受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签订合同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-2147482616" descr="..\18-0532 图\9-8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090" y="1656080"/>
            <a:ext cx="4542155" cy="375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工作任务四 B2B跨境电商进口货物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3615" y="1052830"/>
            <a:ext cx="4919345" cy="4492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进口货物海运业务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买方开立信用证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买方租船订舱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卖方备货装船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买方办理保险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买方支付货款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买汇赎单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进口报关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进口报检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进港卸货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</a:rPr>
              <a:t>凭单提货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0190" y="1125220"/>
            <a:ext cx="4952365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进口货物的通关流程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申报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查验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征税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685800" lvl="1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放行</a:t>
            </a:r>
            <a:endParaRPr lang="zh-CN" altLang="en-US" sz="2000" i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工作任务四 B2B跨境电商进口货物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79755" y="126873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27000"/>
            <a:r>
              <a:rPr lang="zh-CN" sz="200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方正宋一简体" charset="0"/>
              </a:rPr>
              <a:t>缴纳税费</a:t>
            </a:r>
            <a:endParaRPr lang="zh-CN" altLang="en-US" sz="200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方正宋一简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9785" y="191706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000" i="0">
                <a:solidFill>
                  <a:srgbClr val="000000"/>
                </a:solidFill>
                <a:cs typeface="方正宋一简体" charset="0"/>
              </a:rPr>
              <a:t>完税价格</a:t>
            </a:r>
            <a:endParaRPr lang="zh-CN" altLang="en-US" sz="2000" i="0">
              <a:solidFill>
                <a:srgbClr val="000000"/>
              </a:solidFill>
              <a:cs typeface="方正宋一简体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11675" y="1772920"/>
            <a:ext cx="1771650" cy="685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对象 10"/>
          <p:cNvGraphicFramePr/>
          <p:nvPr/>
        </p:nvGraphicFramePr>
        <p:xfrm>
          <a:off x="4511675" y="2637155"/>
          <a:ext cx="1903348" cy="710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951865" imgH="355600" progId="Equation.DSMT4">
                  <p:embed/>
                </p:oleObj>
              </mc:Choice>
              <mc:Fallback>
                <p:oleObj name="" r:id="rId2" imgW="951865" imgH="355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1675" y="2637155"/>
                        <a:ext cx="1903348" cy="71058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511358" y="3480435"/>
          <a:ext cx="4596084" cy="710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2334895" imgH="355600" progId="Equation.DSMT4">
                  <p:embed/>
                </p:oleObj>
              </mc:Choice>
              <mc:Fallback>
                <p:oleObj name="" r:id="rId4" imgW="2334895" imgH="3556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1358" y="3480435"/>
                        <a:ext cx="4596084" cy="71058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文本框 100"/>
          <p:cNvSpPr txBox="1"/>
          <p:nvPr/>
        </p:nvSpPr>
        <p:spPr>
          <a:xfrm>
            <a:off x="2351405" y="4403090"/>
            <a:ext cx="52927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2000" i="0">
                <a:solidFill>
                  <a:srgbClr val="000000"/>
                </a:solidFill>
                <a:cs typeface="方正宋一简体" charset="0"/>
              </a:rPr>
              <a:t>关税</a:t>
            </a:r>
            <a:r>
              <a:rPr lang="en-US" sz="2000" i="0">
                <a:solidFill>
                  <a:srgbClr val="000000"/>
                </a:solidFill>
                <a:latin typeface="Times New Roman" panose="02020603050405020304" pitchFamily="18" charset="0"/>
                <a:cs typeface="方正宋一简体" charset="0"/>
              </a:rPr>
              <a:t> = </a:t>
            </a:r>
            <a:r>
              <a:rPr lang="zh-CN" sz="2000" i="0">
                <a:solidFill>
                  <a:srgbClr val="000000"/>
                </a:solidFill>
                <a:cs typeface="方正宋一简体" charset="0"/>
              </a:rPr>
              <a:t>完税价格</a:t>
            </a:r>
            <a:r>
              <a:rPr lang="en-US" sz="2000" i="0">
                <a:solidFill>
                  <a:srgbClr val="000000"/>
                </a:solidFill>
                <a:latin typeface="Times New Roman" panose="02020603050405020304" pitchFamily="18" charset="0"/>
                <a:cs typeface="方正宋一简体" charset="0"/>
              </a:rPr>
              <a:t> × </a:t>
            </a:r>
            <a:r>
              <a:rPr lang="zh-CN" sz="2000" i="0">
                <a:solidFill>
                  <a:srgbClr val="000000"/>
                </a:solidFill>
                <a:cs typeface="方正宋一简体" charset="0"/>
              </a:rPr>
              <a:t>关税税率</a:t>
            </a:r>
            <a:endParaRPr lang="zh-CN" altLang="en-US" sz="2000" i="0">
              <a:solidFill>
                <a:srgbClr val="000000"/>
              </a:solidFill>
              <a:cs typeface="方正宋一简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55595" y="5013325"/>
            <a:ext cx="76460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sz="2000" i="0">
                <a:solidFill>
                  <a:srgbClr val="000000"/>
                </a:solidFill>
                <a:cs typeface="方正宋一简体" charset="0"/>
              </a:rPr>
              <a:t>增值税 =（完税价格 + 关税）/（1−增值税税率）× 增值税税率</a:t>
            </a:r>
            <a:endParaRPr lang="zh-CN" altLang="en-US" sz="2000" i="0">
              <a:solidFill>
                <a:srgbClr val="000000"/>
              </a:solidFill>
              <a:cs typeface="方正宋一简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07260" y="5733415"/>
            <a:ext cx="7867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2000" i="0">
                <a:solidFill>
                  <a:srgbClr val="000000"/>
                </a:solidFill>
                <a:cs typeface="方正宋一简体" charset="0"/>
              </a:rPr>
              <a:t>消费税</a:t>
            </a:r>
            <a:r>
              <a:rPr lang="en-US" sz="2000" i="0">
                <a:solidFill>
                  <a:srgbClr val="000000"/>
                </a:solidFill>
                <a:latin typeface="Times New Roman" panose="02020603050405020304" pitchFamily="18" charset="0"/>
                <a:cs typeface="方正宋一简体" charset="0"/>
              </a:rPr>
              <a:t> =</a:t>
            </a:r>
            <a:r>
              <a:rPr lang="zh-CN" sz="2000" i="0">
                <a:solidFill>
                  <a:srgbClr val="000000"/>
                </a:solidFill>
                <a:cs typeface="方正宋一简体" charset="0"/>
              </a:rPr>
              <a:t>（关税</a:t>
            </a:r>
            <a:r>
              <a:rPr lang="en-US" sz="2000" i="0">
                <a:solidFill>
                  <a:srgbClr val="000000"/>
                </a:solidFill>
                <a:latin typeface="Times New Roman" panose="02020603050405020304" pitchFamily="18" charset="0"/>
                <a:cs typeface="方正宋一简体" charset="0"/>
              </a:rPr>
              <a:t> + </a:t>
            </a:r>
            <a:r>
              <a:rPr lang="zh-CN" sz="2000" i="0">
                <a:solidFill>
                  <a:srgbClr val="000000"/>
                </a:solidFill>
                <a:cs typeface="方正宋一简体" charset="0"/>
              </a:rPr>
              <a:t>增值税</a:t>
            </a:r>
            <a:r>
              <a:rPr lang="en-US" sz="2000" i="0">
                <a:solidFill>
                  <a:srgbClr val="000000"/>
                </a:solidFill>
                <a:latin typeface="Times New Roman" panose="02020603050405020304" pitchFamily="18" charset="0"/>
                <a:cs typeface="方正宋一简体" charset="0"/>
              </a:rPr>
              <a:t> + </a:t>
            </a:r>
            <a:r>
              <a:rPr lang="zh-CN" sz="2000" i="0">
                <a:solidFill>
                  <a:srgbClr val="000000"/>
                </a:solidFill>
                <a:cs typeface="方正宋一简体" charset="0"/>
              </a:rPr>
              <a:t>完税价格）</a:t>
            </a:r>
            <a:r>
              <a:rPr lang="en-US" sz="2000" i="0">
                <a:solidFill>
                  <a:srgbClr val="000000"/>
                </a:solidFill>
                <a:latin typeface="Times New Roman" panose="02020603050405020304" pitchFamily="18" charset="0"/>
                <a:cs typeface="方正宋一简体" charset="0"/>
              </a:rPr>
              <a:t>× </a:t>
            </a:r>
            <a:r>
              <a:rPr lang="zh-CN" sz="2000" i="0">
                <a:solidFill>
                  <a:srgbClr val="000000"/>
                </a:solidFill>
                <a:cs typeface="方正宋一简体" charset="0"/>
              </a:rPr>
              <a:t>消费税税率</a:t>
            </a:r>
            <a:endParaRPr lang="zh-CN" altLang="en-US" sz="2000" i="0">
              <a:solidFill>
                <a:srgbClr val="000000"/>
              </a:solidFill>
              <a:cs typeface="方正宋一简体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4163438" cy="6858000"/>
          </a:xfrm>
          <a:custGeom>
            <a:avLst/>
            <a:gdLst>
              <a:gd name="connsiteX0" fmla="*/ 0 w 4163438"/>
              <a:gd name="connsiteY0" fmla="*/ 0 h 6858000"/>
              <a:gd name="connsiteX1" fmla="*/ 2742992 w 4163438"/>
              <a:gd name="connsiteY1" fmla="*/ 0 h 6858000"/>
              <a:gd name="connsiteX2" fmla="*/ 2844235 w 4163438"/>
              <a:gd name="connsiteY2" fmla="*/ 103427 h 6858000"/>
              <a:gd name="connsiteX3" fmla="*/ 4163438 w 4163438"/>
              <a:gd name="connsiteY3" fmla="*/ 3429000 h 6858000"/>
              <a:gd name="connsiteX4" fmla="*/ 2844235 w 4163438"/>
              <a:gd name="connsiteY4" fmla="*/ 6754574 h 6858000"/>
              <a:gd name="connsiteX5" fmla="*/ 2742992 w 4163438"/>
              <a:gd name="connsiteY5" fmla="*/ 6858000 h 6858000"/>
              <a:gd name="connsiteX6" fmla="*/ 0 w 41634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438" h="6858000">
                <a:moveTo>
                  <a:pt x="0" y="0"/>
                </a:moveTo>
                <a:lnTo>
                  <a:pt x="2742992" y="0"/>
                </a:lnTo>
                <a:lnTo>
                  <a:pt x="2844235" y="103427"/>
                </a:lnTo>
                <a:cubicBezTo>
                  <a:pt x="3663879" y="981771"/>
                  <a:pt x="4163438" y="2148565"/>
                  <a:pt x="4163438" y="3429000"/>
                </a:cubicBezTo>
                <a:cubicBezTo>
                  <a:pt x="4163438" y="4709436"/>
                  <a:pt x="3663879" y="5876229"/>
                  <a:pt x="2844235" y="6754574"/>
                </a:cubicBezTo>
                <a:lnTo>
                  <a:pt x="27429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站酷文艺体" panose="02000603000000000000"/>
              <a:cs typeface="+mn-cs"/>
            </a:endParaRPr>
          </a:p>
        </p:txBody>
      </p:sp>
      <p:pic>
        <p:nvPicPr>
          <p:cNvPr id="14" name="图片 13" descr="图片包含 游戏机, 建筑, 桌子, 房间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t="357" r="18621"/>
          <a:stretch>
            <a:fillRect/>
          </a:stretch>
        </p:blipFill>
        <p:spPr>
          <a:xfrm flipH="1">
            <a:off x="4" y="5122"/>
            <a:ext cx="3814629" cy="6833522"/>
          </a:xfrm>
          <a:custGeom>
            <a:avLst/>
            <a:gdLst>
              <a:gd name="connsiteX0" fmla="*/ 3814629 w 3814629"/>
              <a:gd name="connsiteY0" fmla="*/ 0 h 6833522"/>
              <a:gd name="connsiteX1" fmla="*/ 1322877 w 3814629"/>
              <a:gd name="connsiteY1" fmla="*/ 0 h 6833522"/>
              <a:gd name="connsiteX2" fmla="*/ 1228588 w 3814629"/>
              <a:gd name="connsiteY2" fmla="*/ 103427 h 6833522"/>
              <a:gd name="connsiteX3" fmla="*/ 0 w 3814629"/>
              <a:gd name="connsiteY3" fmla="*/ 3429000 h 6833522"/>
              <a:gd name="connsiteX4" fmla="*/ 1228588 w 3814629"/>
              <a:gd name="connsiteY4" fmla="*/ 6754574 h 6833522"/>
              <a:gd name="connsiteX5" fmla="*/ 1300561 w 3814629"/>
              <a:gd name="connsiteY5" fmla="*/ 6833522 h 6833522"/>
              <a:gd name="connsiteX6" fmla="*/ 3814629 w 3814629"/>
              <a:gd name="connsiteY6" fmla="*/ 6833522 h 68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629" h="6833522">
                <a:moveTo>
                  <a:pt x="3814629" y="0"/>
                </a:moveTo>
                <a:lnTo>
                  <a:pt x="1322877" y="0"/>
                </a:lnTo>
                <a:lnTo>
                  <a:pt x="1228588" y="103427"/>
                </a:lnTo>
                <a:cubicBezTo>
                  <a:pt x="465245" y="981771"/>
                  <a:pt x="0" y="2148565"/>
                  <a:pt x="0" y="3429000"/>
                </a:cubicBezTo>
                <a:cubicBezTo>
                  <a:pt x="0" y="4709436"/>
                  <a:pt x="465245" y="5876229"/>
                  <a:pt x="1228588" y="6754574"/>
                </a:cubicBezTo>
                <a:lnTo>
                  <a:pt x="1300561" y="6833522"/>
                </a:lnTo>
                <a:lnTo>
                  <a:pt x="3814629" y="6833522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610035" y="3061922"/>
            <a:ext cx="425715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实践应用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5295" y="2855595"/>
            <a:ext cx="1075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0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小薇LOGO体" panose="02010600010101010101" pitchFamily="2" charset="-122"/>
              <a:ea typeface="站酷小薇LOGO体" panose="0201060001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3947" y="4025470"/>
            <a:ext cx="4757244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6188465" y="4358935"/>
            <a:ext cx="446576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B2B跨境电商国外寄样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  常见进出口单证的认知与缮制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03948" y="4377610"/>
            <a:ext cx="250690" cy="27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952" y="26098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实践应用一</a:t>
            </a:r>
            <a:r>
              <a:rPr lang="en-US" altLang="zh-CN"/>
              <a:t>  </a:t>
            </a:r>
            <a:r>
              <a:rPr lang="zh-CN" altLang="en-US"/>
              <a:t>B2B跨境电商国外寄样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 sz="2000"/>
              <a:t>实践内容</a:t>
            </a:r>
            <a:endParaRPr lang="zh-CN" altLang="en-US" sz="2000"/>
          </a:p>
          <a:p>
            <a:pPr lvl="1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lang="zh-CN" altLang="en-US" sz="2000"/>
              <a:t>完成B2B跨境电商的寄样工作，从寄样分析到寄样准备，再到确定样品寄送方法及检疫报关等</a:t>
            </a:r>
            <a:endParaRPr lang="zh-CN" altLang="en-US" sz="200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5" y="952500"/>
            <a:ext cx="5361940" cy="538861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2000"/>
              <a:t>应用步骤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做好寄样前的企业策略分析、客户分析、成本分析工作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正确做好寄样准备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根据时间和费用确定样品寄送方法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办理检疫报关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通过寄样加强与客户的联系</a:t>
            </a:r>
            <a:endParaRPr lang="zh-CN" altLang="en-US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952" y="260989"/>
            <a:ext cx="10852237" cy="441964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实践应用一</a:t>
            </a:r>
            <a:r>
              <a:rPr lang="en-US" altLang="zh-CN">
                <a:sym typeface="+mn-ea"/>
              </a:rPr>
              <a:t>  </a:t>
            </a:r>
            <a:r>
              <a:rPr>
                <a:sym typeface="+mn-ea"/>
              </a:rPr>
              <a:t>B2B跨境电商国外寄样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5" y="952500"/>
            <a:ext cx="10723880" cy="5388610"/>
          </a:xfrm>
        </p:spPr>
        <p:txBody>
          <a:bodyPr>
            <a:normAutofit/>
          </a:bodyPr>
          <a:p>
            <a:r>
              <a:rPr lang="zh-CN" altLang="en-US" sz="2000"/>
              <a:t>寄样分析</a:t>
            </a:r>
            <a:endParaRPr lang="zh-CN" altLang="en-US" sz="200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明确企业的寄样原则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清楚企业的定位及海外拓展策略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对潜在客户作深入的分析判断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明确样品及运费成本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了解客户索样的用途，为以后可能会产生的订单做铺垫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正确心态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847850" y="1836451"/>
            <a:ext cx="8496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955639" y="1928843"/>
            <a:ext cx="1046642" cy="5835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3"/>
            </p:custDataLst>
          </p:nvPr>
        </p:nvCxnSpPr>
        <p:spPr>
          <a:xfrm>
            <a:off x="3037840" y="1971706"/>
            <a:ext cx="0" cy="4978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3276761" y="2022558"/>
            <a:ext cx="6645629" cy="396134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知识准备</a:t>
            </a:r>
            <a:endParaRPr lang="zh-CN" altLang="en-US" sz="18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1847850" y="2952051"/>
            <a:ext cx="8496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1955639" y="3044443"/>
            <a:ext cx="1046642" cy="5835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7"/>
            </p:custDataLst>
          </p:nvPr>
        </p:nvCxnSpPr>
        <p:spPr>
          <a:xfrm>
            <a:off x="3037840" y="3087306"/>
            <a:ext cx="0" cy="4978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3276762" y="3138158"/>
            <a:ext cx="6645634" cy="396134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工作任务</a:t>
            </a:r>
            <a:endParaRPr lang="zh-CN" altLang="en-US" sz="18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1847850" y="4067651"/>
            <a:ext cx="8496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1955639" y="4160043"/>
            <a:ext cx="1046642" cy="5835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32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11"/>
            </p:custDataLst>
          </p:nvPr>
        </p:nvCxnSpPr>
        <p:spPr>
          <a:xfrm>
            <a:off x="3037840" y="4202906"/>
            <a:ext cx="0" cy="4978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3276762" y="4253758"/>
            <a:ext cx="6645634" cy="396134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实践应用</a:t>
            </a:r>
            <a:endParaRPr lang="zh-CN" altLang="en-US" sz="18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13"/>
            </p:custDataLst>
          </p:nvPr>
        </p:nvSpPr>
        <p:spPr>
          <a:xfrm>
            <a:off x="1847850" y="5183250"/>
            <a:ext cx="8496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4"/>
            </p:custDataLst>
          </p:nvPr>
        </p:nvSpPr>
        <p:spPr>
          <a:xfrm>
            <a:off x="1955639" y="5275642"/>
            <a:ext cx="1046642" cy="5835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en-US" altLang="zh-CN" sz="32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15"/>
            </p:custDataLst>
          </p:nvPr>
        </p:nvCxnSpPr>
        <p:spPr>
          <a:xfrm>
            <a:off x="3037840" y="5318505"/>
            <a:ext cx="0" cy="4978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3276762" y="5369357"/>
            <a:ext cx="6645634" cy="396134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任务拓展</a:t>
            </a:r>
            <a:endParaRPr lang="zh-CN" altLang="en-US" sz="18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17"/>
            </p:custDataLst>
          </p:nvPr>
        </p:nvSpPr>
        <p:spPr>
          <a:xfrm>
            <a:off x="1855470" y="1842770"/>
            <a:ext cx="36195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18"/>
            </p:custDataLst>
          </p:nvPr>
        </p:nvSpPr>
        <p:spPr>
          <a:xfrm>
            <a:off x="1855470" y="5189855"/>
            <a:ext cx="36195" cy="755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19"/>
            </p:custDataLst>
          </p:nvPr>
        </p:nvSpPr>
        <p:spPr>
          <a:xfrm>
            <a:off x="1855470" y="2958465"/>
            <a:ext cx="36195" cy="755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>
            <p:custDataLst>
              <p:tags r:id="rId20"/>
            </p:custDataLst>
          </p:nvPr>
        </p:nvSpPr>
        <p:spPr>
          <a:xfrm>
            <a:off x="1855470" y="4074160"/>
            <a:ext cx="36195" cy="755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2400194" y="437089"/>
            <a:ext cx="739161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32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项目内容</a:t>
            </a:r>
            <a:endParaRPr lang="zh-CN" altLang="en-US" sz="320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911860" y="949960"/>
            <a:ext cx="10934065" cy="719455"/>
          </a:xfrm>
          <a:prstGeom prst="rect">
            <a:avLst/>
          </a:prstGeom>
        </p:spPr>
        <p:txBody>
          <a:bodyPr wrap="square"/>
          <a:lstStyle/>
          <a:p>
            <a:pPr algn="l"/>
            <a:r>
              <a:rPr lang="zh-CN" altLang="en-US" sz="18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理解跨境电商物流的基本概念和特点，掌握跨境电商物流系统的运作流程，具备B2C跨境电商出口</a:t>
            </a:r>
            <a:r>
              <a:rPr lang="en-US" altLang="zh-CN" sz="18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8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进口物流模式分析能力，B2B</a:t>
            </a:r>
            <a:r>
              <a:rPr lang="en-US" altLang="zh-CN" sz="18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/B2C</a:t>
            </a:r>
            <a:r>
              <a:rPr lang="zh-CN" altLang="en-US" sz="18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跨境电商出口货物流程操作能力，向海外客户寄送样品的能力</a:t>
            </a:r>
            <a:r>
              <a:rPr lang="zh-CN" altLang="en-US" sz="18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等等</a:t>
            </a:r>
            <a:endParaRPr lang="zh-CN" altLang="en-US" sz="180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3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952" y="260989"/>
            <a:ext cx="10852237" cy="441964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实践应用一</a:t>
            </a:r>
            <a:r>
              <a:rPr lang="en-US" altLang="zh-CN">
                <a:sym typeface="+mn-ea"/>
              </a:rPr>
              <a:t>  </a:t>
            </a:r>
            <a:r>
              <a:rPr>
                <a:sym typeface="+mn-ea"/>
              </a:rPr>
              <a:t>B2B跨境电商国外寄样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5" y="1240790"/>
            <a:ext cx="10723880" cy="5100320"/>
          </a:xfrm>
        </p:spPr>
        <p:txBody>
          <a:bodyPr>
            <a:normAutofit/>
          </a:bodyPr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寄样判断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不应寄样的情况。有一些新客户是企业之前并不了解的，也根本没有联系过的，却突然以传真或电子邮件的形式表示对企业的产品感兴趣，这时企业一定要认真分析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应该寄样的情况。如果客户是企业多次联系过的，双方经过多次磋商（询盘、报盘、还盘等）后，为了使客户更深入地了解企业的产品，可向客户寄送样品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实践应用一</a:t>
            </a:r>
            <a:r>
              <a:rPr lang="en-US" altLang="zh-CN"/>
              <a:t>  </a:t>
            </a:r>
            <a:r>
              <a:rPr>
                <a:sym typeface="+mn-ea"/>
              </a:rPr>
              <a:t>运用标准成本法控制物流成本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67715" y="692785"/>
            <a:ext cx="4829175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Times New Roman" panose="02020603050405020304" pitchFamily="18" charset="0"/>
                <a:ea typeface="黑体" panose="02010609060101010101" charset="-122"/>
              </a:rPr>
              <a:t>寄样准备</a:t>
            </a:r>
            <a:endParaRPr lang="zh-CN" sz="2000" i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样品确认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取样原则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确认寄样地址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Times New Roman" panose="02020603050405020304" pitchFamily="18" charset="0"/>
                <a:ea typeface="黑体" panose="02010609060101010101" charset="-122"/>
              </a:rPr>
              <a:t>确定样品寄送方法</a:t>
            </a:r>
            <a:endParaRPr lang="zh-CN" sz="2000" i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一是邮政的航空大包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二是航空快递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寄送样品的运费支付方式也有两种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一是预付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二是到付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12535" y="692785"/>
            <a:ext cx="451358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检疫报关</a:t>
            </a:r>
            <a:endParaRPr lang="zh-CN" sz="2000" i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商检机构受理报验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抽样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检验</a:t>
            </a:r>
            <a:endParaRPr lang="zh-CN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签发证书</a:t>
            </a:r>
            <a:endParaRPr lang="zh-CN" sz="2000" i="0"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与客户建立联系</a:t>
            </a:r>
            <a:endParaRPr lang="zh-CN" altLang="en-US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寄样后应及时通知客户</a:t>
            </a:r>
            <a:endParaRPr lang="zh-CN" altLang="en-US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寄样日常管理</a:t>
            </a:r>
            <a:endParaRPr lang="zh-CN" altLang="en-US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跟踪样品情况 </a:t>
            </a:r>
            <a:endParaRPr lang="zh-CN" altLang="en-US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i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建立稳定联系</a:t>
            </a:r>
            <a:endParaRPr lang="zh-CN" altLang="en-US" sz="2000" i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实践应用二</a:t>
            </a:r>
            <a:r>
              <a:rPr lang="en-US" altLang="zh-CN"/>
              <a:t>  常见进出口单证的认知与缮制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 sz="2000"/>
              <a:t>实践内容</a:t>
            </a:r>
            <a:endParaRPr lang="zh-CN" altLang="en-US" sz="2000"/>
          </a:p>
          <a:p>
            <a:pPr lvl="1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lang="zh-CN" altLang="en-US" sz="2000"/>
              <a:t>熟悉常见的进出口单证的格式和中英文内容及相关要求，正确完成常见进出口单证的缮制</a:t>
            </a:r>
            <a:endParaRPr lang="zh-CN" altLang="en-US" sz="200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5" y="952500"/>
            <a:ext cx="5207000" cy="5388610"/>
          </a:xfrm>
        </p:spPr>
        <p:txBody>
          <a:bodyPr>
            <a:normAutofit lnSpcReduction="20000"/>
          </a:bodyPr>
          <a:p>
            <a:pPr>
              <a:lnSpc>
                <a:spcPct val="150000"/>
              </a:lnSpc>
            </a:pPr>
            <a:r>
              <a:rPr lang="zh-CN" altLang="en-US" sz="2000"/>
              <a:t>应用步骤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熟悉国际贸易合同格式，正确制作国际贸易合同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熟悉国际商业发票要求，正确缮制出口发票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明确形式发票的作用和内容要求，正确缮制形式发票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熟悉装箱单的基本格式，正确缮制装箱单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2000"/>
              <a:t>熟悉提单的基本格式，正确缮制提单</a:t>
            </a:r>
            <a:endParaRPr lang="zh-CN" altLang="en-US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实践应用二</a:t>
            </a:r>
            <a:r>
              <a:rPr lang="en-US" altLang="zh-CN"/>
              <a:t>  常见进出口单证的认知与缮制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1151255"/>
            <a:ext cx="10841990" cy="5055235"/>
          </a:xfrm>
        </p:spPr>
        <p:txBody>
          <a:bodyPr>
            <a:normAutofit/>
          </a:bodyPr>
          <a:p>
            <a:r>
              <a:rPr lang="zh-CN" altLang="en-US" sz="1800"/>
              <a:t>合同（Contract）</a:t>
            </a:r>
            <a:endParaRPr lang="zh-CN" altLang="en-US" sz="180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合同是统称，买卖双方均可出具。如合同系卖方制作，可称为销售确认书（Sales Confirmation），合同由买方出具则可称为采购确认书（Purchased Confirmation）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发票（Invoice）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发票又称商业发票（Commercial Invoice）。外贸的“发票”概念和国内的财务发票完全不同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形式发票（Proforma Invoice）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形式发票的用处，一是类似于单方面合同，可作为报价和确定交易的工具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实践应用二</a:t>
            </a:r>
            <a:r>
              <a:rPr lang="en-US" altLang="zh-CN"/>
              <a:t>  常见进出口单证的认知与缮制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-5226" r="17587"/>
          <a:stretch>
            <a:fillRect/>
          </a:stretch>
        </p:blipFill>
        <p:spPr>
          <a:xfrm>
            <a:off x="1107440" y="517525"/>
            <a:ext cx="10584815" cy="56889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实践应用二</a:t>
            </a:r>
            <a:r>
              <a:rPr lang="en-US" altLang="zh-CN"/>
              <a:t>  常见进出口单证的认知与缮制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1234440"/>
            <a:ext cx="10805160" cy="4972050"/>
          </a:xfrm>
        </p:spPr>
        <p:txBody>
          <a:bodyPr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装箱单（Packing List）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装箱单与外贸发票对应，性质一样，主要用于说明货物的包装情况，如品名、数量、包装方式、毛重、体积等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实践应用二</a:t>
            </a:r>
            <a:r>
              <a:rPr lang="en-US" altLang="zh-CN"/>
              <a:t>  常见进出口单证的认知与缮制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15388"/>
          <a:stretch>
            <a:fillRect/>
          </a:stretch>
        </p:blipFill>
        <p:spPr>
          <a:xfrm>
            <a:off x="911225" y="981710"/>
            <a:ext cx="11114405" cy="50253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实践应用二</a:t>
            </a:r>
            <a:r>
              <a:rPr lang="en-US" altLang="zh-CN"/>
              <a:t>  常见进出口单证的认知与缮制</a:t>
            </a:r>
            <a:endParaRPr lang="en-US" altLang="zh-CN"/>
          </a:p>
        </p:txBody>
      </p:sp>
      <p:sp>
        <p:nvSpPr>
          <p:cNvPr id="103" name="文本框 102"/>
          <p:cNvSpPr txBox="1"/>
          <p:nvPr/>
        </p:nvSpPr>
        <p:spPr>
          <a:xfrm>
            <a:off x="787400" y="668655"/>
            <a:ext cx="504253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提单（</a:t>
            </a:r>
            <a:r>
              <a:rPr lang="en-US" sz="20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Bill of Loading</a:t>
            </a:r>
            <a:r>
              <a:rPr lang="zh-CN" sz="20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sz="20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提单就是货物交付货运公司以后，由货运公司出具的证明，用以代表物权，以及用于在目的地提货</a:t>
            </a:r>
            <a:endParaRPr lang="zh-CN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-806" r="18692"/>
          <a:stretch>
            <a:fillRect/>
          </a:stretch>
        </p:blipFill>
        <p:spPr>
          <a:xfrm>
            <a:off x="6346825" y="404495"/>
            <a:ext cx="5328285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4163438" cy="6858000"/>
          </a:xfrm>
          <a:custGeom>
            <a:avLst/>
            <a:gdLst>
              <a:gd name="connsiteX0" fmla="*/ 0 w 4163438"/>
              <a:gd name="connsiteY0" fmla="*/ 0 h 6858000"/>
              <a:gd name="connsiteX1" fmla="*/ 2742992 w 4163438"/>
              <a:gd name="connsiteY1" fmla="*/ 0 h 6858000"/>
              <a:gd name="connsiteX2" fmla="*/ 2844235 w 4163438"/>
              <a:gd name="connsiteY2" fmla="*/ 103427 h 6858000"/>
              <a:gd name="connsiteX3" fmla="*/ 4163438 w 4163438"/>
              <a:gd name="connsiteY3" fmla="*/ 3429000 h 6858000"/>
              <a:gd name="connsiteX4" fmla="*/ 2844235 w 4163438"/>
              <a:gd name="connsiteY4" fmla="*/ 6754574 h 6858000"/>
              <a:gd name="connsiteX5" fmla="*/ 2742992 w 4163438"/>
              <a:gd name="connsiteY5" fmla="*/ 6858000 h 6858000"/>
              <a:gd name="connsiteX6" fmla="*/ 0 w 41634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438" h="6858000">
                <a:moveTo>
                  <a:pt x="0" y="0"/>
                </a:moveTo>
                <a:lnTo>
                  <a:pt x="2742992" y="0"/>
                </a:lnTo>
                <a:lnTo>
                  <a:pt x="2844235" y="103427"/>
                </a:lnTo>
                <a:cubicBezTo>
                  <a:pt x="3663879" y="981771"/>
                  <a:pt x="4163438" y="2148565"/>
                  <a:pt x="4163438" y="3429000"/>
                </a:cubicBezTo>
                <a:cubicBezTo>
                  <a:pt x="4163438" y="4709436"/>
                  <a:pt x="3663879" y="5876229"/>
                  <a:pt x="2844235" y="6754574"/>
                </a:cubicBezTo>
                <a:lnTo>
                  <a:pt x="27429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站酷文艺体" panose="02000603000000000000"/>
              <a:cs typeface="+mn-cs"/>
            </a:endParaRPr>
          </a:p>
        </p:txBody>
      </p:sp>
      <p:pic>
        <p:nvPicPr>
          <p:cNvPr id="14" name="图片 13" descr="图片包含 游戏机, 建筑, 桌子, 房间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t="357" r="18621"/>
          <a:stretch>
            <a:fillRect/>
          </a:stretch>
        </p:blipFill>
        <p:spPr>
          <a:xfrm flipH="1">
            <a:off x="47629" y="-530818"/>
            <a:ext cx="3814629" cy="6833522"/>
          </a:xfrm>
          <a:custGeom>
            <a:avLst/>
            <a:gdLst>
              <a:gd name="connsiteX0" fmla="*/ 3814629 w 3814629"/>
              <a:gd name="connsiteY0" fmla="*/ 0 h 6833522"/>
              <a:gd name="connsiteX1" fmla="*/ 1322877 w 3814629"/>
              <a:gd name="connsiteY1" fmla="*/ 0 h 6833522"/>
              <a:gd name="connsiteX2" fmla="*/ 1228588 w 3814629"/>
              <a:gd name="connsiteY2" fmla="*/ 103427 h 6833522"/>
              <a:gd name="connsiteX3" fmla="*/ 0 w 3814629"/>
              <a:gd name="connsiteY3" fmla="*/ 3429000 h 6833522"/>
              <a:gd name="connsiteX4" fmla="*/ 1228588 w 3814629"/>
              <a:gd name="connsiteY4" fmla="*/ 6754574 h 6833522"/>
              <a:gd name="connsiteX5" fmla="*/ 1300561 w 3814629"/>
              <a:gd name="connsiteY5" fmla="*/ 6833522 h 6833522"/>
              <a:gd name="connsiteX6" fmla="*/ 3814629 w 3814629"/>
              <a:gd name="connsiteY6" fmla="*/ 6833522 h 68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629" h="6833522">
                <a:moveTo>
                  <a:pt x="3814629" y="0"/>
                </a:moveTo>
                <a:lnTo>
                  <a:pt x="1322877" y="0"/>
                </a:lnTo>
                <a:lnTo>
                  <a:pt x="1228588" y="103427"/>
                </a:lnTo>
                <a:cubicBezTo>
                  <a:pt x="465245" y="981771"/>
                  <a:pt x="0" y="2148565"/>
                  <a:pt x="0" y="3429000"/>
                </a:cubicBezTo>
                <a:cubicBezTo>
                  <a:pt x="0" y="4709436"/>
                  <a:pt x="465245" y="5876229"/>
                  <a:pt x="1228588" y="6754574"/>
                </a:cubicBezTo>
                <a:lnTo>
                  <a:pt x="1300561" y="6833522"/>
                </a:lnTo>
                <a:lnTo>
                  <a:pt x="3814629" y="6833522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610035" y="3061922"/>
            <a:ext cx="425715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任务拓展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5295" y="2855595"/>
            <a:ext cx="1075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0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4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小薇LOGO体" panose="02010600010101010101" pitchFamily="2" charset="-122"/>
              <a:ea typeface="站酷小薇LOGO体" panose="0201060001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3947" y="4025470"/>
            <a:ext cx="4757244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6188465" y="4358935"/>
            <a:ext cx="446576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跨境电商物流的选择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   海外仓补货计划制定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03948" y="4377610"/>
            <a:ext cx="250690" cy="27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60354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任务拓展一 </a:t>
            </a:r>
            <a:r>
              <a:rPr>
                <a:sym typeface="+mn-ea"/>
              </a:rPr>
              <a:t>跨境电商物流的选择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734695"/>
            <a:ext cx="11128375" cy="713041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800"/>
              <a:t>任务背景</a:t>
            </a:r>
            <a:endParaRPr lang="zh-CN" altLang="en-US" sz="1800"/>
          </a:p>
          <a:p>
            <a:pPr lvl="1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sz="1800"/>
              <a:t>面对各种物流解决方案和服务提供商，跨境电商该如何选择自己的放心的物流服务呢？ </a:t>
            </a:r>
            <a:endParaRPr sz="1800"/>
          </a:p>
          <a:p>
            <a:pPr lvl="2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sz="1800"/>
              <a:t>明确自身的物流服务需求和服务提供者的服务优势。跨境电商必须梳理自己的商品类别，找到最适合自己的物流渠道，这是寻求跨境物流解决方案的基础</a:t>
            </a:r>
            <a:endParaRPr sz="1800"/>
          </a:p>
          <a:p>
            <a:pPr lvl="2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sz="1800"/>
              <a:t>清关能力。无论采用何种方式进行跨境电商，清关都是跨境物流的重要组成部分，如果出现清关问题，将面临被拒绝运输的风险</a:t>
            </a:r>
            <a:endParaRPr sz="1800"/>
          </a:p>
          <a:p>
            <a:pPr lvl="2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sz="1800"/>
              <a:t>跨境运输能力。渠道商的运输能力是跨境电商的核心环节，决定着货物的安全性和运输速度。这个环节千万不可大意</a:t>
            </a:r>
            <a:endParaRPr sz="1800"/>
          </a:p>
          <a:p>
            <a:pPr lvl="2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sz="1800"/>
              <a:t>仓储服务与操作能力。像传统电子商务一样，跨境电商也必须具有相当大数量的SKU、订单处理、效率要高等特点。仓库运行能力将直接影响到交货的准确性和及时性，峰值订单处理能力</a:t>
            </a:r>
            <a:endParaRPr sz="102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09"/>
          <p:cNvPicPr>
            <a:picLocks noChangeAspect="1"/>
          </p:cNvPicPr>
          <p:nvPr/>
        </p:nvPicPr>
        <p:blipFill>
          <a:blip r:embed="rId1"/>
          <a:srcRect t="10411" r="1448" b="18810"/>
          <a:stretch>
            <a:fillRect/>
          </a:stretch>
        </p:blipFill>
        <p:spPr>
          <a:xfrm>
            <a:off x="787400" y="1412875"/>
            <a:ext cx="10617835" cy="4288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项目导入</a:t>
            </a:r>
            <a:r>
              <a:rPr lang="en-US" altLang="zh-CN"/>
              <a:t>                菜鸟国际成为全球新四大跨境包裹网络之一</a:t>
            </a:r>
            <a:endParaRPr lang="en-US" altLang="zh-C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60354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任务拓展一 </a:t>
            </a:r>
            <a:r>
              <a:rPr>
                <a:sym typeface="+mn-ea"/>
              </a:rPr>
              <a:t>跨境电商物流的选择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734703"/>
            <a:ext cx="10852237" cy="5388907"/>
          </a:xfrm>
        </p:spPr>
        <p:txBody>
          <a:bodyPr>
            <a:normAutofit/>
          </a:bodyPr>
          <a:p>
            <a:pPr>
              <a:lnSpc>
                <a:spcPct val="200000"/>
              </a:lnSpc>
            </a:pPr>
            <a:r>
              <a:rPr lang="zh-CN" altLang="en-US" sz="2000"/>
              <a:t>任务内容</a:t>
            </a:r>
            <a:endParaRPr lang="zh-CN" altLang="en-US" sz="2000"/>
          </a:p>
          <a:p>
            <a:pPr lvl="1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sz="2000"/>
              <a:t>某速卖通卖家主营女性智能手表，配有200mAh锂电池，四种颜色，单价$17.09，包邮，净重为0.035KG，毛重为0.095KG，包装尺寸为135mm×62mm×51mm，时效要求在35天以内，月销量在1000件左右，销售区域以欧洲和美国为主，毛利率为30%，请为该商家选择跨境电商物流</a:t>
            </a:r>
            <a:endParaRPr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87964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任务拓展一 </a:t>
            </a:r>
            <a:r>
              <a:rPr>
                <a:sym typeface="+mn-ea"/>
              </a:rPr>
              <a:t>跨境电商物流的选择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>
              <a:lnSpc>
                <a:spcPct val="200000"/>
              </a:lnSpc>
            </a:pPr>
            <a:r>
              <a:rPr lang="zh-CN" altLang="en-US" sz="2000"/>
              <a:t>任务要求</a:t>
            </a:r>
            <a:endParaRPr lang="zh-CN" altLang="en-US" sz="2000"/>
          </a:p>
          <a:p>
            <a:pPr lvl="1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lang="zh-CN" altLang="en-US" sz="2000"/>
              <a:t>本任务是一个自主学习型任务，要求学生一边学习一边自主完成，两个同学一组，时间为一天，完成后撰写《智能手表跨境电商物流选择方案》，字数不限，提供至少2种跨境电商物流解决方案，要求分析准确、条理清晰、理由充分、运价合适、时效保证、格式规范</a:t>
            </a:r>
            <a:endParaRPr lang="zh-CN" altLang="en-US"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47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任务拓展二</a:t>
            </a:r>
            <a:r>
              <a:rPr lang="zh-CN" altLang="en-US"/>
              <a:t> 海外仓补货计划制定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672" y="620403"/>
            <a:ext cx="10852237" cy="5388907"/>
          </a:xfrm>
        </p:spPr>
        <p:txBody>
          <a:bodyPr>
            <a:normAutofit/>
          </a:bodyPr>
          <a:p>
            <a:r>
              <a:rPr lang="zh-CN" altLang="en-US" sz="2000"/>
              <a:t>任务背景</a:t>
            </a:r>
            <a:endParaRPr lang="zh-CN" altLang="en-US" sz="200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补货计划没做好会会导致断货的情况发生。那该如何合理补货呢？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第一步：计算海外仓库存的可售天数。计算公式为：可售天数=当前库存量÷日均销量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第二步：对比各跨境物流产品的时效；以美国海外仓为目的地，各跨境物流产品的时效如表9-5所示。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第三步：选择“时效＜可售天数”的物流产品来安排补货，便可确保不断货。如果是旺季，还需考虑排仓等候的时间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47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任务拓展二</a:t>
            </a:r>
            <a:r>
              <a:rPr lang="zh-CN" altLang="en-US"/>
              <a:t> 海外仓补货计划制定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/>
          <a:srcRect t="2892" r="14891"/>
          <a:stretch>
            <a:fillRect/>
          </a:stretch>
        </p:blipFill>
        <p:spPr>
          <a:xfrm>
            <a:off x="623570" y="1485265"/>
            <a:ext cx="11657330" cy="344233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47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任务拓展二</a:t>
            </a:r>
            <a:r>
              <a:rPr lang="en-US" altLang="zh-CN"/>
              <a:t>  </a:t>
            </a:r>
            <a:r>
              <a:rPr>
                <a:sym typeface="+mn-ea"/>
              </a:rPr>
              <a:t>海外仓补货计划制定</a:t>
            </a:r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</a:pPr>
            <a:r>
              <a:rPr lang="zh-CN" altLang="en-US" sz="2000"/>
              <a:t>任务内容</a:t>
            </a:r>
            <a:endParaRPr lang="zh-CN" altLang="en-US" sz="2000"/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某跨境电商货物存放在美国东部的海外仓，一共有A、B、C、D、E、F六个SKU，当前A的库存量为320件，B的库存量为260件，C的库存量为280件，D的库存量为95件，E的库存量为190件，F的库存量为350件，已知最近2周A的销量为140件，B的销量为210件，C的销量为70件，D的销量为35件，E的销量为135件，F的销量为280件，请为该跨境电商制定补货计划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注意，本次补货时间不在销售旺季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47" y="18859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任务拓展二</a:t>
            </a:r>
            <a:r>
              <a:rPr lang="en-US" altLang="zh-CN"/>
              <a:t>  </a:t>
            </a:r>
            <a:r>
              <a:rPr lang="zh-CN" altLang="en-US"/>
              <a:t> </a:t>
            </a:r>
            <a:r>
              <a:rPr>
                <a:sym typeface="+mn-ea"/>
              </a:rPr>
              <a:t>海外仓补货计划制定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 sz="2000"/>
              <a:t>任务要求</a:t>
            </a:r>
            <a:endParaRPr lang="zh-CN" altLang="en-US" sz="2000"/>
          </a:p>
          <a:p>
            <a:pPr marL="685800" lvl="1" indent="-2286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09725" algn="l"/>
                <a:tab pos="1609725" algn="l"/>
              </a:tabLst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本任务是一个自主学习型任务，学生一边学习一边自主完成，两个同学一组，时间为两个小时，完成后撰写《跨境电商美国东部海外仓补货计划》，字数不限，要求计算准确，安排合理，格式规范，内容详实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欢迎指导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6100" y="1619885"/>
            <a:ext cx="11238230" cy="4646295"/>
          </a:xfrm>
          <a:prstGeom prst="rect">
            <a:avLst/>
          </a:prstGeom>
          <a:solidFill>
            <a:srgbClr val="B5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0299" y="2401644"/>
            <a:ext cx="381043" cy="381043"/>
            <a:chOff x="3868099" y="5741049"/>
            <a:chExt cx="366050" cy="366050"/>
          </a:xfrm>
          <a:solidFill>
            <a:schemeClr val="bg1"/>
          </a:solidFill>
        </p:grpSpPr>
        <p:sp>
          <p:nvSpPr>
            <p:cNvPr id="10" name="AutoShape 123"/>
            <p:cNvSpPr/>
            <p:nvPr/>
          </p:nvSpPr>
          <p:spPr bwMode="auto">
            <a:xfrm>
              <a:off x="3868099" y="5741049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  <p:sp>
          <p:nvSpPr>
            <p:cNvPr id="11" name="AutoShape 124"/>
            <p:cNvSpPr/>
            <p:nvPr/>
          </p:nvSpPr>
          <p:spPr bwMode="auto">
            <a:xfrm>
              <a:off x="3971344" y="5843668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  <p:sp>
          <p:nvSpPr>
            <p:cNvPr id="12" name="AutoShape 125"/>
            <p:cNvSpPr/>
            <p:nvPr/>
          </p:nvSpPr>
          <p:spPr bwMode="auto">
            <a:xfrm>
              <a:off x="4005134" y="5878083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</p:grpSp>
      <p:sp>
        <p:nvSpPr>
          <p:cNvPr id="13" name="AutoShape 59"/>
          <p:cNvSpPr/>
          <p:nvPr/>
        </p:nvSpPr>
        <p:spPr bwMode="auto">
          <a:xfrm>
            <a:off x="1129606" y="4973984"/>
            <a:ext cx="381694" cy="38104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B5BDC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29606" y="3751652"/>
            <a:ext cx="381694" cy="321119"/>
            <a:chOff x="4600201" y="5775463"/>
            <a:chExt cx="366676" cy="308484"/>
          </a:xfrm>
          <a:solidFill>
            <a:schemeClr val="bg1"/>
          </a:solidFill>
        </p:grpSpPr>
        <p:sp>
          <p:nvSpPr>
            <p:cNvPr id="15" name="AutoShape 120"/>
            <p:cNvSpPr/>
            <p:nvPr/>
          </p:nvSpPr>
          <p:spPr bwMode="auto">
            <a:xfrm>
              <a:off x="4692182" y="5855558"/>
              <a:ext cx="182712" cy="18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  <p:sp>
          <p:nvSpPr>
            <p:cNvPr id="16" name="AutoShape 121"/>
            <p:cNvSpPr/>
            <p:nvPr/>
          </p:nvSpPr>
          <p:spPr bwMode="auto">
            <a:xfrm>
              <a:off x="4737861" y="5901235"/>
              <a:ext cx="51310" cy="51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  <p:sp>
          <p:nvSpPr>
            <p:cNvPr id="17" name="AutoShape 122"/>
            <p:cNvSpPr/>
            <p:nvPr/>
          </p:nvSpPr>
          <p:spPr bwMode="auto">
            <a:xfrm>
              <a:off x="4600201" y="5775463"/>
              <a:ext cx="366676" cy="3084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783080" y="2204720"/>
            <a:ext cx="47123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请查找分析菜鸟国际、UPS、FedEx、DHL日处理跨境电商物流订单的能力？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83080" y="3573145"/>
            <a:ext cx="45040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i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sym typeface="+mn-ea"/>
              </a:rPr>
              <a:t>菜鸟国际对“区域全面经济伙伴关系协定”(RECP)有哪些推动作用？</a:t>
            </a:r>
            <a:endParaRPr lang="zh-CN" altLang="en-US" sz="2000" i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03705" y="4761230"/>
            <a:ext cx="45878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i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sym typeface="+mn-ea"/>
              </a:rPr>
              <a:t>为什么5元或10元包邮的质优价廉商品也可以搭乘包机出口？</a:t>
            </a:r>
            <a:endParaRPr lang="zh-CN" altLang="en-US" sz="2000" i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7650" y="407964"/>
            <a:ext cx="3021021" cy="521970"/>
            <a:chOff x="437650" y="407964"/>
            <a:chExt cx="3021021" cy="521970"/>
          </a:xfrm>
        </p:grpSpPr>
        <p:grpSp>
          <p:nvGrpSpPr>
            <p:cNvPr id="25" name="组合 24"/>
            <p:cNvGrpSpPr/>
            <p:nvPr/>
          </p:nvGrpSpPr>
          <p:grpSpPr>
            <a:xfrm>
              <a:off x="437650" y="426743"/>
              <a:ext cx="503641" cy="485662"/>
              <a:chOff x="431503" y="418769"/>
              <a:chExt cx="710506" cy="68514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08000" y="469900"/>
                <a:ext cx="634009" cy="634011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Source Han Sans Regular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31503" y="418769"/>
                <a:ext cx="634008" cy="634011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Source Han Sans Regular"/>
                  <a:cs typeface="+mn-cs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039846" y="407964"/>
              <a:ext cx="24188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站酷文艺体" panose="02000603000000000000" pitchFamily="2" charset="-122"/>
                  <a:ea typeface="站酷文艺体" panose="02000603000000000000" pitchFamily="2" charset="-122"/>
                  <a:cs typeface="+mn-cs"/>
                </a:rPr>
                <a:t>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403975" y="1619885"/>
            <a:ext cx="5701665" cy="4368800"/>
          </a:xfrm>
          <a:custGeom>
            <a:avLst/>
            <a:gdLst>
              <a:gd name="connsiteX0" fmla="*/ 1190943 w 5954714"/>
              <a:gd name="connsiteY0" fmla="*/ 0 h 4368799"/>
              <a:gd name="connsiteX1" fmla="*/ 5954714 w 5954714"/>
              <a:gd name="connsiteY1" fmla="*/ 0 h 4368799"/>
              <a:gd name="connsiteX2" fmla="*/ 5954714 w 5954714"/>
              <a:gd name="connsiteY2" fmla="*/ 4368799 h 4368799"/>
              <a:gd name="connsiteX3" fmla="*/ 0 w 5954714"/>
              <a:gd name="connsiteY3" fmla="*/ 4368799 h 4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4714" h="4368799">
                <a:moveTo>
                  <a:pt x="1190943" y="0"/>
                </a:moveTo>
                <a:lnTo>
                  <a:pt x="5954714" y="0"/>
                </a:lnTo>
                <a:lnTo>
                  <a:pt x="5954714" y="4368799"/>
                </a:lnTo>
                <a:lnTo>
                  <a:pt x="0" y="436879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4163438" cy="6858000"/>
          </a:xfrm>
          <a:custGeom>
            <a:avLst/>
            <a:gdLst>
              <a:gd name="connsiteX0" fmla="*/ 0 w 4163438"/>
              <a:gd name="connsiteY0" fmla="*/ 0 h 6858000"/>
              <a:gd name="connsiteX1" fmla="*/ 2742992 w 4163438"/>
              <a:gd name="connsiteY1" fmla="*/ 0 h 6858000"/>
              <a:gd name="connsiteX2" fmla="*/ 2844235 w 4163438"/>
              <a:gd name="connsiteY2" fmla="*/ 103427 h 6858000"/>
              <a:gd name="connsiteX3" fmla="*/ 4163438 w 4163438"/>
              <a:gd name="connsiteY3" fmla="*/ 3429000 h 6858000"/>
              <a:gd name="connsiteX4" fmla="*/ 2844235 w 4163438"/>
              <a:gd name="connsiteY4" fmla="*/ 6754574 h 6858000"/>
              <a:gd name="connsiteX5" fmla="*/ 2742992 w 4163438"/>
              <a:gd name="connsiteY5" fmla="*/ 6858000 h 6858000"/>
              <a:gd name="connsiteX6" fmla="*/ 0 w 41634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438" h="6858000">
                <a:moveTo>
                  <a:pt x="0" y="0"/>
                </a:moveTo>
                <a:lnTo>
                  <a:pt x="2742992" y="0"/>
                </a:lnTo>
                <a:lnTo>
                  <a:pt x="2844235" y="103427"/>
                </a:lnTo>
                <a:cubicBezTo>
                  <a:pt x="3663879" y="981771"/>
                  <a:pt x="4163438" y="2148565"/>
                  <a:pt x="4163438" y="3429000"/>
                </a:cubicBezTo>
                <a:cubicBezTo>
                  <a:pt x="4163438" y="4709436"/>
                  <a:pt x="3663879" y="5876229"/>
                  <a:pt x="2844235" y="6754574"/>
                </a:cubicBezTo>
                <a:lnTo>
                  <a:pt x="27429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站酷文艺体" panose="02000603000000000000"/>
              <a:cs typeface="+mn-cs"/>
            </a:endParaRPr>
          </a:p>
        </p:txBody>
      </p:sp>
      <p:pic>
        <p:nvPicPr>
          <p:cNvPr id="14" name="图片 13" descr="图片包含 游戏机, 建筑, 桌子, 房间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t="357" r="18621"/>
          <a:stretch>
            <a:fillRect/>
          </a:stretch>
        </p:blipFill>
        <p:spPr>
          <a:xfrm flipH="1">
            <a:off x="4" y="5122"/>
            <a:ext cx="3814629" cy="6833522"/>
          </a:xfrm>
          <a:custGeom>
            <a:avLst/>
            <a:gdLst>
              <a:gd name="connsiteX0" fmla="*/ 3814629 w 3814629"/>
              <a:gd name="connsiteY0" fmla="*/ 0 h 6833522"/>
              <a:gd name="connsiteX1" fmla="*/ 1322877 w 3814629"/>
              <a:gd name="connsiteY1" fmla="*/ 0 h 6833522"/>
              <a:gd name="connsiteX2" fmla="*/ 1228588 w 3814629"/>
              <a:gd name="connsiteY2" fmla="*/ 103427 h 6833522"/>
              <a:gd name="connsiteX3" fmla="*/ 0 w 3814629"/>
              <a:gd name="connsiteY3" fmla="*/ 3429000 h 6833522"/>
              <a:gd name="connsiteX4" fmla="*/ 1228588 w 3814629"/>
              <a:gd name="connsiteY4" fmla="*/ 6754574 h 6833522"/>
              <a:gd name="connsiteX5" fmla="*/ 1300561 w 3814629"/>
              <a:gd name="connsiteY5" fmla="*/ 6833522 h 6833522"/>
              <a:gd name="connsiteX6" fmla="*/ 3814629 w 3814629"/>
              <a:gd name="connsiteY6" fmla="*/ 6833522 h 68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629" h="6833522">
                <a:moveTo>
                  <a:pt x="3814629" y="0"/>
                </a:moveTo>
                <a:lnTo>
                  <a:pt x="1322877" y="0"/>
                </a:lnTo>
                <a:lnTo>
                  <a:pt x="1228588" y="103427"/>
                </a:lnTo>
                <a:cubicBezTo>
                  <a:pt x="465245" y="981771"/>
                  <a:pt x="0" y="2148565"/>
                  <a:pt x="0" y="3429000"/>
                </a:cubicBezTo>
                <a:cubicBezTo>
                  <a:pt x="0" y="4709436"/>
                  <a:pt x="465245" y="5876229"/>
                  <a:pt x="1228588" y="6754574"/>
                </a:cubicBezTo>
                <a:lnTo>
                  <a:pt x="1300561" y="6833522"/>
                </a:lnTo>
                <a:lnTo>
                  <a:pt x="3814629" y="6833522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610035" y="3061922"/>
            <a:ext cx="425715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i="0" kern="1200" cap="none" spc="300" normalizeH="0" baseline="0" noProof="0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知识准备</a:t>
            </a:r>
            <a:endParaRPr kumimoji="0" lang="zh-CN" altLang="en-US" sz="4800" i="0" kern="1200" cap="none" spc="300" normalizeH="0" baseline="0" noProof="0" dirty="0"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5295" y="2855595"/>
            <a:ext cx="1075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i="0" noProof="0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01</a:t>
            </a:r>
            <a:endParaRPr kumimoji="0" lang="zh-CN" altLang="en-US" sz="6600" i="0" kern="1200" cap="none" spc="0" normalizeH="0" baseline="0" noProof="0" dirty="0"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latin typeface="站酷小薇LOGO体" panose="02010600010101010101" pitchFamily="2" charset="-122"/>
              <a:ea typeface="站酷小薇LOGO体" panose="0201060001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3947" y="4025470"/>
            <a:ext cx="4757244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6168145" y="4358300"/>
            <a:ext cx="446576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900" i="0" kern="1200" cap="none" spc="0" normalizeH="0" baseline="0" noProof="0" dirty="0">
                <a:solidFill>
                  <a:prstClr val="white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跨境电商物流的概念</a:t>
            </a:r>
            <a:r>
              <a:rPr kumimoji="0" lang="en-US" sz="900" i="0" kern="1200" cap="none" spc="0" normalizeH="0" baseline="0" noProof="0" dirty="0">
                <a:solidFill>
                  <a:prstClr val="white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  跨境电商物流系统</a:t>
            </a:r>
            <a:endParaRPr kumimoji="0" lang="en-US" sz="900" i="0" kern="1200" cap="none" spc="0" normalizeH="0" baseline="0" noProof="0" dirty="0">
              <a:solidFill>
                <a:prstClr val="white"/>
              </a:solidFill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03948" y="4377610"/>
            <a:ext cx="250690" cy="27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跨境电商物流的概念</a:t>
            </a:r>
            <a:endParaRPr lang="zh-CN" altLang="en-US"/>
          </a:p>
        </p:txBody>
      </p:sp>
      <p:sp>
        <p:nvSpPr>
          <p:cNvPr id="8" name="内容占位符 7"/>
          <p:cNvSpPr/>
          <p:nvPr>
            <p:ph sz="quarter" idx="13"/>
          </p:nvPr>
        </p:nvSpPr>
        <p:spPr>
          <a:xfrm>
            <a:off x="47625" y="908685"/>
            <a:ext cx="5612130" cy="4766310"/>
          </a:xfrm>
        </p:spPr>
        <p:txBody>
          <a:bodyPr>
            <a:normAutofit/>
          </a:bodyPr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ym typeface="+mn-ea"/>
              </a:rPr>
              <a:t>跨境电商物流定义</a:t>
            </a:r>
            <a:endParaRPr lang="zh-CN" altLang="en-US" sz="1800">
              <a:sym typeface="+mn-ea"/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是指在电子商务环境下，依靠互联网、大数据、信息化与计算机等先进技术，物品从电商企业流向不同国家或地区消费者的物流活动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3" name="图片 -2147482620" descr="..\18-0532 图\9-2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3140710"/>
            <a:ext cx="5505450" cy="275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83615" y="6021070"/>
            <a:ext cx="5080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图</a:t>
            </a:r>
            <a:r>
              <a:rPr lang="en-US" sz="1600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9-2  </a:t>
            </a:r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跨境电商物流</a:t>
            </a:r>
            <a:endParaRPr lang="zh-CN" altLang="en-US" sz="1600" i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0145" y="909320"/>
            <a:ext cx="5462905" cy="54489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800" i="0">
                <a:ea typeface="黑体" panose="02010609060101010101" charset="-122"/>
              </a:rPr>
              <a:t>跨境电商物流特点</a:t>
            </a:r>
            <a:endParaRPr lang="zh-CN" sz="1800" i="0">
              <a:ea typeface="黑体" panose="02010609060101010101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600" i="0">
                <a:solidFill>
                  <a:schemeClr val="tx1"/>
                </a:solidFill>
                <a:ea typeface="黑体" panose="02010609060101010101" charset="-122"/>
              </a:rPr>
              <a:t>物流环境存在差异，物流系统更加复杂</a:t>
            </a:r>
            <a:endParaRPr lang="zh-CN" sz="16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600" i="0">
                <a:solidFill>
                  <a:schemeClr val="tx1"/>
                </a:solidFill>
                <a:ea typeface="黑体" panose="02010609060101010101" charset="-122"/>
              </a:rPr>
              <a:t>物流系统范围广，中间环节多，风险性高</a:t>
            </a:r>
            <a:endParaRPr lang="zh-CN" sz="16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600" i="0">
                <a:solidFill>
                  <a:schemeClr val="tx1"/>
                </a:solidFill>
                <a:ea typeface="黑体" panose="02010609060101010101" charset="-122"/>
              </a:rPr>
              <a:t>跨境电商物流必须有国际化信息系统的支持</a:t>
            </a:r>
            <a:endParaRPr lang="zh-CN" sz="16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600" i="0">
                <a:solidFill>
                  <a:schemeClr val="tx1"/>
                </a:solidFill>
                <a:ea typeface="黑体" panose="02010609060101010101" charset="-122"/>
              </a:rPr>
              <a:t>跨境电商物流的标准化要求较高</a:t>
            </a:r>
            <a:endParaRPr lang="zh-CN" sz="16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800" i="0">
                <a:solidFill>
                  <a:schemeClr val="tx1"/>
                </a:solidFill>
                <a:ea typeface="黑体" panose="02010609060101010101" charset="-122"/>
              </a:rPr>
              <a:t>跨境电商物流分类</a:t>
            </a:r>
            <a:endParaRPr lang="zh-CN" sz="18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800" i="0">
                <a:solidFill>
                  <a:schemeClr val="tx1"/>
                </a:solidFill>
                <a:ea typeface="黑体" panose="02010609060101010101" charset="-122"/>
              </a:rPr>
              <a:t>根据商品在关境之间的流向分类</a:t>
            </a:r>
            <a:endParaRPr lang="zh-CN" sz="18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600" i="0">
                <a:solidFill>
                  <a:schemeClr val="tx1"/>
                </a:solidFill>
                <a:ea typeface="黑体" panose="02010609060101010101" charset="-122"/>
              </a:rPr>
              <a:t>进口物流和出口物流</a:t>
            </a:r>
            <a:endParaRPr lang="zh-CN" sz="16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800" i="0">
                <a:solidFill>
                  <a:schemeClr val="tx1"/>
                </a:solidFill>
                <a:ea typeface="黑体" panose="02010609060101010101" charset="-122"/>
              </a:rPr>
              <a:t>根据商品的交易模式分类，</a:t>
            </a:r>
            <a:endParaRPr lang="zh-CN" sz="18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600" i="0">
                <a:solidFill>
                  <a:schemeClr val="tx1"/>
                </a:solidFill>
                <a:ea typeface="黑体" panose="02010609060101010101" charset="-122"/>
              </a:rPr>
              <a:t>B2B跨境电商物流和B2C跨境电商物流</a:t>
            </a:r>
            <a:endParaRPr lang="zh-CN" sz="16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800" i="0">
                <a:solidFill>
                  <a:schemeClr val="tx1"/>
                </a:solidFill>
                <a:ea typeface="黑体" panose="02010609060101010101" charset="-122"/>
              </a:rPr>
              <a:t>根据商品流的关税区域分类</a:t>
            </a:r>
            <a:endParaRPr lang="zh-CN" sz="18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600" i="0">
                <a:solidFill>
                  <a:schemeClr val="tx1"/>
                </a:solidFill>
                <a:ea typeface="黑体" panose="02010609060101010101" charset="-122"/>
              </a:rPr>
              <a:t>不同国家（或地区）之间的物流和不同经济区域之间的物流</a:t>
            </a:r>
            <a:endParaRPr lang="zh-CN" sz="16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800" i="0">
                <a:solidFill>
                  <a:schemeClr val="tx1"/>
                </a:solidFill>
                <a:ea typeface="黑体" panose="02010609060101010101" charset="-122"/>
              </a:rPr>
              <a:t>根据运送的商品特性分类</a:t>
            </a:r>
            <a:endParaRPr lang="zh-CN" sz="1800" i="0">
              <a:solidFill>
                <a:schemeClr val="tx1"/>
              </a:solidFill>
              <a:ea typeface="黑体" panose="02010609060101010101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sz="1600" i="0">
                <a:solidFill>
                  <a:schemeClr val="tx1"/>
                </a:solidFill>
                <a:ea typeface="黑体" panose="02010609060101010101" charset="-122"/>
              </a:rPr>
              <a:t>国际商品物流、国际邮品物流、国际军火物流、国际捐助物流等</a:t>
            </a:r>
            <a:endParaRPr lang="zh-CN" sz="1600" i="0">
              <a:solidFill>
                <a:schemeClr val="tx1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跨境电商物流的概念</a:t>
            </a:r>
            <a:endParaRPr lang="zh-CN" altLang="en-US"/>
          </a:p>
        </p:txBody>
      </p:sp>
      <p:sp>
        <p:nvSpPr>
          <p:cNvPr id="8" name="内容占位符 7"/>
          <p:cNvSpPr/>
          <p:nvPr>
            <p:ph sz="quarter" idx="13"/>
          </p:nvPr>
        </p:nvSpPr>
        <p:spPr>
          <a:xfrm>
            <a:off x="47625" y="908685"/>
            <a:ext cx="11336655" cy="4766310"/>
          </a:xfrm>
        </p:spPr>
        <p:txBody>
          <a:bodyPr>
            <a:normAutofit/>
          </a:bodyPr>
          <a:p>
            <a:pPr marL="685800" lvl="1" indent="-228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ym typeface="+mn-ea"/>
              </a:rPr>
              <a:t>跨境电商物流发展概况</a:t>
            </a:r>
            <a:endParaRPr lang="zh-CN" altLang="en-US" sz="1800">
              <a:sym typeface="+mn-ea"/>
            </a:endParaRPr>
          </a:p>
          <a:p>
            <a:pPr marL="1143000" lvl="2" indent="-228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我国跨境电商开始呈现多元化趋势，跨境电商物流模式也变得多种多样。邮政包裹模式、国际快递模式、海外仓物流模式、专线物流模式、国内快递模式成为当前主要跨境电商物流模式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1143000" lvl="2" indent="-228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我国跨境出口电商发展领先全球，中国跨境电商物流行业市场规模也要明显高于其他国家。2019年8月-2020年7月中国发出的包裹中，中国发往美国的包裹最多，占比为35.2%，发往英国和法国的包裹占比排名第二和第三，占比分别是6.4%、5.6%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跨境电商物流系统</a:t>
            </a:r>
            <a:endParaRPr lang="zh-CN" altLang="en-US">
              <a:sym typeface="+mn-ea"/>
            </a:endParaRPr>
          </a:p>
        </p:txBody>
      </p:sp>
      <p:pic>
        <p:nvPicPr>
          <p:cNvPr id="3" name="图片 -2147482619" descr="..\18-0532 图\9-3.tif"/>
          <p:cNvPicPr/>
          <p:nvPr/>
        </p:nvPicPr>
        <p:blipFill>
          <a:blip r:embed="rId1"/>
          <a:stretch>
            <a:fillRect/>
          </a:stretch>
        </p:blipFill>
        <p:spPr>
          <a:xfrm>
            <a:off x="1847215" y="1052830"/>
            <a:ext cx="9012555" cy="506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719830" y="6202045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27000"/>
            <a:r>
              <a:rPr lang="zh-CN" sz="1400" i="0">
                <a:solidFill>
                  <a:srgbClr val="000000"/>
                </a:solidFill>
                <a:cs typeface="方正宋一简体" charset="0"/>
              </a:rPr>
              <a:t>图</a:t>
            </a:r>
            <a:r>
              <a:rPr lang="en-US" sz="1400" i="0">
                <a:solidFill>
                  <a:srgbClr val="000000"/>
                </a:solidFill>
                <a:latin typeface="Times New Roman" panose="02020603050405020304" pitchFamily="18" charset="0"/>
                <a:cs typeface="方正宋一简体" charset="0"/>
              </a:rPr>
              <a:t>9-3  </a:t>
            </a:r>
            <a:r>
              <a:rPr lang="zh-CN" sz="1400" i="0">
                <a:solidFill>
                  <a:srgbClr val="000000"/>
                </a:solidFill>
                <a:cs typeface="方正宋一简体" charset="0"/>
              </a:rPr>
              <a:t>跨境电商物流系统的运作流程</a:t>
            </a:r>
            <a:endParaRPr lang="zh-CN" altLang="en-US" sz="1400" i="0">
              <a:solidFill>
                <a:srgbClr val="000000"/>
              </a:solidFill>
              <a:cs typeface="方正宋一简体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105.xml><?xml version="1.0" encoding="utf-8"?>
<p:tagLst xmlns:p="http://schemas.openxmlformats.org/presentationml/2006/main">
  <p:tag name="KSO_WM_SLIDE_BACKGROUND_TYPE" val="frame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151.xml><?xml version="1.0" encoding="utf-8"?>
<p:tagLst xmlns:p="http://schemas.openxmlformats.org/presentationml/2006/main">
  <p:tag name="KSO_WM_SLIDE_BACKGROUND_TYPE" val="belt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SLIDE_BACKGROUND_TYPE" val="belt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228"/>
  <p:tag name="KSO_WM_TEMPLATE_MASTER_THUMB_INDEX" val="12"/>
  <p:tag name="KSO_WM_TEMPLATE_THUMBS_INDEX" val="1、4、7、8、9、12、15、19、24、25、26、27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272.xml><?xml version="1.0" encoding="utf-8"?>
<p:tagLst xmlns:p="http://schemas.openxmlformats.org/presentationml/2006/main">
  <p:tag name="KSO_WM_SLIDE_BACKGROUND_TYPE" val="frame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318.xml><?xml version="1.0" encoding="utf-8"?>
<p:tagLst xmlns:p="http://schemas.openxmlformats.org/presentationml/2006/main">
  <p:tag name="KSO_WM_SLIDE_BACKGROUND_TYPE" val="belt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1.xml><?xml version="1.0" encoding="utf-8"?>
<p:tagLst xmlns:p="http://schemas.openxmlformats.org/presentationml/2006/main">
  <p:tag name="KSO_WM_SLIDE_BACKGROUND_TYPE" val="belt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228"/>
  <p:tag name="KSO_WM_TEMPLATE_MASTER_THUMB_INDEX" val="12"/>
  <p:tag name="KSO_WM_TEMPLATE_THUMBS_INDEX" val="1、4、7、8、9、12、15、19、24、25、26、27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439.xml><?xml version="1.0" encoding="utf-8"?>
<p:tagLst xmlns:p="http://schemas.openxmlformats.org/presentationml/2006/main">
  <p:tag name="KSO_WM_SLIDE_BACKGROUND_TYPE" val="frame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485.xml><?xml version="1.0" encoding="utf-8"?>
<p:tagLst xmlns:p="http://schemas.openxmlformats.org/presentationml/2006/main">
  <p:tag name="KSO_WM_SLIDE_BACKGROUND_TYPE" val="belt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88.xml><?xml version="1.0" encoding="utf-8"?>
<p:tagLst xmlns:p="http://schemas.openxmlformats.org/presentationml/2006/main">
  <p:tag name="KSO_WM_SLIDE_BACKGROUND_TYPE" val="belt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228"/>
  <p:tag name="KSO_WM_TEMPLATE_MASTER_THUMB_INDEX" val="12"/>
  <p:tag name="KSO_WM_TEMPLATE_THUMBS_INDEX" val="1、4、7、8、9、12、15、19、24、25、26、27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3228_12*l_h_i*1_1_3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3228_12*l_h_i*1_1_2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0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3228_12*l_h_i*1_1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05.xml><?xml version="1.0" encoding="utf-8"?>
<p:tagLst xmlns:p="http://schemas.openxmlformats.org/presentationml/2006/main"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3228_12*l_h_f*1_1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0"/>
  <p:tag name="KSO_WM_UNIT_VALUE" val="28"/>
  <p:tag name="KSO_WM_UNIT_SUBTYPE" val="a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3228_12*l_h_i*1_2_3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2"/>
  <p:tag name="KSO_WM_UNIT_ID" val="custom20203228_12*l_h_i*1_2_2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0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1"/>
  <p:tag name="KSO_WM_UNIT_ID" val="custom20203228_12*l_h_i*1_2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09.xml><?xml version="1.0" encoding="utf-8"?>
<p:tagLst xmlns:p="http://schemas.openxmlformats.org/presentationml/2006/main"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2_1"/>
  <p:tag name="KSO_WM_UNIT_ID" val="custom20203228_12*l_h_f*1_2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0"/>
  <p:tag name="KSO_WM_UNIT_SUBTYPE" val="a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3228_12*l_h_i*1_3_3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3228_12*l_h_i*1_3_2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0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3228_12*l_h_i*1_3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13.xml><?xml version="1.0" encoding="utf-8"?>
<p:tagLst xmlns:p="http://schemas.openxmlformats.org/presentationml/2006/main"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3_1"/>
  <p:tag name="KSO_WM_UNIT_ID" val="custom20203228_12*l_h_f*1_3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0"/>
  <p:tag name="KSO_WM_UNIT_SUBTYPE" val="a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4"/>
  <p:tag name="KSO_WM_UNIT_ID" val="custom20203228_12*l_h_i*1_4_4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3228_12*l_h_i*1_4_3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0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3228_12*l_h_i*1_4_2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17.xml><?xml version="1.0" encoding="utf-8"?>
<p:tagLst xmlns:p="http://schemas.openxmlformats.org/presentationml/2006/main"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4_1"/>
  <p:tag name="KSO_WM_UNIT_ID" val="custom20203228_12*l_h_f*1_4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0"/>
  <p:tag name="KSO_WM_UNIT_SUBTYPE" val="a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4"/>
  <p:tag name="KSO_WM_UNIT_ID" val="custom20203228_12*l_h_i*1_1_4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3228_12*l_h_i*1_4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4"/>
  <p:tag name="KSO_WM_UNIT_ID" val="custom20203228_12*l_h_i*1_2_4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4"/>
  <p:tag name="KSO_WM_UNIT_ID" val="custom20203228_12*l_h_i*1_3_4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2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228"/>
  <p:tag name="KSO_WM_DIAGRAM_GROUP_CODE" val="l1-2"/>
  <p:tag name="KSO_WM_UNIT_ID" val="custom20203228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UNIT_ISNUMDGMTITLE" val="0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228_12*b*1"/>
  <p:tag name="KSO_WM_TEMPLATE_CATEGORY" val="custom"/>
  <p:tag name="KSO_WM_TEMPLATE_INDEX" val="20203228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"/>
  <p:tag name="KSO_WM_UNIT_NOCLEAR" val="0"/>
  <p:tag name="KSO_WM_UNIT_VALUE" val="17"/>
  <p:tag name="KSO_WM_UNIT_TYPE" val="b"/>
  <p:tag name="KSO_WM_UNIT_INDEX" val="1"/>
  <p:tag name="KSO_WM_UNIT_ISNUMDGMTITLE" val="0"/>
  <p:tag name="KSO_WM_UNIT_TEXT_FILL_FORE_SCHEMECOLOR_INDEX" val="14"/>
  <p:tag name="KSO_WM_UNIT_TEXT_FILL_TYPE" val="1"/>
  <p:tag name="KSO_WM_UNIT_USESOURCEFORMAT_APPLY" val="1"/>
</p:tagLst>
</file>

<file path=ppt/tags/tag524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8"/>
  <p:tag name="KSO_WM_SLIDE_ID" val="custom20203228_12"/>
  <p:tag name="KSO_WM_TEMPLATE_SUBCATEGORY" val="15"/>
  <p:tag name="KSO_WM_SLIDE_TYPE" val="text"/>
  <p:tag name="KSO_WM_SLIDE_SUBTYPE" val="diag"/>
  <p:tag name="KSO_WM_SLIDE_ITEM_CNT" val="4"/>
  <p:tag name="KSO_WM_SLIDE_INDEX" val="12"/>
  <p:tag name="KSO_WM_SLIDE_SIZE" val="669*324.027"/>
  <p:tag name="KSO_WM_SLIDE_POSITION" val="145.5*144.602"/>
  <p:tag name="KSO_WM_DIAGRAM_GROUP_CODE" val="l1-2"/>
  <p:tag name="KSO_WM_SLIDE_DIAGTYPE" val="l"/>
  <p:tag name="KSO_WM_TAG_VERSION" val="1.0"/>
  <p:tag name="KSO_WM_SLIDE_LAYOUT" val="a_b_l"/>
  <p:tag name="KSO_WM_SLIDE_LAYOUT_CNT" val="1_1_1"/>
  <p:tag name="KSO_WM_TEMPLATE_MASTER_TYPE" val="1"/>
  <p:tag name="KSO_WM_TEMPLATE_COLOR_TYPE" val="1"/>
</p:tagLst>
</file>

<file path=ppt/tags/tag525.xml><?xml version="1.0" encoding="utf-8"?>
<p:tagLst xmlns:p="http://schemas.openxmlformats.org/presentationml/2006/main">
  <p:tag name="KSO_WM_UNIT_TABLE_BEAUTIFY" val="smartTable{63888c19-e127-4a2c-8a8f-0a38c21485c9}"/>
  <p:tag name="TABLE_ENDDRAG_ORIGIN_RECT" val="869*385"/>
  <p:tag name="TABLE_ENDDRAG_RECT" val="42*126*869*385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0910">
      <a:dk1>
        <a:sysClr val="windowText" lastClr="000000"/>
      </a:dk1>
      <a:lt1>
        <a:sysClr val="window" lastClr="FFFFFF"/>
      </a:lt1>
      <a:dk2>
        <a:srgbClr val="373F4C"/>
      </a:dk2>
      <a:lt2>
        <a:srgbClr val="FFFFFF"/>
      </a:lt2>
      <a:accent1>
        <a:srgbClr val="FBB613"/>
      </a:accent1>
      <a:accent2>
        <a:srgbClr val="CDBA41"/>
      </a:accent2>
      <a:accent3>
        <a:srgbClr val="9EBF70"/>
      </a:accent3>
      <a:accent4>
        <a:srgbClr val="70C39E"/>
      </a:accent4>
      <a:accent5>
        <a:srgbClr val="41C8CD"/>
      </a:accent5>
      <a:accent6>
        <a:srgbClr val="13CCF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0910">
      <a:dk1>
        <a:sysClr val="windowText" lastClr="000000"/>
      </a:dk1>
      <a:lt1>
        <a:sysClr val="window" lastClr="FFFFFF"/>
      </a:lt1>
      <a:dk2>
        <a:srgbClr val="373F4C"/>
      </a:dk2>
      <a:lt2>
        <a:srgbClr val="FFFFFF"/>
      </a:lt2>
      <a:accent1>
        <a:srgbClr val="FBB613"/>
      </a:accent1>
      <a:accent2>
        <a:srgbClr val="CDBA41"/>
      </a:accent2>
      <a:accent3>
        <a:srgbClr val="9EBF70"/>
      </a:accent3>
      <a:accent4>
        <a:srgbClr val="70C39E"/>
      </a:accent4>
      <a:accent5>
        <a:srgbClr val="41C8CD"/>
      </a:accent5>
      <a:accent6>
        <a:srgbClr val="13CCF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0910">
      <a:dk1>
        <a:sysClr val="windowText" lastClr="000000"/>
      </a:dk1>
      <a:lt1>
        <a:sysClr val="window" lastClr="FFFFFF"/>
      </a:lt1>
      <a:dk2>
        <a:srgbClr val="373F4C"/>
      </a:dk2>
      <a:lt2>
        <a:srgbClr val="FFFFFF"/>
      </a:lt2>
      <a:accent1>
        <a:srgbClr val="FBB613"/>
      </a:accent1>
      <a:accent2>
        <a:srgbClr val="CDBA41"/>
      </a:accent2>
      <a:accent3>
        <a:srgbClr val="9EBF70"/>
      </a:accent3>
      <a:accent4>
        <a:srgbClr val="70C39E"/>
      </a:accent4>
      <a:accent5>
        <a:srgbClr val="41C8CD"/>
      </a:accent5>
      <a:accent6>
        <a:srgbClr val="13CCF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5343</Words>
  <Application>WPS 演示</Application>
  <PresentationFormat>宽屏</PresentationFormat>
  <Paragraphs>445</Paragraphs>
  <Slides>46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74" baseType="lpstr">
      <vt:lpstr>Arial</vt:lpstr>
      <vt:lpstr>宋体</vt:lpstr>
      <vt:lpstr>Wingdings</vt:lpstr>
      <vt:lpstr>华文细黑</vt:lpstr>
      <vt:lpstr>微软雅黑</vt:lpstr>
      <vt:lpstr>汉仪旗黑-85S</vt:lpstr>
      <vt:lpstr>黑体</vt:lpstr>
      <vt:lpstr>Arial</vt:lpstr>
      <vt:lpstr>站酷文艺体</vt:lpstr>
      <vt:lpstr>等线</vt:lpstr>
      <vt:lpstr>思源宋体 CN</vt:lpstr>
      <vt:lpstr>Source Han Sans Regular</vt:lpstr>
      <vt:lpstr>Tempus Sans ITC</vt:lpstr>
      <vt:lpstr>幼圆</vt:lpstr>
      <vt:lpstr>站酷文艺体</vt:lpstr>
      <vt:lpstr>站酷小薇LOGO体</vt:lpstr>
      <vt:lpstr>Times New Roman</vt:lpstr>
      <vt:lpstr>方正宋一简体</vt:lpstr>
      <vt:lpstr>Arial Unicode MS</vt:lpstr>
      <vt:lpstr>Segoe Print</vt:lpstr>
      <vt:lpstr>Trebuchet MS</vt:lpstr>
      <vt:lpstr>1_Office 主题​​</vt:lpstr>
      <vt:lpstr>3_Office 主题​​</vt:lpstr>
      <vt:lpstr>Office 主题​​</vt:lpstr>
      <vt:lpstr>2_Office 主题​​</vt:lpstr>
      <vt:lpstr>4_Office 主题​​</vt:lpstr>
      <vt:lpstr>Equation.DSMT4</vt:lpstr>
      <vt:lpstr>Equation.DSMT4</vt:lpstr>
      <vt:lpstr>PowerPoint 演示文稿</vt:lpstr>
      <vt:lpstr>PowerPoint 演示文稿</vt:lpstr>
      <vt:lpstr>PowerPoint 演示文稿</vt:lpstr>
      <vt:lpstr>项目导入                菜鸟国际成为全球新四大跨境包裹网络之一</vt:lpstr>
      <vt:lpstr>PowerPoint 演示文稿</vt:lpstr>
      <vt:lpstr>PowerPoint 演示文稿</vt:lpstr>
      <vt:lpstr>跨境电商物流的概念</vt:lpstr>
      <vt:lpstr>跨境电商物流的概念</vt:lpstr>
      <vt:lpstr>跨境电商物流系统</vt:lpstr>
      <vt:lpstr>跨境电商物流系统</vt:lpstr>
      <vt:lpstr>PowerPoint 演示文稿</vt:lpstr>
      <vt:lpstr>工作任务一 B2C跨境电商出口物流模式分析</vt:lpstr>
      <vt:lpstr>工作任务一 B2C跨境电商出口物流模式分析</vt:lpstr>
      <vt:lpstr>工作任务二 B2C跨境电商进口物流模式分析</vt:lpstr>
      <vt:lpstr>工作任务二 B2C跨境电商进口物流模式分析</vt:lpstr>
      <vt:lpstr>工作任务二 B2C跨境电商进口物流模式分析</vt:lpstr>
      <vt:lpstr>工作任务三 B2B跨境电商出口货物</vt:lpstr>
      <vt:lpstr>工作任务三 B2B跨境电商出口货物</vt:lpstr>
      <vt:lpstr>工作任务三 B2B跨境电商出口货物</vt:lpstr>
      <vt:lpstr>工作任务三 B2B跨境电商出口货物</vt:lpstr>
      <vt:lpstr>工作任务三 B2B跨境电商出口货物</vt:lpstr>
      <vt:lpstr>工作任务三 B2B跨境电商出口货物</vt:lpstr>
      <vt:lpstr>工作任务四 B2B跨境电商进口货物</vt:lpstr>
      <vt:lpstr>工作任务四 B2B跨境电商进口货物</vt:lpstr>
      <vt:lpstr>工作任务四 B2B跨境电商进口货物</vt:lpstr>
      <vt:lpstr>工作任务四 B2B跨境电商进口货物</vt:lpstr>
      <vt:lpstr>PowerPoint 演示文稿</vt:lpstr>
      <vt:lpstr>实践应用一  B2B跨境电商国外寄样</vt:lpstr>
      <vt:lpstr>实践应用一  B2B跨境电商国外寄样</vt:lpstr>
      <vt:lpstr>实践应用一  B2B跨境电商国外寄样</vt:lpstr>
      <vt:lpstr>实践应用一  运用标准成本法控制物流成本</vt:lpstr>
      <vt:lpstr>实践应用二  常见进出口单证的认知与缮制</vt:lpstr>
      <vt:lpstr>实践应用二  常见进出口单证的认知与缮制</vt:lpstr>
      <vt:lpstr>实践应用二  常见进出口单证的认知与缮制</vt:lpstr>
      <vt:lpstr>实践应用二  常见进出口单证的认知与缮制</vt:lpstr>
      <vt:lpstr>实践应用二  常见进出口单证的认知与缮制</vt:lpstr>
      <vt:lpstr>实践应用二  常见进出口单证的认知与缮制</vt:lpstr>
      <vt:lpstr>PowerPoint 演示文稿</vt:lpstr>
      <vt:lpstr>任务拓展一 跨境电商物流的选择</vt:lpstr>
      <vt:lpstr>任务拓展一 跨境电商物流的选择</vt:lpstr>
      <vt:lpstr>任务拓展一 跨境电商物流的选择</vt:lpstr>
      <vt:lpstr>任务拓展二 海外仓补货计划制定</vt:lpstr>
      <vt:lpstr>任务拓展二 海外仓补货计划制定</vt:lpstr>
      <vt:lpstr>任务拓展二  海外仓补货计划制定 </vt:lpstr>
      <vt:lpstr>任务拓展二   海外仓补货计划制定</vt:lpstr>
      <vt:lpstr>欢迎指导</vt:lpstr>
    </vt:vector>
  </TitlesOfParts>
  <Company>浙江商业职业技术学院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《电子商务物流管理》第二版（人民邮电出版社）</dc:title>
  <dc:creator>邵贵平</dc:creator>
  <cp:lastModifiedBy>张j</cp:lastModifiedBy>
  <cp:revision>472</cp:revision>
  <dcterms:created xsi:type="dcterms:W3CDTF">2008-05-06T01:42:00Z</dcterms:created>
  <dcterms:modified xsi:type="dcterms:W3CDTF">2026-03-05T12:37:00Z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D96D14F92B2B4501BDB0F63686DFE141</vt:lpwstr>
  </property>
</Properties>
</file>