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 id="2147483714" r:id="rId6"/>
  </p:sldMasterIdLst>
  <p:notesMasterIdLst>
    <p:notesMasterId r:id="rId10"/>
  </p:notesMasterIdLst>
  <p:handoutMasterIdLst>
    <p:handoutMasterId r:id="rId56"/>
  </p:handoutMasterIdLst>
  <p:sldIdLst>
    <p:sldId id="571" r:id="rId7"/>
    <p:sldId id="572" r:id="rId8"/>
    <p:sldId id="813" r:id="rId9"/>
    <p:sldId id="814" r:id="rId11"/>
    <p:sldId id="677" r:id="rId12"/>
    <p:sldId id="678" r:id="rId13"/>
    <p:sldId id="681" r:id="rId14"/>
    <p:sldId id="973" r:id="rId15"/>
    <p:sldId id="886" r:id="rId16"/>
    <p:sldId id="974" r:id="rId17"/>
    <p:sldId id="770" r:id="rId18"/>
    <p:sldId id="975" r:id="rId19"/>
    <p:sldId id="771" r:id="rId20"/>
    <p:sldId id="691" r:id="rId21"/>
    <p:sldId id="693" r:id="rId22"/>
    <p:sldId id="779" r:id="rId23"/>
    <p:sldId id="976" r:id="rId24"/>
    <p:sldId id="977" r:id="rId25"/>
    <p:sldId id="694" r:id="rId26"/>
    <p:sldId id="978" r:id="rId27"/>
    <p:sldId id="952" r:id="rId28"/>
    <p:sldId id="980" r:id="rId29"/>
    <p:sldId id="979" r:id="rId30"/>
    <p:sldId id="953" r:id="rId31"/>
    <p:sldId id="981" r:id="rId32"/>
    <p:sldId id="982" r:id="rId33"/>
    <p:sldId id="698" r:id="rId34"/>
    <p:sldId id="699" r:id="rId35"/>
    <p:sldId id="983" r:id="rId36"/>
    <p:sldId id="936" r:id="rId37"/>
    <p:sldId id="937" r:id="rId38"/>
    <p:sldId id="984" r:id="rId39"/>
    <p:sldId id="938" r:id="rId40"/>
    <p:sldId id="939" r:id="rId41"/>
    <p:sldId id="985" r:id="rId42"/>
    <p:sldId id="954" r:id="rId43"/>
    <p:sldId id="955" r:id="rId44"/>
    <p:sldId id="956" r:id="rId45"/>
    <p:sldId id="958" r:id="rId46"/>
    <p:sldId id="959" r:id="rId47"/>
    <p:sldId id="707" r:id="rId48"/>
    <p:sldId id="711" r:id="rId49"/>
    <p:sldId id="712" r:id="rId50"/>
    <p:sldId id="960" r:id="rId51"/>
    <p:sldId id="713" r:id="rId52"/>
    <p:sldId id="961" r:id="rId53"/>
    <p:sldId id="962" r:id="rId54"/>
    <p:sldId id="716" r:id="rId5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4064" userDrawn="1">
          <p15:clr>
            <a:srgbClr val="A4A3A4"/>
          </p15:clr>
        </p15:guide>
        <p15:guide id="2" orient="horz" pos="935" userDrawn="1">
          <p15:clr>
            <a:srgbClr val="A4A3A4"/>
          </p15:clr>
        </p15:guide>
        <p15:guide id="3" orient="horz" pos="428" userDrawn="1">
          <p15:clr>
            <a:srgbClr val="A4A3A4"/>
          </p15:clr>
        </p15:guide>
        <p15:guide id="4" pos="7130" userDrawn="1">
          <p15:clr>
            <a:srgbClr val="A4A3A4"/>
          </p15:clr>
        </p15:guide>
        <p15:guide id="5" pos="3949" userDrawn="1">
          <p15:clr>
            <a:srgbClr val="A4A3A4"/>
          </p15:clr>
        </p15:guide>
        <p15:guide id="6" pos="3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8"/>
    <a:srgbClr val="C02500"/>
    <a:srgbClr val="FF6743"/>
    <a:srgbClr val="FF33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p:restoredTop sz="94660"/>
  </p:normalViewPr>
  <p:slideViewPr>
    <p:cSldViewPr showGuides="1">
      <p:cViewPr varScale="1">
        <p:scale>
          <a:sx n="68" d="100"/>
          <a:sy n="68" d="100"/>
        </p:scale>
        <p:origin x="786" y="78"/>
      </p:cViewPr>
      <p:guideLst>
        <p:guide orient="horz" pos="4064"/>
        <p:guide orient="horz" pos="935"/>
        <p:guide orient="horz" pos="428"/>
        <p:guide pos="7130"/>
        <p:guide pos="3949"/>
        <p:guide pos="3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0" Type="http://schemas.openxmlformats.org/officeDocument/2006/relationships/commentAuthors" Target="commentAuthors.xml"/><Relationship Id="rId6" Type="http://schemas.openxmlformats.org/officeDocument/2006/relationships/slideMaster" Target="slideMasters/slideMaster5.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en-US" altLang="zh-CN" sz="1200" i="0" dirty="0"/>
            </a:fld>
            <a:endParaRPr lang="en-US" altLang="zh-CN" sz="120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png"/><Relationship Id="rId2" Type="http://schemas.openxmlformats.org/officeDocument/2006/relationships/tags" Target="../tags/tag168.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2.jpe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1.png"/><Relationship Id="rId2" Type="http://schemas.openxmlformats.org/officeDocument/2006/relationships/tags" Target="../tags/tag335.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4.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0" Type="http://schemas.openxmlformats.org/officeDocument/2006/relationships/tags" Target="../tags/tag373.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image" Target="../media/image2.jpeg"/><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ags" Target="../tags/tag40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19" name="任意多边形: 形状 18"/>
          <p:cNvSpPr/>
          <p:nvPr>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20" name="任意多边形: 形状 19"/>
          <p:cNvSpPr/>
          <p:nvPr>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8" name="矩形 7"/>
          <p:cNvSpPr/>
          <p:nvPr>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9" name="矩形 8"/>
          <p:cNvSpPr/>
          <p:nvPr>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cxnSp>
        <p:nvCxnSpPr>
          <p:cNvPr id="11" name="直接连接符 10"/>
          <p:cNvCxnSpPr/>
          <p:nvPr>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405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grpSp>
        <p:nvGrpSpPr>
          <p:cNvPr id="16" name="组合 15"/>
          <p:cNvGrpSpPr/>
          <p:nvPr>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cxnSp>
        <p:nvCxnSpPr>
          <p:cNvPr id="6" name="直接连接符 5"/>
          <p:cNvCxnSpPr/>
          <p:nvPr>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3675"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18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nvGrpSpPr>
          <p:cNvPr id="6" name="组合 5"/>
          <p:cNvGrpSpPr/>
          <p:nvPr>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10" name="任意多边形: 形状 9"/>
          <p:cNvSpPr/>
          <p:nvPr>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dirty="0">
              <a:latin typeface="Arial" panose="020B0604020202020204" pitchFamily="34" charset="0"/>
              <a:ea typeface="微软雅黑" panose="020B0503020204020204" charset="-122"/>
              <a:sym typeface="+mn-ea"/>
            </a:endParaRPr>
          </a:p>
        </p:txBody>
      </p:sp>
      <p:grpSp>
        <p:nvGrpSpPr>
          <p:cNvPr id="10" name="组合 9"/>
          <p:cNvGrpSpPr/>
          <p:nvPr>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10" name="任意多边形: 形状 9"/>
          <p:cNvSpPr/>
          <p:nvPr>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a:sym typeface="+mn-ea"/>
            </a:endParaRPr>
          </a:p>
        </p:txBody>
      </p:sp>
      <p:grpSp>
        <p:nvGrpSpPr>
          <p:cNvPr id="23" name="组合 22"/>
          <p:cNvGrpSpPr/>
          <p:nvPr>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26" name="组合 25"/>
          <p:cNvGrpSpPr/>
          <p:nvPr>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grpSp>
      <p:cxnSp>
        <p:nvCxnSpPr>
          <p:cNvPr id="7" name="直接连接符 6"/>
          <p:cNvCxnSpPr/>
          <p:nvPr>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33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15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857250"/>
            <a:ext cx="5297107" cy="3687015"/>
          </a:xfrm>
          <a:prstGeom prst="rect">
            <a:avLst/>
          </a:prstGeom>
        </p:spPr>
      </p:pic>
      <p:sp>
        <p:nvSpPr>
          <p:cNvPr id="15" name="任意多边形: 形状 14"/>
          <p:cNvSpPr/>
          <p:nvPr userDrawn="1">
            <p:custDataLst>
              <p:tags r:id="rId4"/>
            </p:custDataLst>
          </p:nvPr>
        </p:nvSpPr>
        <p:spPr>
          <a:xfrm flipV="1">
            <a:off x="5633969" y="850106"/>
            <a:ext cx="6558031" cy="3686175"/>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1" y="4538663"/>
            <a:ext cx="5821431" cy="1476375"/>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524375"/>
            <a:ext cx="4556103" cy="1476375"/>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19586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902020"/>
            <a:ext cx="1150948" cy="86321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1" y="2530070"/>
            <a:ext cx="795349" cy="5965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3994581"/>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610941"/>
            <a:ext cx="5297107" cy="1305740"/>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137277"/>
            <a:ext cx="5297107" cy="814498"/>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184458"/>
            <a:ext cx="836931" cy="627698"/>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3" y="1571631"/>
            <a:ext cx="10852237"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857250"/>
            <a:ext cx="4049487" cy="51435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7" y="3132773"/>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95717"/>
            <a:ext cx="5029291" cy="584120"/>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3908108"/>
            <a:ext cx="5727700" cy="965359"/>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184458"/>
            <a:ext cx="836931" cy="627698"/>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1"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1571631"/>
            <a:ext cx="5283243"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184458"/>
            <a:ext cx="836931" cy="627698"/>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1" y="1571631"/>
            <a:ext cx="5283243"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912144"/>
            <a:ext cx="52832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1" y="1571631"/>
            <a:ext cx="5283243"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1" y="1912144"/>
            <a:ext cx="5283243"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12192000" cy="1857375"/>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184458"/>
            <a:ext cx="836931" cy="627698"/>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1"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1" y="157163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1571631"/>
            <a:ext cx="950984"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1571625"/>
            <a:ext cx="9828101"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1" y="1571631"/>
            <a:ext cx="10852237"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1"/>
            <a:ext cx="2024743" cy="51435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857250"/>
            <a:ext cx="2024743" cy="51435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41191"/>
            <a:ext cx="6579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821321"/>
            <a:ext cx="6732815" cy="67437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591404"/>
            <a:ext cx="6734176" cy="501081"/>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85400"/>
            <a:ext cx="116064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802958"/>
            <a:ext cx="836931" cy="627698"/>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794150"/>
            <a:ext cx="9626400" cy="5427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479950"/>
            <a:ext cx="9626600" cy="2583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4823460"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184458"/>
            <a:ext cx="836931" cy="627698"/>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1435050"/>
            <a:ext cx="3960000" cy="6615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180250"/>
            <a:ext cx="3956400" cy="3069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34704"/>
            <a:ext cx="6480000" cy="3815953"/>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12192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1443150"/>
            <a:ext cx="10976400" cy="4698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2101950"/>
            <a:ext cx="10975975"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963250"/>
            <a:ext cx="10965600" cy="25731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1" y="854393"/>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38676"/>
            <a:ext cx="12192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1359450"/>
            <a:ext cx="10976400" cy="4239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2118150"/>
            <a:ext cx="10990800" cy="2408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4742550"/>
            <a:ext cx="110016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857250"/>
            <a:ext cx="12192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1035450"/>
            <a:ext cx="11037600" cy="331473"/>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2104650"/>
            <a:ext cx="53424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2104650"/>
            <a:ext cx="53676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469850"/>
            <a:ext cx="53424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467150"/>
            <a:ext cx="53676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12192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4880610"/>
            <a:ext cx="4187825" cy="760571"/>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09" y="1261110"/>
            <a:ext cx="4187825" cy="770096"/>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861650"/>
            <a:ext cx="9144000" cy="17901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754350"/>
            <a:ext cx="9144000" cy="1242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5" Type="http://schemas.openxmlformats.org/officeDocument/2006/relationships/theme" Target="../theme/theme4.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slideLayout" Target="../slideLayouts/slideLayout46.xml"/><Relationship Id="rId19" Type="http://schemas.openxmlformats.org/officeDocument/2006/relationships/tags" Target="../tags/tag329.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5" Type="http://schemas.openxmlformats.org/officeDocument/2006/relationships/theme" Target="../theme/theme5.xml"/><Relationship Id="rId24" Type="http://schemas.openxmlformats.org/officeDocument/2006/relationships/tags" Target="../tags/tag501.xml"/><Relationship Id="rId23" Type="http://schemas.openxmlformats.org/officeDocument/2006/relationships/tags" Target="../tags/tag500.xml"/><Relationship Id="rId22" Type="http://schemas.openxmlformats.org/officeDocument/2006/relationships/tags" Target="../tags/tag499.xml"/><Relationship Id="rId21" Type="http://schemas.openxmlformats.org/officeDocument/2006/relationships/tags" Target="../tags/tag498.xml"/><Relationship Id="rId20" Type="http://schemas.openxmlformats.org/officeDocument/2006/relationships/tags" Target="../tags/tag497.xml"/><Relationship Id="rId2" Type="http://schemas.openxmlformats.org/officeDocument/2006/relationships/slideLayout" Target="../slideLayouts/slideLayout64.xml"/><Relationship Id="rId19" Type="http://schemas.openxmlformats.org/officeDocument/2006/relationships/tags" Target="../tags/tag496.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1189673"/>
            <a:ext cx="10852237"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1571631"/>
            <a:ext cx="10852237"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5619625"/>
            <a:ext cx="2700000" cy="2376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5619625"/>
            <a:ext cx="3960000" cy="2376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5619625"/>
            <a:ext cx="2700000" cy="2376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5" Type="http://schemas.openxmlformats.org/officeDocument/2006/relationships/notesSlide" Target="../notesSlides/notesSlide1.xml"/><Relationship Id="rId24" Type="http://schemas.openxmlformats.org/officeDocument/2006/relationships/slideLayout" Target="../slideLayouts/slideLayout69.xml"/><Relationship Id="rId23" Type="http://schemas.openxmlformats.org/officeDocument/2006/relationships/tags" Target="../tags/tag524.xml"/><Relationship Id="rId22" Type="http://schemas.openxmlformats.org/officeDocument/2006/relationships/tags" Target="../tags/tag523.xml"/><Relationship Id="rId21" Type="http://schemas.openxmlformats.org/officeDocument/2006/relationships/tags" Target="../tags/tag522.xml"/><Relationship Id="rId20" Type="http://schemas.openxmlformats.org/officeDocument/2006/relationships/tags" Target="../tags/tag521.xml"/><Relationship Id="rId2" Type="http://schemas.openxmlformats.org/officeDocument/2006/relationships/tags" Target="../tags/tag503.xml"/><Relationship Id="rId19" Type="http://schemas.openxmlformats.org/officeDocument/2006/relationships/tags" Target="../tags/tag520.xml"/><Relationship Id="rId18" Type="http://schemas.openxmlformats.org/officeDocument/2006/relationships/tags" Target="../tags/tag519.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6.xml"/><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6.xml"/><Relationship Id="rId2" Type="http://schemas.openxmlformats.org/officeDocument/2006/relationships/image" Target="../media/image23.wmf"/><Relationship Id="rId1"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7.png"/><Relationship Id="rId1" Type="http://schemas.openxmlformats.org/officeDocument/2006/relationships/tags" Target="../tags/tag5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771650" y="2613456"/>
            <a:ext cx="8648700" cy="2075588"/>
          </a:xfrm>
          <a:prstGeom prst="roundRect">
            <a:avLst>
              <a:gd name="adj" fmla="val 50000"/>
            </a:avLst>
          </a:prstGeom>
          <a:solidFill>
            <a:srgbClr val="586A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2" name="文本框 51"/>
          <p:cNvSpPr txBox="1"/>
          <p:nvPr/>
        </p:nvSpPr>
        <p:spPr>
          <a:xfrm>
            <a:off x="1816735" y="3236595"/>
            <a:ext cx="857885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项目八  电子商务物流成本管理</a:t>
            </a:r>
            <a:endPar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59" name="任意多边形: 形状 58"/>
          <p:cNvSpPr/>
          <p:nvPr/>
        </p:nvSpPr>
        <p:spPr>
          <a:xfrm>
            <a:off x="3376218" y="6496554"/>
            <a:ext cx="8815783" cy="361446"/>
          </a:xfrm>
          <a:custGeom>
            <a:avLst/>
            <a:gdLst>
              <a:gd name="connsiteX0" fmla="*/ 403813 w 8815783"/>
              <a:gd name="connsiteY0" fmla="*/ 0 h 361446"/>
              <a:gd name="connsiteX1" fmla="*/ 8815783 w 8815783"/>
              <a:gd name="connsiteY1" fmla="*/ 0 h 361446"/>
              <a:gd name="connsiteX2" fmla="*/ 8815783 w 8815783"/>
              <a:gd name="connsiteY2" fmla="*/ 361446 h 361446"/>
              <a:gd name="connsiteX3" fmla="*/ 0 w 8815783"/>
              <a:gd name="connsiteY3" fmla="*/ 361446 h 361446"/>
              <a:gd name="connsiteX4" fmla="*/ 21859 w 8815783"/>
              <a:gd name="connsiteY4" fmla="*/ 253176 h 361446"/>
              <a:gd name="connsiteX5" fmla="*/ 403813 w 8815783"/>
              <a:gd name="connsiteY5" fmla="*/ 0 h 36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5783" h="361446">
                <a:moveTo>
                  <a:pt x="403813" y="0"/>
                </a:moveTo>
                <a:lnTo>
                  <a:pt x="8815783" y="0"/>
                </a:lnTo>
                <a:lnTo>
                  <a:pt x="8815783" y="361446"/>
                </a:lnTo>
                <a:lnTo>
                  <a:pt x="0" y="361446"/>
                </a:lnTo>
                <a:lnTo>
                  <a:pt x="21859" y="253176"/>
                </a:lnTo>
                <a:cubicBezTo>
                  <a:pt x="84788" y="104395"/>
                  <a:pt x="232109" y="0"/>
                  <a:pt x="403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8" name="任意多边形: 形状 57"/>
          <p:cNvSpPr/>
          <p:nvPr/>
        </p:nvSpPr>
        <p:spPr>
          <a:xfrm>
            <a:off x="0" y="-20518"/>
            <a:ext cx="4419600" cy="465019"/>
          </a:xfrm>
          <a:custGeom>
            <a:avLst/>
            <a:gdLst>
              <a:gd name="connsiteX0" fmla="*/ 0 w 4419600"/>
              <a:gd name="connsiteY0" fmla="*/ 0 h 465019"/>
              <a:gd name="connsiteX1" fmla="*/ 4409407 w 4419600"/>
              <a:gd name="connsiteY1" fmla="*/ 0 h 465019"/>
              <a:gd name="connsiteX2" fmla="*/ 4419600 w 4419600"/>
              <a:gd name="connsiteY2" fmla="*/ 50489 h 465019"/>
              <a:gd name="connsiteX3" fmla="*/ 4005070 w 4419600"/>
              <a:gd name="connsiteY3" fmla="*/ 465019 h 465019"/>
              <a:gd name="connsiteX4" fmla="*/ 0 w 4419600"/>
              <a:gd name="connsiteY4" fmla="*/ 465019 h 4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465019">
                <a:moveTo>
                  <a:pt x="0" y="0"/>
                </a:moveTo>
                <a:lnTo>
                  <a:pt x="4409407" y="0"/>
                </a:lnTo>
                <a:lnTo>
                  <a:pt x="4419600" y="50489"/>
                </a:lnTo>
                <a:cubicBezTo>
                  <a:pt x="4419600" y="279428"/>
                  <a:pt x="4234009" y="465019"/>
                  <a:pt x="4005070" y="465019"/>
                </a:cubicBezTo>
                <a:lnTo>
                  <a:pt x="0" y="465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 name="文本框 4"/>
          <p:cNvSpPr txBox="1"/>
          <p:nvPr/>
        </p:nvSpPr>
        <p:spPr>
          <a:xfrm>
            <a:off x="260985" y="23495"/>
            <a:ext cx="3513455" cy="368300"/>
          </a:xfrm>
          <a:prstGeom prst="rect">
            <a:avLst/>
          </a:prstGeom>
          <a:noFill/>
        </p:spPr>
        <p:txBody>
          <a:bodyPr wrap="square" rtlCol="0">
            <a:spAutoFit/>
          </a:bodyPr>
          <a:lstStyle/>
          <a:p>
            <a:pPr algn="dist"/>
            <a:r>
              <a:rPr lang="zh-CN" altLang="en-US"/>
              <a:t>《电子商务</a:t>
            </a:r>
            <a:r>
              <a:rPr lang="zh-CN" altLang="en-US"/>
              <a:t>物流管理》</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供应链概述</a:t>
            </a:r>
            <a:endParaRPr lang="zh-CN" altLang="en-US"/>
          </a:p>
        </p:txBody>
      </p:sp>
      <p:sp>
        <p:nvSpPr>
          <p:cNvPr id="9" name="文本框 8"/>
          <p:cNvSpPr txBox="1"/>
          <p:nvPr/>
        </p:nvSpPr>
        <p:spPr>
          <a:xfrm>
            <a:off x="695325" y="1412875"/>
            <a:ext cx="5080000" cy="147637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solidFill>
                  <a:srgbClr val="000000"/>
                </a:solidFill>
                <a:cs typeface="方正宋一简体" charset="0"/>
              </a:rPr>
              <a:t>按物流成本的性态分类</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altLang="en-US" sz="2000" i="0">
                <a:solidFill>
                  <a:srgbClr val="000000"/>
                </a:solidFill>
              </a:rPr>
              <a:t>变动成本</a:t>
            </a:r>
            <a:endParaRPr lang="zh-CN" altLang="en-US" sz="2000" i="0">
              <a:solidFill>
                <a:srgbClr val="000000"/>
              </a:solidFill>
            </a:endParaRPr>
          </a:p>
          <a:p>
            <a:pPr marL="742950" lvl="1" indent="-285750">
              <a:lnSpc>
                <a:spcPct val="150000"/>
              </a:lnSpc>
              <a:buFont typeface="Arial" panose="020B0604020202020204" pitchFamily="34" charset="0"/>
              <a:buChar char="•"/>
            </a:pPr>
            <a:r>
              <a:rPr lang="zh-CN" altLang="en-US" sz="2000" i="0">
                <a:solidFill>
                  <a:srgbClr val="000000"/>
                </a:solidFill>
              </a:rPr>
              <a:t>固定成本</a:t>
            </a:r>
            <a:endParaRPr lang="zh-CN" altLang="en-US" sz="2000" i="0">
              <a:solidFill>
                <a:srgbClr val="000000"/>
              </a:solidFill>
            </a:endParaRPr>
          </a:p>
        </p:txBody>
      </p:sp>
      <p:pic>
        <p:nvPicPr>
          <p:cNvPr id="3" name="图片 -2147482615" descr="..\18-0532 图\8-2.tif"/>
          <p:cNvPicPr>
            <a:picLocks noChangeAspect="1"/>
          </p:cNvPicPr>
          <p:nvPr/>
        </p:nvPicPr>
        <p:blipFill>
          <a:blip r:embed="rId1"/>
          <a:stretch>
            <a:fillRect/>
          </a:stretch>
        </p:blipFill>
        <p:spPr>
          <a:xfrm>
            <a:off x="871220" y="3213100"/>
            <a:ext cx="4904105" cy="2235200"/>
          </a:xfrm>
          <a:prstGeom prst="rect">
            <a:avLst/>
          </a:prstGeom>
          <a:noFill/>
          <a:ln w="9525">
            <a:noFill/>
          </a:ln>
        </p:spPr>
      </p:pic>
      <p:sp>
        <p:nvSpPr>
          <p:cNvPr id="11" name="文本框 10"/>
          <p:cNvSpPr txBox="1"/>
          <p:nvPr/>
        </p:nvSpPr>
        <p:spPr>
          <a:xfrm>
            <a:off x="1232535" y="573341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8-2  </a:t>
            </a:r>
            <a:r>
              <a:rPr lang="zh-CN" sz="1600" i="0">
                <a:solidFill>
                  <a:srgbClr val="000000"/>
                </a:solidFill>
                <a:ea typeface="宋体" panose="02010600030101010101" pitchFamily="2" charset="-122"/>
              </a:rPr>
              <a:t>变动成本</a:t>
            </a:r>
            <a:endParaRPr lang="zh-CN" altLang="en-US" sz="1600" i="0">
              <a:solidFill>
                <a:srgbClr val="000000"/>
              </a:solidFill>
              <a:ea typeface="宋体" panose="02010600030101010101" pitchFamily="2" charset="-122"/>
            </a:endParaRPr>
          </a:p>
        </p:txBody>
      </p:sp>
      <p:pic>
        <p:nvPicPr>
          <p:cNvPr id="8" name="图片 17" descr="0803"/>
          <p:cNvPicPr>
            <a:picLocks noChangeAspect="1"/>
          </p:cNvPicPr>
          <p:nvPr/>
        </p:nvPicPr>
        <p:blipFill>
          <a:blip r:embed="rId2"/>
          <a:srcRect t="15793" b="3360"/>
          <a:stretch>
            <a:fillRect/>
          </a:stretch>
        </p:blipFill>
        <p:spPr>
          <a:xfrm>
            <a:off x="6096000" y="3526155"/>
            <a:ext cx="5632450" cy="1922145"/>
          </a:xfrm>
          <a:prstGeom prst="rect">
            <a:avLst/>
          </a:prstGeom>
          <a:noFill/>
          <a:ln w="9525">
            <a:noFill/>
          </a:ln>
        </p:spPr>
      </p:pic>
      <p:sp>
        <p:nvSpPr>
          <p:cNvPr id="12" name="文本框 11"/>
          <p:cNvSpPr txBox="1"/>
          <p:nvPr/>
        </p:nvSpPr>
        <p:spPr>
          <a:xfrm>
            <a:off x="6372225" y="566102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8-3  </a:t>
            </a:r>
            <a:r>
              <a:rPr lang="zh-CN" sz="1600" i="0">
                <a:solidFill>
                  <a:srgbClr val="000000"/>
                </a:solidFill>
                <a:ea typeface="宋体" panose="02010600030101010101" pitchFamily="2" charset="-122"/>
              </a:rPr>
              <a:t>固定成本</a:t>
            </a:r>
            <a:endParaRPr lang="zh-CN" altLang="en-US" sz="1600" i="0">
              <a:solidFill>
                <a:srgbClr val="000000"/>
              </a:solidFill>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供应链概述</a:t>
            </a:r>
            <a:endParaRPr lang="zh-CN" altLang="en-US"/>
          </a:p>
        </p:txBody>
      </p:sp>
      <p:sp>
        <p:nvSpPr>
          <p:cNvPr id="8" name="内容占位符 7"/>
          <p:cNvSpPr/>
          <p:nvPr>
            <p:ph sz="quarter" idx="13"/>
          </p:nvPr>
        </p:nvSpPr>
        <p:spPr>
          <a:xfrm>
            <a:off x="551815" y="1170305"/>
            <a:ext cx="5608320" cy="5166995"/>
          </a:xfrm>
        </p:spPr>
        <p:txBody>
          <a:bodyPr>
            <a:noAutofit/>
          </a:bodyPr>
          <a:p>
            <a:pPr lvl="0">
              <a:lnSpc>
                <a:spcPct val="150000"/>
              </a:lnSpc>
            </a:pPr>
            <a:r>
              <a:rPr lang="zh-CN" altLang="en-US" sz="2000">
                <a:solidFill>
                  <a:schemeClr val="tx1">
                    <a:lumMod val="85000"/>
                    <a:lumOff val="15000"/>
                  </a:schemeClr>
                </a:solidFill>
                <a:sym typeface="+mn-ea"/>
              </a:rPr>
              <a:t>“第三利润源”说</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日本早稻田大学西泽修教授在1970年提出的</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“第三利润源”指的是物流领域</a:t>
            </a:r>
            <a:endParaRPr lang="zh-CN" altLang="en-US" sz="2000">
              <a:solidFill>
                <a:schemeClr val="tx1">
                  <a:lumMod val="85000"/>
                  <a:lumOff val="15000"/>
                </a:schemeClr>
              </a:solidFill>
              <a:sym typeface="+mn-ea"/>
            </a:endParaRPr>
          </a:p>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“黑大陆”学说</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1962年，世界著名管理学家彼得·德鲁克在《财富》杂志上发表题为“经济的黑色大陆”一文，他将物流比作 “一块未开垦的处女地”，强调应高度重视流通及流通过程中的物流管理</a:t>
            </a:r>
            <a:endParaRPr lang="zh-CN" altLang="en-US" sz="2000">
              <a:solidFill>
                <a:schemeClr val="tx1">
                  <a:lumMod val="85000"/>
                  <a:lumOff val="15000"/>
                </a:schemeClr>
              </a:solidFill>
              <a:sym typeface="+mn-ea"/>
            </a:endParaRPr>
          </a:p>
        </p:txBody>
      </p:sp>
      <p:sp>
        <p:nvSpPr>
          <p:cNvPr id="9" name="文本框 8"/>
          <p:cNvSpPr txBox="1"/>
          <p:nvPr/>
        </p:nvSpPr>
        <p:spPr>
          <a:xfrm>
            <a:off x="6240145" y="981075"/>
            <a:ext cx="5080000" cy="1476375"/>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sz="2000" i="0">
                <a:solidFill>
                  <a:srgbClr val="000000"/>
                </a:solidFill>
                <a:cs typeface="方正宋一简体" charset="0"/>
              </a:rPr>
              <a:t>效益背反理论</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en-US" altLang="zh-CN" sz="2000" i="0">
                <a:solidFill>
                  <a:srgbClr val="000000"/>
                </a:solidFill>
                <a:cs typeface="方正宋一简体" charset="0"/>
              </a:rPr>
              <a:t>物流成本与物流服务水平的效益背反</a:t>
            </a:r>
            <a:endParaRPr lang="en-US" alt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en-US" altLang="zh-CN" sz="2000" i="0">
                <a:solidFill>
                  <a:srgbClr val="000000"/>
                </a:solidFill>
                <a:cs typeface="方正宋一简体" charset="0"/>
              </a:rPr>
              <a:t>物流各功能要素活动的效益背反</a:t>
            </a:r>
            <a:endParaRPr lang="en-US" altLang="zh-CN" sz="2000" i="0">
              <a:solidFill>
                <a:srgbClr val="000000"/>
              </a:solidFill>
              <a:cs typeface="方正宋一简体" charset="0"/>
            </a:endParaRPr>
          </a:p>
        </p:txBody>
      </p:sp>
      <p:pic>
        <p:nvPicPr>
          <p:cNvPr id="4" name="图片 -2147482612" descr="..\18-0532 图\8-5.tif"/>
          <p:cNvPicPr>
            <a:picLocks noChangeAspect="1"/>
          </p:cNvPicPr>
          <p:nvPr/>
        </p:nvPicPr>
        <p:blipFill>
          <a:blip r:embed="rId1"/>
          <a:stretch>
            <a:fillRect/>
          </a:stretch>
        </p:blipFill>
        <p:spPr>
          <a:xfrm>
            <a:off x="6960235" y="2853055"/>
            <a:ext cx="4099560" cy="3131185"/>
          </a:xfrm>
          <a:prstGeom prst="rect">
            <a:avLst/>
          </a:prstGeom>
          <a:noFill/>
          <a:ln w="9525">
            <a:noFill/>
          </a:ln>
        </p:spPr>
      </p:pic>
      <p:sp>
        <p:nvSpPr>
          <p:cNvPr id="10" name="文本框 9"/>
          <p:cNvSpPr txBox="1"/>
          <p:nvPr/>
        </p:nvSpPr>
        <p:spPr>
          <a:xfrm>
            <a:off x="6456045" y="602869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8-5</a:t>
            </a:r>
            <a:r>
              <a:rPr lang="en-US" sz="1600" i="0">
                <a:solidFill>
                  <a:srgbClr val="000000"/>
                </a:solidFill>
                <a:latin typeface="宋体" panose="02010600030101010101" pitchFamily="2" charset="-122"/>
                <a:ea typeface="宋体" panose="02010600030101010101" pitchFamily="2" charset="-122"/>
              </a:rPr>
              <a:t>  </a:t>
            </a:r>
            <a:r>
              <a:rPr lang="zh-CN" sz="1600" i="0">
                <a:solidFill>
                  <a:srgbClr val="000000"/>
                </a:solidFill>
                <a:ea typeface="宋体" panose="02010600030101010101" pitchFamily="2" charset="-122"/>
              </a:rPr>
              <a:t>物流服务水平与物流成本之间的关系</a:t>
            </a:r>
            <a:endParaRPr lang="zh-CN" altLang="en-US" sz="1600" i="0">
              <a:solidFill>
                <a:srgbClr val="000000"/>
              </a:solidFill>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供应链概述</a:t>
            </a:r>
            <a:endParaRPr lang="zh-CN" altLang="en-US"/>
          </a:p>
        </p:txBody>
      </p:sp>
      <p:sp>
        <p:nvSpPr>
          <p:cNvPr id="8" name="内容占位符 7"/>
          <p:cNvSpPr/>
          <p:nvPr>
            <p:ph sz="quarter" idx="13"/>
          </p:nvPr>
        </p:nvSpPr>
        <p:spPr>
          <a:xfrm>
            <a:off x="551815" y="1583690"/>
            <a:ext cx="5608320" cy="4389120"/>
          </a:xfrm>
        </p:spPr>
        <p:txBody>
          <a:bodyPr>
            <a:noAutofit/>
          </a:bodyPr>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物流冰山理论</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日本早稻田大学西泽修教授提出来的</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他在研究物流成本时发现，现行的财务会计制度和会计核算方法都不能掌握物流费用的实际情况</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人们对物流费用的了解是一片空白，甚至有很大的虚伪性</a:t>
            </a:r>
            <a:endParaRPr lang="zh-CN" altLang="en-US">
              <a:solidFill>
                <a:schemeClr val="tx1">
                  <a:lumMod val="85000"/>
                  <a:lumOff val="15000"/>
                </a:schemeClr>
              </a:solidFill>
              <a:sym typeface="+mn-ea"/>
            </a:endParaRPr>
          </a:p>
        </p:txBody>
      </p:sp>
      <p:pic>
        <p:nvPicPr>
          <p:cNvPr id="3" name="图片 13" descr="186771"/>
          <p:cNvPicPr/>
          <p:nvPr/>
        </p:nvPicPr>
        <p:blipFill>
          <a:blip r:embed="rId1"/>
          <a:stretch>
            <a:fillRect/>
          </a:stretch>
        </p:blipFill>
        <p:spPr>
          <a:xfrm>
            <a:off x="6311900" y="1917065"/>
            <a:ext cx="5104130" cy="3923030"/>
          </a:xfrm>
          <a:prstGeom prst="rect">
            <a:avLst/>
          </a:prstGeom>
          <a:noFill/>
          <a:ln w="9525">
            <a:noFill/>
          </a:ln>
        </p:spPr>
      </p:pic>
      <p:sp>
        <p:nvSpPr>
          <p:cNvPr id="7" name="文本框 6"/>
          <p:cNvSpPr txBox="1"/>
          <p:nvPr/>
        </p:nvSpPr>
        <p:spPr>
          <a:xfrm>
            <a:off x="6456045" y="587756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8-4  </a:t>
            </a:r>
            <a:r>
              <a:rPr lang="zh-CN" sz="1600" i="0">
                <a:solidFill>
                  <a:srgbClr val="000000"/>
                </a:solidFill>
                <a:ea typeface="宋体" panose="02010600030101010101" pitchFamily="2" charset="-122"/>
              </a:rPr>
              <a:t>物流冰山</a:t>
            </a:r>
            <a:endParaRPr lang="zh-CN" altLang="en-US" sz="1600" i="0">
              <a:solidFill>
                <a:srgbClr val="000000"/>
              </a:solidFill>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物流成本管理概述</a:t>
            </a:r>
            <a:endParaRPr lang="zh-CN" altLang="en-US"/>
          </a:p>
        </p:txBody>
      </p:sp>
      <p:sp>
        <p:nvSpPr>
          <p:cNvPr id="8" name="内容占位符 7"/>
          <p:cNvSpPr/>
          <p:nvPr>
            <p:ph sz="quarter" idx="13"/>
          </p:nvPr>
        </p:nvSpPr>
        <p:spPr>
          <a:xfrm>
            <a:off x="579755" y="1263650"/>
            <a:ext cx="5511165" cy="5186680"/>
          </a:xfrm>
        </p:spPr>
        <p:txBody>
          <a:bodyPr>
            <a:normAutofit/>
          </a:bodyPr>
          <a:p>
            <a:pPr lvl="0">
              <a:lnSpc>
                <a:spcPct val="100000"/>
              </a:lnSpc>
            </a:pPr>
            <a:r>
              <a:rPr lang="zh-CN" altLang="en-US">
                <a:sym typeface="+mn-ea"/>
              </a:rPr>
              <a:t>物流成本预测</a:t>
            </a:r>
            <a:endParaRPr lang="zh-CN" altLang="en-US">
              <a:sym typeface="+mn-ea"/>
            </a:endParaRPr>
          </a:p>
          <a:p>
            <a:pPr marL="685800" lvl="1" indent="-228600">
              <a:lnSpc>
                <a:spcPct val="100000"/>
              </a:lnSpc>
              <a:buFont typeface="Arial" panose="020B0604020202020204" pitchFamily="34" charset="0"/>
              <a:buChar char="•"/>
            </a:pPr>
            <a:r>
              <a:rPr lang="zh-CN" altLang="en-US">
                <a:solidFill>
                  <a:schemeClr val="tx1">
                    <a:lumMod val="85000"/>
                    <a:lumOff val="15000"/>
                  </a:schemeClr>
                </a:solidFill>
                <a:sym typeface="+mn-ea"/>
              </a:rPr>
              <a:t>根据有关成本数据和企业具体的发展情况，运用一定的技术方法，对未来的成本水平及其变动趋势做出科学的估计</a:t>
            </a:r>
            <a:endParaRPr lang="zh-CN" altLang="en-US">
              <a:solidFill>
                <a:schemeClr val="tx1">
                  <a:lumMod val="85000"/>
                  <a:lumOff val="15000"/>
                </a:schemeClr>
              </a:solidFill>
              <a:sym typeface="+mn-ea"/>
            </a:endParaRPr>
          </a:p>
          <a:p>
            <a:pPr marL="228600" lvl="0" indent="-228600">
              <a:lnSpc>
                <a:spcPct val="100000"/>
              </a:lnSpc>
              <a:buFont typeface="Arial" panose="020B0604020202020204" pitchFamily="34" charset="0"/>
              <a:buChar char="•"/>
            </a:pPr>
            <a:r>
              <a:rPr lang="zh-CN" altLang="en-US">
                <a:solidFill>
                  <a:schemeClr val="tx1">
                    <a:lumMod val="85000"/>
                    <a:lumOff val="15000"/>
                  </a:schemeClr>
                </a:solidFill>
                <a:sym typeface="+mn-ea"/>
              </a:rPr>
              <a:t>物流成本决策</a:t>
            </a:r>
            <a:endParaRPr lang="zh-CN" altLang="en-US">
              <a:solidFill>
                <a:schemeClr val="tx1">
                  <a:lumMod val="85000"/>
                  <a:lumOff val="15000"/>
                </a:schemeClr>
              </a:solidFill>
              <a:sym typeface="+mn-ea"/>
            </a:endParaRPr>
          </a:p>
          <a:p>
            <a:pPr marL="685800" lvl="1" indent="-228600">
              <a:lnSpc>
                <a:spcPct val="100000"/>
              </a:lnSpc>
              <a:buFont typeface="Arial" panose="020B0604020202020204" pitchFamily="34" charset="0"/>
              <a:buChar char="•"/>
            </a:pPr>
            <a:r>
              <a:rPr lang="zh-CN" altLang="en-US">
                <a:solidFill>
                  <a:schemeClr val="tx1">
                    <a:lumMod val="85000"/>
                    <a:lumOff val="15000"/>
                  </a:schemeClr>
                </a:solidFill>
                <a:sym typeface="+mn-ea"/>
              </a:rPr>
              <a:t>是在成本预测的基础上，结合其他有关资料，运用一定的科学方法，从若干方案中选择一个满意的方案的过程</a:t>
            </a:r>
            <a:endParaRPr lang="zh-CN" altLang="en-US">
              <a:solidFill>
                <a:schemeClr val="tx1">
                  <a:lumMod val="85000"/>
                  <a:lumOff val="15000"/>
                </a:schemeClr>
              </a:solidFill>
              <a:sym typeface="+mn-ea"/>
            </a:endParaRPr>
          </a:p>
          <a:p>
            <a:pPr marL="228600" lvl="0" indent="-228600">
              <a:lnSpc>
                <a:spcPct val="100000"/>
              </a:lnSpc>
              <a:buFont typeface="Arial" panose="020B0604020202020204" pitchFamily="34" charset="0"/>
              <a:buChar char="•"/>
            </a:pPr>
            <a:r>
              <a:rPr lang="zh-CN" altLang="en-US">
                <a:solidFill>
                  <a:schemeClr val="tx1">
                    <a:lumMod val="85000"/>
                    <a:lumOff val="15000"/>
                  </a:schemeClr>
                </a:solidFill>
                <a:sym typeface="+mn-ea"/>
              </a:rPr>
              <a:t>物流成本计划</a:t>
            </a:r>
            <a:endParaRPr lang="zh-CN" altLang="en-US">
              <a:solidFill>
                <a:schemeClr val="tx1">
                  <a:lumMod val="85000"/>
                  <a:lumOff val="15000"/>
                </a:schemeClr>
              </a:solidFill>
              <a:sym typeface="+mn-ea"/>
            </a:endParaRPr>
          </a:p>
          <a:p>
            <a:pPr marL="685800" lvl="1" indent="-228600">
              <a:lnSpc>
                <a:spcPct val="100000"/>
              </a:lnSpc>
              <a:buFont typeface="Arial" panose="020B0604020202020204" pitchFamily="34" charset="0"/>
              <a:buChar char="•"/>
            </a:pPr>
            <a:r>
              <a:rPr lang="zh-CN" altLang="en-US">
                <a:solidFill>
                  <a:schemeClr val="tx1">
                    <a:lumMod val="85000"/>
                    <a:lumOff val="15000"/>
                  </a:schemeClr>
                </a:solidFill>
                <a:sym typeface="+mn-ea"/>
              </a:rPr>
              <a:t>是根据成本决策所确定的方案、计划期的生产任务、降低成本的要求及有关资料，以货币形式规定计划期物流各环节的耗费水平和成本水平，并提出保证成本计划顺利实现所采取的措施</a:t>
            </a:r>
            <a:endParaRPr lang="zh-CN" altLang="en-US">
              <a:solidFill>
                <a:schemeClr val="tx1">
                  <a:lumMod val="85000"/>
                  <a:lumOff val="15000"/>
                </a:schemeClr>
              </a:solidFill>
              <a:sym typeface="+mn-ea"/>
            </a:endParaRPr>
          </a:p>
        </p:txBody>
      </p:sp>
      <p:sp>
        <p:nvSpPr>
          <p:cNvPr id="3" name="内容占位符 7"/>
          <p:cNvSpPr/>
          <p:nvPr/>
        </p:nvSpPr>
        <p:spPr>
          <a:xfrm>
            <a:off x="6106160" y="1263650"/>
            <a:ext cx="5511165" cy="5186680"/>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i="0">
                <a:sym typeface="+mn-ea"/>
              </a:rPr>
              <a:t>物流成本控制</a:t>
            </a:r>
            <a:endParaRPr lang="zh-CN" altLang="en-US" i="0">
              <a:sym typeface="+mn-ea"/>
            </a:endParaRPr>
          </a:p>
          <a:p>
            <a:pPr marL="685800" lvl="1" indent="-228600">
              <a:lnSpc>
                <a:spcPct val="100000"/>
              </a:lnSpc>
              <a:buFont typeface="Arial" panose="020B0604020202020204" pitchFamily="34" charset="0"/>
              <a:buChar char="•"/>
            </a:pPr>
            <a:r>
              <a:rPr lang="zh-CN" altLang="en-US" i="0">
                <a:solidFill>
                  <a:schemeClr val="tx1">
                    <a:lumMod val="85000"/>
                    <a:lumOff val="15000"/>
                  </a:schemeClr>
                </a:solidFill>
                <a:sym typeface="+mn-ea"/>
              </a:rPr>
              <a:t>根据计划目标，对成本发生和形成过程及影响成本的各种因素和条件施加主动的影响，以保证实现物流成本计划的一种行为</a:t>
            </a:r>
            <a:endParaRPr lang="zh-CN" altLang="en-US" i="0">
              <a:solidFill>
                <a:schemeClr val="tx1">
                  <a:lumMod val="85000"/>
                  <a:lumOff val="15000"/>
                </a:schemeClr>
              </a:solidFill>
              <a:sym typeface="+mn-ea"/>
            </a:endParaRPr>
          </a:p>
          <a:p>
            <a:pPr marL="228600" lvl="0" indent="-228600">
              <a:lnSpc>
                <a:spcPct val="100000"/>
              </a:lnSpc>
              <a:buFont typeface="Arial" panose="020B0604020202020204" pitchFamily="34" charset="0"/>
              <a:buChar char="•"/>
            </a:pPr>
            <a:r>
              <a:rPr lang="zh-CN" altLang="en-US" i="0">
                <a:solidFill>
                  <a:schemeClr val="tx1">
                    <a:lumMod val="85000"/>
                    <a:lumOff val="15000"/>
                  </a:schemeClr>
                </a:solidFill>
                <a:sym typeface="+mn-ea"/>
              </a:rPr>
              <a:t>物流成本核算</a:t>
            </a:r>
            <a:endParaRPr lang="zh-CN" altLang="en-US" i="0">
              <a:solidFill>
                <a:schemeClr val="tx1">
                  <a:lumMod val="85000"/>
                  <a:lumOff val="15000"/>
                </a:schemeClr>
              </a:solidFill>
              <a:sym typeface="+mn-ea"/>
            </a:endParaRPr>
          </a:p>
          <a:p>
            <a:pPr marL="685800" lvl="1" indent="-228600">
              <a:lnSpc>
                <a:spcPct val="100000"/>
              </a:lnSpc>
              <a:buFont typeface="Arial" panose="020B0604020202020204" pitchFamily="34" charset="0"/>
              <a:buChar char="•"/>
            </a:pPr>
            <a:r>
              <a:rPr lang="zh-CN" altLang="en-US" i="0">
                <a:solidFill>
                  <a:schemeClr val="tx1">
                    <a:lumMod val="85000"/>
                    <a:lumOff val="15000"/>
                  </a:schemeClr>
                </a:solidFill>
                <a:sym typeface="+mn-ea"/>
              </a:rPr>
              <a:t>根据企业确定的成本对象，采用相适应的成本计算方法，按规定的成本项目，通过一系列的物流费用汇集与分配，从而计算出各物流活动成本对象的实际总成本和单位成本</a:t>
            </a:r>
            <a:endParaRPr lang="zh-CN" altLang="en-US" i="0">
              <a:solidFill>
                <a:schemeClr val="tx1">
                  <a:lumMod val="85000"/>
                  <a:lumOff val="15000"/>
                </a:schemeClr>
              </a:solidFill>
              <a:sym typeface="+mn-ea"/>
            </a:endParaRPr>
          </a:p>
          <a:p>
            <a:pPr marL="228600" lvl="0" indent="-228600">
              <a:lnSpc>
                <a:spcPct val="100000"/>
              </a:lnSpc>
              <a:buFont typeface="Arial" panose="020B0604020202020204" pitchFamily="34" charset="0"/>
              <a:buChar char="•"/>
            </a:pPr>
            <a:r>
              <a:rPr lang="zh-CN" altLang="en-US" i="0">
                <a:solidFill>
                  <a:schemeClr val="tx1">
                    <a:lumMod val="85000"/>
                    <a:lumOff val="15000"/>
                  </a:schemeClr>
                </a:solidFill>
                <a:sym typeface="+mn-ea"/>
              </a:rPr>
              <a:t>物流成本分析</a:t>
            </a:r>
            <a:endParaRPr lang="zh-CN" altLang="en-US" i="0">
              <a:solidFill>
                <a:schemeClr val="tx1">
                  <a:lumMod val="85000"/>
                  <a:lumOff val="15000"/>
                </a:schemeClr>
              </a:solidFill>
              <a:sym typeface="+mn-ea"/>
            </a:endParaRPr>
          </a:p>
          <a:p>
            <a:pPr marL="685800" lvl="1" indent="-228600">
              <a:lnSpc>
                <a:spcPct val="100000"/>
              </a:lnSpc>
              <a:buFont typeface="Arial" panose="020B0604020202020204" pitchFamily="34" charset="0"/>
              <a:buChar char="•"/>
            </a:pPr>
            <a:r>
              <a:rPr lang="zh-CN" altLang="en-US" i="0">
                <a:solidFill>
                  <a:schemeClr val="tx1">
                    <a:lumMod val="85000"/>
                    <a:lumOff val="15000"/>
                  </a:schemeClr>
                </a:solidFill>
                <a:sym typeface="+mn-ea"/>
              </a:rPr>
              <a:t>在成本核算及其他有关资料的基础上，运用一定的方法，揭示物流成本水平的变动，进一步查明影响物流成本变动的各种因素</a:t>
            </a:r>
            <a:endParaRPr lang="zh-CN" altLang="en-US" i="0">
              <a:solidFill>
                <a:schemeClr val="tx1">
                  <a:lumMod val="85000"/>
                  <a:lumOff val="15000"/>
                </a:schemeClr>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工作任务</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02</a:t>
            </a:r>
            <a:endParaRPr kumimoji="0" lang="zh-CN" alt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239510" y="4358005"/>
            <a:ext cx="5286375"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物流成本核算</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作业成本法的应用</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物流成本核算</a:t>
            </a:r>
            <a:endParaRPr lang="zh-CN" altLang="en-US"/>
          </a:p>
        </p:txBody>
      </p:sp>
      <p:sp>
        <p:nvSpPr>
          <p:cNvPr id="3" name="内容占位符 2"/>
          <p:cNvSpPr>
            <a:spLocks noGrp="1"/>
          </p:cNvSpPr>
          <p:nvPr>
            <p:ph sz="quarter" idx="13"/>
          </p:nvPr>
        </p:nvSpPr>
        <p:spPr>
          <a:xfrm>
            <a:off x="579755" y="1663065"/>
            <a:ext cx="10760710" cy="2894330"/>
          </a:xfrm>
        </p:spPr>
        <p:txBody>
          <a:bodyPr>
            <a:normAutofit lnSpcReduction="10000"/>
          </a:bodyPr>
          <a:p>
            <a:pPr>
              <a:lnSpc>
                <a:spcPct val="150000"/>
              </a:lnSpc>
            </a:pPr>
            <a:r>
              <a:rPr lang="zh-CN" altLang="en-US" sz="2000"/>
              <a:t>工作任务要求</a:t>
            </a:r>
            <a:endParaRPr lang="zh-CN" altLang="en-US" sz="2000"/>
          </a:p>
          <a:p>
            <a:pPr lvl="1">
              <a:lnSpc>
                <a:spcPct val="150000"/>
              </a:lnSpc>
            </a:pPr>
            <a:r>
              <a:rPr lang="zh-CN" altLang="en-US" sz="1800"/>
              <a:t>理解物流成本核算的目的，掌握物流成本核算的方法，运用简单除法核算示例中电商企业的物流作业成本</a:t>
            </a:r>
            <a:endParaRPr lang="zh-CN"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a:t>
            </a:r>
            <a:r>
              <a:rPr lang="zh-CN" altLang="en-US">
                <a:sym typeface="+mn-ea"/>
              </a:rPr>
              <a:t>物流成本核算</a:t>
            </a:r>
            <a:endParaRPr lang="zh-CN" altLang="en-US">
              <a:sym typeface="+mn-ea"/>
            </a:endParaRPr>
          </a:p>
        </p:txBody>
      </p:sp>
      <p:sp>
        <p:nvSpPr>
          <p:cNvPr id="4" name="文本框 3"/>
          <p:cNvSpPr txBox="1"/>
          <p:nvPr/>
        </p:nvSpPr>
        <p:spPr>
          <a:xfrm>
            <a:off x="551180" y="1341120"/>
            <a:ext cx="5723890" cy="341503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400" i="0">
                <a:latin typeface="微软雅黑" panose="020B0503020204020204" charset="-122"/>
                <a:ea typeface="微软雅黑" panose="020B0503020204020204" charset="-122"/>
                <a:cs typeface="微软雅黑" panose="020B0503020204020204" charset="-122"/>
              </a:rPr>
              <a:t>物流成本核算目的</a:t>
            </a:r>
            <a:endParaRPr lang="zh-CN" sz="2400" i="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chemeClr val="tx1"/>
                </a:solidFill>
                <a:latin typeface="微软雅黑" panose="020B0503020204020204" charset="-122"/>
                <a:ea typeface="微软雅黑" panose="020B0503020204020204" charset="-122"/>
                <a:cs typeface="微软雅黑" panose="020B0503020204020204" charset="-122"/>
              </a:rPr>
              <a:t>为各个层次的经营管理者提供物流管理所需的成本资料</a:t>
            </a:r>
            <a:endParaRPr lang="zh-CN" sz="2000" i="0">
              <a:solidFill>
                <a:schemeClr val="tx1"/>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chemeClr val="tx1"/>
                </a:solidFill>
                <a:latin typeface="微软雅黑" panose="020B0503020204020204" charset="-122"/>
                <a:ea typeface="微软雅黑" panose="020B0503020204020204" charset="-122"/>
                <a:cs typeface="微软雅黑" panose="020B0503020204020204" charset="-122"/>
              </a:rPr>
              <a:t>为编制物流预算以及预算控制提供所需的成本资料</a:t>
            </a:r>
            <a:endParaRPr lang="zh-CN" sz="2000" i="0">
              <a:solidFill>
                <a:schemeClr val="tx1"/>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chemeClr val="tx1"/>
                </a:solidFill>
                <a:latin typeface="微软雅黑" panose="020B0503020204020204" charset="-122"/>
                <a:ea typeface="微软雅黑" panose="020B0503020204020204" charset="-122"/>
                <a:cs typeface="微软雅黑" panose="020B0503020204020204" charset="-122"/>
              </a:rPr>
              <a:t>为制订物流计划提供所需的成本资料</a:t>
            </a:r>
            <a:endParaRPr lang="zh-CN" sz="2000" i="0">
              <a:solidFill>
                <a:schemeClr val="tx1"/>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chemeClr val="tx1"/>
                </a:solidFill>
                <a:latin typeface="微软雅黑" panose="020B0503020204020204" charset="-122"/>
                <a:ea typeface="微软雅黑" panose="020B0503020204020204" charset="-122"/>
                <a:cs typeface="微软雅黑" panose="020B0503020204020204" charset="-122"/>
              </a:rPr>
              <a:t>提供价格核算所需的成本资料</a:t>
            </a:r>
            <a:endParaRPr lang="zh-CN" sz="2000" i="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263005" y="1052830"/>
            <a:ext cx="5525770" cy="5372100"/>
          </a:xfrm>
          <a:prstGeom prst="rect">
            <a:avLst/>
          </a:prstGeom>
          <a:noFill/>
        </p:spPr>
        <p:txBody>
          <a:bodyPr wrap="square" rtlCol="0" anchor="t">
            <a:spAutoFit/>
          </a:bodyPr>
          <a:p>
            <a:pPr marL="285750" indent="-285750">
              <a:lnSpc>
                <a:spcPct val="130000"/>
              </a:lnSpc>
              <a:buFont typeface="Arial" panose="020B0604020202020204" pitchFamily="34" charset="0"/>
              <a:buChar char="•"/>
            </a:pPr>
            <a:r>
              <a:rPr lang="zh-CN" sz="2400" i="0">
                <a:cs typeface="方正宋一简体" charset="0"/>
                <a:sym typeface="+mn-ea"/>
              </a:rPr>
              <a:t>物流成本核算方法</a:t>
            </a:r>
            <a:endParaRPr lang="zh-CN" sz="2400" i="0">
              <a:cs typeface="方正宋一简体" charset="0"/>
            </a:endParaRPr>
          </a:p>
          <a:p>
            <a:pPr marL="742950" lvl="1" indent="-285750">
              <a:lnSpc>
                <a:spcPct val="130000"/>
              </a:lnSpc>
              <a:buFont typeface="Arial" panose="020B0604020202020204" pitchFamily="34" charset="0"/>
              <a:buChar char="•"/>
            </a:pPr>
            <a:r>
              <a:rPr lang="zh-CN" altLang="en-US" sz="2000" i="0">
                <a:cs typeface="方正宋一简体" charset="0"/>
                <a:sym typeface="+mn-ea"/>
              </a:rPr>
              <a:t>确定物流成本核算范围</a:t>
            </a:r>
            <a:endParaRPr lang="zh-CN" altLang="en-US" sz="2000" i="0">
              <a:solidFill>
                <a:schemeClr val="tx1"/>
              </a:solidFill>
              <a:cs typeface="方正宋一简体" charset="0"/>
            </a:endParaRPr>
          </a:p>
          <a:p>
            <a:pPr marL="1200150" lvl="2" indent="-285750">
              <a:lnSpc>
                <a:spcPct val="130000"/>
              </a:lnSpc>
              <a:buFont typeface="Arial" panose="020B0604020202020204" pitchFamily="34" charset="0"/>
              <a:buChar char="•"/>
            </a:pPr>
            <a:r>
              <a:rPr lang="zh-CN" altLang="en-US" sz="2000" i="0">
                <a:cs typeface="方正宋一简体" charset="0"/>
                <a:sym typeface="+mn-ea"/>
              </a:rPr>
              <a:t>按照物流作用来划分</a:t>
            </a:r>
            <a:endParaRPr lang="zh-CN" altLang="en-US" sz="2000" i="0">
              <a:solidFill>
                <a:schemeClr val="tx1"/>
              </a:solidFill>
              <a:cs typeface="方正宋一简体" charset="0"/>
            </a:endParaRPr>
          </a:p>
          <a:p>
            <a:pPr marL="1657350" lvl="3" indent="-285750">
              <a:lnSpc>
                <a:spcPct val="130000"/>
              </a:lnSpc>
              <a:buFont typeface="Arial" panose="020B0604020202020204" pitchFamily="34" charset="0"/>
              <a:buChar char="•"/>
            </a:pPr>
            <a:r>
              <a:rPr lang="zh-CN" altLang="en-US" sz="2000" i="0">
                <a:cs typeface="方正宋一简体" charset="0"/>
                <a:sym typeface="+mn-ea"/>
              </a:rPr>
              <a:t>供应物流费、企业内物流费、销售物流费、回收物流费和废弃物流费5种</a:t>
            </a:r>
            <a:endParaRPr lang="zh-CN" altLang="en-US" sz="2000" i="0">
              <a:solidFill>
                <a:schemeClr val="tx1"/>
              </a:solidFill>
              <a:cs typeface="方正宋一简体" charset="0"/>
            </a:endParaRPr>
          </a:p>
          <a:p>
            <a:pPr marL="1200150" lvl="2" indent="-285750">
              <a:lnSpc>
                <a:spcPct val="130000"/>
              </a:lnSpc>
              <a:buFont typeface="Arial" panose="020B0604020202020204" pitchFamily="34" charset="0"/>
              <a:buChar char="•"/>
            </a:pPr>
            <a:r>
              <a:rPr lang="zh-CN" altLang="en-US" sz="2000" i="0">
                <a:cs typeface="方正宋一简体" charset="0"/>
                <a:sym typeface="+mn-ea"/>
              </a:rPr>
              <a:t>按照企业支付物流费用的形态来划分</a:t>
            </a:r>
            <a:endParaRPr lang="zh-CN" altLang="en-US" sz="2000" i="0">
              <a:solidFill>
                <a:schemeClr val="tx1"/>
              </a:solidFill>
              <a:cs typeface="方正宋一简体" charset="0"/>
            </a:endParaRPr>
          </a:p>
          <a:p>
            <a:pPr marL="1657350" lvl="3" indent="-285750">
              <a:lnSpc>
                <a:spcPct val="130000"/>
              </a:lnSpc>
              <a:buFont typeface="Arial" panose="020B0604020202020204" pitchFamily="34" charset="0"/>
              <a:buChar char="•"/>
            </a:pPr>
            <a:r>
              <a:rPr lang="zh-CN" altLang="en-US" sz="2000" i="0">
                <a:cs typeface="方正宋一简体" charset="0"/>
                <a:sym typeface="+mn-ea"/>
              </a:rPr>
              <a:t>材料费</a:t>
            </a:r>
            <a:r>
              <a:rPr lang="en-US" altLang="zh-CN" sz="2000" i="0">
                <a:cs typeface="方正宋一简体" charset="0"/>
                <a:sym typeface="+mn-ea"/>
              </a:rPr>
              <a:t>/</a:t>
            </a:r>
            <a:r>
              <a:rPr lang="zh-CN" altLang="en-US" sz="2000" i="0">
                <a:cs typeface="方正宋一简体" charset="0"/>
                <a:sym typeface="+mn-ea"/>
              </a:rPr>
              <a:t>人工费、能耗费、维护费、管理费、委托物流费等</a:t>
            </a:r>
            <a:endParaRPr lang="zh-CN" altLang="en-US" sz="2000" i="0">
              <a:solidFill>
                <a:schemeClr val="tx1"/>
              </a:solidFill>
              <a:cs typeface="方正宋一简体" charset="0"/>
            </a:endParaRPr>
          </a:p>
          <a:p>
            <a:pPr marL="1200150" lvl="2" indent="-285750">
              <a:lnSpc>
                <a:spcPct val="130000"/>
              </a:lnSpc>
              <a:buFont typeface="Arial" panose="020B0604020202020204" pitchFamily="34" charset="0"/>
              <a:buChar char="•"/>
            </a:pPr>
            <a:r>
              <a:rPr lang="zh-CN" altLang="en-US" sz="2000" i="0">
                <a:cs typeface="方正宋一简体" charset="0"/>
                <a:sym typeface="+mn-ea"/>
              </a:rPr>
              <a:t>按照物流的功能来划分</a:t>
            </a:r>
            <a:endParaRPr lang="zh-CN" altLang="en-US" sz="2000" i="0">
              <a:solidFill>
                <a:schemeClr val="tx1"/>
              </a:solidFill>
              <a:cs typeface="方正宋一简体" charset="0"/>
            </a:endParaRPr>
          </a:p>
          <a:p>
            <a:pPr marL="1657350" lvl="3" indent="-285750">
              <a:lnSpc>
                <a:spcPct val="130000"/>
              </a:lnSpc>
              <a:buFont typeface="Arial" panose="020B0604020202020204" pitchFamily="34" charset="0"/>
              <a:buChar char="•"/>
            </a:pPr>
            <a:r>
              <a:rPr lang="zh-CN" altLang="en-US" sz="2000" i="0">
                <a:cs typeface="方正宋一简体" charset="0"/>
                <a:sym typeface="+mn-ea"/>
              </a:rPr>
              <a:t>包装费、运输费、保管费、装卸搬运费、流通加工费、配送费、信息流通费和物流管理费</a:t>
            </a:r>
            <a:endParaRPr lang="zh-CN" altLang="en-US" sz="2000" i="0">
              <a:cs typeface="方正宋一简体"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a:t>
            </a:r>
            <a:r>
              <a:rPr lang="zh-CN" altLang="en-US">
                <a:sym typeface="+mn-ea"/>
              </a:rPr>
              <a:t>物流成本核算</a:t>
            </a:r>
            <a:endParaRPr lang="zh-CN" altLang="en-US">
              <a:sym typeface="+mn-ea"/>
            </a:endParaRPr>
          </a:p>
        </p:txBody>
      </p:sp>
      <p:sp>
        <p:nvSpPr>
          <p:cNvPr id="3" name="文本框 2"/>
          <p:cNvSpPr txBox="1"/>
          <p:nvPr/>
        </p:nvSpPr>
        <p:spPr>
          <a:xfrm>
            <a:off x="579755" y="1210945"/>
            <a:ext cx="10657840" cy="3876675"/>
          </a:xfrm>
          <a:prstGeom prst="rect">
            <a:avLst/>
          </a:prstGeom>
          <a:noFill/>
          <a:ln w="9525">
            <a:noFill/>
          </a:ln>
        </p:spPr>
        <p:txBody>
          <a:bodyPr wrap="square">
            <a:spAutoFit/>
          </a:bodyPr>
          <a:p>
            <a:pPr marL="742950" lvl="1" indent="-285750">
              <a:lnSpc>
                <a:spcPct val="150000"/>
              </a:lnSpc>
              <a:buFont typeface="Arial" panose="020B0604020202020204" pitchFamily="34" charset="0"/>
              <a:buChar char="•"/>
            </a:pPr>
            <a:r>
              <a:rPr lang="zh-CN" altLang="en-US" sz="2400" i="0">
                <a:solidFill>
                  <a:schemeClr val="tx1"/>
                </a:solidFill>
                <a:cs typeface="方正宋一简体" charset="0"/>
              </a:rPr>
              <a:t>按支付形态核算物流成本</a:t>
            </a:r>
            <a:endParaRPr lang="zh-CN" altLang="en-US" sz="2400" i="0">
              <a:solidFill>
                <a:schemeClr val="tx1"/>
              </a:solidFill>
              <a:cs typeface="方正宋一简体" charset="0"/>
            </a:endParaRPr>
          </a:p>
          <a:p>
            <a:pPr marL="1200150" lvl="2" indent="-285750">
              <a:lnSpc>
                <a:spcPct val="150000"/>
              </a:lnSpc>
              <a:buFont typeface="Arial" panose="020B0604020202020204" pitchFamily="34" charset="0"/>
              <a:buChar char="•"/>
            </a:pPr>
            <a:r>
              <a:rPr lang="zh-CN" altLang="en-US" sz="2000" i="0">
                <a:solidFill>
                  <a:schemeClr val="tx1"/>
                </a:solidFill>
                <a:cs typeface="方正宋一简体" charset="0"/>
              </a:rPr>
              <a:t>将按支付形态不同分类的物流成本分别计算</a:t>
            </a:r>
            <a:endParaRPr lang="zh-CN" altLang="en-US" sz="2000" i="0">
              <a:solidFill>
                <a:schemeClr val="tx1"/>
              </a:solidFill>
              <a:cs typeface="方正宋一简体" charset="0"/>
            </a:endParaRPr>
          </a:p>
          <a:p>
            <a:pPr marL="1200150" lvl="2" indent="-285750">
              <a:lnSpc>
                <a:spcPct val="150000"/>
              </a:lnSpc>
              <a:buFont typeface="Arial" panose="020B0604020202020204" pitchFamily="34" charset="0"/>
              <a:buChar char="•"/>
            </a:pPr>
            <a:r>
              <a:rPr lang="zh-CN" altLang="en-US" sz="2000" i="0">
                <a:solidFill>
                  <a:schemeClr val="tx1"/>
                </a:solidFill>
                <a:cs typeface="方正宋一简体" charset="0"/>
              </a:rPr>
              <a:t>根据计算物流成本的需要，将以上通过计算得出的数据资料填入表中</a:t>
            </a:r>
            <a:endParaRPr lang="zh-CN" altLang="en-US" sz="2000" i="0">
              <a:solidFill>
                <a:schemeClr val="tx1"/>
              </a:solidFill>
              <a:cs typeface="方正宋一简体" charset="0"/>
            </a:endParaRPr>
          </a:p>
          <a:p>
            <a:pPr marL="1200150" lvl="2" indent="-285750">
              <a:lnSpc>
                <a:spcPct val="150000"/>
              </a:lnSpc>
              <a:buFont typeface="Arial" panose="020B0604020202020204" pitchFamily="34" charset="0"/>
              <a:buChar char="•"/>
            </a:pPr>
            <a:r>
              <a:rPr lang="zh-CN" altLang="en-US" sz="2000" i="0">
                <a:solidFill>
                  <a:schemeClr val="tx1"/>
                </a:solidFill>
                <a:cs typeface="方正宋一简体" charset="0"/>
              </a:rPr>
              <a:t>把费用按物流功能分类，然后汇总。方法是将运输费、保管费等分门别类各绘制一张表</a:t>
            </a:r>
            <a:endParaRPr lang="zh-CN" altLang="en-US" sz="2000" i="0">
              <a:solidFill>
                <a:schemeClr val="tx1"/>
              </a:solidFill>
              <a:cs typeface="方正宋一简体" charset="0"/>
            </a:endParaRPr>
          </a:p>
          <a:p>
            <a:pPr marL="1200150" lvl="2" indent="-285750">
              <a:lnSpc>
                <a:spcPct val="150000"/>
              </a:lnSpc>
              <a:buFont typeface="Arial" panose="020B0604020202020204" pitchFamily="34" charset="0"/>
              <a:buChar char="•"/>
            </a:pPr>
            <a:r>
              <a:rPr lang="zh-CN" altLang="en-US" sz="2000" i="0">
                <a:solidFill>
                  <a:schemeClr val="tx1"/>
                </a:solidFill>
                <a:cs typeface="方正宋一简体" charset="0"/>
              </a:rPr>
              <a:t>可以把表和表内数字结合起来看，可以简单地看出哪种物流功能的成本最大，都使用在哪种物流成本中</a:t>
            </a:r>
            <a:endParaRPr lang="zh-CN" altLang="en-US" sz="2000" i="0">
              <a:solidFill>
                <a:schemeClr val="tx1"/>
              </a:solidFill>
              <a:cs typeface="方正宋一简体" charset="0"/>
            </a:endParaRPr>
          </a:p>
          <a:p>
            <a:pPr marL="742950" lvl="1" indent="-285750">
              <a:lnSpc>
                <a:spcPct val="150000"/>
              </a:lnSpc>
              <a:buFont typeface="Arial" panose="020B0604020202020204" pitchFamily="34" charset="0"/>
              <a:buChar char="•"/>
            </a:pPr>
            <a:endParaRPr lang="zh-CN" altLang="en-US" sz="2000" i="0">
              <a:solidFill>
                <a:schemeClr val="tx1"/>
              </a:solidFill>
              <a:cs typeface="方正宋一简体"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a:t>
            </a:r>
            <a:r>
              <a:rPr lang="zh-CN" altLang="en-US">
                <a:sym typeface="+mn-ea"/>
              </a:rPr>
              <a:t>物流成本核算</a:t>
            </a:r>
            <a:endParaRPr lang="zh-CN" altLang="en-US">
              <a:sym typeface="+mn-ea"/>
            </a:endParaRPr>
          </a:p>
        </p:txBody>
      </p:sp>
      <p:sp>
        <p:nvSpPr>
          <p:cNvPr id="3" name="文本框 2"/>
          <p:cNvSpPr txBox="1"/>
          <p:nvPr/>
        </p:nvSpPr>
        <p:spPr>
          <a:xfrm>
            <a:off x="579755" y="1210945"/>
            <a:ext cx="5247005" cy="2491740"/>
          </a:xfrm>
          <a:prstGeom prst="rect">
            <a:avLst/>
          </a:prstGeom>
          <a:noFill/>
          <a:ln w="9525">
            <a:noFill/>
          </a:ln>
        </p:spPr>
        <p:txBody>
          <a:bodyPr wrap="square">
            <a:spAutoFit/>
          </a:bodyPr>
          <a:p>
            <a:pPr marL="0" lvl="1" indent="-285750">
              <a:lnSpc>
                <a:spcPct val="150000"/>
              </a:lnSpc>
              <a:buFont typeface="Arial" panose="020B0604020202020204" pitchFamily="34" charset="0"/>
              <a:buChar char="•"/>
            </a:pPr>
            <a:r>
              <a:rPr lang="zh-CN" altLang="en-US" sz="2400" i="0">
                <a:cs typeface="方正宋一简体" charset="0"/>
                <a:sym typeface="+mn-ea"/>
              </a:rPr>
              <a:t>简单除法核算</a:t>
            </a:r>
            <a:endParaRPr lang="zh-CN" altLang="en-US" sz="2400" i="0">
              <a:solidFill>
                <a:schemeClr val="tx1"/>
              </a:solidFill>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cs typeface="方正宋一简体" charset="0"/>
              </a:rPr>
              <a:t>采用简单除法核算方法无须将总成本分解为直接成本和间接成本，可用某一时期的总成本除以物流业务量得出单位业务量的平均成本</a:t>
            </a:r>
            <a:endParaRPr lang="zh-CN" altLang="en-US" sz="2000" i="0">
              <a:solidFill>
                <a:schemeClr val="tx1"/>
              </a:solidFill>
              <a:cs typeface="方正宋一简体" charset="0"/>
            </a:endParaRPr>
          </a:p>
        </p:txBody>
      </p:sp>
      <p:sp>
        <p:nvSpPr>
          <p:cNvPr id="8" name="文本框 7"/>
          <p:cNvSpPr txBox="1"/>
          <p:nvPr/>
        </p:nvSpPr>
        <p:spPr>
          <a:xfrm>
            <a:off x="6263005" y="1628775"/>
            <a:ext cx="5080000" cy="553085"/>
          </a:xfrm>
          <a:prstGeom prst="rect">
            <a:avLst/>
          </a:prstGeom>
          <a:noFill/>
          <a:ln w="9525">
            <a:noFill/>
          </a:ln>
        </p:spPr>
        <p:txBody>
          <a:bodyPr>
            <a:spAutoFit/>
          </a:bodyPr>
          <a:p>
            <a:pPr indent="260985">
              <a:lnSpc>
                <a:spcPct val="150000"/>
              </a:lnSpc>
            </a:pPr>
            <a:r>
              <a:rPr lang="zh-CN" sz="2000" i="0">
                <a:solidFill>
                  <a:srgbClr val="000000"/>
                </a:solidFill>
                <a:cs typeface="方正宋一简体" charset="0"/>
              </a:rPr>
              <a:t>每种作业的成本</a:t>
            </a:r>
            <a:r>
              <a:rPr lang="en-US" sz="2000" i="0">
                <a:solidFill>
                  <a:srgbClr val="000000"/>
                </a:solidFill>
                <a:latin typeface="Times New Roman" panose="02020603050405020304" pitchFamily="18" charset="0"/>
                <a:cs typeface="方正宋一简体" charset="0"/>
              </a:rPr>
              <a:t>K</a:t>
            </a:r>
            <a:r>
              <a:rPr lang="en-US" sz="2000" i="0" baseline="-25000">
                <a:solidFill>
                  <a:srgbClr val="000000"/>
                </a:solidFill>
                <a:latin typeface="Times New Roman" panose="02020603050405020304" pitchFamily="18" charset="0"/>
                <a:cs typeface="方正宋一简体" charset="0"/>
              </a:rPr>
              <a:t>S</a:t>
            </a:r>
            <a:r>
              <a:rPr lang="zh-CN" sz="2000" i="0">
                <a:solidFill>
                  <a:srgbClr val="000000"/>
                </a:solidFill>
                <a:cs typeface="方正宋一简体" charset="0"/>
              </a:rPr>
              <a:t>为：</a:t>
            </a:r>
            <a:endParaRPr lang="zh-CN" altLang="en-US" sz="2000" i="0">
              <a:solidFill>
                <a:srgbClr val="000000"/>
              </a:solidFill>
              <a:cs typeface="方正宋一简体" charset="0"/>
            </a:endParaRPr>
          </a:p>
        </p:txBody>
      </p:sp>
      <p:pic>
        <p:nvPicPr>
          <p:cNvPr id="9" name="图片 8"/>
          <p:cNvPicPr/>
          <p:nvPr/>
        </p:nvPicPr>
        <p:blipFill>
          <a:blip r:embed="rId1"/>
          <a:stretch>
            <a:fillRect/>
          </a:stretch>
        </p:blipFill>
        <p:spPr>
          <a:xfrm>
            <a:off x="7536180" y="2493010"/>
            <a:ext cx="1639443" cy="1136015"/>
          </a:xfrm>
          <a:prstGeom prst="rect">
            <a:avLst/>
          </a:prstGeom>
          <a:noFill/>
          <a:ln w="9525">
            <a:noFill/>
          </a:ln>
        </p:spPr>
      </p:pic>
      <p:sp>
        <p:nvSpPr>
          <p:cNvPr id="101" name="文本框 100"/>
          <p:cNvSpPr txBox="1"/>
          <p:nvPr/>
        </p:nvSpPr>
        <p:spPr>
          <a:xfrm>
            <a:off x="6255385" y="3644900"/>
            <a:ext cx="5062220" cy="1476375"/>
          </a:xfrm>
          <a:prstGeom prst="rect">
            <a:avLst/>
          </a:prstGeom>
          <a:noFill/>
          <a:ln w="9525">
            <a:noFill/>
          </a:ln>
        </p:spPr>
        <p:txBody>
          <a:bodyPr wrap="square">
            <a:spAutoFit/>
          </a:bodyPr>
          <a:p>
            <a:pPr indent="127000">
              <a:lnSpc>
                <a:spcPct val="150000"/>
              </a:lnSpc>
            </a:pPr>
            <a:r>
              <a:rPr lang="zh-CN" sz="2000" i="0">
                <a:solidFill>
                  <a:srgbClr val="000000"/>
                </a:solidFill>
                <a:cs typeface="方正宋一简体" charset="0"/>
              </a:rPr>
              <a:t>式中，</a:t>
            </a:r>
            <a:r>
              <a:rPr lang="en-US" sz="2000" i="0">
                <a:solidFill>
                  <a:srgbClr val="000000"/>
                </a:solidFill>
                <a:latin typeface="Times New Roman" panose="02020603050405020304" pitchFamily="18" charset="0"/>
                <a:cs typeface="方正宋一简体" charset="0"/>
              </a:rPr>
              <a:t>K</a:t>
            </a:r>
            <a:r>
              <a:rPr lang="en-US" sz="2000" i="0" baseline="-25000">
                <a:solidFill>
                  <a:srgbClr val="000000"/>
                </a:solidFill>
                <a:latin typeface="Times New Roman" panose="02020603050405020304" pitchFamily="18" charset="0"/>
                <a:cs typeface="方正宋一简体" charset="0"/>
              </a:rPr>
              <a:t>G</a:t>
            </a:r>
            <a:r>
              <a:rPr lang="zh-CN" sz="2000" i="0">
                <a:solidFill>
                  <a:srgbClr val="000000"/>
                </a:solidFill>
                <a:cs typeface="方正宋一简体" charset="0"/>
              </a:rPr>
              <a:t>表示某一期间的物流总成本；</a:t>
            </a:r>
            <a:r>
              <a:rPr lang="en-US" sz="2000" i="0">
                <a:solidFill>
                  <a:srgbClr val="000000"/>
                </a:solidFill>
                <a:latin typeface="Times New Roman" panose="02020603050405020304" pitchFamily="18" charset="0"/>
                <a:cs typeface="方正宋一简体" charset="0"/>
              </a:rPr>
              <a:t>X</a:t>
            </a:r>
            <a:r>
              <a:rPr lang="zh-CN" sz="2000" i="0">
                <a:solidFill>
                  <a:srgbClr val="000000"/>
                </a:solidFill>
                <a:cs typeface="方正宋一简体" charset="0"/>
              </a:rPr>
              <a:t>表示某一期间的物流业务量</a:t>
            </a:r>
            <a:endParaRPr lang="zh-CN" altLang="en-US" sz="2000" i="0">
              <a:solidFill>
                <a:srgbClr val="000000"/>
              </a:solidFill>
              <a:cs typeface="方正宋一简体"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sp>
        <p:nvSpPr>
          <p:cNvPr id="3" name="内容占位符 2"/>
          <p:cNvSpPr>
            <a:spLocks noGrp="1"/>
          </p:cNvSpPr>
          <p:nvPr>
            <p:ph sz="quarter" idx="13"/>
          </p:nvPr>
        </p:nvSpPr>
        <p:spPr>
          <a:xfrm>
            <a:off x="595630" y="1421765"/>
            <a:ext cx="10760710" cy="2453640"/>
          </a:xfrm>
        </p:spPr>
        <p:txBody>
          <a:bodyPr/>
          <a:p>
            <a:r>
              <a:rPr lang="zh-CN" altLang="en-US" sz="2000"/>
              <a:t>工作任务要求</a:t>
            </a:r>
            <a:endParaRPr lang="zh-CN" altLang="en-US" sz="2000"/>
          </a:p>
          <a:p>
            <a:pPr lvl="1"/>
            <a:r>
              <a:rPr lang="zh-CN" altLang="en-US" sz="2000"/>
              <a:t>掌握作业成本法的原理、作用和实际应用，依据示例提供的数据完成物流作业成本的计算</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图片 18" descr="图片包含 图书馆, 架子, 卡车, 前&#10;&#10;描述已自动生成"/>
          <p:cNvPicPr>
            <a:picLocks noChangeAspect="1"/>
          </p:cNvPicPr>
          <p:nvPr/>
        </p:nvPicPr>
        <p:blipFill>
          <a:blip r:embed="rId1" cstate="screen"/>
          <a:srcRect/>
          <a:stretch>
            <a:fillRect/>
          </a:stretch>
        </p:blipFill>
        <p:spPr>
          <a:xfrm>
            <a:off x="1" y="1586082"/>
            <a:ext cx="7412967" cy="5344950"/>
          </a:xfrm>
          <a:custGeom>
            <a:avLst/>
            <a:gdLst>
              <a:gd name="connsiteX0" fmla="*/ 4962872 w 7412967"/>
              <a:gd name="connsiteY0" fmla="*/ 2198 h 5344950"/>
              <a:gd name="connsiteX1" fmla="*/ 6737555 w 7412967"/>
              <a:gd name="connsiteY1" fmla="*/ 675413 h 5344950"/>
              <a:gd name="connsiteX2" fmla="*/ 6588156 w 7412967"/>
              <a:gd name="connsiteY2" fmla="*/ 4286660 h 5344950"/>
              <a:gd name="connsiteX3" fmla="*/ 5529866 w 7412967"/>
              <a:gd name="connsiteY3" fmla="*/ 5344950 h 5344950"/>
              <a:gd name="connsiteX4" fmla="*/ 1 w 7412967"/>
              <a:gd name="connsiteY4" fmla="*/ 5344950 h 5344950"/>
              <a:gd name="connsiteX5" fmla="*/ 0 w 7412967"/>
              <a:gd name="connsiteY5" fmla="*/ 4002715 h 5344950"/>
              <a:gd name="connsiteX6" fmla="*/ 103158 w 7412967"/>
              <a:gd name="connsiteY6" fmla="*/ 3865834 h 5344950"/>
              <a:gd name="connsiteX7" fmla="*/ 286474 w 7412967"/>
              <a:gd name="connsiteY7" fmla="*/ 3664645 h 5344950"/>
              <a:gd name="connsiteX8" fmla="*/ 3126307 w 7412967"/>
              <a:gd name="connsiteY8" fmla="*/ 824812 h 5344950"/>
              <a:gd name="connsiteX9" fmla="*/ 4962872 w 7412967"/>
              <a:gd name="connsiteY9" fmla="*/ 2198 h 53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967" h="5344950">
                <a:moveTo>
                  <a:pt x="4962872" y="2198"/>
                </a:moveTo>
                <a:cubicBezTo>
                  <a:pt x="5616379" y="-24837"/>
                  <a:pt x="6259572" y="197431"/>
                  <a:pt x="6737555" y="675413"/>
                </a:cubicBezTo>
                <a:cubicBezTo>
                  <a:pt x="7693518" y="1631377"/>
                  <a:pt x="7626630" y="3248186"/>
                  <a:pt x="6588156" y="4286660"/>
                </a:cubicBezTo>
                <a:lnTo>
                  <a:pt x="5529866" y="5344950"/>
                </a:lnTo>
                <a:lnTo>
                  <a:pt x="1" y="5344950"/>
                </a:lnTo>
                <a:lnTo>
                  <a:pt x="0" y="4002715"/>
                </a:lnTo>
                <a:lnTo>
                  <a:pt x="103158" y="3865834"/>
                </a:lnTo>
                <a:cubicBezTo>
                  <a:pt x="160460" y="3796714"/>
                  <a:pt x="221570" y="3729549"/>
                  <a:pt x="286474" y="3664645"/>
                </a:cubicBezTo>
                <a:lnTo>
                  <a:pt x="3126307" y="824812"/>
                </a:lnTo>
                <a:cubicBezTo>
                  <a:pt x="3645544" y="305575"/>
                  <a:pt x="4309366" y="29235"/>
                  <a:pt x="4962872" y="2198"/>
                </a:cubicBezTo>
                <a:close/>
              </a:path>
            </a:pathLst>
          </a:custGeom>
        </p:spPr>
      </p:pic>
      <p:sp>
        <p:nvSpPr>
          <p:cNvPr id="15" name="任意多边形: 形状 14"/>
          <p:cNvSpPr/>
          <p:nvPr/>
        </p:nvSpPr>
        <p:spPr>
          <a:xfrm rot="18900000">
            <a:off x="4044315" y="248285"/>
            <a:ext cx="9078595" cy="5288915"/>
          </a:xfrm>
          <a:custGeom>
            <a:avLst/>
            <a:gdLst>
              <a:gd name="connsiteX0" fmla="*/ 5963798 w 9078463"/>
              <a:gd name="connsiteY0" fmla="*/ 0 h 5010888"/>
              <a:gd name="connsiteX1" fmla="*/ 9078463 w 9078463"/>
              <a:gd name="connsiteY1" fmla="*/ 3114666 h 5010888"/>
              <a:gd name="connsiteX2" fmla="*/ 7238472 w 9078463"/>
              <a:gd name="connsiteY2" fmla="*/ 4954658 h 5010888"/>
              <a:gd name="connsiteX3" fmla="*/ 7217750 w 9078463"/>
              <a:gd name="connsiteY3" fmla="*/ 4959987 h 5010888"/>
              <a:gd name="connsiteX4" fmla="*/ 6712815 w 9078463"/>
              <a:gd name="connsiteY4" fmla="*/ 5010888 h 5010888"/>
              <a:gd name="connsiteX5" fmla="*/ 2505444 w 9078463"/>
              <a:gd name="connsiteY5" fmla="*/ 5010887 h 5010888"/>
              <a:gd name="connsiteX6" fmla="*/ 0 w 9078463"/>
              <a:gd name="connsiteY6" fmla="*/ 2505443 h 5010888"/>
              <a:gd name="connsiteX7" fmla="*/ 0 w 9078463"/>
              <a:gd name="connsiteY7" fmla="*/ 2505444 h 5010888"/>
              <a:gd name="connsiteX8" fmla="*/ 2505444 w 9078463"/>
              <a:gd name="connsiteY8" fmla="*/ 0 h 50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8463" h="5010888">
                <a:moveTo>
                  <a:pt x="5963798" y="0"/>
                </a:moveTo>
                <a:lnTo>
                  <a:pt x="9078463" y="3114666"/>
                </a:lnTo>
                <a:lnTo>
                  <a:pt x="7238472" y="4954658"/>
                </a:lnTo>
                <a:lnTo>
                  <a:pt x="7217750" y="4959987"/>
                </a:lnTo>
                <a:cubicBezTo>
                  <a:pt x="7054651" y="4993361"/>
                  <a:pt x="6885781" y="5010888"/>
                  <a:pt x="6712815" y="5010888"/>
                </a:cubicBezTo>
                <a:lnTo>
                  <a:pt x="2505444" y="5010887"/>
                </a:lnTo>
                <a:cubicBezTo>
                  <a:pt x="1121725" y="5010887"/>
                  <a:pt x="0" y="3889163"/>
                  <a:pt x="0" y="2505443"/>
                </a:cubicBezTo>
                <a:lnTo>
                  <a:pt x="0" y="2505444"/>
                </a:lnTo>
                <a:cubicBezTo>
                  <a:pt x="0" y="1121725"/>
                  <a:pt x="1121725" y="0"/>
                  <a:pt x="2505444" y="0"/>
                </a:cubicBezTo>
                <a:close/>
              </a:path>
            </a:pathLst>
          </a:cu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nvSpPr>
        <p:spPr>
          <a:xfrm rot="18899999">
            <a:off x="-956216" y="3014594"/>
            <a:ext cx="3071293" cy="1432414"/>
          </a:xfrm>
          <a:custGeom>
            <a:avLst/>
            <a:gdLst>
              <a:gd name="connsiteX0" fmla="*/ 2861521 w 3071293"/>
              <a:gd name="connsiteY0" fmla="*/ 209772 h 1432414"/>
              <a:gd name="connsiteX1" fmla="*/ 3071293 w 3071293"/>
              <a:gd name="connsiteY1" fmla="*/ 716207 h 1432414"/>
              <a:gd name="connsiteX2" fmla="*/ 3071292 w 3071293"/>
              <a:gd name="connsiteY2" fmla="*/ 716207 h 1432414"/>
              <a:gd name="connsiteX3" fmla="*/ 2355085 w 3071293"/>
              <a:gd name="connsiteY3" fmla="*/ 1432414 h 1432414"/>
              <a:gd name="connsiteX4" fmla="*/ 0 w 3071293"/>
              <a:gd name="connsiteY4" fmla="*/ 1432414 h 1432414"/>
              <a:gd name="connsiteX5" fmla="*/ 1432415 w 3071293"/>
              <a:gd name="connsiteY5" fmla="*/ 0 h 1432414"/>
              <a:gd name="connsiteX6" fmla="*/ 2355086 w 3071293"/>
              <a:gd name="connsiteY6" fmla="*/ 0 h 1432414"/>
              <a:gd name="connsiteX7" fmla="*/ 2861521 w 3071293"/>
              <a:gd name="connsiteY7" fmla="*/ 209772 h 14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293" h="1432414">
                <a:moveTo>
                  <a:pt x="2861521" y="209772"/>
                </a:moveTo>
                <a:cubicBezTo>
                  <a:pt x="2991129" y="339380"/>
                  <a:pt x="3071293" y="518432"/>
                  <a:pt x="3071293" y="716207"/>
                </a:cubicBezTo>
                <a:lnTo>
                  <a:pt x="3071292" y="716207"/>
                </a:lnTo>
                <a:cubicBezTo>
                  <a:pt x="3071292" y="1111757"/>
                  <a:pt x="2750635" y="1432414"/>
                  <a:pt x="2355085" y="1432414"/>
                </a:cubicBezTo>
                <a:lnTo>
                  <a:pt x="0" y="1432414"/>
                </a:lnTo>
                <a:lnTo>
                  <a:pt x="1432415" y="0"/>
                </a:lnTo>
                <a:lnTo>
                  <a:pt x="2355086" y="0"/>
                </a:lnTo>
                <a:cubicBezTo>
                  <a:pt x="2552861" y="0"/>
                  <a:pt x="2731913" y="80164"/>
                  <a:pt x="2861521" y="2097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flipH="1">
            <a:off x="6096000" y="1557020"/>
            <a:ext cx="5439410" cy="2399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物流被称为第三利润源，电商企业要想在竞争中赢得胜利，一个不错的方略是优化企业物流运作，降低物流成本，提高运作效率。而电商企业要优化物流运作，就必须进行准确地物流成本核算，掌握好物流成本管理方法</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1" name="文本框 10"/>
          <p:cNvSpPr txBox="1"/>
          <p:nvPr/>
        </p:nvSpPr>
        <p:spPr>
          <a:xfrm>
            <a:off x="6987017" y="759282"/>
            <a:ext cx="446108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rPr>
              <a:t>导语</a:t>
            </a:r>
            <a:endPar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3" name="任意多边形: 形状 12"/>
          <p:cNvSpPr/>
          <p:nvPr/>
        </p:nvSpPr>
        <p:spPr>
          <a:xfrm rot="18899999">
            <a:off x="10897537" y="3688206"/>
            <a:ext cx="2142381" cy="1431842"/>
          </a:xfrm>
          <a:custGeom>
            <a:avLst/>
            <a:gdLst>
              <a:gd name="connsiteX0" fmla="*/ 2142381 w 2142381"/>
              <a:gd name="connsiteY0" fmla="*/ 0 h 1431842"/>
              <a:gd name="connsiteX1" fmla="*/ 710539 w 2142381"/>
              <a:gd name="connsiteY1" fmla="*/ 1431842 h 1431842"/>
              <a:gd name="connsiteX2" fmla="*/ 571867 w 2142381"/>
              <a:gd name="connsiteY2" fmla="*/ 1417862 h 1431842"/>
              <a:gd name="connsiteX3" fmla="*/ 0 w 2142381"/>
              <a:gd name="connsiteY3" fmla="*/ 716206 h 1431842"/>
              <a:gd name="connsiteX4" fmla="*/ 0 w 2142381"/>
              <a:gd name="connsiteY4" fmla="*/ 716207 h 1431842"/>
              <a:gd name="connsiteX5" fmla="*/ 716207 w 2142381"/>
              <a:gd name="connsiteY5" fmla="*/ 0 h 14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381" h="1431842">
                <a:moveTo>
                  <a:pt x="2142381" y="0"/>
                </a:moveTo>
                <a:lnTo>
                  <a:pt x="710539" y="1431842"/>
                </a:lnTo>
                <a:lnTo>
                  <a:pt x="571867" y="1417862"/>
                </a:lnTo>
                <a:cubicBezTo>
                  <a:pt x="245503" y="1351079"/>
                  <a:pt x="0" y="1062313"/>
                  <a:pt x="0" y="716206"/>
                </a:cubicBezTo>
                <a:lnTo>
                  <a:pt x="0" y="716207"/>
                </a:lnTo>
                <a:cubicBezTo>
                  <a:pt x="0" y="320657"/>
                  <a:pt x="320657" y="0"/>
                  <a:pt x="7162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437513" y="426720"/>
            <a:ext cx="7153912" cy="521970"/>
            <a:chOff x="437649" y="427014"/>
            <a:chExt cx="2969881" cy="521970"/>
          </a:xfrm>
        </p:grpSpPr>
        <p:grpSp>
          <p:nvGrpSpPr>
            <p:cNvPr id="9" name="组合 8"/>
            <p:cNvGrpSpPr/>
            <p:nvPr/>
          </p:nvGrpSpPr>
          <p:grpSpPr>
            <a:xfrm>
              <a:off x="437649" y="462938"/>
              <a:ext cx="188316" cy="485775"/>
              <a:chOff x="431502" y="469830"/>
              <a:chExt cx="265665" cy="685301"/>
            </a:xfrm>
          </p:grpSpPr>
          <p:sp>
            <p:nvSpPr>
              <p:cNvPr id="14" name="矩形 13"/>
              <p:cNvSpPr/>
              <p:nvPr/>
            </p:nvSpPr>
            <p:spPr>
              <a:xfrm>
                <a:off x="447628" y="469831"/>
                <a:ext cx="249539" cy="6342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6" name="矩形 15"/>
              <p:cNvSpPr/>
              <p:nvPr/>
            </p:nvSpPr>
            <p:spPr>
              <a:xfrm>
                <a:off x="431502" y="469830"/>
                <a:ext cx="265158" cy="68530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2" name="文本框 11"/>
            <p:cNvSpPr txBox="1"/>
            <p:nvPr/>
          </p:nvSpPr>
          <p:spPr>
            <a:xfrm>
              <a:off x="625607" y="427014"/>
              <a:ext cx="2781923"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800" i="0" noProof="0" dirty="0">
                  <a:ln>
                    <a:noFill/>
                  </a:ln>
                  <a:solidFill>
                    <a:prstClr val="white"/>
                  </a:solidFill>
                  <a:effectLst/>
                  <a:uLnTx/>
                  <a:uFillTx/>
                  <a:latin typeface="华文细黑" panose="02010600040101010101" pitchFamily="2" charset="-122"/>
                  <a:sym typeface="+mn-ea"/>
                </a:rPr>
                <a:t>项目八  电子商务物流成本管理</a:t>
              </a:r>
              <a:endParaRPr sz="2800" i="0" noProof="0" dirty="0">
                <a:ln>
                  <a:noFill/>
                </a:ln>
                <a:solidFill>
                  <a:prstClr val="white"/>
                </a:solidFill>
                <a:effectLst/>
                <a:uLnTx/>
                <a:uFillTx/>
                <a:latin typeface="华文细黑" panose="0201060004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sp>
        <p:nvSpPr>
          <p:cNvPr id="101" name="文本框 100"/>
          <p:cNvSpPr txBox="1"/>
          <p:nvPr/>
        </p:nvSpPr>
        <p:spPr>
          <a:xfrm>
            <a:off x="561975" y="1341120"/>
            <a:ext cx="5080635" cy="470789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cs typeface="方正宋一简体" charset="0"/>
              </a:rPr>
              <a:t>作业成本法</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rPr>
              <a:t>（Activity-based Costing，ABC）是指以作业为基础，首先通过分析资源动因，并对资源费用进行确认、计量和归集，然后按照一定的比例把资源费用分配到作业上，再通过分析作业动因，确认、计量、归集上一环节分配到作业上的间接费用，通过一定的方法和作业动因把归集在作业上的间接费用再分配到目标的成本核算方法</a:t>
            </a:r>
            <a:endParaRPr lang="zh-CN" altLang="en-US" sz="2000" i="0">
              <a:solidFill>
                <a:schemeClr val="tx1"/>
              </a:solidFill>
            </a:endParaRPr>
          </a:p>
        </p:txBody>
      </p:sp>
      <p:pic>
        <p:nvPicPr>
          <p:cNvPr id="4" name="图片 5" descr="0806"/>
          <p:cNvPicPr/>
          <p:nvPr/>
        </p:nvPicPr>
        <p:blipFill>
          <a:blip r:embed="rId1"/>
          <a:srcRect l="4192"/>
          <a:stretch>
            <a:fillRect/>
          </a:stretch>
        </p:blipFill>
        <p:spPr>
          <a:xfrm>
            <a:off x="6074410" y="1701165"/>
            <a:ext cx="5542915" cy="4081780"/>
          </a:xfrm>
          <a:prstGeom prst="rect">
            <a:avLst/>
          </a:prstGeom>
          <a:noFill/>
          <a:ln w="9525">
            <a:noFill/>
          </a:ln>
        </p:spPr>
      </p:pic>
      <p:sp>
        <p:nvSpPr>
          <p:cNvPr id="5" name="文本框 4"/>
          <p:cNvSpPr txBox="1"/>
          <p:nvPr/>
        </p:nvSpPr>
        <p:spPr>
          <a:xfrm>
            <a:off x="6167755" y="594931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8-6  </a:t>
            </a:r>
            <a:r>
              <a:rPr lang="zh-CN" sz="1600" i="0">
                <a:solidFill>
                  <a:srgbClr val="000000"/>
                </a:solidFill>
                <a:ea typeface="宋体" panose="02010600030101010101" pitchFamily="2" charset="-122"/>
              </a:rPr>
              <a:t>作业成本法</a:t>
            </a:r>
            <a:endParaRPr lang="zh-CN" altLang="en-US" sz="1600" i="0">
              <a:solidFill>
                <a:srgbClr val="000000"/>
              </a:solidFill>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sp>
        <p:nvSpPr>
          <p:cNvPr id="3" name="内容占位符 2"/>
          <p:cNvSpPr>
            <a:spLocks noGrp="1"/>
          </p:cNvSpPr>
          <p:nvPr>
            <p:ph sz="quarter" idx="13"/>
          </p:nvPr>
        </p:nvSpPr>
        <p:spPr>
          <a:xfrm>
            <a:off x="595630" y="1292860"/>
            <a:ext cx="6198870" cy="4945380"/>
          </a:xfrm>
        </p:spPr>
        <p:txBody>
          <a:bodyPr>
            <a:noAutofit/>
          </a:bodyPr>
          <a:p>
            <a:r>
              <a:rPr lang="zh-CN" altLang="en-US" sz="2000"/>
              <a:t>作业成本法的作用</a:t>
            </a:r>
            <a:endParaRPr lang="zh-CN" altLang="en-US" sz="2000"/>
          </a:p>
          <a:p>
            <a:pPr marL="685800" lvl="1" indent="-228600">
              <a:buFont typeface="Arial" panose="020B0604020202020204" pitchFamily="34" charset="0"/>
              <a:buChar char="•"/>
            </a:pPr>
            <a:r>
              <a:rPr lang="zh-CN" altLang="en-US" sz="2000">
                <a:solidFill>
                  <a:schemeClr val="tx1">
                    <a:lumMod val="85000"/>
                    <a:lumOff val="15000"/>
                  </a:schemeClr>
                </a:solidFill>
              </a:rPr>
              <a:t>确定作业的增值性</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作业重构</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标杆瞄准</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建立绩效评估系统</a:t>
            </a:r>
            <a:endParaRPr lang="zh-CN" altLang="en-US" sz="200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sp>
        <p:nvSpPr>
          <p:cNvPr id="3" name="内容占位符 2"/>
          <p:cNvSpPr>
            <a:spLocks noGrp="1"/>
          </p:cNvSpPr>
          <p:nvPr>
            <p:ph sz="quarter" idx="13"/>
          </p:nvPr>
        </p:nvSpPr>
        <p:spPr>
          <a:xfrm>
            <a:off x="608330" y="1207770"/>
            <a:ext cx="5661025" cy="4958080"/>
          </a:xfrm>
        </p:spPr>
        <p:txBody>
          <a:bodyPr>
            <a:noAutofit/>
          </a:bodyPr>
          <a:p>
            <a:pPr marL="228600" lvl="0" indent="-228600">
              <a:buFont typeface="Arial" panose="020B0604020202020204" pitchFamily="34" charset="0"/>
              <a:buChar char="•"/>
            </a:pPr>
            <a:r>
              <a:rPr lang="zh-CN" altLang="en-US" sz="1800">
                <a:solidFill>
                  <a:schemeClr val="tx1">
                    <a:lumMod val="85000"/>
                    <a:lumOff val="15000"/>
                  </a:schemeClr>
                </a:solidFill>
              </a:rPr>
              <a:t>作业成本法的应用</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明确导入作业成本法目的及成本对象</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调查电商企业布局，分析业务流程</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界定物流系统中的作业，划分物流作业中心</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确认物流系统中涉及的资源</a:t>
            </a:r>
            <a:endParaRPr lang="zh-CN" altLang="en-US" sz="1800">
              <a:solidFill>
                <a:schemeClr val="tx1">
                  <a:lumMod val="85000"/>
                  <a:lumOff val="15000"/>
                </a:schemeClr>
              </a:solidFill>
            </a:endParaRPr>
          </a:p>
          <a:p>
            <a:pPr marL="685800" lvl="1" indent="-228600">
              <a:buFont typeface="Arial" panose="020B0604020202020204" pitchFamily="34" charset="0"/>
              <a:buChar char="•"/>
            </a:pPr>
            <a:endParaRPr lang="zh-CN" altLang="en-US" sz="1800">
              <a:solidFill>
                <a:schemeClr val="tx1">
                  <a:lumMod val="85000"/>
                  <a:lumOff val="15000"/>
                </a:schemeClr>
              </a:solidFill>
            </a:endParaRPr>
          </a:p>
        </p:txBody>
      </p:sp>
      <p:pic>
        <p:nvPicPr>
          <p:cNvPr id="6" name="图片 5"/>
          <p:cNvPicPr/>
          <p:nvPr/>
        </p:nvPicPr>
        <p:blipFill>
          <a:blip r:embed="rId1"/>
          <a:srcRect r="17683"/>
          <a:stretch>
            <a:fillRect/>
          </a:stretch>
        </p:blipFill>
        <p:spPr>
          <a:xfrm>
            <a:off x="1487170" y="4004945"/>
            <a:ext cx="9442450" cy="2713355"/>
          </a:xfrm>
          <a:prstGeom prst="rect">
            <a:avLst/>
          </a:prstGeom>
        </p:spPr>
      </p:pic>
      <p:sp>
        <p:nvSpPr>
          <p:cNvPr id="5" name="内容占位符 2"/>
          <p:cNvSpPr>
            <a:spLocks noGrp="1"/>
          </p:cNvSpPr>
          <p:nvPr/>
        </p:nvSpPr>
        <p:spPr>
          <a:xfrm>
            <a:off x="6269355" y="1341120"/>
            <a:ext cx="5661025" cy="4958080"/>
          </a:xfrm>
          <a:prstGeom prst="rect">
            <a:avLst/>
          </a:prstGeom>
        </p:spPr>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buFont typeface="Arial" panose="020B0604020202020204" pitchFamily="34" charset="0"/>
              <a:buChar char="•"/>
            </a:pPr>
            <a:r>
              <a:rPr lang="zh-CN" altLang="en-US" sz="1800" i="0">
                <a:solidFill>
                  <a:schemeClr val="tx1">
                    <a:lumMod val="85000"/>
                    <a:lumOff val="15000"/>
                  </a:schemeClr>
                </a:solidFill>
              </a:rPr>
              <a:t>作业成本法的应用</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确认资源动因，并将资源分配到作业中</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以物流作业中心为成本库汇集成本</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确认作业动因。将作业成本分配到客户或服务（成本对象）中</a:t>
            </a:r>
            <a:endParaRPr lang="zh-CN" altLang="en-US" sz="1800" i="0">
              <a:solidFill>
                <a:schemeClr val="tx1">
                  <a:lumMod val="85000"/>
                  <a:lumOff val="15000"/>
                </a:schemeClr>
              </a:solidFill>
            </a:endParaRPr>
          </a:p>
          <a:p>
            <a:pPr marL="685800" lvl="1" indent="-228600">
              <a:buFont typeface="Arial" panose="020B0604020202020204" pitchFamily="34" charset="0"/>
              <a:buChar char="•"/>
            </a:pPr>
            <a:r>
              <a:rPr lang="zh-CN" altLang="en-US" sz="1800" i="0">
                <a:solidFill>
                  <a:schemeClr val="tx1">
                    <a:lumMod val="85000"/>
                    <a:lumOff val="15000"/>
                  </a:schemeClr>
                </a:solidFill>
              </a:rPr>
              <a:t>计算客户或服务（成本对象）总成本</a:t>
            </a:r>
            <a:endParaRPr lang="zh-CN" altLang="en-US" sz="1800" i="0">
              <a:solidFill>
                <a:schemeClr val="tx1">
                  <a:lumMod val="85000"/>
                  <a:lumOff val="1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pic>
        <p:nvPicPr>
          <p:cNvPr id="4" name="图片 9" descr="0807"/>
          <p:cNvPicPr/>
          <p:nvPr/>
        </p:nvPicPr>
        <p:blipFill>
          <a:blip r:embed="rId1"/>
          <a:stretch>
            <a:fillRect/>
          </a:stretch>
        </p:blipFill>
        <p:spPr>
          <a:xfrm>
            <a:off x="2711450" y="1196975"/>
            <a:ext cx="7126605" cy="4864735"/>
          </a:xfrm>
          <a:prstGeom prst="rect">
            <a:avLst/>
          </a:prstGeom>
          <a:noFill/>
          <a:ln w="9525">
            <a:noFill/>
          </a:ln>
        </p:spPr>
      </p:pic>
      <p:sp>
        <p:nvSpPr>
          <p:cNvPr id="7" name="文本框 6"/>
          <p:cNvSpPr txBox="1"/>
          <p:nvPr/>
        </p:nvSpPr>
        <p:spPr>
          <a:xfrm>
            <a:off x="3729355" y="618744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8-7  </a:t>
            </a:r>
            <a:r>
              <a:rPr lang="zh-CN" sz="1600" i="0">
                <a:solidFill>
                  <a:srgbClr val="000000"/>
                </a:solidFill>
                <a:ea typeface="宋体" panose="02010600030101010101" pitchFamily="2" charset="-122"/>
              </a:rPr>
              <a:t>某电商企业的物流作业流程图</a:t>
            </a:r>
            <a:endParaRPr lang="zh-CN" altLang="en-US" sz="1600" i="0">
              <a:solidFill>
                <a:srgbClr val="000000"/>
              </a:solidFill>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pic>
        <p:nvPicPr>
          <p:cNvPr id="5" name="内容占位符 4"/>
          <p:cNvPicPr/>
          <p:nvPr>
            <p:ph sz="quarter" idx="13"/>
          </p:nvPr>
        </p:nvPicPr>
        <p:blipFill>
          <a:blip r:embed="rId1"/>
          <a:srcRect r="18456" b="3209"/>
          <a:stretch>
            <a:fillRect/>
          </a:stretch>
        </p:blipFill>
        <p:spPr>
          <a:xfrm>
            <a:off x="2273935" y="1052830"/>
            <a:ext cx="8131175" cy="53276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pic>
        <p:nvPicPr>
          <p:cNvPr id="8" name="图片 7"/>
          <p:cNvPicPr/>
          <p:nvPr/>
        </p:nvPicPr>
        <p:blipFill>
          <a:blip r:embed="rId1"/>
          <a:srcRect t="-3693" r="17073"/>
          <a:stretch>
            <a:fillRect/>
          </a:stretch>
        </p:blipFill>
        <p:spPr>
          <a:xfrm>
            <a:off x="1127125" y="1196975"/>
            <a:ext cx="10085070" cy="51587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作业成本法的应用</a:t>
            </a:r>
            <a:endParaRPr lang="zh-CN" altLang="en-US"/>
          </a:p>
        </p:txBody>
      </p:sp>
      <p:pic>
        <p:nvPicPr>
          <p:cNvPr id="3" name="图片 -2147482616" descr="..\新建文件夹\8-8.tif"/>
          <p:cNvPicPr/>
          <p:nvPr/>
        </p:nvPicPr>
        <p:blipFill>
          <a:blip r:embed="rId1"/>
          <a:stretch>
            <a:fillRect/>
          </a:stretch>
        </p:blipFill>
        <p:spPr>
          <a:xfrm>
            <a:off x="1631315" y="1485265"/>
            <a:ext cx="8874760" cy="4175760"/>
          </a:xfrm>
          <a:prstGeom prst="rect">
            <a:avLst/>
          </a:prstGeom>
          <a:noFill/>
          <a:ln w="9525">
            <a:noFill/>
          </a:ln>
        </p:spPr>
      </p:pic>
      <p:sp>
        <p:nvSpPr>
          <p:cNvPr id="101" name="文本框 100"/>
          <p:cNvSpPr txBox="1"/>
          <p:nvPr/>
        </p:nvSpPr>
        <p:spPr>
          <a:xfrm>
            <a:off x="3556000" y="5949315"/>
            <a:ext cx="5080000" cy="337185"/>
          </a:xfrm>
          <a:prstGeom prst="rect">
            <a:avLst/>
          </a:prstGeom>
          <a:noFill/>
          <a:ln w="9525">
            <a:noFill/>
          </a:ln>
        </p:spPr>
        <p:txBody>
          <a:bodyPr>
            <a:spAutoFit/>
          </a:bodyPr>
          <a:p>
            <a:pPr indent="127000" algn="ctr"/>
            <a:r>
              <a:rPr lang="zh-CN" sz="1600" i="0">
                <a:solidFill>
                  <a:srgbClr val="000000"/>
                </a:solidFill>
                <a:cs typeface="方正宋一简体" charset="0"/>
              </a:rPr>
              <a:t>图</a:t>
            </a:r>
            <a:r>
              <a:rPr lang="en-US" sz="1600" i="0">
                <a:solidFill>
                  <a:srgbClr val="000000"/>
                </a:solidFill>
                <a:latin typeface="Times New Roman" panose="02020603050405020304" pitchFamily="18" charset="0"/>
                <a:cs typeface="方正宋一简体" charset="0"/>
              </a:rPr>
              <a:t>8-8  </a:t>
            </a:r>
            <a:r>
              <a:rPr lang="zh-CN" sz="1600" i="0">
                <a:solidFill>
                  <a:srgbClr val="000000"/>
                </a:solidFill>
                <a:cs typeface="方正宋一简体" charset="0"/>
              </a:rPr>
              <a:t>分配作业成本</a:t>
            </a:r>
            <a:endParaRPr lang="zh-CN" altLang="en-US" sz="1600" i="0">
              <a:solidFill>
                <a:srgbClr val="000000"/>
              </a:solidFill>
              <a:cs typeface="方正宋一简体"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实践应用</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3</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运用标准成本法控制物流成本</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运用CVP分析法控制物流成本</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4952" y="260989"/>
            <a:ext cx="10852237" cy="441964"/>
          </a:xfrm>
        </p:spPr>
        <p:txBody>
          <a:bodyPr>
            <a:normAutofit fontScale="90000"/>
          </a:bodyPr>
          <a:p>
            <a:r>
              <a:rPr lang="zh-CN" altLang="en-US"/>
              <a:t>实践应用一</a:t>
            </a:r>
            <a:r>
              <a:rPr lang="en-US" altLang="zh-CN"/>
              <a:t>  </a:t>
            </a:r>
            <a:r>
              <a:rPr lang="zh-CN" altLang="en-US"/>
              <a:t>运用标准成本法控制物流成本</a:t>
            </a:r>
            <a:endParaRPr lang="zh-CN" altLang="en-US"/>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2000"/>
              <a:t>运用标准成本法实施对电商企业物流成本的控制</a:t>
            </a:r>
            <a:endParaRPr lang="zh-CN" altLang="en-US" sz="2000"/>
          </a:p>
        </p:txBody>
      </p:sp>
      <p:sp>
        <p:nvSpPr>
          <p:cNvPr id="4" name="内容占位符 3"/>
          <p:cNvSpPr>
            <a:spLocks noGrp="1"/>
          </p:cNvSpPr>
          <p:nvPr>
            <p:ph sz="half" idx="2"/>
          </p:nvPr>
        </p:nvSpPr>
        <p:spPr>
          <a:xfrm>
            <a:off x="6238875" y="952500"/>
            <a:ext cx="5361940" cy="5388610"/>
          </a:xfrm>
        </p:spPr>
        <p:txBody>
          <a:bodyPr/>
          <a:p>
            <a:pPr>
              <a:lnSpc>
                <a:spcPct val="150000"/>
              </a:lnSpc>
            </a:pPr>
            <a:r>
              <a:rPr lang="zh-CN" altLang="en-US" sz="2000"/>
              <a:t>应用步骤</a:t>
            </a:r>
            <a:endParaRPr lang="zh-CN" altLang="en-US" sz="2000"/>
          </a:p>
          <a:p>
            <a:pPr lvl="1">
              <a:lnSpc>
                <a:spcPct val="150000"/>
              </a:lnSpc>
            </a:pPr>
            <a:r>
              <a:rPr lang="zh-CN" altLang="en-US" sz="2000"/>
              <a:t>理解标准成本的概念与特点</a:t>
            </a:r>
            <a:endParaRPr lang="zh-CN" altLang="en-US" sz="2000"/>
          </a:p>
          <a:p>
            <a:pPr lvl="1">
              <a:lnSpc>
                <a:spcPct val="150000"/>
              </a:lnSpc>
            </a:pPr>
            <a:r>
              <a:rPr lang="zh-CN" altLang="en-US" sz="2000"/>
              <a:t>掌握标准成本的制定方法</a:t>
            </a:r>
            <a:endParaRPr lang="zh-CN" altLang="en-US" sz="2000"/>
          </a:p>
          <a:p>
            <a:pPr lvl="1">
              <a:lnSpc>
                <a:spcPct val="150000"/>
              </a:lnSpc>
            </a:pPr>
            <a:r>
              <a:rPr lang="zh-CN" altLang="en-US" sz="2000"/>
              <a:t>运用标准成本法实施对示例的物流成本控制</a:t>
            </a:r>
            <a:endParaRPr lang="zh-CN"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4952" y="260989"/>
            <a:ext cx="10852237" cy="441964"/>
          </a:xfrm>
        </p:spPr>
        <p:txBody>
          <a:bodyPr>
            <a:normAutofit fontScale="90000"/>
          </a:bodyPr>
          <a:p>
            <a:r>
              <a:rPr lang="zh-CN" altLang="en-US"/>
              <a:t>实践应用一</a:t>
            </a:r>
            <a:r>
              <a:rPr lang="en-US" altLang="zh-CN"/>
              <a:t>  </a:t>
            </a:r>
            <a:r>
              <a:rPr>
                <a:sym typeface="+mn-ea"/>
              </a:rPr>
              <a:t>运用标准成本法控制物流成本</a:t>
            </a:r>
            <a:endParaRPr lang="zh-CN" altLang="en-US"/>
          </a:p>
        </p:txBody>
      </p:sp>
      <p:sp>
        <p:nvSpPr>
          <p:cNvPr id="3" name="内容占位符 2"/>
          <p:cNvSpPr>
            <a:spLocks noGrp="1"/>
          </p:cNvSpPr>
          <p:nvPr>
            <p:ph sz="half" idx="1"/>
          </p:nvPr>
        </p:nvSpPr>
        <p:spPr/>
        <p:txBody>
          <a:bodyPr>
            <a:noAutofit/>
          </a:bodyPr>
          <a:p>
            <a:r>
              <a:rPr lang="zh-CN" altLang="en-US" sz="2000"/>
              <a:t>标准成本的概念</a:t>
            </a:r>
            <a:endParaRPr lang="zh-CN" altLang="en-US" sz="2000"/>
          </a:p>
          <a:p>
            <a:pPr marL="685800" lvl="1" indent="-228600" defTabSz="914400">
              <a:buFont typeface="Arial" panose="020B0604020202020204" pitchFamily="34" charset="0"/>
              <a:buChar char="•"/>
              <a:tabLst>
                <a:tab pos="1609725" algn="l"/>
                <a:tab pos="1609725" algn="l"/>
              </a:tabLst>
            </a:pPr>
            <a:r>
              <a:rPr lang="zh-CN" altLang="en-US" sz="2000">
                <a:solidFill>
                  <a:schemeClr val="tx1">
                    <a:lumMod val="85000"/>
                    <a:lumOff val="15000"/>
                  </a:schemeClr>
                </a:solidFill>
              </a:rPr>
              <a:t>理想标准成本</a:t>
            </a:r>
            <a:endParaRPr lang="zh-CN" altLang="en-US" sz="2000">
              <a:solidFill>
                <a:schemeClr val="tx1">
                  <a:lumMod val="85000"/>
                  <a:lumOff val="15000"/>
                </a:schemeClr>
              </a:solidFill>
            </a:endParaRPr>
          </a:p>
          <a:p>
            <a:pPr marL="685800" lvl="1" indent="-228600" defTabSz="914400">
              <a:buFont typeface="Arial" panose="020B0604020202020204" pitchFamily="34" charset="0"/>
              <a:buChar char="•"/>
              <a:tabLst>
                <a:tab pos="1609725" algn="l"/>
                <a:tab pos="1609725" algn="l"/>
              </a:tabLst>
            </a:pPr>
            <a:r>
              <a:rPr lang="zh-CN" altLang="en-US" sz="2000">
                <a:solidFill>
                  <a:schemeClr val="tx1">
                    <a:lumMod val="85000"/>
                    <a:lumOff val="15000"/>
                  </a:schemeClr>
                </a:solidFill>
              </a:rPr>
              <a:t>现实标准成本</a:t>
            </a:r>
            <a:endParaRPr lang="zh-CN" altLang="en-US" sz="2000">
              <a:solidFill>
                <a:schemeClr val="tx1">
                  <a:lumMod val="85000"/>
                  <a:lumOff val="15000"/>
                </a:schemeClr>
              </a:solidFill>
            </a:endParaRPr>
          </a:p>
          <a:p>
            <a:pPr marL="685800" lvl="1" indent="-228600" defTabSz="914400">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正常标准成本</a:t>
            </a:r>
            <a:endParaRPr lang="zh-CN" altLang="en-US" sz="2000">
              <a:solidFill>
                <a:schemeClr val="tx1">
                  <a:lumMod val="85000"/>
                  <a:lumOff val="15000"/>
                </a:schemeClr>
              </a:solidFill>
            </a:endParaRPr>
          </a:p>
        </p:txBody>
      </p:sp>
      <p:sp>
        <p:nvSpPr>
          <p:cNvPr id="4" name="内容占位符 3"/>
          <p:cNvSpPr>
            <a:spLocks noGrp="1"/>
          </p:cNvSpPr>
          <p:nvPr>
            <p:ph sz="half" idx="2"/>
          </p:nvPr>
        </p:nvSpPr>
        <p:spPr>
          <a:xfrm>
            <a:off x="6096000" y="664210"/>
            <a:ext cx="5757545" cy="6094730"/>
          </a:xfrm>
        </p:spPr>
        <p:txBody>
          <a:bodyPr>
            <a:noAutofit/>
          </a:bodyPr>
          <a:p>
            <a:pPr>
              <a:lnSpc>
                <a:spcPct val="130000"/>
              </a:lnSpc>
            </a:pPr>
            <a:r>
              <a:rPr lang="zh-CN" altLang="en-US" sz="2000"/>
              <a:t>标准成本法的特点</a:t>
            </a:r>
            <a:endParaRPr lang="zh-CN" altLang="en-US" sz="2000"/>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具有较强的稳定性和约束性，一般在一个会计年度内是固定不变的</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工作量相对较小，但查明差异原因的工作不是十分细致</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资料详细、系统，强调全面管理，有利于各职能部门、生产车间分清责任、相互配合，有利于经济责任制的建立</a:t>
            </a:r>
            <a:endParaRPr lang="zh-CN" altLang="en-US" sz="200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847850" y="18364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14" name="文本框 13"/>
          <p:cNvSpPr txBox="1"/>
          <p:nvPr>
            <p:custDataLst>
              <p:tags r:id="rId2"/>
            </p:custDataLst>
          </p:nvPr>
        </p:nvSpPr>
        <p:spPr>
          <a:xfrm>
            <a:off x="1955639" y="1928843"/>
            <a:ext cx="1046642" cy="583565"/>
          </a:xfrm>
          <a:prstGeom prst="rect">
            <a:avLst/>
          </a:prstGeom>
          <a:noFill/>
        </p:spPr>
        <p:txBody>
          <a:bodyPr wrap="square" rtlCol="0" anchor="ctr" anchorCtr="0">
            <a:normAutofit/>
          </a:bodyPr>
          <a:lstStyle/>
          <a:p>
            <a:pPr algn="ctr"/>
            <a:r>
              <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cxnSp>
        <p:nvCxnSpPr>
          <p:cNvPr id="16" name="直接连接符 15"/>
          <p:cNvCxnSpPr/>
          <p:nvPr>
            <p:custDataLst>
              <p:tags r:id="rId3"/>
            </p:custDataLst>
          </p:nvPr>
        </p:nvCxnSpPr>
        <p:spPr>
          <a:xfrm>
            <a:off x="3037840" y="19717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17" name="文本框 16"/>
          <p:cNvSpPr txBox="1"/>
          <p:nvPr>
            <p:custDataLst>
              <p:tags r:id="rId4"/>
            </p:custDataLst>
          </p:nvPr>
        </p:nvSpPr>
        <p:spPr>
          <a:xfrm>
            <a:off x="3276761" y="2022558"/>
            <a:ext cx="6645629"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知识准备</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5"/>
            </p:custDataLst>
          </p:nvPr>
        </p:nvSpPr>
        <p:spPr>
          <a:xfrm>
            <a:off x="1847850" y="29520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2" name="文本框 21"/>
          <p:cNvSpPr txBox="1"/>
          <p:nvPr>
            <p:custDataLst>
              <p:tags r:id="rId6"/>
            </p:custDataLst>
          </p:nvPr>
        </p:nvSpPr>
        <p:spPr>
          <a:xfrm>
            <a:off x="1955639" y="3044443"/>
            <a:ext cx="1046642" cy="583565"/>
          </a:xfrm>
          <a:prstGeom prst="rect">
            <a:avLst/>
          </a:prstGeom>
          <a:noFill/>
        </p:spPr>
        <p:txBody>
          <a:bodyPr wrap="square" rtlCol="0" anchor="ctr" anchorCtr="0">
            <a:normAutofit/>
          </a:bodyPr>
          <a:lstStyle/>
          <a:p>
            <a:pPr algn="ctr"/>
            <a:r>
              <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rPr>
              <a:t>02</a:t>
            </a:r>
            <a:endPar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endParaRPr>
          </a:p>
        </p:txBody>
      </p:sp>
      <p:cxnSp>
        <p:nvCxnSpPr>
          <p:cNvPr id="23" name="直接连接符 22"/>
          <p:cNvCxnSpPr/>
          <p:nvPr>
            <p:custDataLst>
              <p:tags r:id="rId7"/>
            </p:custDataLst>
          </p:nvPr>
        </p:nvCxnSpPr>
        <p:spPr>
          <a:xfrm>
            <a:off x="3037840" y="30873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24" name="文本框 23"/>
          <p:cNvSpPr txBox="1"/>
          <p:nvPr>
            <p:custDataLst>
              <p:tags r:id="rId8"/>
            </p:custDataLst>
          </p:nvPr>
        </p:nvSpPr>
        <p:spPr>
          <a:xfrm>
            <a:off x="3276762" y="31381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工作任务</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9"/>
            </p:custDataLst>
          </p:nvPr>
        </p:nvSpPr>
        <p:spPr>
          <a:xfrm>
            <a:off x="1847850" y="40676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8" name="文本框 27"/>
          <p:cNvSpPr txBox="1"/>
          <p:nvPr>
            <p:custDataLst>
              <p:tags r:id="rId10"/>
            </p:custDataLst>
          </p:nvPr>
        </p:nvSpPr>
        <p:spPr>
          <a:xfrm>
            <a:off x="1955639" y="4160043"/>
            <a:ext cx="1046642" cy="583565"/>
          </a:xfrm>
          <a:prstGeom prst="rect">
            <a:avLst/>
          </a:prstGeom>
          <a:noFill/>
        </p:spPr>
        <p:txBody>
          <a:bodyPr wrap="square" rtlCol="0" anchor="ctr" anchorCtr="0">
            <a:normAutofit/>
          </a:bodyPr>
          <a:lstStyle/>
          <a:p>
            <a:pPr algn="ctr"/>
            <a:r>
              <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rPr>
              <a:t>03</a:t>
            </a:r>
            <a:endPar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custDataLst>
              <p:tags r:id="rId11"/>
            </p:custDataLst>
          </p:nvPr>
        </p:nvCxnSpPr>
        <p:spPr>
          <a:xfrm>
            <a:off x="3037840" y="42029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0" name="文本框 29"/>
          <p:cNvSpPr txBox="1"/>
          <p:nvPr>
            <p:custDataLst>
              <p:tags r:id="rId12"/>
            </p:custDataLst>
          </p:nvPr>
        </p:nvSpPr>
        <p:spPr>
          <a:xfrm>
            <a:off x="3276762" y="42537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实践应用</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2" name="矩形 31"/>
          <p:cNvSpPr/>
          <p:nvPr>
            <p:custDataLst>
              <p:tags r:id="rId13"/>
            </p:custDataLst>
          </p:nvPr>
        </p:nvSpPr>
        <p:spPr>
          <a:xfrm>
            <a:off x="1847850" y="5183250"/>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34" name="文本框 33"/>
          <p:cNvSpPr txBox="1"/>
          <p:nvPr>
            <p:custDataLst>
              <p:tags r:id="rId14"/>
            </p:custDataLst>
          </p:nvPr>
        </p:nvSpPr>
        <p:spPr>
          <a:xfrm>
            <a:off x="1955639" y="5275642"/>
            <a:ext cx="1046642" cy="583565"/>
          </a:xfrm>
          <a:prstGeom prst="rect">
            <a:avLst/>
          </a:prstGeom>
          <a:noFill/>
        </p:spPr>
        <p:txBody>
          <a:bodyPr wrap="square" rtlCol="0" anchor="ctr" anchorCtr="0">
            <a:normAutofit/>
          </a:bodyPr>
          <a:lstStyle/>
          <a:p>
            <a:pPr algn="ctr"/>
            <a:r>
              <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rPr>
              <a:t>04</a:t>
            </a:r>
            <a:endPar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endParaRPr>
          </a:p>
        </p:txBody>
      </p:sp>
      <p:cxnSp>
        <p:nvCxnSpPr>
          <p:cNvPr id="35" name="直接连接符 34"/>
          <p:cNvCxnSpPr/>
          <p:nvPr>
            <p:custDataLst>
              <p:tags r:id="rId15"/>
            </p:custDataLst>
          </p:nvPr>
        </p:nvCxnSpPr>
        <p:spPr>
          <a:xfrm>
            <a:off x="3037840" y="5318505"/>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6" name="文本框 35"/>
          <p:cNvSpPr txBox="1"/>
          <p:nvPr>
            <p:custDataLst>
              <p:tags r:id="rId16"/>
            </p:custDataLst>
          </p:nvPr>
        </p:nvSpPr>
        <p:spPr>
          <a:xfrm>
            <a:off x="3276762" y="5369357"/>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任务拓展</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1" name="矩形 30"/>
          <p:cNvSpPr/>
          <p:nvPr>
            <p:custDataLst>
              <p:tags r:id="rId17"/>
            </p:custDataLst>
          </p:nvPr>
        </p:nvSpPr>
        <p:spPr>
          <a:xfrm>
            <a:off x="1855470" y="1842770"/>
            <a:ext cx="36195" cy="7556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7" name="矩形 36"/>
          <p:cNvSpPr/>
          <p:nvPr>
            <p:custDataLst>
              <p:tags r:id="rId18"/>
            </p:custDataLst>
          </p:nvPr>
        </p:nvSpPr>
        <p:spPr>
          <a:xfrm>
            <a:off x="1855470" y="5189855"/>
            <a:ext cx="36195" cy="755650"/>
          </a:xfrm>
          <a:prstGeom prst="rect">
            <a:avLst/>
          </a:prstGeom>
          <a:solidFill>
            <a:schemeClr val="accent4"/>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9" name="矩形 38"/>
          <p:cNvSpPr/>
          <p:nvPr>
            <p:custDataLst>
              <p:tags r:id="rId19"/>
            </p:custDataLst>
          </p:nvPr>
        </p:nvSpPr>
        <p:spPr>
          <a:xfrm>
            <a:off x="1855470" y="2958465"/>
            <a:ext cx="36195" cy="755650"/>
          </a:xfrm>
          <a:prstGeom prst="rect">
            <a:avLst/>
          </a:prstGeom>
          <a:solidFill>
            <a:schemeClr val="accent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40" name="矩形 39"/>
          <p:cNvSpPr/>
          <p:nvPr>
            <p:custDataLst>
              <p:tags r:id="rId20"/>
            </p:custDataLst>
          </p:nvPr>
        </p:nvSpPr>
        <p:spPr>
          <a:xfrm>
            <a:off x="1855470" y="4074160"/>
            <a:ext cx="36195" cy="755650"/>
          </a:xfrm>
          <a:prstGeom prst="rect">
            <a:avLst/>
          </a:prstGeom>
          <a:solidFill>
            <a:schemeClr val="accent3"/>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6" name="文本框 5"/>
          <p:cNvSpPr txBox="1"/>
          <p:nvPr>
            <p:custDataLst>
              <p:tags r:id="rId21"/>
            </p:custDataLst>
          </p:nvPr>
        </p:nvSpPr>
        <p:spPr>
          <a:xfrm>
            <a:off x="2400194" y="437089"/>
            <a:ext cx="73916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zh-CN" altLang="en-US" sz="3200" i="0"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项目内容</a:t>
            </a:r>
            <a:endParaRPr lang="zh-CN" altLang="en-US" sz="3200" i="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2"/>
            </p:custDataLst>
          </p:nvPr>
        </p:nvSpPr>
        <p:spPr>
          <a:xfrm>
            <a:off x="911860" y="980440"/>
            <a:ext cx="10934065" cy="688340"/>
          </a:xfrm>
          <a:prstGeom prst="rect">
            <a:avLst/>
          </a:prstGeom>
        </p:spPr>
        <p:txBody>
          <a:bodyPr wrap="square"/>
          <a:lstStyle/>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理解物流成本的定义、构成与分类，理解物流成本管理理论和方法，具备物流成本核算的能力，应用标准成本法控制物流成本的能力、核算电商企业物流作业成本的能力、对物流业务进行CVP分析的能力</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4952" y="260989"/>
            <a:ext cx="10852237" cy="441964"/>
          </a:xfrm>
        </p:spPr>
        <p:txBody>
          <a:bodyPr>
            <a:normAutofit fontScale="90000"/>
          </a:bodyPr>
          <a:p>
            <a:r>
              <a:rPr lang="zh-CN" altLang="en-US"/>
              <a:t>实践应用一</a:t>
            </a:r>
            <a:r>
              <a:rPr lang="en-US" altLang="zh-CN"/>
              <a:t>  </a:t>
            </a:r>
            <a:r>
              <a:rPr>
                <a:sym typeface="+mn-ea"/>
              </a:rPr>
              <a:t>运用标准成本法控制物流成本</a:t>
            </a:r>
            <a:endParaRPr lang="zh-CN" altLang="en-US"/>
          </a:p>
        </p:txBody>
      </p:sp>
      <p:sp>
        <p:nvSpPr>
          <p:cNvPr id="4" name="内容占位符 3"/>
          <p:cNvSpPr>
            <a:spLocks noGrp="1"/>
          </p:cNvSpPr>
          <p:nvPr>
            <p:ph sz="half" idx="2"/>
          </p:nvPr>
        </p:nvSpPr>
        <p:spPr>
          <a:xfrm>
            <a:off x="669925" y="962660"/>
            <a:ext cx="11183620" cy="5796280"/>
          </a:xfrm>
        </p:spPr>
        <p:txBody>
          <a:bodyPr>
            <a:noAutofit/>
          </a:bodyPr>
          <a:p>
            <a:pPr marL="228600" lvl="0" indent="-228600">
              <a:lnSpc>
                <a:spcPct val="130000"/>
              </a:lnSpc>
              <a:buFont typeface="Arial" panose="020B0604020202020204" pitchFamily="34" charset="0"/>
              <a:buChar char="•"/>
            </a:pPr>
            <a:r>
              <a:rPr lang="zh-CN" altLang="en-US" sz="2000">
                <a:solidFill>
                  <a:schemeClr val="tx1">
                    <a:lumMod val="85000"/>
                    <a:lumOff val="15000"/>
                  </a:schemeClr>
                </a:solidFill>
              </a:rPr>
              <a:t>标准成本的制定</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直接材料成本是指直接用于产品生产的材料成本，它包括标准用量和标准单位成本两方面</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直接人工成本是指直接用于产品生产的人工成本</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直接人工标准成本=单位产品的标准工时×小时标准工资率</a:t>
            </a:r>
            <a:endParaRPr lang="zh-CN" altLang="en-US" sz="2000">
              <a:solidFill>
                <a:schemeClr val="tx1">
                  <a:lumMod val="85000"/>
                  <a:lumOff val="15000"/>
                </a:schemeClr>
              </a:solidFill>
            </a:endParaRPr>
          </a:p>
          <a:p>
            <a:pPr marL="685800" lvl="1" indent="-228600">
              <a:lnSpc>
                <a:spcPct val="130000"/>
              </a:lnSpc>
              <a:buFont typeface="Arial" panose="020B0604020202020204" pitchFamily="34" charset="0"/>
              <a:buChar char="•"/>
            </a:pPr>
            <a:r>
              <a:rPr lang="zh-CN" altLang="en-US" sz="2000">
                <a:solidFill>
                  <a:schemeClr val="tx1">
                    <a:lumMod val="85000"/>
                    <a:lumOff val="15000"/>
                  </a:schemeClr>
                </a:solidFill>
              </a:rPr>
              <a:t>其中，小时标准工资率=每人每年平均工资总额/每人每年平均可用工时</a:t>
            </a:r>
            <a:endParaRPr lang="zh-CN" altLang="en-US" sz="2000">
              <a:solidFill>
                <a:schemeClr val="tx1">
                  <a:lumMod val="85000"/>
                  <a:lumOff val="1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实践应用一</a:t>
            </a:r>
            <a:r>
              <a:rPr lang="en-US" altLang="zh-CN"/>
              <a:t>  </a:t>
            </a:r>
            <a:r>
              <a:rPr>
                <a:sym typeface="+mn-ea"/>
              </a:rPr>
              <a:t>运用标准成本法控制物流成本</a:t>
            </a:r>
            <a:endParaRPr lang="zh-CN" altLang="en-US"/>
          </a:p>
        </p:txBody>
      </p:sp>
      <p:pic>
        <p:nvPicPr>
          <p:cNvPr id="10" name="内容占位符 9"/>
          <p:cNvPicPr/>
          <p:nvPr>
            <p:ph sz="half" idx="1"/>
          </p:nvPr>
        </p:nvPicPr>
        <p:blipFill>
          <a:blip r:embed="rId1"/>
          <a:srcRect t="-594" r="17740"/>
          <a:stretch>
            <a:fillRect/>
          </a:stretch>
        </p:blipFill>
        <p:spPr>
          <a:xfrm>
            <a:off x="1610360" y="836295"/>
            <a:ext cx="9213215" cy="558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实践应用一</a:t>
            </a:r>
            <a:r>
              <a:rPr lang="en-US" altLang="zh-CN"/>
              <a:t>  </a:t>
            </a:r>
            <a:r>
              <a:rPr>
                <a:sym typeface="+mn-ea"/>
              </a:rPr>
              <a:t>运用标准成本法控制物流成本</a:t>
            </a:r>
            <a:endParaRPr lang="zh-CN" altLang="en-US"/>
          </a:p>
        </p:txBody>
      </p:sp>
      <p:sp>
        <p:nvSpPr>
          <p:cNvPr id="11" name="文本框 10"/>
          <p:cNvSpPr txBox="1"/>
          <p:nvPr/>
        </p:nvSpPr>
        <p:spPr>
          <a:xfrm>
            <a:off x="624840" y="1167130"/>
            <a:ext cx="10626090" cy="3169285"/>
          </a:xfrm>
          <a:prstGeom prst="rect">
            <a:avLst/>
          </a:prstGeom>
          <a:noFill/>
          <a:ln w="9525">
            <a:noFill/>
          </a:ln>
        </p:spPr>
        <p:txBody>
          <a:bodyPr wrap="square">
            <a:spAutoFit/>
          </a:bodyPr>
          <a:p>
            <a:pPr marL="285750" indent="-285750">
              <a:lnSpc>
                <a:spcPct val="200000"/>
              </a:lnSpc>
              <a:buFont typeface="Arial" panose="020B0604020202020204" pitchFamily="34" charset="0"/>
              <a:buChar char="•"/>
            </a:pPr>
            <a:r>
              <a:rPr lang="zh-CN" sz="2000" i="0">
                <a:latin typeface="Times New Roman" panose="02020603050405020304" pitchFamily="18" charset="0"/>
                <a:ea typeface="黑体" panose="02010609060101010101" charset="-122"/>
              </a:rPr>
              <a:t>成本管控</a:t>
            </a:r>
            <a:endParaRPr lang="zh-CN" sz="2000" i="0">
              <a:latin typeface="Times New Roman" panose="02020603050405020304" pitchFamily="18" charset="0"/>
              <a:ea typeface="黑体" panose="02010609060101010101" charset="-122"/>
            </a:endParaRPr>
          </a:p>
          <a:p>
            <a:pPr marL="742950" lvl="1" indent="-285750">
              <a:lnSpc>
                <a:spcPct val="20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在标准成本法下，成本控制主要通过差异管控实现，当单位产品直接人工成本偏离标准成本时，需要指导物流部门持续进行工作安排和员工培训等方面的检讨</a:t>
            </a:r>
            <a:endParaRPr lang="zh-CN" sz="2000" i="0">
              <a:solidFill>
                <a:schemeClr val="tx1"/>
              </a:solidFill>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当</a:t>
            </a:r>
            <a:r>
              <a:rPr lang="zh-CN" sz="2000" i="0">
                <a:cs typeface="方正宋一简体" charset="0"/>
              </a:rPr>
              <a:t>单位产品直接材料成本高于标准成本时，则</a:t>
            </a:r>
            <a:r>
              <a:rPr lang="zh-CN" sz="2000" i="0">
                <a:solidFill>
                  <a:srgbClr val="000000"/>
                </a:solidFill>
                <a:latin typeface="Times New Roman" panose="02020603050405020304" pitchFamily="18" charset="0"/>
                <a:cs typeface="方正宋一简体" charset="0"/>
              </a:rPr>
              <a:t>要求物流部门流通加工负责人说明差异产生原因，减少加工过程中出现不良产品，物料浪费等现象，努力缩小差异</a:t>
            </a:r>
            <a:endParaRPr lang="zh-CN" altLang="en-US" sz="2000" i="0">
              <a:solidFill>
                <a:srgbClr val="000000"/>
              </a:solidFill>
              <a:latin typeface="Times New Roman" panose="02020603050405020304" pitchFamily="18" charset="0"/>
              <a:cs typeface="方正宋一简体"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实践应用二</a:t>
            </a:r>
            <a:r>
              <a:rPr lang="en-US" altLang="zh-CN"/>
              <a:t>  运用CVP分析法控制物流成本</a:t>
            </a:r>
            <a:endParaRPr lang="en-US" altLang="zh-CN"/>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2000"/>
              <a:t>运用CVP分析法控制物流业务成本</a:t>
            </a:r>
            <a:endParaRPr lang="zh-CN" altLang="en-US" sz="2000"/>
          </a:p>
        </p:txBody>
      </p:sp>
      <p:sp>
        <p:nvSpPr>
          <p:cNvPr id="4" name="内容占位符 3"/>
          <p:cNvSpPr>
            <a:spLocks noGrp="1"/>
          </p:cNvSpPr>
          <p:nvPr>
            <p:ph sz="half" idx="2"/>
          </p:nvPr>
        </p:nvSpPr>
        <p:spPr>
          <a:xfrm>
            <a:off x="6238875" y="952500"/>
            <a:ext cx="5069840" cy="5388610"/>
          </a:xfrm>
        </p:spPr>
        <p:txBody>
          <a:bodyPr/>
          <a:p>
            <a:pPr>
              <a:lnSpc>
                <a:spcPct val="150000"/>
              </a:lnSpc>
            </a:pPr>
            <a:r>
              <a:rPr lang="zh-CN" altLang="en-US" sz="2000"/>
              <a:t>应用步骤</a:t>
            </a:r>
            <a:endParaRPr lang="zh-CN" altLang="en-US" sz="2000"/>
          </a:p>
          <a:p>
            <a:pPr lvl="1">
              <a:lnSpc>
                <a:spcPct val="150000"/>
              </a:lnSpc>
            </a:pPr>
            <a:r>
              <a:rPr lang="zh-CN" altLang="en-US" sz="2000"/>
              <a:t>理解CVP分析的基本概念</a:t>
            </a:r>
            <a:endParaRPr lang="zh-CN" altLang="en-US" sz="2000"/>
          </a:p>
          <a:p>
            <a:pPr lvl="1">
              <a:lnSpc>
                <a:spcPct val="150000"/>
              </a:lnSpc>
            </a:pPr>
            <a:r>
              <a:rPr lang="zh-CN" altLang="en-US" sz="2000"/>
              <a:t>熟悉CVP分析的基本模型</a:t>
            </a:r>
            <a:endParaRPr lang="zh-CN" altLang="en-US" sz="2000"/>
          </a:p>
          <a:p>
            <a:pPr lvl="1">
              <a:lnSpc>
                <a:spcPct val="150000"/>
              </a:lnSpc>
            </a:pPr>
            <a:r>
              <a:rPr lang="zh-CN" altLang="en-US" sz="2000"/>
              <a:t>掌握盈亏平衡点的计算方法</a:t>
            </a:r>
            <a:endParaRPr lang="zh-CN" altLang="en-US" sz="2000"/>
          </a:p>
          <a:p>
            <a:pPr lvl="1">
              <a:lnSpc>
                <a:spcPct val="150000"/>
              </a:lnSpc>
            </a:pPr>
            <a:r>
              <a:rPr lang="zh-CN" altLang="en-US" sz="2000"/>
              <a:t>运用CVP分析法对示例的配送成本进行控制</a:t>
            </a:r>
            <a:endParaRPr lang="zh-CN" alt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188599"/>
            <a:ext cx="10852237" cy="441964"/>
          </a:xfrm>
        </p:spPr>
        <p:txBody>
          <a:bodyPr>
            <a:normAutofit fontScale="90000"/>
          </a:bodyPr>
          <a:p>
            <a:r>
              <a:rPr>
                <a:sym typeface="+mn-ea"/>
              </a:rPr>
              <a:t>实践应用二</a:t>
            </a:r>
            <a:r>
              <a:rPr lang="en-US" altLang="zh-CN">
                <a:sym typeface="+mn-ea"/>
              </a:rPr>
              <a:t>  </a:t>
            </a:r>
            <a:r>
              <a:rPr lang="en-US" altLang="zh-CN">
                <a:sym typeface="+mn-ea"/>
              </a:rPr>
              <a:t>运用CVP分析法控制物流成本</a:t>
            </a:r>
            <a:endParaRPr lang="zh-CN" altLang="en-US"/>
          </a:p>
        </p:txBody>
      </p:sp>
      <p:sp>
        <p:nvSpPr>
          <p:cNvPr id="3" name="内容占位符 2"/>
          <p:cNvSpPr>
            <a:spLocks noGrp="1"/>
          </p:cNvSpPr>
          <p:nvPr>
            <p:ph sz="half" idx="1"/>
          </p:nvPr>
        </p:nvSpPr>
        <p:spPr>
          <a:xfrm>
            <a:off x="669290" y="836930"/>
            <a:ext cx="10627995" cy="5388610"/>
          </a:xfrm>
        </p:spPr>
        <p:txBody>
          <a:bodyPr/>
          <a:p>
            <a:pPr>
              <a:lnSpc>
                <a:spcPct val="150000"/>
              </a:lnSpc>
            </a:pPr>
            <a:r>
              <a:rPr lang="zh-CN" altLang="en-US" sz="2000"/>
              <a:t>CVP分析概念</a:t>
            </a:r>
            <a:endParaRPr lang="zh-CN" altLang="en-US" sz="2000"/>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rPr>
              <a:t>（Cost Volume Profit Analysis，本量利分析）是成本、业务量和利润依存关系分析的简称，是指在变动成本计算模式的基础上，以数学化的会计模型与图文来揭示固定成本、变动成本、销售量、单价、销售额、利润等变量之间的内在规律性的联系，为会计预测决策和规划提供必要的财务信息的一种定量分析方法</a:t>
            </a:r>
            <a:endParaRPr lang="zh-CN" altLang="en-US" sz="2000">
              <a:solidFill>
                <a:schemeClr val="tx1">
                  <a:lumMod val="85000"/>
                  <a:lumOff val="1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188599"/>
            <a:ext cx="10852237" cy="441964"/>
          </a:xfrm>
        </p:spPr>
        <p:txBody>
          <a:bodyPr>
            <a:normAutofit fontScale="90000"/>
          </a:bodyPr>
          <a:p>
            <a:r>
              <a:rPr>
                <a:sym typeface="+mn-ea"/>
              </a:rPr>
              <a:t>实践应用二</a:t>
            </a:r>
            <a:r>
              <a:rPr lang="en-US" altLang="zh-CN">
                <a:sym typeface="+mn-ea"/>
              </a:rPr>
              <a:t>  </a:t>
            </a:r>
            <a:r>
              <a:rPr lang="en-US" altLang="zh-CN">
                <a:sym typeface="+mn-ea"/>
              </a:rPr>
              <a:t>运用CVP分析法控制物流成本</a:t>
            </a:r>
            <a:endParaRPr lang="zh-CN" altLang="en-US"/>
          </a:p>
        </p:txBody>
      </p:sp>
      <p:sp>
        <p:nvSpPr>
          <p:cNvPr id="4" name="内容占位符 3"/>
          <p:cNvSpPr>
            <a:spLocks noGrp="1"/>
          </p:cNvSpPr>
          <p:nvPr>
            <p:ph sz="half" idx="2"/>
          </p:nvPr>
        </p:nvSpPr>
        <p:spPr>
          <a:xfrm>
            <a:off x="542925" y="797560"/>
            <a:ext cx="10913745" cy="5711825"/>
          </a:xfrm>
        </p:spPr>
        <p:txBody>
          <a:bodyPr>
            <a:noAutofit/>
          </a:bodyPr>
          <a:p>
            <a:pPr lvl="1">
              <a:lnSpc>
                <a:spcPct val="200000"/>
              </a:lnSpc>
            </a:pPr>
            <a:r>
              <a:rPr lang="zh-CN" altLang="en-US" sz="1800"/>
              <a:t>CVP分析基本模型</a:t>
            </a:r>
            <a:endParaRPr lang="zh-CN" altLang="en-US" sz="1800"/>
          </a:p>
          <a:p>
            <a:pPr lvl="2">
              <a:lnSpc>
                <a:spcPct val="150000"/>
              </a:lnSpc>
            </a:pPr>
            <a:r>
              <a:rPr lang="zh-CN" altLang="en-US" sz="1800">
                <a:solidFill>
                  <a:schemeClr val="tx1">
                    <a:lumMod val="85000"/>
                    <a:lumOff val="15000"/>
                  </a:schemeClr>
                </a:solidFill>
              </a:rPr>
              <a:t>CVP分析基本模型的前提假设</a:t>
            </a:r>
            <a:endParaRPr lang="zh-CN" altLang="en-US" sz="1800">
              <a:solidFill>
                <a:schemeClr val="tx1">
                  <a:lumMod val="85000"/>
                  <a:lumOff val="15000"/>
                </a:schemeClr>
              </a:solidFill>
            </a:endParaRPr>
          </a:p>
          <a:p>
            <a:pPr lvl="3">
              <a:lnSpc>
                <a:spcPct val="150000"/>
              </a:lnSpc>
            </a:pPr>
            <a:r>
              <a:rPr lang="zh-CN" altLang="en-US" sz="1800">
                <a:solidFill>
                  <a:schemeClr val="tx1">
                    <a:lumMod val="85000"/>
                    <a:lumOff val="15000"/>
                  </a:schemeClr>
                </a:solidFill>
              </a:rPr>
              <a:t>在相关范围内，可将成本按性态划分为变动成本和固定成本两大类，这是CVP分析的基本前提条件</a:t>
            </a:r>
            <a:endParaRPr lang="zh-CN" altLang="en-US" sz="1800">
              <a:solidFill>
                <a:schemeClr val="tx1">
                  <a:lumMod val="85000"/>
                  <a:lumOff val="15000"/>
                </a:schemeClr>
              </a:solidFill>
            </a:endParaRPr>
          </a:p>
          <a:p>
            <a:pPr lvl="3">
              <a:lnSpc>
                <a:spcPct val="150000"/>
              </a:lnSpc>
            </a:pPr>
            <a:r>
              <a:rPr lang="zh-CN" altLang="en-US" sz="1800">
                <a:solidFill>
                  <a:schemeClr val="tx1">
                    <a:lumMod val="85000"/>
                    <a:lumOff val="15000"/>
                  </a:schemeClr>
                </a:solidFill>
              </a:rPr>
              <a:t>在CVP分析期间，固定成本、单位变动成本、产品售价保持不变，并且与利润具有线性函数关系</a:t>
            </a:r>
            <a:endParaRPr lang="zh-CN" altLang="en-US" sz="1800">
              <a:solidFill>
                <a:schemeClr val="tx1">
                  <a:lumMod val="85000"/>
                  <a:lumOff val="15000"/>
                </a:schemeClr>
              </a:solidFill>
            </a:endParaRPr>
          </a:p>
          <a:p>
            <a:pPr lvl="3">
              <a:lnSpc>
                <a:spcPct val="150000"/>
              </a:lnSpc>
            </a:pPr>
            <a:r>
              <a:rPr lang="zh-CN" altLang="en-US" sz="1800">
                <a:solidFill>
                  <a:schemeClr val="tx1">
                    <a:lumMod val="85000"/>
                    <a:lumOff val="15000"/>
                  </a:schemeClr>
                </a:solidFill>
              </a:rPr>
              <a:t>在CVP分析期间，产品产销数量保持一致，即存货保持不变</a:t>
            </a:r>
            <a:endParaRPr lang="zh-CN" altLang="en-US" sz="1800">
              <a:solidFill>
                <a:schemeClr val="tx1">
                  <a:lumMod val="85000"/>
                  <a:lumOff val="15000"/>
                </a:schemeClr>
              </a:solidFill>
            </a:endParaRPr>
          </a:p>
          <a:p>
            <a:pPr lvl="3">
              <a:lnSpc>
                <a:spcPct val="150000"/>
              </a:lnSpc>
            </a:pPr>
            <a:r>
              <a:rPr lang="zh-CN" altLang="en-US" sz="1800">
                <a:solidFill>
                  <a:schemeClr val="tx1">
                    <a:lumMod val="85000"/>
                    <a:lumOff val="15000"/>
                  </a:schemeClr>
                </a:solidFill>
              </a:rPr>
              <a:t>在CVP分析期间，对于多产品情形，产品生产组合和销售结构不变</a:t>
            </a:r>
            <a:endParaRPr lang="zh-CN" altLang="en-US" sz="1800">
              <a:solidFill>
                <a:schemeClr val="tx1">
                  <a:lumMod val="85000"/>
                  <a:lumOff val="15000"/>
                </a:schemeClr>
              </a:solidFill>
            </a:endParaRPr>
          </a:p>
          <a:p>
            <a:pPr lvl="3">
              <a:lnSpc>
                <a:spcPct val="150000"/>
              </a:lnSpc>
            </a:pPr>
            <a:r>
              <a:rPr lang="zh-CN" altLang="en-US" sz="1800">
                <a:solidFill>
                  <a:schemeClr val="tx1">
                    <a:lumMod val="85000"/>
                    <a:lumOff val="15000"/>
                  </a:schemeClr>
                </a:solidFill>
              </a:rPr>
              <a:t>假定不存在企业所得税，不考虑企业的融资成本</a:t>
            </a:r>
            <a:endParaRPr lang="zh-CN" altLang="en-US" sz="1800">
              <a:solidFill>
                <a:schemeClr val="tx1">
                  <a:lumMod val="85000"/>
                  <a:lumOff val="1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实践应用二</a:t>
            </a:r>
            <a:r>
              <a:rPr lang="en-US" altLang="zh-CN"/>
              <a:t>  运用CVP分析法控制物流成本</a:t>
            </a:r>
            <a:endParaRPr lang="en-US" altLang="zh-CN"/>
          </a:p>
        </p:txBody>
      </p:sp>
      <p:sp>
        <p:nvSpPr>
          <p:cNvPr id="3" name="内容占位符 2"/>
          <p:cNvSpPr>
            <a:spLocks noGrp="1"/>
          </p:cNvSpPr>
          <p:nvPr>
            <p:ph sz="half" idx="1"/>
          </p:nvPr>
        </p:nvSpPr>
        <p:spPr>
          <a:xfrm>
            <a:off x="669925" y="952500"/>
            <a:ext cx="11015345" cy="5388610"/>
          </a:xfrm>
        </p:spPr>
        <p:txBody>
          <a:bodyPr/>
          <a:p>
            <a:r>
              <a:rPr lang="zh-CN" altLang="en-US" sz="1800"/>
              <a:t>CVP分析的基本模型</a:t>
            </a:r>
            <a:endParaRPr lang="zh-CN" altLang="en-US" sz="1800"/>
          </a:p>
          <a:p>
            <a:pPr marL="685800" lvl="1" indent="-228600">
              <a:buFont typeface="Arial" panose="020B0604020202020204" pitchFamily="34" charset="0"/>
              <a:buChar char="•"/>
            </a:pPr>
            <a:r>
              <a:rPr lang="zh-CN" altLang="en-US" sz="2000">
                <a:solidFill>
                  <a:schemeClr val="tx1">
                    <a:lumMod val="85000"/>
                    <a:lumOff val="15000"/>
                  </a:schemeClr>
                </a:solidFill>
              </a:rPr>
              <a:t>CVP分析的基本模型为：</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利润=营业收入−营业成本  =单价×业务量−单位变动成本×业务量−固定成本</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CVP分析的数学模型为：P=px−bx−a</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其中，P表示利润，p表示单价，x表示业务量，b表示单位变动成本，a表示固定成本</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从CVP分析的基本模型可以得出以下结论</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（1）当营业收入&gt;营业成本时，企业盈利</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（2）当营业收入=营业成本时，企业不盈不亏</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solidFill>
                  <a:schemeClr val="tx1">
                    <a:lumMod val="85000"/>
                    <a:lumOff val="15000"/>
                  </a:schemeClr>
                </a:solidFill>
              </a:rPr>
              <a:t>（3）当营业收入&lt;营业成本时，企业亏损</a:t>
            </a:r>
            <a:endParaRPr lang="zh-CN" altLang="en-US" sz="2000">
              <a:solidFill>
                <a:schemeClr val="tx1">
                  <a:lumMod val="85000"/>
                  <a:lumOff val="1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a:sym typeface="+mn-ea"/>
              </a:rPr>
              <a:t>实践应用三</a:t>
            </a:r>
            <a:r>
              <a:rPr lang="en-US" altLang="zh-CN">
                <a:sym typeface="+mn-ea"/>
              </a:rPr>
              <a:t>  盈亏平衡点</a:t>
            </a:r>
            <a:endParaRPr lang="en-US" altLang="zh-CN"/>
          </a:p>
        </p:txBody>
      </p:sp>
      <p:sp>
        <p:nvSpPr>
          <p:cNvPr id="3" name="内容占位符 2"/>
          <p:cNvSpPr>
            <a:spLocks noGrp="1"/>
          </p:cNvSpPr>
          <p:nvPr>
            <p:ph sz="half" idx="1"/>
          </p:nvPr>
        </p:nvSpPr>
        <p:spPr>
          <a:xfrm>
            <a:off x="669925" y="952500"/>
            <a:ext cx="5588000" cy="5388610"/>
          </a:xfrm>
        </p:spPr>
        <p:txBody>
          <a:bodyPr/>
          <a:p>
            <a:r>
              <a:rPr lang="zh-CN" altLang="en-US" sz="1800"/>
              <a:t>盈亏平衡点定义</a:t>
            </a:r>
            <a:endParaRPr lang="zh-CN" altLang="en-US" sz="1800"/>
          </a:p>
          <a:p>
            <a:pPr marL="685800" lvl="1" indent="-228600">
              <a:buFont typeface="Arial" panose="020B0604020202020204" pitchFamily="34" charset="0"/>
              <a:buChar char="•"/>
            </a:pPr>
            <a:r>
              <a:rPr lang="zh-CN" altLang="en-US" sz="1800">
                <a:solidFill>
                  <a:schemeClr val="tx1">
                    <a:lumMod val="85000"/>
                    <a:lumOff val="15000"/>
                  </a:schemeClr>
                </a:solidFill>
              </a:rPr>
              <a:t>（Break Even Point，BEP）又称零利润点、保本点、盈亏临界点、损益分歧点、收益转折点，通常是指全部销售收入等于全部成本时（销售总收入线与总成本线的交点）的业务量</a:t>
            </a:r>
            <a:endParaRPr lang="zh-CN" altLang="en-US" sz="1800">
              <a:solidFill>
                <a:schemeClr val="tx1">
                  <a:lumMod val="85000"/>
                  <a:lumOff val="15000"/>
                </a:schemeClr>
              </a:solidFill>
            </a:endParaRPr>
          </a:p>
        </p:txBody>
      </p:sp>
      <p:pic>
        <p:nvPicPr>
          <p:cNvPr id="4" name="图片 -2147482614" descr="..\18-0532 图\8-9.tif"/>
          <p:cNvPicPr/>
          <p:nvPr/>
        </p:nvPicPr>
        <p:blipFill>
          <a:blip r:embed="rId1"/>
          <a:stretch>
            <a:fillRect/>
          </a:stretch>
        </p:blipFill>
        <p:spPr>
          <a:xfrm>
            <a:off x="6456045" y="1557020"/>
            <a:ext cx="5014595" cy="4025900"/>
          </a:xfrm>
          <a:prstGeom prst="rect">
            <a:avLst/>
          </a:prstGeom>
          <a:noFill/>
          <a:ln w="9525">
            <a:noFill/>
          </a:ln>
        </p:spPr>
      </p:pic>
      <p:sp>
        <p:nvSpPr>
          <p:cNvPr id="101" name="文本框 100"/>
          <p:cNvSpPr txBox="1"/>
          <p:nvPr/>
        </p:nvSpPr>
        <p:spPr>
          <a:xfrm>
            <a:off x="6239510" y="600392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8-9  </a:t>
            </a:r>
            <a:r>
              <a:rPr lang="zh-CN" sz="1600" i="0">
                <a:solidFill>
                  <a:srgbClr val="000000"/>
                </a:solidFill>
                <a:ea typeface="宋体" panose="02010600030101010101" pitchFamily="2" charset="-122"/>
              </a:rPr>
              <a:t>盈亏平衡点结构图</a:t>
            </a:r>
            <a:endParaRPr lang="zh-CN" altLang="en-US" sz="1600" i="0">
              <a:solidFill>
                <a:srgbClr val="000000"/>
              </a:solidFill>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a:sym typeface="+mn-ea"/>
              </a:rPr>
              <a:t>实践应用三</a:t>
            </a:r>
            <a:r>
              <a:rPr lang="en-US" altLang="zh-CN">
                <a:sym typeface="+mn-ea"/>
              </a:rPr>
              <a:t>  盈亏平衡点</a:t>
            </a:r>
            <a:endParaRPr lang="en-US" altLang="zh-CN"/>
          </a:p>
        </p:txBody>
      </p:sp>
      <p:sp>
        <p:nvSpPr>
          <p:cNvPr id="3" name="内容占位符 2"/>
          <p:cNvSpPr>
            <a:spLocks noGrp="1"/>
          </p:cNvSpPr>
          <p:nvPr>
            <p:ph sz="half" idx="1"/>
          </p:nvPr>
        </p:nvSpPr>
        <p:spPr>
          <a:xfrm>
            <a:off x="669925" y="952500"/>
            <a:ext cx="10574020" cy="5388610"/>
          </a:xfrm>
        </p:spPr>
        <p:txBody>
          <a:bodyPr/>
          <a:p>
            <a:r>
              <a:rPr lang="zh-CN" altLang="en-US" sz="2000"/>
              <a:t>盈亏平衡点的基本规律</a:t>
            </a:r>
            <a:endParaRPr lang="zh-CN" altLang="en-US" sz="2000"/>
          </a:p>
          <a:p>
            <a:pPr marL="685800" lvl="1" indent="-228600">
              <a:buFont typeface="Arial" panose="020B0604020202020204" pitchFamily="34" charset="0"/>
              <a:buChar char="•"/>
            </a:pPr>
            <a:r>
              <a:rPr lang="zh-CN" altLang="en-US" sz="2000">
                <a:solidFill>
                  <a:schemeClr val="tx1">
                    <a:lumMod val="85000"/>
                    <a:lumOff val="15000"/>
                  </a:schemeClr>
                </a:solidFill>
              </a:rPr>
              <a:t>盈亏临界点不变，销售量越大，能实现的利润越多，或亏损越少；销售量越少，能实现的利润也越少，或亏损越多</a:t>
            </a:r>
            <a:endParaRPr lang="zh-CN" altLang="en-US" sz="2000">
              <a:solidFill>
                <a:schemeClr val="tx1">
                  <a:lumMod val="85000"/>
                  <a:lumOff val="15000"/>
                </a:schemeClr>
              </a:solidFill>
            </a:endParaRPr>
          </a:p>
          <a:p>
            <a:pPr marL="685800" lvl="1" indent="-228600">
              <a:buFont typeface="Arial" panose="020B0604020202020204" pitchFamily="34" charset="0"/>
              <a:buChar char="•"/>
            </a:pPr>
            <a:r>
              <a:rPr lang="zh-CN" altLang="en-US" sz="2000"/>
              <a:t>销售量不变，盈亏临界点越低，能实现的利润就越多，或亏损越少；反之，盈亏临界点越高，能实现的利润就越少，或亏损越多</a:t>
            </a:r>
            <a:endParaRPr lang="zh-CN" altLang="en-US" sz="2000"/>
          </a:p>
          <a:p>
            <a:pPr marL="685800" lvl="1" indent="-228600">
              <a:buFont typeface="Arial" panose="020B0604020202020204" pitchFamily="34" charset="0"/>
              <a:buChar char="•"/>
            </a:pPr>
            <a:r>
              <a:rPr lang="zh-CN" altLang="en-US" sz="2000"/>
              <a:t>在销售总成本既定的条件下，盈亏临界点受单位售价变动的影响而变动。产品单价越高，表现为销售总收入线的斜率越大，盈亏临界点就越低；反之，盈亏临界点就越高 </a:t>
            </a:r>
            <a:endParaRPr lang="zh-CN" altLang="en-US" sz="2000"/>
          </a:p>
          <a:p>
            <a:pPr marL="685800" lvl="1" indent="-228600">
              <a:buFont typeface="Arial" panose="020B0604020202020204" pitchFamily="34" charset="0"/>
              <a:buChar char="•"/>
            </a:pPr>
            <a:r>
              <a:rPr lang="zh-CN" altLang="en-US" sz="2000"/>
              <a:t>在销售收入既定的条件下，盈亏临界点的高低取决于固定成本和单位变动成本的多少</a:t>
            </a:r>
            <a:endParaRPr lang="zh-CN"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实践应用三</a:t>
            </a:r>
            <a:r>
              <a:rPr lang="en-US" altLang="zh-CN"/>
              <a:t>  盈亏平衡点</a:t>
            </a:r>
            <a:endParaRPr lang="en-US" altLang="zh-CN"/>
          </a:p>
        </p:txBody>
      </p:sp>
      <p:sp>
        <p:nvSpPr>
          <p:cNvPr id="3" name="内容占位符 2"/>
          <p:cNvSpPr>
            <a:spLocks noGrp="1"/>
          </p:cNvSpPr>
          <p:nvPr>
            <p:ph sz="half" idx="1"/>
          </p:nvPr>
        </p:nvSpPr>
        <p:spPr>
          <a:xfrm>
            <a:off x="669290" y="980440"/>
            <a:ext cx="10574020" cy="5388610"/>
          </a:xfrm>
        </p:spPr>
        <p:txBody>
          <a:bodyPr/>
          <a:p>
            <a:r>
              <a:rPr lang="zh-CN" altLang="en-US" sz="2000"/>
              <a:t>盈亏平衡点的计算</a:t>
            </a:r>
            <a:endParaRPr lang="zh-CN" altLang="en-US" sz="2000"/>
          </a:p>
          <a:p>
            <a:pPr marL="685800" lvl="1" indent="-228600">
              <a:buFont typeface="Arial" panose="020B0604020202020204" pitchFamily="34" charset="0"/>
              <a:buChar char="•"/>
            </a:pPr>
            <a:r>
              <a:rPr lang="zh-CN" altLang="en-US" sz="2000">
                <a:solidFill>
                  <a:schemeClr val="tx1">
                    <a:lumMod val="85000"/>
                    <a:lumOff val="15000"/>
                  </a:schemeClr>
                </a:solidFill>
              </a:rPr>
              <a:t>盈亏平衡点的基本数学模型</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solidFill>
                  <a:schemeClr val="tx1">
                    <a:lumMod val="85000"/>
                    <a:lumOff val="15000"/>
                  </a:schemeClr>
                </a:solidFill>
              </a:rPr>
              <a:t>利润 = 营业收入−营业成本 = 0</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t>即  P=px−bx−a = 0</a:t>
            </a:r>
            <a:endParaRPr lang="zh-CN" altLang="en-US" sz="2000"/>
          </a:p>
          <a:p>
            <a:pPr marL="1143000" lvl="2" indent="-228600">
              <a:buFont typeface="Arial" panose="020B0604020202020204" pitchFamily="34" charset="0"/>
              <a:buChar char="•"/>
            </a:pPr>
            <a:r>
              <a:rPr lang="zh-CN" altLang="en-US" sz="2000"/>
              <a:t>则保本点业务量                   x0= a/(p−b)</a:t>
            </a:r>
            <a:endParaRPr lang="zh-CN" altLang="en-US" sz="2000"/>
          </a:p>
          <a:p>
            <a:pPr marL="1143000" lvl="2" indent="-228600">
              <a:buFont typeface="Arial" panose="020B0604020202020204" pitchFamily="34" charset="0"/>
              <a:buChar char="•"/>
            </a:pPr>
            <a:r>
              <a:rPr lang="zh-CN" altLang="en-US" sz="2000"/>
              <a:t>而保本点收入额                    S0 = p x0</a:t>
            </a:r>
            <a:endParaRPr lang="zh-CN" altLang="en-US" sz="2000"/>
          </a:p>
          <a:p>
            <a:pPr marL="685800" lvl="1" indent="-228600">
              <a:buFont typeface="Arial" panose="020B0604020202020204" pitchFamily="34" charset="0"/>
              <a:buChar char="•"/>
            </a:pPr>
            <a:r>
              <a:rPr lang="zh-CN" altLang="en-US" sz="2000">
                <a:solidFill>
                  <a:schemeClr val="tx1">
                    <a:lumMod val="85000"/>
                    <a:lumOff val="15000"/>
                  </a:schemeClr>
                </a:solidFill>
              </a:rPr>
              <a:t>物流企业运输业务的盈亏平衡点计算公式</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solidFill>
                  <a:schemeClr val="tx1">
                    <a:lumMod val="85000"/>
                    <a:lumOff val="15000"/>
                  </a:schemeClr>
                </a:solidFill>
              </a:rPr>
              <a:t>盈亏平衡点运输业务量 =</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t>数学公式为：</a:t>
            </a:r>
            <a:r>
              <a:rPr lang="en-US" altLang="zh-CN" sz="2000"/>
              <a:t>X0</a:t>
            </a:r>
            <a:r>
              <a:rPr lang="zh-CN" altLang="en-US" sz="2000"/>
              <a:t> =</a:t>
            </a:r>
            <a:endParaRPr lang="zh-CN" altLang="en-US" sz="2000"/>
          </a:p>
        </p:txBody>
      </p:sp>
      <p:pic>
        <p:nvPicPr>
          <p:cNvPr id="4" name="图片 3"/>
          <p:cNvPicPr>
            <a:picLocks noChangeAspect="1"/>
          </p:cNvPicPr>
          <p:nvPr/>
        </p:nvPicPr>
        <p:blipFill>
          <a:blip r:embed="rId1"/>
          <a:stretch>
            <a:fillRect/>
          </a:stretch>
        </p:blipFill>
        <p:spPr>
          <a:xfrm>
            <a:off x="5160010" y="4509135"/>
            <a:ext cx="5588635" cy="868680"/>
          </a:xfrm>
          <a:prstGeom prst="rect">
            <a:avLst/>
          </a:prstGeom>
        </p:spPr>
      </p:pic>
      <p:graphicFrame>
        <p:nvGraphicFramePr>
          <p:cNvPr id="5" name="对象 12"/>
          <p:cNvGraphicFramePr>
            <a:graphicFrameLocks noChangeAspect="1"/>
          </p:cNvGraphicFramePr>
          <p:nvPr/>
        </p:nvGraphicFramePr>
        <p:xfrm>
          <a:off x="4406265" y="5013325"/>
          <a:ext cx="753745" cy="869315"/>
        </p:xfrm>
        <a:graphic>
          <a:graphicData uri="http://schemas.openxmlformats.org/presentationml/2006/ole">
            <mc:AlternateContent xmlns:mc="http://schemas.openxmlformats.org/markup-compatibility/2006">
              <mc:Choice xmlns:v="urn:schemas-microsoft-com:vml" Requires="v">
                <p:oleObj spid="_x0000_s3076" name="" r:id="rId2" imgW="330200" imgH="381000" progId="Equation.DSMT4">
                  <p:embed/>
                </p:oleObj>
              </mc:Choice>
              <mc:Fallback>
                <p:oleObj name="" r:id="rId2" imgW="330200" imgH="381000" progId="Equation.DSMT4">
                  <p:embed/>
                  <p:pic>
                    <p:nvPicPr>
                      <p:cNvPr id="0" name="图片 3075"/>
                      <p:cNvPicPr/>
                      <p:nvPr/>
                    </p:nvPicPr>
                    <p:blipFill>
                      <a:blip r:embed="rId3"/>
                      <a:stretch>
                        <a:fillRect/>
                      </a:stretch>
                    </p:blipFill>
                    <p:spPr>
                      <a:xfrm>
                        <a:off x="4406265" y="5013325"/>
                        <a:ext cx="753745" cy="869315"/>
                      </a:xfrm>
                      <a:prstGeom prst="rect">
                        <a:avLst/>
                      </a:prstGeom>
                      <a:noFill/>
                      <a:ln w="38100">
                        <a:noFill/>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40145" y="1628775"/>
            <a:ext cx="5080000" cy="2399665"/>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sz="2000" i="0">
                <a:cs typeface="方正宋一简体" charset="0"/>
              </a:rPr>
              <a:t>降低成本的措施</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rPr>
              <a:t>采购成本控制</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存货管理成本控制</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预测需求实现精准营销</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配送成本控制</a:t>
            </a:r>
            <a:endParaRPr lang="zh-CN" altLang="en-US" sz="2000" i="0">
              <a:solidFill>
                <a:schemeClr val="tx1"/>
              </a:solidFill>
            </a:endParaRPr>
          </a:p>
        </p:txBody>
      </p:sp>
      <p:sp>
        <p:nvSpPr>
          <p:cNvPr id="4" name="文本框 3"/>
          <p:cNvSpPr txBox="1"/>
          <p:nvPr/>
        </p:nvSpPr>
        <p:spPr>
          <a:xfrm>
            <a:off x="623570" y="1557020"/>
            <a:ext cx="5616575" cy="470789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solidFill>
                  <a:srgbClr val="000000"/>
                </a:solidFill>
                <a:cs typeface="楷体_GB2312" charset="0"/>
              </a:rPr>
              <a:t>大数据成本控制体系</a:t>
            </a:r>
            <a:endParaRPr lang="zh-CN" sz="2000" i="0">
              <a:solidFill>
                <a:srgbClr val="000000"/>
              </a:solidFill>
              <a:cs typeface="楷体_GB2312"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大数据成本控制体系的目标是将总成本降到最低，消除供应链中的无效成本</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在构建大数据成本控制体系时，京东以企业战略目标为依据，运用大数据技术建立包括成本控制委员会、成本责任中心和执行层面控制主体的成本控制体系，注重最核心成本的控制，对各项成本进行统筹规划，建立员工绩效评价系统，将责任落实到人</a:t>
            </a:r>
            <a:endParaRPr lang="zh-CN" sz="2000" i="0">
              <a:solidFill>
                <a:srgbClr val="000000"/>
              </a:solidFill>
              <a:cs typeface="方正宋一简体" charset="0"/>
            </a:endParaRPr>
          </a:p>
        </p:txBody>
      </p:sp>
      <p:sp>
        <p:nvSpPr>
          <p:cNvPr id="2" name="标题 1"/>
          <p:cNvSpPr>
            <a:spLocks noGrp="1"/>
          </p:cNvSpPr>
          <p:nvPr>
            <p:ph type="title"/>
          </p:nvPr>
        </p:nvSpPr>
        <p:spPr/>
        <p:txBody>
          <a:bodyPr>
            <a:normAutofit fontScale="90000"/>
          </a:bodyPr>
          <a:p>
            <a:r>
              <a:rPr lang="zh-CN" altLang="en-US"/>
              <a:t>项目导入</a:t>
            </a:r>
            <a:r>
              <a:rPr lang="en-US" altLang="zh-CN"/>
              <a:t>                      </a:t>
            </a:r>
            <a:r>
              <a:rPr lang="zh-CN" altLang="en-US"/>
              <a:t>京东运用大数据控制运营成本</a:t>
            </a:r>
            <a:r>
              <a:rPr lang="en-US" altLang="zh-CN"/>
              <a:t>  </a:t>
            </a:r>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a:t>
            </a:r>
            <a:r>
              <a:t>四</a:t>
            </a:r>
            <a:r>
              <a:rPr lang="en-US" altLang="zh-CN"/>
              <a:t>  </a:t>
            </a:r>
            <a:r>
              <a:t>物流企业运输业务CVP分析</a:t>
            </a:r>
          </a:p>
        </p:txBody>
      </p:sp>
      <p:sp>
        <p:nvSpPr>
          <p:cNvPr id="6" name="内容占位符 5"/>
          <p:cNvSpPr/>
          <p:nvPr>
            <p:ph sz="half" idx="1"/>
          </p:nvPr>
        </p:nvSpPr>
        <p:spPr>
          <a:xfrm>
            <a:off x="669925" y="952500"/>
            <a:ext cx="10563225" cy="5388610"/>
          </a:xfrm>
        </p:spPr>
        <p:txBody>
          <a:bodyPr/>
          <a:p>
            <a:r>
              <a:rPr lang="zh-CN" altLang="en-US" sz="2000"/>
              <a:t>某物流企业建立电子商务网站，通过网络招揽运输业务，我们通过对其运输业务历史数据的分析，确定单位变动成本为120元/千吨公里，固定成本总额为30万元。本月预计货物运输业务量为6 000千吨公里，单位运价为180元/千吨公里，请对该物流企业的运输业务进行CVP分析。</a:t>
            </a:r>
            <a:endParaRPr lang="zh-CN" altLang="en-US" sz="2000"/>
          </a:p>
          <a:p>
            <a:r>
              <a:rPr lang="zh-CN" altLang="en-US" sz="2000"/>
              <a:t>（1）运输业务的盈亏平衡点计算如下：</a:t>
            </a:r>
            <a:endParaRPr lang="zh-CN" altLang="en-US" sz="2000"/>
          </a:p>
          <a:p>
            <a:pPr marL="0" indent="0">
              <a:buNone/>
            </a:pPr>
            <a:endParaRPr lang="zh-CN" altLang="en-US" sz="2000"/>
          </a:p>
          <a:p>
            <a:r>
              <a:rPr lang="zh-CN" altLang="en-US" sz="2000"/>
              <a:t>（2）运输公司的税前利润计算如下：</a:t>
            </a:r>
            <a:endParaRPr lang="zh-CN" altLang="en-US" sz="2000"/>
          </a:p>
          <a:p>
            <a:pPr marL="1143000" lvl="2" indent="-228600">
              <a:buFont typeface="Arial" panose="020B0604020202020204" pitchFamily="34" charset="0"/>
              <a:buChar char="•"/>
            </a:pPr>
            <a:r>
              <a:rPr lang="zh-CN" altLang="en-US" sz="2000">
                <a:solidFill>
                  <a:schemeClr val="tx1">
                    <a:lumMod val="85000"/>
                    <a:lumOff val="15000"/>
                  </a:schemeClr>
                </a:solidFill>
              </a:rPr>
              <a:t>P= px−bx−a</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solidFill>
                  <a:schemeClr val="tx1">
                    <a:lumMod val="85000"/>
                    <a:lumOff val="15000"/>
                  </a:schemeClr>
                </a:solidFill>
              </a:rPr>
              <a:t>=180×6 000−120×6 000−300 000</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2000"/>
              <a:t>=60 000（元）</a:t>
            </a:r>
            <a:endParaRPr lang="zh-CN" altLang="en-US" sz="2000"/>
          </a:p>
        </p:txBody>
      </p:sp>
      <p:graphicFrame>
        <p:nvGraphicFramePr>
          <p:cNvPr id="3" name="Object 18"/>
          <p:cNvGraphicFramePr>
            <a:graphicFrameLocks noChangeAspect="1"/>
          </p:cNvGraphicFramePr>
          <p:nvPr/>
        </p:nvGraphicFramePr>
        <p:xfrm>
          <a:off x="1559560" y="3141345"/>
          <a:ext cx="3813810" cy="648335"/>
        </p:xfrm>
        <a:graphic>
          <a:graphicData uri="http://schemas.openxmlformats.org/presentationml/2006/ole">
            <mc:AlternateContent xmlns:mc="http://schemas.openxmlformats.org/markup-compatibility/2006">
              <mc:Choice xmlns:v="urn:schemas-microsoft-com:vml" Requires="v">
                <p:oleObj spid="_x0000_s7" name="" r:id="rId1" imgW="2286000" imgH="368300" progId="Equation.DSMT4">
                  <p:embed/>
                </p:oleObj>
              </mc:Choice>
              <mc:Fallback>
                <p:oleObj name="" r:id="rId1" imgW="2286000" imgH="368300" progId="Equation.DSMT4">
                  <p:embed/>
                  <p:pic>
                    <p:nvPicPr>
                      <p:cNvPr id="0" name="图片 6"/>
                      <p:cNvPicPr/>
                      <p:nvPr/>
                    </p:nvPicPr>
                    <p:blipFill>
                      <a:blip r:embed="rId2"/>
                      <a:stretch>
                        <a:fillRect/>
                      </a:stretch>
                    </p:blipFill>
                    <p:spPr>
                      <a:xfrm>
                        <a:off x="1559560" y="3141345"/>
                        <a:ext cx="3813810" cy="648335"/>
                      </a:xfrm>
                      <a:prstGeom prst="rect">
                        <a:avLst/>
                      </a:prstGeom>
                      <a:noFill/>
                      <a:ln w="38100">
                        <a:noFill/>
                        <a:miter/>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7629" y="-530818"/>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任务拓展</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4</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手淘店铺运营CVP分析</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物流作业成本核算</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 name="矩形 9"/>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60354"/>
            <a:ext cx="10852237" cy="441964"/>
          </a:xfrm>
        </p:spPr>
        <p:txBody>
          <a:bodyPr>
            <a:normAutofit fontScale="90000"/>
          </a:bodyPr>
          <a:p>
            <a:r>
              <a:rPr lang="zh-CN" altLang="en-US"/>
              <a:t>任务拓展一 </a:t>
            </a:r>
            <a:r>
              <a:rPr>
                <a:sym typeface="+mn-ea"/>
              </a:rPr>
              <a:t>手淘店铺运营CVP分析</a:t>
            </a:r>
            <a:endParaRPr>
              <a:sym typeface="+mn-ea"/>
            </a:endParaRPr>
          </a:p>
        </p:txBody>
      </p:sp>
      <p:sp>
        <p:nvSpPr>
          <p:cNvPr id="3" name="内容占位符 2"/>
          <p:cNvSpPr>
            <a:spLocks noGrp="1"/>
          </p:cNvSpPr>
          <p:nvPr>
            <p:ph idx="1"/>
          </p:nvPr>
        </p:nvSpPr>
        <p:spPr>
          <a:xfrm>
            <a:off x="669925" y="734695"/>
            <a:ext cx="11066780" cy="5388610"/>
          </a:xfrm>
        </p:spPr>
        <p:txBody>
          <a:bodyPr>
            <a:noAutofit/>
          </a:bodyPr>
          <a:p>
            <a:pPr>
              <a:lnSpc>
                <a:spcPct val="200000"/>
              </a:lnSpc>
            </a:pPr>
            <a:r>
              <a:rPr lang="zh-CN" altLang="en-US" sz="2000"/>
              <a:t>任务内容</a:t>
            </a:r>
            <a:endParaRPr lang="zh-CN" altLang="en-US" sz="2000"/>
          </a:p>
          <a:p>
            <a:pPr lvl="1" defTabSz="914400">
              <a:lnSpc>
                <a:spcPct val="150000"/>
              </a:lnSpc>
              <a:tabLst>
                <a:tab pos="1609725" algn="l"/>
                <a:tab pos="1609725" algn="l"/>
              </a:tabLst>
            </a:pPr>
            <a:r>
              <a:rPr sz="2000"/>
              <a:t>某手淘店铺专卖汽车模型，平均售价为198元，卖家自己直接从义乌小商品市场进货，平均每件进货成本108元，每次进货坐火车来回，一次采购汽车模型为100辆，每个模型的尺寸为19.2cm×9.5cm×6.3cm，销售给买家时用快递寄送，物流费由买方承担。其在杭州市区租用了一间100平方米的房子，月租金1 500元，其中一半用于居住，一半当作玩具仓库。卖家购置了一台计算机，价值8 000元，还购买了一套进销存管理软件，价格300元；每月水电费200元，通信费300元，物业费160元，其他办公费用220元；销售每件汽车模型的包装材料费平均为5元。请对该手淘店铺运营进行CVP分析</a:t>
            </a:r>
            <a:endParaRPr sz="2000"/>
          </a:p>
          <a:p>
            <a:pPr lvl="1" defTabSz="914400">
              <a:lnSpc>
                <a:spcPct val="150000"/>
              </a:lnSpc>
              <a:tabLst>
                <a:tab pos="1609725" algn="l"/>
                <a:tab pos="1609725" algn="l"/>
              </a:tabLst>
            </a:pPr>
            <a:r>
              <a:rPr sz="2000"/>
              <a:t>计算该手淘店铺销售汽车模型的盈亏平衡点的业务量和销售额</a:t>
            </a:r>
            <a:endParaRPr sz="2000"/>
          </a:p>
          <a:p>
            <a:pPr lvl="1" defTabSz="914400">
              <a:lnSpc>
                <a:spcPct val="150000"/>
              </a:lnSpc>
              <a:tabLst>
                <a:tab pos="1609725" algn="l"/>
                <a:tab pos="1609725" algn="l"/>
              </a:tabLst>
            </a:pPr>
            <a:r>
              <a:rPr sz="2000"/>
              <a:t>假设该手淘店铺当月销售汽车模型100件，请问当月该手淘店铺的销售利润是多少</a:t>
            </a: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7964"/>
            <a:ext cx="10852237" cy="441964"/>
          </a:xfrm>
        </p:spPr>
        <p:txBody>
          <a:bodyPr>
            <a:normAutofit fontScale="90000"/>
          </a:bodyPr>
          <a:p>
            <a:r>
              <a:rPr lang="zh-CN" altLang="en-US"/>
              <a:t>任务拓展一 </a:t>
            </a:r>
            <a:r>
              <a:rPr>
                <a:sym typeface="+mn-ea"/>
              </a:rPr>
              <a:t>手淘店铺运营CVP分析</a:t>
            </a:r>
            <a:endParaRPr>
              <a:sym typeface="+mn-ea"/>
            </a:endParaRPr>
          </a:p>
        </p:txBody>
      </p:sp>
      <p:sp>
        <p:nvSpPr>
          <p:cNvPr id="3" name="内容占位符 2"/>
          <p:cNvSpPr>
            <a:spLocks noGrp="1"/>
          </p:cNvSpPr>
          <p:nvPr>
            <p:ph idx="1"/>
          </p:nvPr>
        </p:nvSpPr>
        <p:spPr/>
        <p:txBody>
          <a:bodyPr>
            <a:normAutofit lnSpcReduction="10000"/>
          </a:bodyPr>
          <a:p>
            <a:pPr>
              <a:lnSpc>
                <a:spcPct val="200000"/>
              </a:lnSpc>
            </a:pPr>
            <a:r>
              <a:rPr lang="zh-CN" altLang="en-US" sz="2000"/>
              <a:t>任务要求</a:t>
            </a:r>
            <a:endParaRPr lang="zh-CN" altLang="en-US" sz="2000"/>
          </a:p>
          <a:p>
            <a:pPr lvl="1" defTabSz="914400">
              <a:lnSpc>
                <a:spcPct val="150000"/>
              </a:lnSpc>
              <a:tabLst>
                <a:tab pos="1609725" algn="l"/>
                <a:tab pos="1609725" algn="l"/>
              </a:tabLst>
            </a:pPr>
            <a:r>
              <a:rPr lang="zh-CN" altLang="en-US" sz="2000"/>
              <a:t>本任务是一个自主学习型任务，要求学生一边学习一边自主完成，两个同学一组，时间为一天，任务完成后撰写《手淘店铺运营CVP分析报告》，字数不限，要求分析过程介绍详细，计算正确，内容格式规范，条理清晰</a:t>
            </a:r>
            <a:endParaRPr lang="zh-CN" alt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7964"/>
            <a:ext cx="10852237" cy="441964"/>
          </a:xfrm>
        </p:spPr>
        <p:txBody>
          <a:bodyPr>
            <a:normAutofit fontScale="90000"/>
          </a:bodyPr>
          <a:p>
            <a:r>
              <a:rPr lang="zh-CN" altLang="en-US"/>
              <a:t>任务拓展一 </a:t>
            </a:r>
            <a:r>
              <a:rPr>
                <a:sym typeface="+mn-ea"/>
              </a:rPr>
              <a:t>手淘店铺运营CVP分析</a:t>
            </a:r>
            <a:endParaRPr>
              <a:sym typeface="+mn-ea"/>
            </a:endParaRPr>
          </a:p>
        </p:txBody>
      </p:sp>
      <p:sp>
        <p:nvSpPr>
          <p:cNvPr id="3" name="内容占位符 2"/>
          <p:cNvSpPr>
            <a:spLocks noGrp="1"/>
          </p:cNvSpPr>
          <p:nvPr>
            <p:ph idx="1"/>
          </p:nvPr>
        </p:nvSpPr>
        <p:spPr/>
        <p:txBody>
          <a:bodyPr>
            <a:normAutofit lnSpcReduction="10000"/>
          </a:bodyPr>
          <a:p>
            <a:pPr>
              <a:lnSpc>
                <a:spcPct val="200000"/>
              </a:lnSpc>
            </a:pPr>
            <a:r>
              <a:rPr lang="zh-CN" altLang="en-US" sz="2000"/>
              <a:t>任务步骤</a:t>
            </a:r>
            <a:endParaRPr lang="zh-CN" altLang="en-US" sz="2000"/>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rPr>
              <a:t>步骤1：计算该手淘店铺的固定成本和变动成本</a:t>
            </a:r>
            <a:endParaRPr lang="zh-CN" altLang="en-US" sz="20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2000"/>
              <a:t>步骤2：计算该手淘店铺销售汽车模型的盈亏平衡点的业务量和销售额</a:t>
            </a:r>
            <a:endParaRPr lang="zh-CN" altLang="en-US" sz="2000"/>
          </a:p>
          <a:p>
            <a:pPr marL="685800" lvl="1" indent="-228600">
              <a:lnSpc>
                <a:spcPct val="150000"/>
              </a:lnSpc>
              <a:buFont typeface="Arial" panose="020B0604020202020204" pitchFamily="34" charset="0"/>
              <a:buChar char="•"/>
            </a:pPr>
            <a:r>
              <a:rPr lang="zh-CN" altLang="en-US" sz="2000"/>
              <a:t>步骤3：假设该手淘店铺当月销售汽车模型100件，计算该手淘店铺销售汽车模型当月的利润</a:t>
            </a:r>
            <a:endParaRPr lang="zh-CN" altLang="en-US" sz="2000"/>
          </a:p>
          <a:p>
            <a:pPr marL="685800" lvl="1" indent="-228600">
              <a:lnSpc>
                <a:spcPct val="150000"/>
              </a:lnSpc>
              <a:buFont typeface="Arial" panose="020B0604020202020204" pitchFamily="34" charset="0"/>
              <a:buChar char="•"/>
            </a:pPr>
            <a:r>
              <a:rPr lang="zh-CN" altLang="en-US" sz="2000"/>
              <a:t>步骤4：撰写《手淘店铺运营CVP分析报告》</a:t>
            </a:r>
            <a:endParaRPr lang="zh-CN" altLang="en-US"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188599"/>
            <a:ext cx="10852237" cy="441964"/>
          </a:xfrm>
        </p:spPr>
        <p:txBody>
          <a:bodyPr>
            <a:normAutofit fontScale="90000"/>
          </a:bodyPr>
          <a:p>
            <a:r>
              <a:rPr lang="zh-CN" altLang="en-US"/>
              <a:t>任务拓展二</a:t>
            </a:r>
            <a:r>
              <a:rPr lang="zh-CN" altLang="en-US"/>
              <a:t> 物流作业成本核算</a:t>
            </a:r>
            <a:endParaRPr lang="zh-CN" altLang="en-US"/>
          </a:p>
        </p:txBody>
      </p:sp>
      <p:sp>
        <p:nvSpPr>
          <p:cNvPr id="3" name="内容占位符 2"/>
          <p:cNvSpPr>
            <a:spLocks noGrp="1"/>
          </p:cNvSpPr>
          <p:nvPr>
            <p:ph idx="1"/>
          </p:nvPr>
        </p:nvSpPr>
        <p:spPr/>
        <p:txBody>
          <a:bodyPr>
            <a:normAutofit/>
          </a:bodyPr>
          <a:p>
            <a:r>
              <a:rPr lang="zh-CN" altLang="en-US" sz="2000"/>
              <a:t>任务内容</a:t>
            </a:r>
            <a:endParaRPr lang="zh-CN" altLang="en-US" sz="2000"/>
          </a:p>
          <a:p>
            <a:pPr marL="685800" lvl="1" indent="-228600">
              <a:buFont typeface="Arial" panose="020B0604020202020204" pitchFamily="34" charset="0"/>
              <a:buChar char="•"/>
            </a:pPr>
            <a:r>
              <a:rPr lang="zh-CN" altLang="en-US">
                <a:solidFill>
                  <a:schemeClr val="tx1">
                    <a:lumMod val="85000"/>
                    <a:lumOff val="15000"/>
                  </a:schemeClr>
                </a:solidFill>
              </a:rPr>
              <a:t>某天猫网店专门从事图书和音乐CD的网上营销，本月采购图书10 000个单位，采购音乐CD12 000个单位，该网店自建有一个仓库，仓库中图书尚存4 545个单位，音乐CD尚存9 550个单位。该月为采购图书和音乐CD两种商品所耗费的服务资源总费用为126 565元，其中人工费80 500元、电费3 835元、折旧费24 030元、办公费10 200元、存货占用资金利息费8 000元。</a:t>
            </a:r>
            <a:endParaRPr lang="zh-CN" altLang="en-US">
              <a:solidFill>
                <a:schemeClr val="tx1">
                  <a:lumMod val="85000"/>
                  <a:lumOff val="15000"/>
                </a:schemeClr>
              </a:solidFill>
            </a:endParaRPr>
          </a:p>
          <a:p>
            <a:pPr marL="685800" lvl="1" indent="-228600">
              <a:buFont typeface="Arial" panose="020B0604020202020204" pitchFamily="34" charset="0"/>
              <a:buChar char="•"/>
            </a:pPr>
            <a:r>
              <a:rPr lang="zh-CN" altLang="en-US">
                <a:solidFill>
                  <a:schemeClr val="tx1">
                    <a:lumMod val="85000"/>
                    <a:lumOff val="15000"/>
                  </a:schemeClr>
                </a:solidFill>
              </a:rPr>
              <a:t>网店共有员工20人，其中采购4人，收货3人，验货2人，储存4人，票款处理3人，一般管理4人。</a:t>
            </a:r>
            <a:endParaRPr lang="zh-CN" altLang="en-US">
              <a:solidFill>
                <a:schemeClr val="tx1">
                  <a:lumMod val="85000"/>
                  <a:lumOff val="15000"/>
                </a:schemeClr>
              </a:solidFill>
            </a:endParaRPr>
          </a:p>
          <a:p>
            <a:pPr marL="685800" lvl="1" indent="-228600">
              <a:buFont typeface="Arial" panose="020B0604020202020204" pitchFamily="34" charset="0"/>
              <a:buChar char="•"/>
            </a:pPr>
            <a:r>
              <a:rPr lang="zh-CN" altLang="en-US">
                <a:solidFill>
                  <a:schemeClr val="tx1">
                    <a:lumMod val="85000"/>
                    <a:lumOff val="15000"/>
                  </a:schemeClr>
                </a:solidFill>
              </a:rPr>
              <a:t>本月各部门的耗电度数共有3 913°，其中采购部门400°，收货部门600°，检验室400°，仓库1 333°，会计部门480°，行政管理部门700°。</a:t>
            </a:r>
            <a:endParaRPr lang="zh-CN" altLang="en-US">
              <a:solidFill>
                <a:schemeClr val="tx1">
                  <a:lumMod val="85000"/>
                  <a:lumOff val="15000"/>
                </a:schemeClr>
              </a:solidFill>
            </a:endParaRPr>
          </a:p>
          <a:p>
            <a:pPr marL="685800" lvl="1" indent="-228600">
              <a:buFont typeface="Arial" panose="020B0604020202020204" pitchFamily="34" charset="0"/>
              <a:buChar char="•"/>
            </a:pPr>
            <a:r>
              <a:rPr lang="zh-CN" altLang="en-US">
                <a:solidFill>
                  <a:schemeClr val="tx1">
                    <a:lumMod val="85000"/>
                    <a:lumOff val="15000"/>
                  </a:schemeClr>
                </a:solidFill>
              </a:rPr>
              <a:t>网店固定资产为160万元，各部门占有固定资产的比例为采购部门5%，收货部门7%，检验室10%，仓库65%，会计部门3%，行政管理部门10%。</a:t>
            </a:r>
            <a:endParaRPr lang="zh-CN" altLang="en-US">
              <a:solidFill>
                <a:schemeClr val="tx1">
                  <a:lumMod val="85000"/>
                  <a:lumOff val="15000"/>
                </a:schemeClr>
              </a:solidFill>
            </a:endParaRPr>
          </a:p>
          <a:p>
            <a:pPr marL="685800" lvl="1" indent="-228600">
              <a:buFont typeface="Arial" panose="020B0604020202020204" pitchFamily="34" charset="0"/>
              <a:buChar char="•"/>
            </a:pPr>
            <a:r>
              <a:rPr lang="zh-CN" altLang="en-US">
                <a:solidFill>
                  <a:schemeClr val="tx1">
                    <a:lumMod val="85000"/>
                    <a:lumOff val="15000"/>
                  </a:schemeClr>
                </a:solidFill>
              </a:rPr>
              <a:t>本月网店采购部门的图书购物单数量106个，音乐CD购物单数量214个；收货部门的图书收货单数量82个，音乐CD收货单数量118个；检验室的图书检验单数量100个，音乐CD检验单数量300个；会计部门的图书付款次数106次，音乐CD付款次数214次；行政管理部门在图书管理上花费的时间占60%，在音乐CD上花费的时间占40%</a:t>
            </a:r>
            <a:endParaRPr lang="zh-CN" altLang="en-US">
              <a:solidFill>
                <a:schemeClr val="tx1">
                  <a:lumMod val="85000"/>
                  <a:lumOff val="1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188599"/>
            <a:ext cx="10852237" cy="441964"/>
          </a:xfrm>
        </p:spPr>
        <p:txBody>
          <a:bodyPr>
            <a:normAutofit fontScale="90000"/>
          </a:bodyPr>
          <a:p>
            <a:r>
              <a:rPr lang="zh-CN" altLang="en-US"/>
              <a:t>任务拓展二</a:t>
            </a:r>
            <a:r>
              <a:rPr lang="zh-CN" altLang="en-US"/>
              <a:t> 物流作业成本核算</a:t>
            </a:r>
            <a:endParaRPr lang="zh-CN" altLang="en-US"/>
          </a:p>
        </p:txBody>
      </p:sp>
      <p:sp>
        <p:nvSpPr>
          <p:cNvPr id="3" name="内容占位符 2"/>
          <p:cNvSpPr>
            <a:spLocks noGrp="1"/>
          </p:cNvSpPr>
          <p:nvPr>
            <p:ph idx="1"/>
          </p:nvPr>
        </p:nvSpPr>
        <p:spPr/>
        <p:txBody>
          <a:bodyPr>
            <a:normAutofit/>
          </a:bodyPr>
          <a:p>
            <a:r>
              <a:rPr lang="zh-CN" altLang="en-US" sz="2000"/>
              <a:t>任务要求</a:t>
            </a:r>
            <a:endParaRPr lang="zh-CN" altLang="en-US" sz="2000"/>
          </a:p>
          <a:p>
            <a:pPr marL="685800" lvl="1" indent="-228600" defTabSz="914400">
              <a:lnSpc>
                <a:spcPct val="15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本任务是一个自主学习型任务，要求学生一边学习一边自主完成，两个同学一组，时间为一天，任务完成后撰写《物流作业成本核算报告》，字数不限，要求资源分配合理，计算正确，内容格式规范，条理清晰</a:t>
            </a:r>
            <a:endParaRPr lang="zh-CN" altLang="en-US" sz="2000">
              <a:solidFill>
                <a:schemeClr val="tx1">
                  <a:lumMod val="85000"/>
                  <a:lumOff val="1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247" y="188599"/>
            <a:ext cx="10852237" cy="441964"/>
          </a:xfrm>
        </p:spPr>
        <p:txBody>
          <a:bodyPr>
            <a:normAutofit fontScale="90000"/>
          </a:bodyPr>
          <a:p>
            <a:r>
              <a:rPr lang="zh-CN" altLang="en-US"/>
              <a:t>任务拓展二</a:t>
            </a:r>
            <a:r>
              <a:rPr lang="zh-CN" altLang="en-US"/>
              <a:t> 物流作业成本核算</a:t>
            </a:r>
            <a:endParaRPr lang="zh-CN" altLang="en-US"/>
          </a:p>
        </p:txBody>
      </p:sp>
      <p:sp>
        <p:nvSpPr>
          <p:cNvPr id="3" name="内容占位符 2"/>
          <p:cNvSpPr>
            <a:spLocks noGrp="1"/>
          </p:cNvSpPr>
          <p:nvPr>
            <p:ph idx="1"/>
          </p:nvPr>
        </p:nvSpPr>
        <p:spPr/>
        <p:txBody>
          <a:bodyPr>
            <a:normAutofit/>
          </a:bodyPr>
          <a:p>
            <a:r>
              <a:rPr lang="zh-CN" altLang="en-US" sz="2000"/>
              <a:t>任务步骤</a:t>
            </a:r>
            <a:endParaRPr lang="zh-CN" altLang="en-US" sz="2000"/>
          </a:p>
          <a:p>
            <a:pPr marL="685800" lvl="1" indent="-228600" defTabSz="914400">
              <a:lnSpc>
                <a:spcPct val="15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步骤1：绘制该网店的物流作业流程图。</a:t>
            </a:r>
            <a:endParaRPr lang="zh-CN" altLang="en-US" sz="2000">
              <a:solidFill>
                <a:schemeClr val="tx1">
                  <a:lumMod val="85000"/>
                  <a:lumOff val="15000"/>
                </a:schemeClr>
              </a:solidFill>
            </a:endParaRPr>
          </a:p>
          <a:p>
            <a:pPr marL="685800" lvl="1" indent="-228600" defTabSz="914400">
              <a:lnSpc>
                <a:spcPct val="15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步骤2：确定资源动因，分配资源成本至作业成本库。</a:t>
            </a:r>
            <a:endParaRPr lang="zh-CN" altLang="en-US" sz="2000">
              <a:solidFill>
                <a:schemeClr val="tx1">
                  <a:lumMod val="85000"/>
                  <a:lumOff val="15000"/>
                </a:schemeClr>
              </a:solidFill>
            </a:endParaRPr>
          </a:p>
          <a:p>
            <a:pPr marL="685800" lvl="1" indent="-228600" defTabSz="914400">
              <a:lnSpc>
                <a:spcPct val="15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步骤3：确定作业动因，分配作业成本至成本核算对象（图书和音乐CD）。</a:t>
            </a:r>
            <a:endParaRPr lang="zh-CN" altLang="en-US" sz="2000">
              <a:solidFill>
                <a:schemeClr val="tx1">
                  <a:lumMod val="85000"/>
                  <a:lumOff val="15000"/>
                </a:schemeClr>
              </a:solidFill>
            </a:endParaRPr>
          </a:p>
          <a:p>
            <a:pPr marL="685800" lvl="1" indent="-228600" defTabSz="914400">
              <a:lnSpc>
                <a:spcPct val="15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步骤4：撰写《物流作业成本核算报告》</a:t>
            </a:r>
            <a:endParaRPr lang="zh-CN" altLang="en-US" sz="2000">
              <a:solidFill>
                <a:schemeClr val="tx1">
                  <a:lumMod val="85000"/>
                  <a:lumOff val="1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欢迎指导</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矩形 3"/>
          <p:cNvSpPr/>
          <p:nvPr/>
        </p:nvSpPr>
        <p:spPr>
          <a:xfrm>
            <a:off x="546100" y="1619885"/>
            <a:ext cx="11238230" cy="4646295"/>
          </a:xfrm>
          <a:prstGeom prst="rect">
            <a:avLst/>
          </a:pr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grpSp>
        <p:nvGrpSpPr>
          <p:cNvPr id="9" name="组合 8"/>
          <p:cNvGrpSpPr/>
          <p:nvPr/>
        </p:nvGrpSpPr>
        <p:grpSpPr>
          <a:xfrm>
            <a:off x="1130299" y="2401644"/>
            <a:ext cx="381043" cy="381043"/>
            <a:chOff x="3868099" y="5741049"/>
            <a:chExt cx="366050" cy="366050"/>
          </a:xfrm>
          <a:solidFill>
            <a:schemeClr val="bg1"/>
          </a:solidFill>
        </p:grpSpPr>
        <p:sp>
          <p:nvSpPr>
            <p:cNvPr id="10"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1"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2"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3" name="AutoShape 59"/>
          <p:cNvSpPr/>
          <p:nvPr/>
        </p:nvSpPr>
        <p:spPr bwMode="auto">
          <a:xfrm>
            <a:off x="1129606" y="4973984"/>
            <a:ext cx="381694" cy="381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nvGrpSpPr>
          <p:cNvPr id="14" name="组合 13"/>
          <p:cNvGrpSpPr/>
          <p:nvPr/>
        </p:nvGrpSpPr>
        <p:grpSpPr>
          <a:xfrm>
            <a:off x="1129606" y="3751652"/>
            <a:ext cx="381694" cy="321119"/>
            <a:chOff x="4600201" y="5775463"/>
            <a:chExt cx="366676" cy="308484"/>
          </a:xfrm>
          <a:solidFill>
            <a:schemeClr val="bg1"/>
          </a:solidFill>
        </p:grpSpPr>
        <p:sp>
          <p:nvSpPr>
            <p:cNvPr id="15"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6"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7"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8" name="文本框 17"/>
          <p:cNvSpPr txBox="1"/>
          <p:nvPr/>
        </p:nvSpPr>
        <p:spPr>
          <a:xfrm>
            <a:off x="1783080" y="2204720"/>
            <a:ext cx="471233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在存货管理中，京东如何应用大数据降低库存持有成本、缺货成本和人工成本？</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9" name="文本框 18"/>
          <p:cNvSpPr txBox="1"/>
          <p:nvPr/>
        </p:nvSpPr>
        <p:spPr>
          <a:xfrm>
            <a:off x="1783080" y="3573145"/>
            <a:ext cx="450405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京东利用大数据技术预测消费者消费需求对降低物流成本有什么作用？</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sp>
        <p:nvSpPr>
          <p:cNvPr id="20" name="文本框 19"/>
          <p:cNvSpPr txBox="1"/>
          <p:nvPr/>
        </p:nvSpPr>
        <p:spPr>
          <a:xfrm>
            <a:off x="1703705" y="4761230"/>
            <a:ext cx="458787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商家通过京东物流网络配送与其直接配送给消费者在成本和时效上有什么区别？</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grpSp>
        <p:nvGrpSpPr>
          <p:cNvPr id="24" name="组合 23"/>
          <p:cNvGrpSpPr/>
          <p:nvPr/>
        </p:nvGrpSpPr>
        <p:grpSpPr>
          <a:xfrm>
            <a:off x="437650" y="407964"/>
            <a:ext cx="3021021" cy="521970"/>
            <a:chOff x="437650" y="407964"/>
            <a:chExt cx="3021021" cy="521970"/>
          </a:xfrm>
        </p:grpSpPr>
        <p:grpSp>
          <p:nvGrpSpPr>
            <p:cNvPr id="25" name="组合 24"/>
            <p:cNvGrpSpPr/>
            <p:nvPr/>
          </p:nvGrpSpPr>
          <p:grpSpPr>
            <a:xfrm>
              <a:off x="437650" y="426743"/>
              <a:ext cx="503641" cy="485662"/>
              <a:chOff x="431503" y="418769"/>
              <a:chExt cx="710506" cy="685142"/>
            </a:xfrm>
          </p:grpSpPr>
          <p:sp>
            <p:nvSpPr>
              <p:cNvPr id="28" name="矩形 27"/>
              <p:cNvSpPr/>
              <p:nvPr/>
            </p:nvSpPr>
            <p:spPr>
              <a:xfrm>
                <a:off x="508000" y="469900"/>
                <a:ext cx="634009" cy="63401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29" name="矩形 28"/>
              <p:cNvSpPr/>
              <p:nvPr/>
            </p:nvSpPr>
            <p:spPr>
              <a:xfrm>
                <a:off x="431503" y="418769"/>
                <a:ext cx="634008" cy="63401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27" name="文本框 26"/>
            <p:cNvSpPr txBox="1"/>
            <p:nvPr/>
          </p:nvSpPr>
          <p:spPr>
            <a:xfrm>
              <a:off x="1039846" y="407964"/>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思考</a:t>
              </a: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pic>
        <p:nvPicPr>
          <p:cNvPr id="23" name="图片 22"/>
          <p:cNvPicPr>
            <a:picLocks noChangeAspect="1"/>
          </p:cNvPicPr>
          <p:nvPr/>
        </p:nvPicPr>
        <p:blipFill>
          <a:blip r:embed="rId1" cstate="screen"/>
          <a:srcRect/>
          <a:stretch>
            <a:fillRect/>
          </a:stretch>
        </p:blipFill>
        <p:spPr>
          <a:xfrm>
            <a:off x="6403975" y="1619885"/>
            <a:ext cx="5701665" cy="4368800"/>
          </a:xfrm>
          <a:custGeom>
            <a:avLst/>
            <a:gdLst>
              <a:gd name="connsiteX0" fmla="*/ 1190943 w 5954714"/>
              <a:gd name="connsiteY0" fmla="*/ 0 h 4368799"/>
              <a:gd name="connsiteX1" fmla="*/ 5954714 w 5954714"/>
              <a:gd name="connsiteY1" fmla="*/ 0 h 4368799"/>
              <a:gd name="connsiteX2" fmla="*/ 5954714 w 5954714"/>
              <a:gd name="connsiteY2" fmla="*/ 4368799 h 4368799"/>
              <a:gd name="connsiteX3" fmla="*/ 0 w 5954714"/>
              <a:gd name="connsiteY3" fmla="*/ 4368799 h 4368799"/>
            </a:gdLst>
            <a:ahLst/>
            <a:cxnLst>
              <a:cxn ang="0">
                <a:pos x="connsiteX0" y="connsiteY0"/>
              </a:cxn>
              <a:cxn ang="0">
                <a:pos x="connsiteX1" y="connsiteY1"/>
              </a:cxn>
              <a:cxn ang="0">
                <a:pos x="connsiteX2" y="connsiteY2"/>
              </a:cxn>
              <a:cxn ang="0">
                <a:pos x="connsiteX3" y="connsiteY3"/>
              </a:cxn>
            </a:cxnLst>
            <a:rect l="l" t="t" r="r" b="b"/>
            <a:pathLst>
              <a:path w="5954714" h="4368799">
                <a:moveTo>
                  <a:pt x="1190943" y="0"/>
                </a:moveTo>
                <a:lnTo>
                  <a:pt x="5954714" y="0"/>
                </a:lnTo>
                <a:lnTo>
                  <a:pt x="5954714" y="4368799"/>
                </a:lnTo>
                <a:lnTo>
                  <a:pt x="0" y="436879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R="0" algn="just" defTabSz="914400" fontAlgn="auto">
              <a:spcBef>
                <a:spcPts val="0"/>
              </a:spcBef>
              <a:spcAft>
                <a:spcPts val="0"/>
              </a:spcAft>
              <a:buClrTx/>
              <a:buSzTx/>
              <a:buFontTx/>
              <a:buNone/>
              <a:defRPr/>
            </a:pPr>
            <a:r>
              <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rPr>
              <a:t>知识准备</a:t>
            </a:r>
            <a:endPar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en-US" altLang="zh-CN" sz="6600" i="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sym typeface="+mn-ea"/>
              </a:rPr>
              <a:t>01</a:t>
            </a:r>
            <a:endParaRPr kumimoji="0" lang="zh-CN" altLang="en-US" sz="6600" i="0" kern="1200" cap="none" spc="0" normalizeH="0" baseline="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68145" y="4358300"/>
            <a:ext cx="4465768" cy="299085"/>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物流成本概述</a:t>
            </a:r>
            <a:r>
              <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  物流成本管理概述</a:t>
            </a:r>
            <a:endPar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物流成本概述</a:t>
            </a:r>
            <a:endParaRPr lang="zh-CN" altLang="en-US"/>
          </a:p>
        </p:txBody>
      </p:sp>
      <p:sp>
        <p:nvSpPr>
          <p:cNvPr id="8" name="内容占位符 7"/>
          <p:cNvSpPr/>
          <p:nvPr>
            <p:ph sz="quarter" idx="13"/>
          </p:nvPr>
        </p:nvSpPr>
        <p:spPr>
          <a:xfrm>
            <a:off x="47625" y="908685"/>
            <a:ext cx="5612130" cy="4766310"/>
          </a:xfrm>
        </p:spPr>
        <p:txBody>
          <a:bodyPr>
            <a:normAutofit/>
          </a:bodyPr>
          <a:p>
            <a:pPr marL="685800" lvl="1" indent="-228600">
              <a:lnSpc>
                <a:spcPct val="150000"/>
              </a:lnSpc>
              <a:buFont typeface="Arial" panose="020B0604020202020204" pitchFamily="34" charset="0"/>
              <a:buChar char="•"/>
            </a:pPr>
            <a:r>
              <a:rPr lang="zh-CN" altLang="en-US" sz="1800">
                <a:sym typeface="+mn-ea"/>
              </a:rPr>
              <a:t>物流成本定义</a:t>
            </a:r>
            <a:endParaRPr lang="zh-CN" altLang="en-US" sz="1800">
              <a:sym typeface="+mn-ea"/>
            </a:endParaRPr>
          </a:p>
          <a:p>
            <a:pPr marL="1143000" lvl="2" indent="-228600">
              <a:lnSpc>
                <a:spcPct val="150000"/>
              </a:lnSpc>
              <a:buFont typeface="Arial" panose="020B0604020202020204" pitchFamily="34" charset="0"/>
              <a:buChar char="•"/>
            </a:pPr>
            <a:r>
              <a:rPr lang="zh-CN" altLang="en-US">
                <a:solidFill>
                  <a:schemeClr val="tx1">
                    <a:lumMod val="85000"/>
                    <a:lumOff val="15000"/>
                  </a:schemeClr>
                </a:solidFill>
                <a:sym typeface="+mn-ea"/>
              </a:rPr>
              <a:t>国家标准《物流术语》中对物流成本（Logistics Cost）的定义是以“物流活动中所消耗的物化劳动和活劳动的货币表现”，即将物流活动过程中活劳动和物化劳动所支付的费用归类为物流成本。对于电商企业而言，商品从采购到销售整个过程中所发生的有关物流活动所产生的费用皆为物流成本</a:t>
            </a:r>
            <a:endParaRPr lang="zh-CN" altLang="en-US">
              <a:solidFill>
                <a:schemeClr val="tx1">
                  <a:lumMod val="85000"/>
                  <a:lumOff val="15000"/>
                </a:schemeClr>
              </a:solidFill>
              <a:sym typeface="+mn-ea"/>
            </a:endParaRPr>
          </a:p>
        </p:txBody>
      </p:sp>
      <p:sp>
        <p:nvSpPr>
          <p:cNvPr id="6" name="文本框 5"/>
          <p:cNvSpPr txBox="1"/>
          <p:nvPr/>
        </p:nvSpPr>
        <p:spPr>
          <a:xfrm>
            <a:off x="6265545" y="1484630"/>
            <a:ext cx="5448935" cy="1753235"/>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i="0"/>
              <a:t>狭义的物流成本仅指由于物品移动而产生的运输、包装、装卸等费用</a:t>
            </a:r>
            <a:endParaRPr lang="zh-CN" altLang="en-US" i="0"/>
          </a:p>
          <a:p>
            <a:pPr marL="285750" indent="-285750">
              <a:lnSpc>
                <a:spcPct val="150000"/>
              </a:lnSpc>
              <a:buFont typeface="Arial" panose="020B0604020202020204" pitchFamily="34" charset="0"/>
              <a:buChar char="•"/>
            </a:pPr>
            <a:r>
              <a:rPr lang="zh-CN" altLang="en-US" i="0"/>
              <a:t>广义的物流成本指生产、流通、消费全过程的因物品实体与价值变化而发生的全部费用</a:t>
            </a:r>
            <a:endParaRPr lang="zh-CN" altLang="en-US" i="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物流成本概述</a:t>
            </a:r>
            <a:endParaRPr lang="zh-CN" altLang="en-US"/>
          </a:p>
        </p:txBody>
      </p:sp>
      <p:pic>
        <p:nvPicPr>
          <p:cNvPr id="3" name="图片 15" descr="0801"/>
          <p:cNvPicPr>
            <a:picLocks noChangeAspect="1"/>
          </p:cNvPicPr>
          <p:nvPr>
            <p:custDataLst>
              <p:tags r:id="rId1"/>
            </p:custDataLst>
          </p:nvPr>
        </p:nvPicPr>
        <p:blipFill>
          <a:blip r:embed="rId2"/>
          <a:stretch>
            <a:fillRect/>
          </a:stretch>
        </p:blipFill>
        <p:spPr>
          <a:xfrm>
            <a:off x="3071495" y="1628775"/>
            <a:ext cx="8044815" cy="3592195"/>
          </a:xfrm>
          <a:prstGeom prst="rect">
            <a:avLst/>
          </a:prstGeom>
          <a:noFill/>
          <a:ln w="9525">
            <a:noFill/>
          </a:ln>
        </p:spPr>
      </p:pic>
      <p:sp>
        <p:nvSpPr>
          <p:cNvPr id="100" name="文本框 99"/>
          <p:cNvSpPr txBox="1"/>
          <p:nvPr/>
        </p:nvSpPr>
        <p:spPr>
          <a:xfrm>
            <a:off x="4871720" y="558927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8-1  </a:t>
            </a:r>
            <a:r>
              <a:rPr lang="zh-CN" sz="1600" i="0">
                <a:solidFill>
                  <a:srgbClr val="000000"/>
                </a:solidFill>
                <a:ea typeface="宋体" panose="02010600030101010101" pitchFamily="2" charset="-122"/>
              </a:rPr>
              <a:t>物流成本</a:t>
            </a:r>
            <a:endParaRPr lang="zh-CN" altLang="en-US" sz="1600" i="0">
              <a:solidFill>
                <a:srgbClr val="000000"/>
              </a:solidFill>
              <a:ea typeface="宋体" panose="02010600030101010101" pitchFamily="2" charset="-122"/>
            </a:endParaRPr>
          </a:p>
        </p:txBody>
      </p:sp>
      <p:sp>
        <p:nvSpPr>
          <p:cNvPr id="5" name="内容占位符 7"/>
          <p:cNvSpPr/>
          <p:nvPr/>
        </p:nvSpPr>
        <p:spPr>
          <a:xfrm>
            <a:off x="579755" y="1124585"/>
            <a:ext cx="3065780" cy="3133725"/>
          </a:xfrm>
          <a:prstGeom prst="rect">
            <a:avLst/>
          </a:prstGeom>
        </p:spPr>
        <p:txBody>
          <a:bodyPr vert="horz" lIns="90170" tIns="46990" rIns="90170" bIns="4699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pPr>
            <a:r>
              <a:rPr lang="zh-CN" altLang="en-US" sz="2000" i="0">
                <a:sym typeface="+mn-ea"/>
              </a:rPr>
              <a:t>物流成本构成</a:t>
            </a:r>
            <a:endParaRPr lang="zh-CN" altLang="en-US" sz="2000" i="0">
              <a:sym typeface="+mn-ea"/>
            </a:endParaRPr>
          </a:p>
          <a:p>
            <a:pPr marL="685800" lvl="1" indent="-228600">
              <a:lnSpc>
                <a:spcPct val="150000"/>
              </a:lnSpc>
              <a:buFont typeface="Arial" panose="020B0604020202020204" pitchFamily="34" charset="0"/>
              <a:buChar char="•"/>
            </a:pPr>
            <a:r>
              <a:rPr lang="zh-CN" altLang="en-US" sz="2000" i="0">
                <a:solidFill>
                  <a:schemeClr val="tx1">
                    <a:lumMod val="85000"/>
                    <a:lumOff val="15000"/>
                  </a:schemeClr>
                </a:solidFill>
                <a:sym typeface="+mn-ea"/>
              </a:rPr>
              <a:t>运输成本</a:t>
            </a:r>
            <a:endParaRPr lang="zh-CN" altLang="en-US" sz="2000" i="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i="0">
                <a:solidFill>
                  <a:schemeClr val="tx1">
                    <a:lumMod val="85000"/>
                    <a:lumOff val="15000"/>
                  </a:schemeClr>
                </a:solidFill>
                <a:sym typeface="+mn-ea"/>
              </a:rPr>
              <a:t>库存成本</a:t>
            </a:r>
            <a:endParaRPr lang="zh-CN" altLang="en-US" sz="2000" i="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i="0">
                <a:solidFill>
                  <a:schemeClr val="tx1">
                    <a:lumMod val="85000"/>
                    <a:lumOff val="15000"/>
                  </a:schemeClr>
                </a:solidFill>
                <a:sym typeface="+mn-ea"/>
              </a:rPr>
              <a:t>管理成本</a:t>
            </a:r>
            <a:endParaRPr lang="zh-CN" altLang="en-US" sz="2000" i="0">
              <a:solidFill>
                <a:schemeClr val="tx1">
                  <a:lumMod val="85000"/>
                  <a:lumOff val="15000"/>
                </a:schemeClr>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供应链概述</a:t>
            </a:r>
            <a:endParaRPr lang="zh-CN" altLang="en-US"/>
          </a:p>
        </p:txBody>
      </p:sp>
      <p:sp>
        <p:nvSpPr>
          <p:cNvPr id="4" name="文本框 3"/>
          <p:cNvSpPr txBox="1"/>
          <p:nvPr/>
        </p:nvSpPr>
        <p:spPr>
          <a:xfrm>
            <a:off x="552450" y="1369695"/>
            <a:ext cx="5080000" cy="398780"/>
          </a:xfrm>
          <a:prstGeom prst="rect">
            <a:avLst/>
          </a:prstGeom>
          <a:noFill/>
          <a:ln w="9525">
            <a:noFill/>
          </a:ln>
        </p:spPr>
        <p:txBody>
          <a:bodyPr>
            <a:spAutoFit/>
          </a:bodyPr>
          <a:p>
            <a:pPr indent="127000"/>
            <a:r>
              <a:rPr lang="zh-CN" sz="2000" i="0">
                <a:cs typeface="方正宋一简体" charset="0"/>
              </a:rPr>
              <a:t>物流成本分类</a:t>
            </a:r>
            <a:endParaRPr lang="zh-CN" altLang="en-US" sz="2000" i="0">
              <a:cs typeface="方正宋一简体" charset="0"/>
            </a:endParaRPr>
          </a:p>
        </p:txBody>
      </p:sp>
      <p:sp>
        <p:nvSpPr>
          <p:cNvPr id="5" name="文本框 4"/>
          <p:cNvSpPr txBox="1"/>
          <p:nvPr/>
        </p:nvSpPr>
        <p:spPr>
          <a:xfrm>
            <a:off x="652145" y="1704975"/>
            <a:ext cx="5080000" cy="299974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i="0">
                <a:solidFill>
                  <a:srgbClr val="000000"/>
                </a:solidFill>
                <a:cs typeface="方正宋一简体" charset="0"/>
              </a:rPr>
              <a:t>按物品流通环节分类</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en-US" altLang="zh-CN" sz="1800" i="0">
                <a:solidFill>
                  <a:srgbClr val="000000"/>
                </a:solidFill>
              </a:rPr>
              <a:t>运输成本</a:t>
            </a:r>
            <a:endParaRPr lang="en-US" altLang="zh-CN" sz="1800" i="0">
              <a:solidFill>
                <a:srgbClr val="000000"/>
              </a:solidFill>
            </a:endParaRPr>
          </a:p>
          <a:p>
            <a:pPr marL="742950" lvl="1" indent="-285750">
              <a:lnSpc>
                <a:spcPct val="150000"/>
              </a:lnSpc>
              <a:buFont typeface="Arial" panose="020B0604020202020204" pitchFamily="34" charset="0"/>
              <a:buChar char="•"/>
            </a:pPr>
            <a:r>
              <a:rPr lang="en-US" altLang="zh-CN" sz="1800" i="0">
                <a:solidFill>
                  <a:srgbClr val="000000"/>
                </a:solidFill>
              </a:rPr>
              <a:t>流通加工成本</a:t>
            </a:r>
            <a:endParaRPr lang="en-US" altLang="zh-CN" sz="1800" i="0">
              <a:solidFill>
                <a:srgbClr val="000000"/>
              </a:solidFill>
            </a:endParaRPr>
          </a:p>
          <a:p>
            <a:pPr marL="742950" lvl="1" indent="-285750">
              <a:lnSpc>
                <a:spcPct val="150000"/>
              </a:lnSpc>
              <a:buFont typeface="Arial" panose="020B0604020202020204" pitchFamily="34" charset="0"/>
              <a:buChar char="•"/>
            </a:pPr>
            <a:r>
              <a:rPr lang="en-US" altLang="zh-CN" sz="1800" i="0">
                <a:solidFill>
                  <a:srgbClr val="000000"/>
                </a:solidFill>
              </a:rPr>
              <a:t>配送成本</a:t>
            </a:r>
            <a:endParaRPr lang="en-US" altLang="zh-CN" sz="1800" i="0">
              <a:solidFill>
                <a:srgbClr val="000000"/>
              </a:solidFill>
            </a:endParaRPr>
          </a:p>
          <a:p>
            <a:pPr marL="742950" lvl="1" indent="-285750">
              <a:lnSpc>
                <a:spcPct val="150000"/>
              </a:lnSpc>
              <a:buFont typeface="Arial" panose="020B0604020202020204" pitchFamily="34" charset="0"/>
              <a:buChar char="•"/>
            </a:pPr>
            <a:r>
              <a:rPr lang="en-US" altLang="zh-CN" sz="1800" i="0">
                <a:solidFill>
                  <a:srgbClr val="000000"/>
                </a:solidFill>
              </a:rPr>
              <a:t>包装成本</a:t>
            </a:r>
            <a:endParaRPr lang="en-US" altLang="zh-CN" sz="1800" i="0">
              <a:solidFill>
                <a:srgbClr val="000000"/>
              </a:solidFill>
            </a:endParaRPr>
          </a:p>
          <a:p>
            <a:pPr marL="742950" lvl="1" indent="-285750">
              <a:lnSpc>
                <a:spcPct val="150000"/>
              </a:lnSpc>
              <a:buFont typeface="Arial" panose="020B0604020202020204" pitchFamily="34" charset="0"/>
              <a:buChar char="•"/>
            </a:pPr>
            <a:r>
              <a:rPr lang="en-US" altLang="zh-CN" sz="1800" i="0">
                <a:solidFill>
                  <a:srgbClr val="000000"/>
                </a:solidFill>
              </a:rPr>
              <a:t>装卸与搬运成本</a:t>
            </a:r>
            <a:endParaRPr lang="en-US" altLang="zh-CN" sz="1800" i="0">
              <a:solidFill>
                <a:srgbClr val="000000"/>
              </a:solidFill>
            </a:endParaRPr>
          </a:p>
          <a:p>
            <a:pPr marL="742950" lvl="1" indent="-285750">
              <a:lnSpc>
                <a:spcPct val="150000"/>
              </a:lnSpc>
              <a:buFont typeface="Arial" panose="020B0604020202020204" pitchFamily="34" charset="0"/>
              <a:buChar char="•"/>
            </a:pPr>
            <a:r>
              <a:rPr lang="en-US" altLang="zh-CN" sz="1800" i="0">
                <a:solidFill>
                  <a:srgbClr val="000000"/>
                </a:solidFill>
              </a:rPr>
              <a:t>仓储成本</a:t>
            </a:r>
            <a:endParaRPr lang="en-US" altLang="zh-CN" sz="1800" i="0">
              <a:solidFill>
                <a:srgbClr val="000000"/>
              </a:solidFill>
            </a:endParaRPr>
          </a:p>
        </p:txBody>
      </p:sp>
      <p:sp>
        <p:nvSpPr>
          <p:cNvPr id="6" name="文本框 5"/>
          <p:cNvSpPr txBox="1"/>
          <p:nvPr/>
        </p:nvSpPr>
        <p:spPr>
          <a:xfrm>
            <a:off x="3576320" y="1694180"/>
            <a:ext cx="2736215" cy="258445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1800" i="0">
                <a:solidFill>
                  <a:srgbClr val="000000"/>
                </a:solidFill>
                <a:cs typeface="楷体_GB2312" charset="0"/>
              </a:rPr>
              <a:t>按照物流作用分类</a:t>
            </a:r>
            <a:endParaRPr lang="zh-CN" sz="1800" i="0">
              <a:solidFill>
                <a:srgbClr val="000000"/>
              </a:solidFill>
              <a:cs typeface="楷体_GB2312" charset="0"/>
            </a:endParaRPr>
          </a:p>
          <a:p>
            <a:pPr marL="742950" lvl="1" indent="-285750">
              <a:lnSpc>
                <a:spcPct val="150000"/>
              </a:lnSpc>
              <a:buFont typeface="Arial" panose="020B0604020202020204" pitchFamily="34" charset="0"/>
              <a:buChar char="•"/>
            </a:pPr>
            <a:r>
              <a:rPr lang="zh-CN" altLang="en-US" sz="1800" i="0">
                <a:solidFill>
                  <a:srgbClr val="000000"/>
                </a:solidFill>
                <a:cs typeface="楷体_GB2312" charset="0"/>
              </a:rPr>
              <a:t>供应物流费</a:t>
            </a:r>
            <a:endParaRPr lang="zh-CN" altLang="en-US" sz="1800" i="0">
              <a:solidFill>
                <a:srgbClr val="000000"/>
              </a:solidFill>
              <a:cs typeface="楷体_GB2312" charset="0"/>
            </a:endParaRPr>
          </a:p>
          <a:p>
            <a:pPr marL="742950" lvl="1" indent="-285750">
              <a:lnSpc>
                <a:spcPct val="150000"/>
              </a:lnSpc>
              <a:buFont typeface="Arial" panose="020B0604020202020204" pitchFamily="34" charset="0"/>
              <a:buChar char="•"/>
            </a:pPr>
            <a:r>
              <a:rPr lang="zh-CN" altLang="en-US" sz="1800" i="0">
                <a:solidFill>
                  <a:srgbClr val="000000"/>
                </a:solidFill>
                <a:cs typeface="楷体_GB2312" charset="0"/>
              </a:rPr>
              <a:t>企业内物流费</a:t>
            </a:r>
            <a:endParaRPr lang="zh-CN" altLang="en-US" sz="1800" i="0">
              <a:solidFill>
                <a:srgbClr val="000000"/>
              </a:solidFill>
              <a:cs typeface="楷体_GB2312" charset="0"/>
            </a:endParaRPr>
          </a:p>
          <a:p>
            <a:pPr marL="742950" lvl="1" indent="-285750">
              <a:lnSpc>
                <a:spcPct val="150000"/>
              </a:lnSpc>
              <a:buFont typeface="Arial" panose="020B0604020202020204" pitchFamily="34" charset="0"/>
              <a:buChar char="•"/>
            </a:pPr>
            <a:r>
              <a:rPr lang="zh-CN" altLang="en-US" sz="1800" i="0">
                <a:solidFill>
                  <a:srgbClr val="000000"/>
                </a:solidFill>
                <a:cs typeface="楷体_GB2312" charset="0"/>
              </a:rPr>
              <a:t>销售物流费</a:t>
            </a:r>
            <a:endParaRPr lang="zh-CN" altLang="en-US" sz="1800" i="0">
              <a:solidFill>
                <a:srgbClr val="000000"/>
              </a:solidFill>
              <a:cs typeface="楷体_GB2312" charset="0"/>
            </a:endParaRPr>
          </a:p>
          <a:p>
            <a:pPr marL="742950" lvl="1" indent="-285750">
              <a:lnSpc>
                <a:spcPct val="150000"/>
              </a:lnSpc>
              <a:buFont typeface="Arial" panose="020B0604020202020204" pitchFamily="34" charset="0"/>
              <a:buChar char="•"/>
            </a:pPr>
            <a:r>
              <a:rPr lang="zh-CN" altLang="en-US" sz="1800" i="0">
                <a:solidFill>
                  <a:srgbClr val="000000"/>
                </a:solidFill>
                <a:cs typeface="楷体_GB2312" charset="0"/>
              </a:rPr>
              <a:t>回收物流费</a:t>
            </a:r>
            <a:endParaRPr lang="zh-CN" altLang="en-US" sz="1800" i="0">
              <a:solidFill>
                <a:srgbClr val="000000"/>
              </a:solidFill>
              <a:cs typeface="楷体_GB2312" charset="0"/>
            </a:endParaRPr>
          </a:p>
          <a:p>
            <a:pPr marL="742950" lvl="1" indent="-285750">
              <a:lnSpc>
                <a:spcPct val="150000"/>
              </a:lnSpc>
              <a:buFont typeface="Arial" panose="020B0604020202020204" pitchFamily="34" charset="0"/>
              <a:buChar char="•"/>
            </a:pPr>
            <a:r>
              <a:rPr lang="zh-CN" altLang="en-US" sz="1800" i="0">
                <a:solidFill>
                  <a:srgbClr val="000000"/>
                </a:solidFill>
                <a:cs typeface="楷体_GB2312" charset="0"/>
              </a:rPr>
              <a:t>废弃物流费</a:t>
            </a:r>
            <a:endParaRPr lang="zh-CN" altLang="en-US" sz="1800" i="0">
              <a:solidFill>
                <a:srgbClr val="000000"/>
              </a:solidFill>
              <a:cs typeface="楷体_GB2312" charset="0"/>
            </a:endParaRPr>
          </a:p>
        </p:txBody>
      </p:sp>
      <p:sp>
        <p:nvSpPr>
          <p:cNvPr id="7" name="文本框 6"/>
          <p:cNvSpPr txBox="1"/>
          <p:nvPr/>
        </p:nvSpPr>
        <p:spPr>
          <a:xfrm>
            <a:off x="6312535" y="1626870"/>
            <a:ext cx="5080000" cy="341503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sz="1800" i="0">
                <a:solidFill>
                  <a:srgbClr val="000000"/>
                </a:solidFill>
                <a:cs typeface="楷体_GB2312" charset="0"/>
              </a:rPr>
              <a:t>按照支付形式的不同分类</a:t>
            </a:r>
            <a:endParaRPr lang="zh-CN" sz="1800" i="0">
              <a:solidFill>
                <a:srgbClr val="000000"/>
              </a:solidFill>
              <a:cs typeface="楷体_GB2312" charset="0"/>
            </a:endParaRPr>
          </a:p>
          <a:p>
            <a:pPr marL="742950" lvl="1" indent="-285750">
              <a:lnSpc>
                <a:spcPct val="150000"/>
              </a:lnSpc>
              <a:buFont typeface="Arial" panose="020B0604020202020204" pitchFamily="34" charset="0"/>
              <a:buChar char="•"/>
            </a:pPr>
            <a:r>
              <a:rPr lang="zh-CN" sz="1800" i="0">
                <a:solidFill>
                  <a:srgbClr val="000000"/>
                </a:solidFill>
                <a:cs typeface="楷体_GB2312" charset="0"/>
              </a:rPr>
              <a:t>直接物流成本</a:t>
            </a:r>
            <a:endParaRPr lang="zh-CN" sz="1800" i="0">
              <a:solidFill>
                <a:srgbClr val="000000"/>
              </a:solidFill>
              <a:cs typeface="楷体_GB2312" charset="0"/>
            </a:endParaRPr>
          </a:p>
          <a:p>
            <a:pPr marL="1200150" lvl="2" indent="-285750">
              <a:lnSpc>
                <a:spcPct val="150000"/>
              </a:lnSpc>
              <a:buFont typeface="Arial" panose="020B0604020202020204" pitchFamily="34" charset="0"/>
              <a:buChar char="•"/>
            </a:pPr>
            <a:r>
              <a:rPr lang="zh-CN" sz="1800" i="0">
                <a:solidFill>
                  <a:srgbClr val="000000"/>
                </a:solidFill>
                <a:cs typeface="楷体_GB2312" charset="0"/>
              </a:rPr>
              <a:t>材料费、人工费、能耗费、维护费、管理费及其他费用</a:t>
            </a:r>
            <a:endParaRPr lang="zh-CN" sz="1800" i="0">
              <a:solidFill>
                <a:srgbClr val="000000"/>
              </a:solidFill>
              <a:cs typeface="楷体_GB2312" charset="0"/>
            </a:endParaRPr>
          </a:p>
          <a:p>
            <a:pPr marL="742950" lvl="1" indent="-285750">
              <a:lnSpc>
                <a:spcPct val="150000"/>
              </a:lnSpc>
              <a:buFont typeface="Arial" panose="020B0604020202020204" pitchFamily="34" charset="0"/>
              <a:buChar char="•"/>
            </a:pPr>
            <a:r>
              <a:rPr lang="zh-CN" sz="1800" i="0">
                <a:solidFill>
                  <a:srgbClr val="000000"/>
                </a:solidFill>
                <a:cs typeface="楷体_GB2312" charset="0"/>
              </a:rPr>
              <a:t>间接物流成本</a:t>
            </a:r>
            <a:endParaRPr lang="zh-CN" sz="1800" i="0">
              <a:solidFill>
                <a:srgbClr val="000000"/>
              </a:solidFill>
              <a:cs typeface="楷体_GB2312" charset="0"/>
            </a:endParaRPr>
          </a:p>
          <a:p>
            <a:pPr marL="1200150" lvl="2" indent="-285750">
              <a:lnSpc>
                <a:spcPct val="150000"/>
              </a:lnSpc>
              <a:buFont typeface="Arial" panose="020B0604020202020204" pitchFamily="34" charset="0"/>
              <a:buChar char="•"/>
            </a:pPr>
            <a:r>
              <a:rPr lang="zh-CN" sz="1800" i="0">
                <a:solidFill>
                  <a:srgbClr val="000000"/>
                </a:solidFill>
                <a:cs typeface="楷体_GB2312" charset="0"/>
              </a:rPr>
              <a:t>材料费、人工费、能耗费、维护费、管理费、委托物流费、其他费用</a:t>
            </a:r>
            <a:endParaRPr lang="zh-CN" sz="1800" i="0">
              <a:solidFill>
                <a:srgbClr val="000000"/>
              </a:solidFill>
              <a:cs typeface="楷体_GB2312" charset="0"/>
            </a:endParaRPr>
          </a:p>
          <a:p>
            <a:pPr marL="285750" indent="-285750">
              <a:lnSpc>
                <a:spcPct val="150000"/>
              </a:lnSpc>
              <a:buFont typeface="Arial" panose="020B0604020202020204" pitchFamily="34" charset="0"/>
              <a:buChar char="•"/>
            </a:pPr>
            <a:endParaRPr lang="zh-CN" sz="1800" i="0">
              <a:solidFill>
                <a:srgbClr val="000000"/>
              </a:solidFill>
              <a:cs typeface="楷体_GB2312"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105.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51.xml><?xml version="1.0" encoding="utf-8"?>
<p:tagLst xmlns:p="http://schemas.openxmlformats.org/presentationml/2006/main">
  <p:tag name="KSO_WM_SLIDE_BACKGROUND_TYPE" val="bel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SLIDE_BACKGROUND_TYPE" val="bel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xml><?xml version="1.0" encoding="utf-8"?>
<p:tagLst xmlns:p="http://schemas.openxmlformats.org/presentationml/2006/main">
  <p:tag name="KSO_WM_SLIDE_BACKGROUND_TYPE" val="belt"/>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439.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485.xml><?xml version="1.0" encoding="utf-8"?>
<p:tagLst xmlns:p="http://schemas.openxmlformats.org/presentationml/2006/main">
  <p:tag name="KSO_WM_SLIDE_BACKGROUND_TYPE" val="belt"/>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03228_12*l_h_i*1_1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3228_12*l_h_i*1_1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3228_12*l_h_i*1_1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5.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3228_12*l_h_f*1_1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VALUE" val="28"/>
  <p:tag name="KSO_WM_UNIT_SUBTYPE" val="a"/>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03228_12*l_h_i*1_2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3228_12*l_h_i*1_2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3228_12*l_h_i*1_2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9.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3228_12*l_h_f*1_2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03228_12*l_h_i*1_3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3228_12*l_h_i*1_3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3228_12*l_h_i*1_3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3.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3228_12*l_h_f*1_3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4"/>
  <p:tag name="KSO_WM_UNIT_ID" val="custom20203228_12*l_h_i*1_4_4"/>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3"/>
  <p:tag name="KSO_WM_UNIT_ID" val="custom20203228_12*l_h_i*1_4_3"/>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3228_12*l_h_i*1_4_2"/>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7.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3228_12*l_h_f*1_4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03228_12*l_h_i*1_1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3228_12*l_h_i*1_4_1"/>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03228_12*l_h_i*1_2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03228_12*l_h_i*1_3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3228"/>
  <p:tag name="KSO_WM_DIAGRAM_GROUP_CODE" val="l1-2"/>
  <p:tag name="KSO_WM_UNIT_ID" val="custom20203228_12*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228_12*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文本具体内容"/>
  <p:tag name="KSO_WM_UNIT_NOCLEAR" val="0"/>
  <p:tag name="KSO_WM_UNIT_VALUE" val="17"/>
  <p:tag name="KSO_WM_UNIT_TYPE" val="b"/>
  <p:tag name="KSO_WM_UNIT_INDEX" val="1"/>
  <p:tag name="KSO_WM_UNIT_ISNUMDGMTITLE" val="0"/>
  <p:tag name="KSO_WM_UNIT_TEXT_FILL_FORE_SCHEMECOLOR_INDEX" val="14"/>
  <p:tag name="KSO_WM_UNIT_TEXT_FILL_TYPE" val="1"/>
  <p:tag name="KSO_WM_UNIT_USESOURCEFORMAT_APPLY" val="1"/>
</p:tagLst>
</file>

<file path=ppt/tags/tag524.xml><?xml version="1.0" encoding="utf-8"?>
<p:tagLst xmlns:p="http://schemas.openxmlformats.org/presentationml/2006/main">
  <p:tag name="KSO_WM_BEAUTIFY_FLAG" val="#wm#"/>
  <p:tag name="KSO_WM_TEMPLATE_CATEGORY" val="custom"/>
  <p:tag name="KSO_WM_TEMPLATE_INDEX" val="20203228"/>
  <p:tag name="KSO_WM_SLIDE_ID" val="custom20203228_12"/>
  <p:tag name="KSO_WM_TEMPLATE_SUBCATEGORY" val="15"/>
  <p:tag name="KSO_WM_SLIDE_TYPE" val="text"/>
  <p:tag name="KSO_WM_SLIDE_SUBTYPE" val="diag"/>
  <p:tag name="KSO_WM_SLIDE_ITEM_CNT" val="4"/>
  <p:tag name="KSO_WM_SLIDE_INDEX" val="12"/>
  <p:tag name="KSO_WM_SLIDE_SIZE" val="669*324.027"/>
  <p:tag name="KSO_WM_SLIDE_POSITION" val="145.5*144.602"/>
  <p:tag name="KSO_WM_DIAGRAM_GROUP_CODE" val="l1-2"/>
  <p:tag name="KSO_WM_SLIDE_DIAGTYPE" val="l"/>
  <p:tag name="KSO_WM_TAG_VERSION" val="1.0"/>
  <p:tag name="KSO_WM_SLIDE_LAYOUT" val="a_b_l"/>
  <p:tag name="KSO_WM_SLIDE_LAYOUT_CNT" val="1_1_1"/>
  <p:tag name="KSO_WM_TEMPLATE_MASTER_TYPE" val="1"/>
  <p:tag name="KSO_WM_TEMPLATE_COLOR_TYPE" val="1"/>
</p:tagLst>
</file>

<file path=ppt/tags/tag525.xml><?xml version="1.0" encoding="utf-8"?>
<p:tagLst xmlns:p="http://schemas.openxmlformats.org/presentationml/2006/main">
  <p:tag name="KSO_WM_UNIT_PLACING_PICTURE_USER_VIEWPORT" val="{&quot;height&quot;:2329,&quot;width&quot;:486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6464</Words>
  <Application>WPS 演示</Application>
  <PresentationFormat>宽屏</PresentationFormat>
  <Paragraphs>410</Paragraphs>
  <Slides>48</Slides>
  <Notes>1</Notes>
  <HiddenSlides>0</HiddenSlides>
  <MMClips>0</MMClips>
  <ScaleCrop>false</ScaleCrop>
  <HeadingPairs>
    <vt:vector size="8" baseType="variant">
      <vt:variant>
        <vt:lpstr>已用的字体</vt:lpstr>
      </vt:variant>
      <vt:variant>
        <vt:i4>23</vt:i4>
      </vt:variant>
      <vt:variant>
        <vt:lpstr>主题</vt:lpstr>
      </vt:variant>
      <vt:variant>
        <vt:i4>5</vt:i4>
      </vt:variant>
      <vt:variant>
        <vt:lpstr>嵌入 OLE 服务器</vt:lpstr>
      </vt:variant>
      <vt:variant>
        <vt:i4>2</vt:i4>
      </vt:variant>
      <vt:variant>
        <vt:lpstr>幻灯片标题</vt:lpstr>
      </vt:variant>
      <vt:variant>
        <vt:i4>48</vt:i4>
      </vt:variant>
    </vt:vector>
  </HeadingPairs>
  <TitlesOfParts>
    <vt:vector size="78" baseType="lpstr">
      <vt:lpstr>Arial</vt:lpstr>
      <vt:lpstr>宋体</vt:lpstr>
      <vt:lpstr>Wingdings</vt:lpstr>
      <vt:lpstr>华文细黑</vt:lpstr>
      <vt:lpstr>微软雅黑</vt:lpstr>
      <vt:lpstr>汉仪旗黑-85S</vt:lpstr>
      <vt:lpstr>黑体</vt:lpstr>
      <vt:lpstr>Arial</vt:lpstr>
      <vt:lpstr>站酷文艺体</vt:lpstr>
      <vt:lpstr>等线</vt:lpstr>
      <vt:lpstr>思源宋体 CN</vt:lpstr>
      <vt:lpstr>Source Han Sans Regular</vt:lpstr>
      <vt:lpstr>Tempus Sans ITC</vt:lpstr>
      <vt:lpstr>幼圆</vt:lpstr>
      <vt:lpstr>方正宋一简体</vt:lpstr>
      <vt:lpstr>楷体_GB2312</vt:lpstr>
      <vt:lpstr>站酷文艺体</vt:lpstr>
      <vt:lpstr>站酷小薇LOGO体</vt:lpstr>
      <vt:lpstr>Times New Roman</vt:lpstr>
      <vt:lpstr>Arial Unicode MS</vt:lpstr>
      <vt:lpstr>Segoe Print</vt:lpstr>
      <vt:lpstr>新宋体</vt:lpstr>
      <vt:lpstr>Trebuchet MS</vt:lpstr>
      <vt:lpstr>1_Office 主题​​</vt:lpstr>
      <vt:lpstr>3_Office 主题​​</vt:lpstr>
      <vt:lpstr>Office 主题​​</vt:lpstr>
      <vt:lpstr>2_Office 主题​​</vt:lpstr>
      <vt:lpstr>4_Office 主题​​</vt:lpstr>
      <vt:lpstr>Equation.DSMT4</vt:lpstr>
      <vt:lpstr>Equation.DSMT4</vt:lpstr>
      <vt:lpstr>PowerPoint 演示文稿</vt:lpstr>
      <vt:lpstr>PowerPoint 演示文稿</vt:lpstr>
      <vt:lpstr>PowerPoint 演示文稿</vt:lpstr>
      <vt:lpstr>项目导入                      京东运用大数据控制运营成本  </vt:lpstr>
      <vt:lpstr>PowerPoint 演示文稿</vt:lpstr>
      <vt:lpstr>PowerPoint 演示文稿</vt:lpstr>
      <vt:lpstr>物流成本概述</vt:lpstr>
      <vt:lpstr>物流成本概述</vt:lpstr>
      <vt:lpstr>供应链概述</vt:lpstr>
      <vt:lpstr>供应链概述</vt:lpstr>
      <vt:lpstr>供应链概述</vt:lpstr>
      <vt:lpstr>供应链概述</vt:lpstr>
      <vt:lpstr>物流成本管理概述</vt:lpstr>
      <vt:lpstr>PowerPoint 演示文稿</vt:lpstr>
      <vt:lpstr>工作任务一 物流成本核算</vt:lpstr>
      <vt:lpstr>工作任务一 物流成本核算</vt:lpstr>
      <vt:lpstr>工作任务一 物流成本核算</vt:lpstr>
      <vt:lpstr>工作任务一 物流成本核算</vt:lpstr>
      <vt:lpstr>工作任务二 作业成本法的应用</vt:lpstr>
      <vt:lpstr>工作任务二 作业成本法的应用</vt:lpstr>
      <vt:lpstr>工作任务二 作业成本法的应用</vt:lpstr>
      <vt:lpstr>工作任务二 作业成本法的应用</vt:lpstr>
      <vt:lpstr>工作任务二 作业成本法的应用</vt:lpstr>
      <vt:lpstr>工作任务二 作业成本法的应用</vt:lpstr>
      <vt:lpstr>工作任务二 作业成本法的应用</vt:lpstr>
      <vt:lpstr>工作任务二 作业成本法的应用</vt:lpstr>
      <vt:lpstr>PowerPoint 演示文稿</vt:lpstr>
      <vt:lpstr>实践应用一  运用标准成本法控制物流成本</vt:lpstr>
      <vt:lpstr>实践应用一  运用标准成本法控制物流成本</vt:lpstr>
      <vt:lpstr>实践应用一  运用标准成本法控制物流成本</vt:lpstr>
      <vt:lpstr>实践应用一  运用标准成本法控制物流成本</vt:lpstr>
      <vt:lpstr>实践应用一  运用标准成本法控制物流成本</vt:lpstr>
      <vt:lpstr>实践应用二  运用CVP分析法控制物流成本</vt:lpstr>
      <vt:lpstr>实践应用二  运用CVP分析法控制物流成本</vt:lpstr>
      <vt:lpstr>实践应用二  运用CVP分析法控制物流成本</vt:lpstr>
      <vt:lpstr>实践应用二  运用CVP分析法控制物流成本</vt:lpstr>
      <vt:lpstr>实践应用三  盈亏平衡点</vt:lpstr>
      <vt:lpstr>实践应用三  盈亏平衡点</vt:lpstr>
      <vt:lpstr>实践应用三  盈亏平衡点</vt:lpstr>
      <vt:lpstr>实践应用四  物流企业运输业务CVP分析</vt:lpstr>
      <vt:lpstr>PowerPoint 演示文稿</vt:lpstr>
      <vt:lpstr>任务拓展一 手淘店铺运营CVP分析</vt:lpstr>
      <vt:lpstr>任务拓展一 手淘店铺运营CVP分析</vt:lpstr>
      <vt:lpstr>任务拓展一 手淘店铺运营CVP分析</vt:lpstr>
      <vt:lpstr>任务拓展二 物流作业成本核算</vt:lpstr>
      <vt:lpstr>任务拓展二 物流作业成本核算</vt:lpstr>
      <vt:lpstr>任务拓展二 物流作业成本核算</vt:lpstr>
      <vt:lpstr>欢迎指导</vt:lpstr>
    </vt:vector>
  </TitlesOfParts>
  <Company>浙江商业职业技术学院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张j</cp:lastModifiedBy>
  <cp:revision>475</cp:revision>
  <dcterms:created xsi:type="dcterms:W3CDTF">2008-05-06T01:42:00Z</dcterms:created>
  <dcterms:modified xsi:type="dcterms:W3CDTF">2026-03-05T12:37:12Z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D96D14F92B2B4501BDB0F63686DFE141</vt:lpwstr>
  </property>
</Properties>
</file>