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  <p:sldMasterId id="2147483683" r:id="rId4"/>
    <p:sldMasterId id="2147483695" r:id="rId5"/>
    <p:sldMasterId id="2147483714" r:id="rId6"/>
  </p:sldMasterIdLst>
  <p:notesMasterIdLst>
    <p:notesMasterId r:id="rId10"/>
  </p:notesMasterIdLst>
  <p:handoutMasterIdLst>
    <p:handoutMasterId r:id="rId40"/>
  </p:handoutMasterIdLst>
  <p:sldIdLst>
    <p:sldId id="571" r:id="rId7"/>
    <p:sldId id="572" r:id="rId8"/>
    <p:sldId id="627" r:id="rId9"/>
    <p:sldId id="676" r:id="rId11"/>
    <p:sldId id="677" r:id="rId12"/>
    <p:sldId id="678" r:id="rId13"/>
    <p:sldId id="681" r:id="rId14"/>
    <p:sldId id="684" r:id="rId15"/>
    <p:sldId id="686" r:id="rId16"/>
    <p:sldId id="718" r:id="rId17"/>
    <p:sldId id="719" r:id="rId18"/>
    <p:sldId id="683" r:id="rId19"/>
    <p:sldId id="751" r:id="rId20"/>
    <p:sldId id="770" r:id="rId21"/>
    <p:sldId id="752" r:id="rId22"/>
    <p:sldId id="691" r:id="rId23"/>
    <p:sldId id="693" r:id="rId24"/>
    <p:sldId id="694" r:id="rId25"/>
    <p:sldId id="720" r:id="rId26"/>
    <p:sldId id="698" r:id="rId27"/>
    <p:sldId id="699" r:id="rId28"/>
    <p:sldId id="721" r:id="rId29"/>
    <p:sldId id="754" r:id="rId30"/>
    <p:sldId id="701" r:id="rId31"/>
    <p:sldId id="707" r:id="rId32"/>
    <p:sldId id="710" r:id="rId33"/>
    <p:sldId id="711" r:id="rId34"/>
    <p:sldId id="712" r:id="rId35"/>
    <p:sldId id="713" r:id="rId36"/>
    <p:sldId id="714" r:id="rId37"/>
    <p:sldId id="715" r:id="rId38"/>
    <p:sldId id="716" r:id="rId3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0" userDrawn="1">
          <p15:clr>
            <a:srgbClr val="A4A3A4"/>
          </p15:clr>
        </p15:guide>
        <p15:guide id="2" orient="horz" pos="3994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pos="7318" userDrawn="1">
          <p15:clr>
            <a:srgbClr val="A4A3A4"/>
          </p15:clr>
        </p15:guide>
        <p15:guide id="5" pos="3730" userDrawn="1">
          <p15:clr>
            <a:srgbClr val="A4A3A4"/>
          </p15:clr>
        </p15:guide>
        <p15:guide id="6" pos="3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C1C1C"/>
    <a:srgbClr val="080808"/>
    <a:srgbClr val="C02500"/>
    <a:srgbClr val="FF6743"/>
    <a:srgbClr val="FF33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/>
    <p:restoredTop sz="94660"/>
  </p:normalViewPr>
  <p:slideViewPr>
    <p:cSldViewPr showGuides="1">
      <p:cViewPr varScale="1">
        <p:scale>
          <a:sx n="68" d="100"/>
          <a:sy n="68" d="100"/>
        </p:scale>
        <p:origin x="786" y="78"/>
      </p:cViewPr>
      <p:guideLst>
        <p:guide orient="horz" pos="2420"/>
        <p:guide orient="horz" pos="3994"/>
        <p:guide orient="horz" pos="1071"/>
        <p:guide pos="7318"/>
        <p:guide pos="3730"/>
        <p:guide pos="3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i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i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608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i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i="0" dirty="0"/>
            </a:fld>
            <a:endParaRPr lang="en-US" altLang="zh-CN" sz="12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1.png"/><Relationship Id="rId2" Type="http://schemas.openxmlformats.org/officeDocument/2006/relationships/tags" Target="../tags/tag168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image" Target="../media/image2.jpeg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2.jpeg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image" Target="../media/image1.png"/><Relationship Id="rId2" Type="http://schemas.openxmlformats.org/officeDocument/2006/relationships/tags" Target="../tags/tag335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0" Type="http://schemas.openxmlformats.org/officeDocument/2006/relationships/tags" Target="../tags/tag373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image" Target="../media/image2.jpeg"/><Relationship Id="rId2" Type="http://schemas.openxmlformats.org/officeDocument/2006/relationships/tags" Target="../tags/tag385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0" Type="http://schemas.openxmlformats.org/officeDocument/2006/relationships/tags" Target="../tags/tag401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7" Type="http://schemas.openxmlformats.org/officeDocument/2006/relationships/tags" Target="../tags/tag430.xml"/><Relationship Id="rId16" Type="http://schemas.openxmlformats.org/officeDocument/2006/relationships/tags" Target="../tags/tag429.xml"/><Relationship Id="rId15" Type="http://schemas.openxmlformats.org/officeDocument/2006/relationships/tags" Target="../tags/tag428.xml"/><Relationship Id="rId14" Type="http://schemas.openxmlformats.org/officeDocument/2006/relationships/tags" Target="../tags/tag427.xml"/><Relationship Id="rId13" Type="http://schemas.openxmlformats.org/officeDocument/2006/relationships/tags" Target="../tags/tag426.xml"/><Relationship Id="rId12" Type="http://schemas.openxmlformats.org/officeDocument/2006/relationships/tags" Target="../tags/tag42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7" Type="http://schemas.openxmlformats.org/officeDocument/2006/relationships/tags" Target="../tags/tag436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tags" Target="../tags/tag444.xml"/><Relationship Id="rId7" Type="http://schemas.openxmlformats.org/officeDocument/2006/relationships/tags" Target="../tags/tag443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tags" Target="../tags/tag464.xml"/><Relationship Id="rId7" Type="http://schemas.openxmlformats.org/officeDocument/2006/relationships/tags" Target="../tags/tag463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tags" Target="../tags/tag479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1" Type="http://schemas.openxmlformats.org/officeDocument/2006/relationships/tags" Target="../tags/tag483.xml"/><Relationship Id="rId10" Type="http://schemas.openxmlformats.org/officeDocument/2006/relationships/tags" Target="../tags/tag482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491.xml"/><Relationship Id="rId8" Type="http://schemas.openxmlformats.org/officeDocument/2006/relationships/tags" Target="../tags/tag490.xml"/><Relationship Id="rId7" Type="http://schemas.openxmlformats.org/officeDocument/2006/relationships/tags" Target="../tags/tag489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3" Type="http://schemas.openxmlformats.org/officeDocument/2006/relationships/tags" Target="../tags/tag495.xml"/><Relationship Id="rId12" Type="http://schemas.openxmlformats.org/officeDocument/2006/relationships/tags" Target="../tags/tag494.xml"/><Relationship Id="rId11" Type="http://schemas.openxmlformats.org/officeDocument/2006/relationships/tags" Target="../tags/tag493.xml"/><Relationship Id="rId10" Type="http://schemas.openxmlformats.org/officeDocument/2006/relationships/tags" Target="../tags/tag492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0"/>
            <a:ext cx="5297107" cy="4916020"/>
          </a:xfrm>
          <a:prstGeom prst="rect">
            <a:avLst/>
          </a:prstGeom>
        </p:spPr>
      </p:pic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flipV="1">
            <a:off x="5633969" y="-9525"/>
            <a:ext cx="6558031" cy="4914900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>
            <p:custDataLst>
              <p:tags r:id="rId5"/>
            </p:custDataLst>
          </p:nvPr>
        </p:nvSpPr>
        <p:spPr>
          <a:xfrm>
            <a:off x="6370570" y="4908550"/>
            <a:ext cx="5821430" cy="1968500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>
            <p:custDataLst>
              <p:tags r:id="rId6"/>
            </p:custDataLst>
          </p:nvPr>
        </p:nvSpPr>
        <p:spPr>
          <a:xfrm>
            <a:off x="7635897" y="4889500"/>
            <a:ext cx="4556103" cy="196850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0109199" y="3429000"/>
            <a:ext cx="2082800" cy="26115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6688148" y="1393026"/>
            <a:ext cx="1150948" cy="11509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370570" y="2230426"/>
            <a:ext cx="795349" cy="7953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0"/>
            </p:custDataLst>
          </p:nvPr>
        </p:nvCxnSpPr>
        <p:spPr>
          <a:xfrm>
            <a:off x="871453" y="4183108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338254"/>
            <a:ext cx="5297107" cy="1740987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405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373369"/>
            <a:ext cx="5297107" cy="1085997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1"/>
            <a:ext cx="2024743" cy="68580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 flipH="1">
            <a:off x="10167257" y="0"/>
            <a:ext cx="2024743" cy="68580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>
            <a:off x="5767005" y="3578588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618761"/>
            <a:ext cx="6732814" cy="89916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645538"/>
            <a:ext cx="6734176" cy="66810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 rot="5400000">
            <a:off x="-78740" y="-7239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任意多边形: 形状 9"/>
          <p:cNvSpPr/>
          <p:nvPr>
            <p:custDataLst>
              <p:tags r:id="rId6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>
            <p:custDataLst>
              <p:tags r:id="rId9"/>
            </p:custDataLst>
          </p:nvPr>
        </p:nvSpPr>
        <p:spPr>
          <a:xfrm flipV="1">
            <a:off x="8517890" y="-381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ym typeface="+mn-ea"/>
            </a:endParaRPr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8010525" y="5364480"/>
            <a:ext cx="4187825" cy="1014095"/>
            <a:chOff x="12615" y="8448"/>
            <a:chExt cx="6595" cy="1597"/>
          </a:xfrm>
        </p:grpSpPr>
        <p:sp>
          <p:nvSpPr>
            <p:cNvPr id="24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3570" y="844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"/>
            </a:p>
          </p:txBody>
        </p:sp>
        <p:sp>
          <p:nvSpPr>
            <p:cNvPr id="25" name="任意多边形: 形状 9"/>
            <p:cNvSpPr/>
            <p:nvPr userDrawn="1">
              <p:custDataLst>
                <p:tags r:id="rId5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/>
            </a:p>
          </p:txBody>
        </p:sp>
      </p:grpSp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 rot="10800000">
            <a:off x="-3810" y="538480"/>
            <a:ext cx="4187825" cy="1026795"/>
            <a:chOff x="12615" y="8428"/>
            <a:chExt cx="6595" cy="1617"/>
          </a:xfrm>
        </p:grpSpPr>
        <p:sp>
          <p:nvSpPr>
            <p:cNvPr id="27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3570" y="842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"/>
            </a:p>
          </p:txBody>
        </p:sp>
        <p:sp>
          <p:nvSpPr>
            <p:cNvPr id="28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 flipH="1">
            <a:off x="7066643" y="0"/>
            <a:ext cx="4049486" cy="68580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3110846" y="3034030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51289"/>
            <a:ext cx="5029291" cy="77882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3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4067810"/>
            <a:ext cx="5727700" cy="128714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857250"/>
            <a:ext cx="5297107" cy="3687015"/>
          </a:xfrm>
          <a:prstGeom prst="rect">
            <a:avLst/>
          </a:prstGeom>
        </p:spPr>
      </p:pic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 flipV="1">
            <a:off x="5633969" y="850106"/>
            <a:ext cx="6558031" cy="3686175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5"/>
            </p:custDataLst>
          </p:nvPr>
        </p:nvSpPr>
        <p:spPr>
          <a:xfrm>
            <a:off x="6370571" y="4538663"/>
            <a:ext cx="5821431" cy="1476375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6"/>
            </p:custDataLst>
          </p:nvPr>
        </p:nvSpPr>
        <p:spPr>
          <a:xfrm>
            <a:off x="7635897" y="4524375"/>
            <a:ext cx="4556103" cy="1476375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10109199" y="3429000"/>
            <a:ext cx="2082800" cy="19586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6688148" y="1902020"/>
            <a:ext cx="1150948" cy="8632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6370571" y="2530070"/>
            <a:ext cx="795349" cy="5965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10"/>
            </p:custDataLst>
          </p:nvPr>
        </p:nvCxnSpPr>
        <p:spPr>
          <a:xfrm>
            <a:off x="871453" y="3994581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610941"/>
            <a:ext cx="5297107" cy="130574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137277"/>
            <a:ext cx="5297107" cy="814498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3" y="1571631"/>
            <a:ext cx="10852237" cy="4041680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flipH="1">
            <a:off x="7066643" y="857250"/>
            <a:ext cx="4049487" cy="51435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3110847" y="3132773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95717"/>
            <a:ext cx="5029291" cy="5841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3908108"/>
            <a:ext cx="5727700" cy="965359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1" y="157163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1571631"/>
            <a:ext cx="5283243" cy="4041680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3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1" y="1571631"/>
            <a:ext cx="5283243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912144"/>
            <a:ext cx="5283200" cy="370106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1" y="1571631"/>
            <a:ext cx="5283243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1" y="1912144"/>
            <a:ext cx="5283243" cy="370106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1857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1" y="11896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1" y="157163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157163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264824"/>
            <a:ext cx="813463" cy="610096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1571631"/>
            <a:ext cx="950984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1571625"/>
            <a:ext cx="9828101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1" y="1571631"/>
            <a:ext cx="10852237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857251"/>
            <a:ext cx="2024743" cy="51435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 userDrawn="1">
            <p:custDataLst>
              <p:tags r:id="rId7"/>
            </p:custDataLst>
          </p:nvPr>
        </p:nvGrpSpPr>
        <p:grpSpPr>
          <a:xfrm flipH="1">
            <a:off x="10167257" y="857250"/>
            <a:ext cx="2024743" cy="51435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 userDrawn="1">
            <p:custDataLst>
              <p:tags r:id="rId12"/>
            </p:custDataLst>
          </p:nvPr>
        </p:nvCxnSpPr>
        <p:spPr>
          <a:xfrm>
            <a:off x="5767005" y="3541191"/>
            <a:ext cx="6579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821321"/>
            <a:ext cx="6732815" cy="67437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591404"/>
            <a:ext cx="6734176" cy="50108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264824"/>
            <a:ext cx="813463" cy="610096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1085400"/>
            <a:ext cx="11606400" cy="468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rot="5400000">
            <a:off x="-78740" y="802958"/>
            <a:ext cx="836931" cy="627698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794150"/>
            <a:ext cx="9626400" cy="5427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4799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4823460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76860" y="5184458"/>
            <a:ext cx="836931" cy="627698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1435050"/>
            <a:ext cx="3960000" cy="6615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21802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1434704"/>
            <a:ext cx="6480000" cy="381595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1443150"/>
            <a:ext cx="109764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210195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963250"/>
            <a:ext cx="109656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 userDrawn="1">
            <p:custDataLst>
              <p:tags r:id="rId9"/>
            </p:custDataLst>
          </p:nvPr>
        </p:nvSpPr>
        <p:spPr>
          <a:xfrm flipV="1">
            <a:off x="8517891" y="854393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76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638676"/>
            <a:ext cx="12192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1359450"/>
            <a:ext cx="10976400" cy="4239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2118150"/>
            <a:ext cx="10990800" cy="2408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47425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1" y="5721668"/>
            <a:ext cx="3680460" cy="279083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2192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1035450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2104650"/>
            <a:ext cx="53424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2104650"/>
            <a:ext cx="53676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469850"/>
            <a:ext cx="53424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467150"/>
            <a:ext cx="53676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>
            <a:off x="8010525" y="4880610"/>
            <a:ext cx="4187825" cy="760571"/>
            <a:chOff x="12615" y="8448"/>
            <a:chExt cx="6595" cy="1597"/>
          </a:xfrm>
        </p:grpSpPr>
        <p:sp>
          <p:nvSpPr>
            <p:cNvPr id="24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3570" y="844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5" name="任意多边形: 形状 9"/>
            <p:cNvSpPr/>
            <p:nvPr userDrawn="1">
              <p:custDataLst>
                <p:tags r:id="rId5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6" name="组合 25"/>
          <p:cNvGrpSpPr/>
          <p:nvPr userDrawn="1">
            <p:custDataLst>
              <p:tags r:id="rId6"/>
            </p:custDataLst>
          </p:nvPr>
        </p:nvGrpSpPr>
        <p:grpSpPr>
          <a:xfrm rot="10800000">
            <a:off x="-3809" y="1261110"/>
            <a:ext cx="4187825" cy="770096"/>
            <a:chOff x="12615" y="8428"/>
            <a:chExt cx="6595" cy="1617"/>
          </a:xfrm>
        </p:grpSpPr>
        <p:sp>
          <p:nvSpPr>
            <p:cNvPr id="27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3570" y="842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8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861650"/>
            <a:ext cx="9144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75435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0"/>
            <a:ext cx="5297107" cy="4916020"/>
          </a:xfrm>
          <a:prstGeom prst="rect">
            <a:avLst/>
          </a:prstGeom>
        </p:spPr>
      </p:pic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 flipV="1">
            <a:off x="5633969" y="-9525"/>
            <a:ext cx="6558031" cy="4914900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5"/>
            </p:custDataLst>
          </p:nvPr>
        </p:nvSpPr>
        <p:spPr>
          <a:xfrm>
            <a:off x="6370570" y="4908550"/>
            <a:ext cx="5821430" cy="1968500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6"/>
            </p:custDataLst>
          </p:nvPr>
        </p:nvSpPr>
        <p:spPr>
          <a:xfrm>
            <a:off x="7635897" y="4889500"/>
            <a:ext cx="4556103" cy="196850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10109199" y="3429000"/>
            <a:ext cx="2082800" cy="26115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6688148" y="1393026"/>
            <a:ext cx="1150948" cy="11509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6370570" y="2230426"/>
            <a:ext cx="795349" cy="7953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10"/>
            </p:custDataLst>
          </p:nvPr>
        </p:nvCxnSpPr>
        <p:spPr>
          <a:xfrm>
            <a:off x="871453" y="4183108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338254"/>
            <a:ext cx="5297107" cy="1740987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373369"/>
            <a:ext cx="5297107" cy="1085997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flipH="1">
            <a:off x="7066643" y="0"/>
            <a:ext cx="4049486" cy="68580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3110846" y="3034030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51289"/>
            <a:ext cx="5029291" cy="77882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4067810"/>
            <a:ext cx="5727700" cy="128714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76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1"/>
            <a:ext cx="2024743" cy="68580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 userDrawn="1">
            <p:custDataLst>
              <p:tags r:id="rId7"/>
            </p:custDataLst>
          </p:nvPr>
        </p:nvGrpSpPr>
        <p:grpSpPr>
          <a:xfrm flipH="1">
            <a:off x="10167257" y="0"/>
            <a:ext cx="2024743" cy="68580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 userDrawn="1">
            <p:custDataLst>
              <p:tags r:id="rId12"/>
            </p:custDataLst>
          </p:nvPr>
        </p:nvCxnSpPr>
        <p:spPr>
          <a:xfrm>
            <a:off x="5767005" y="3578588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618761"/>
            <a:ext cx="6732814" cy="89916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645538"/>
            <a:ext cx="6734176" cy="66810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rot="5400000">
            <a:off x="-78740" y="-7239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 userDrawn="1">
            <p:custDataLst>
              <p:tags r:id="rId9"/>
            </p:custDataLst>
          </p:nvPr>
        </p:nvSpPr>
        <p:spPr>
          <a:xfrm flipV="1">
            <a:off x="8517890" y="-381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3"/>
            </p:custDataLst>
          </p:nvPr>
        </p:nvGrpSpPr>
        <p:grpSpPr>
          <a:xfrm>
            <a:off x="8010525" y="5364480"/>
            <a:ext cx="4187825" cy="1014095"/>
            <a:chOff x="12615" y="8448"/>
            <a:chExt cx="6595" cy="1597"/>
          </a:xfrm>
        </p:grpSpPr>
        <p:sp>
          <p:nvSpPr>
            <p:cNvPr id="24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3570" y="844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5" name="任意多边形: 形状 9"/>
            <p:cNvSpPr/>
            <p:nvPr userDrawn="1">
              <p:custDataLst>
                <p:tags r:id="rId5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6" name="组合 25"/>
          <p:cNvGrpSpPr/>
          <p:nvPr userDrawn="1">
            <p:custDataLst>
              <p:tags r:id="rId6"/>
            </p:custDataLst>
          </p:nvPr>
        </p:nvGrpSpPr>
        <p:grpSpPr>
          <a:xfrm rot="10800000">
            <a:off x="-3810" y="538480"/>
            <a:ext cx="4187825" cy="1026795"/>
            <a:chOff x="12615" y="8428"/>
            <a:chExt cx="6595" cy="1617"/>
          </a:xfrm>
        </p:grpSpPr>
        <p:sp>
          <p:nvSpPr>
            <p:cNvPr id="27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3570" y="8428"/>
              <a:ext cx="5632" cy="1291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" h="1291">
                  <a:moveTo>
                    <a:pt x="712" y="0"/>
                  </a:moveTo>
                  <a:lnTo>
                    <a:pt x="5632" y="0"/>
                  </a:lnTo>
                  <a:lnTo>
                    <a:pt x="5632" y="1291"/>
                  </a:lnTo>
                  <a:lnTo>
                    <a:pt x="0" y="129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8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2615" y="9033"/>
              <a:ext cx="6595" cy="1012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5" Type="http://schemas.openxmlformats.org/officeDocument/2006/relationships/theme" Target="../theme/theme4.xml"/><Relationship Id="rId24" Type="http://schemas.openxmlformats.org/officeDocument/2006/relationships/tags" Target="../tags/tag334.xml"/><Relationship Id="rId23" Type="http://schemas.openxmlformats.org/officeDocument/2006/relationships/tags" Target="../tags/tag333.xml"/><Relationship Id="rId22" Type="http://schemas.openxmlformats.org/officeDocument/2006/relationships/tags" Target="../tags/tag332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slideLayout" Target="../slideLayouts/slideLayout46.xml"/><Relationship Id="rId19" Type="http://schemas.openxmlformats.org/officeDocument/2006/relationships/tags" Target="../tags/tag329.xml"/><Relationship Id="rId18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5" Type="http://schemas.openxmlformats.org/officeDocument/2006/relationships/theme" Target="../theme/theme5.xml"/><Relationship Id="rId24" Type="http://schemas.openxmlformats.org/officeDocument/2006/relationships/tags" Target="../tags/tag501.xml"/><Relationship Id="rId23" Type="http://schemas.openxmlformats.org/officeDocument/2006/relationships/tags" Target="../tags/tag500.xml"/><Relationship Id="rId22" Type="http://schemas.openxmlformats.org/officeDocument/2006/relationships/tags" Target="../tags/tag499.xml"/><Relationship Id="rId21" Type="http://schemas.openxmlformats.org/officeDocument/2006/relationships/tags" Target="../tags/tag498.xml"/><Relationship Id="rId20" Type="http://schemas.openxmlformats.org/officeDocument/2006/relationships/tags" Target="../tags/tag497.xml"/><Relationship Id="rId2" Type="http://schemas.openxmlformats.org/officeDocument/2006/relationships/slideLayout" Target="../slideLayouts/slideLayout64.xml"/><Relationship Id="rId19" Type="http://schemas.openxmlformats.org/officeDocument/2006/relationships/tags" Target="../tags/tag496.xml"/><Relationship Id="rId18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85C-6B07-4D10-9785-78FBC9CB71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B65-7592-4C2F-9341-69370AA905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1571631"/>
            <a:ext cx="10852237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10.xml"/><Relationship Id="rId8" Type="http://schemas.openxmlformats.org/officeDocument/2006/relationships/tags" Target="../tags/tag509.xml"/><Relationship Id="rId7" Type="http://schemas.openxmlformats.org/officeDocument/2006/relationships/tags" Target="../tags/tag508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69.xml"/><Relationship Id="rId23" Type="http://schemas.openxmlformats.org/officeDocument/2006/relationships/tags" Target="../tags/tag524.xml"/><Relationship Id="rId22" Type="http://schemas.openxmlformats.org/officeDocument/2006/relationships/tags" Target="../tags/tag523.xml"/><Relationship Id="rId21" Type="http://schemas.openxmlformats.org/officeDocument/2006/relationships/tags" Target="../tags/tag522.xml"/><Relationship Id="rId20" Type="http://schemas.openxmlformats.org/officeDocument/2006/relationships/tags" Target="../tags/tag521.xml"/><Relationship Id="rId2" Type="http://schemas.openxmlformats.org/officeDocument/2006/relationships/tags" Target="../tags/tag503.xml"/><Relationship Id="rId19" Type="http://schemas.openxmlformats.org/officeDocument/2006/relationships/tags" Target="../tags/tag520.xml"/><Relationship Id="rId18" Type="http://schemas.openxmlformats.org/officeDocument/2006/relationships/tags" Target="../tags/tag519.xml"/><Relationship Id="rId17" Type="http://schemas.openxmlformats.org/officeDocument/2006/relationships/tags" Target="../tags/tag518.xml"/><Relationship Id="rId16" Type="http://schemas.openxmlformats.org/officeDocument/2006/relationships/tags" Target="../tags/tag517.xml"/><Relationship Id="rId15" Type="http://schemas.openxmlformats.org/officeDocument/2006/relationships/tags" Target="../tags/tag516.xml"/><Relationship Id="rId14" Type="http://schemas.openxmlformats.org/officeDocument/2006/relationships/tags" Target="../tags/tag515.xml"/><Relationship Id="rId13" Type="http://schemas.openxmlformats.org/officeDocument/2006/relationships/tags" Target="../tags/tag514.xml"/><Relationship Id="rId12" Type="http://schemas.openxmlformats.org/officeDocument/2006/relationships/tags" Target="../tags/tag513.xml"/><Relationship Id="rId11" Type="http://schemas.openxmlformats.org/officeDocument/2006/relationships/tags" Target="../tags/tag512.xml"/><Relationship Id="rId10" Type="http://schemas.openxmlformats.org/officeDocument/2006/relationships/tags" Target="../tags/tag511.xml"/><Relationship Id="rId1" Type="http://schemas.openxmlformats.org/officeDocument/2006/relationships/tags" Target="../tags/tag50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4.xml"/><Relationship Id="rId3" Type="http://schemas.openxmlformats.org/officeDocument/2006/relationships/tags" Target="../tags/tag526.xml"/><Relationship Id="rId2" Type="http://schemas.openxmlformats.org/officeDocument/2006/relationships/image" Target="../media/image5.png"/><Relationship Id="rId1" Type="http://schemas.openxmlformats.org/officeDocument/2006/relationships/tags" Target="../tags/tag5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771650" y="2613456"/>
            <a:ext cx="8648700" cy="2075588"/>
          </a:xfrm>
          <a:prstGeom prst="roundRect">
            <a:avLst>
              <a:gd name="adj" fmla="val 50000"/>
            </a:avLst>
          </a:prstGeom>
          <a:solidFill>
            <a:srgbClr val="586A7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2" name="文本框 51"/>
          <p:cNvSpPr txBox="1"/>
          <p:nvPr/>
        </p:nvSpPr>
        <p:spPr>
          <a:xfrm>
            <a:off x="2095500" y="3236506"/>
            <a:ext cx="8001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项目一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电子商务与物流管理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</p:txBody>
      </p:sp>
      <p:sp>
        <p:nvSpPr>
          <p:cNvPr id="59" name="任意多边形: 形状 58"/>
          <p:cNvSpPr/>
          <p:nvPr/>
        </p:nvSpPr>
        <p:spPr>
          <a:xfrm>
            <a:off x="3376218" y="6496554"/>
            <a:ext cx="8815783" cy="361446"/>
          </a:xfrm>
          <a:custGeom>
            <a:avLst/>
            <a:gdLst>
              <a:gd name="connsiteX0" fmla="*/ 403813 w 8815783"/>
              <a:gd name="connsiteY0" fmla="*/ 0 h 361446"/>
              <a:gd name="connsiteX1" fmla="*/ 8815783 w 8815783"/>
              <a:gd name="connsiteY1" fmla="*/ 0 h 361446"/>
              <a:gd name="connsiteX2" fmla="*/ 8815783 w 8815783"/>
              <a:gd name="connsiteY2" fmla="*/ 361446 h 361446"/>
              <a:gd name="connsiteX3" fmla="*/ 0 w 8815783"/>
              <a:gd name="connsiteY3" fmla="*/ 361446 h 361446"/>
              <a:gd name="connsiteX4" fmla="*/ 21859 w 8815783"/>
              <a:gd name="connsiteY4" fmla="*/ 253176 h 361446"/>
              <a:gd name="connsiteX5" fmla="*/ 403813 w 8815783"/>
              <a:gd name="connsiteY5" fmla="*/ 0 h 3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5783" h="361446">
                <a:moveTo>
                  <a:pt x="403813" y="0"/>
                </a:moveTo>
                <a:lnTo>
                  <a:pt x="8815783" y="0"/>
                </a:lnTo>
                <a:lnTo>
                  <a:pt x="8815783" y="361446"/>
                </a:lnTo>
                <a:lnTo>
                  <a:pt x="0" y="361446"/>
                </a:lnTo>
                <a:lnTo>
                  <a:pt x="21859" y="253176"/>
                </a:lnTo>
                <a:cubicBezTo>
                  <a:pt x="84788" y="104395"/>
                  <a:pt x="232109" y="0"/>
                  <a:pt x="403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8" name="任意多边形: 形状 57"/>
          <p:cNvSpPr/>
          <p:nvPr/>
        </p:nvSpPr>
        <p:spPr>
          <a:xfrm>
            <a:off x="0" y="-20518"/>
            <a:ext cx="4419600" cy="465019"/>
          </a:xfrm>
          <a:custGeom>
            <a:avLst/>
            <a:gdLst>
              <a:gd name="connsiteX0" fmla="*/ 0 w 4419600"/>
              <a:gd name="connsiteY0" fmla="*/ 0 h 465019"/>
              <a:gd name="connsiteX1" fmla="*/ 4409407 w 4419600"/>
              <a:gd name="connsiteY1" fmla="*/ 0 h 465019"/>
              <a:gd name="connsiteX2" fmla="*/ 4419600 w 4419600"/>
              <a:gd name="connsiteY2" fmla="*/ 50489 h 465019"/>
              <a:gd name="connsiteX3" fmla="*/ 4005070 w 4419600"/>
              <a:gd name="connsiteY3" fmla="*/ 465019 h 465019"/>
              <a:gd name="connsiteX4" fmla="*/ 0 w 4419600"/>
              <a:gd name="connsiteY4" fmla="*/ 465019 h 4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465019">
                <a:moveTo>
                  <a:pt x="0" y="0"/>
                </a:moveTo>
                <a:lnTo>
                  <a:pt x="4409407" y="0"/>
                </a:lnTo>
                <a:lnTo>
                  <a:pt x="4419600" y="50489"/>
                </a:lnTo>
                <a:cubicBezTo>
                  <a:pt x="4419600" y="279428"/>
                  <a:pt x="4234009" y="465019"/>
                  <a:pt x="4005070" y="465019"/>
                </a:cubicBezTo>
                <a:lnTo>
                  <a:pt x="0" y="465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" name="文本框 4"/>
          <p:cNvSpPr txBox="1"/>
          <p:nvPr/>
        </p:nvSpPr>
        <p:spPr>
          <a:xfrm>
            <a:off x="260985" y="23495"/>
            <a:ext cx="351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《电子商务</a:t>
            </a:r>
            <a:r>
              <a:rPr lang="zh-CN" altLang="en-US"/>
              <a:t>物流管理》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物流的概念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579755" y="1124585"/>
            <a:ext cx="5342255" cy="2745105"/>
          </a:xfrm>
        </p:spPr>
        <p:txBody>
          <a:bodyPr>
            <a:normAutofit/>
          </a:bodyPr>
          <a:p>
            <a:pPr lvl="0"/>
            <a:r>
              <a:rPr lang="zh-CN" altLang="en-US" sz="1800">
                <a:sym typeface="+mn-ea"/>
              </a:rPr>
              <a:t>国家标准GB/T18354—2006的规定</a:t>
            </a:r>
            <a:endParaRPr lang="zh-CN" altLang="en-US" sz="1800">
              <a:sym typeface="+mn-ea"/>
            </a:endParaRPr>
          </a:p>
          <a:p>
            <a:pPr lvl="1"/>
            <a:r>
              <a:rPr lang="zh-CN" altLang="en-US" sz="1800"/>
              <a:t>物流是指物品从供应地向接收地的实体流动过程，即根据实际需要，将运输、储存、装卸搬运、包装、流通加工、配送、信息处理等基本功能实施有机结合</a:t>
            </a:r>
            <a:endParaRPr lang="zh-CN" altLang="en-US" sz="1800"/>
          </a:p>
        </p:txBody>
      </p:sp>
      <p:sp>
        <p:nvSpPr>
          <p:cNvPr id="12" name="内容占位符 7"/>
          <p:cNvSpPr/>
          <p:nvPr/>
        </p:nvSpPr>
        <p:spPr>
          <a:xfrm>
            <a:off x="6334125" y="1124585"/>
            <a:ext cx="5342255" cy="2334260"/>
          </a:xfrm>
          <a:prstGeom prst="rect">
            <a:avLst/>
          </a:prstGeom>
        </p:spPr>
        <p:txBody>
          <a:bodyPr vert="horz" lIns="90170" tIns="46990" rIns="90170" bIns="4699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i="0">
                <a:sym typeface="+mn-ea"/>
              </a:rPr>
              <a:t>欧洲物流协会</a:t>
            </a:r>
            <a:endParaRPr lang="zh-CN" altLang="en-US" sz="1800" i="0">
              <a:sym typeface="+mn-ea"/>
            </a:endParaRPr>
          </a:p>
          <a:p>
            <a:pPr lvl="1"/>
            <a:r>
              <a:rPr lang="zh-CN" altLang="en-US" sz="1800" i="0">
                <a:sym typeface="+mn-ea"/>
              </a:rPr>
              <a:t>物流是在一个系统内对人员或商品的运输﹑安排及与此相关的支持活动的计划﹑执行与控制，以达到特定的目的</a:t>
            </a:r>
            <a:endParaRPr lang="zh-CN" altLang="en-US" sz="1800" i="0">
              <a:sym typeface="+mn-ea"/>
            </a:endParaRPr>
          </a:p>
        </p:txBody>
      </p:sp>
      <p:sp>
        <p:nvSpPr>
          <p:cNvPr id="3" name="内容占位符 7"/>
          <p:cNvSpPr/>
          <p:nvPr/>
        </p:nvSpPr>
        <p:spPr>
          <a:xfrm>
            <a:off x="6312535" y="4024630"/>
            <a:ext cx="5363845" cy="2251075"/>
          </a:xfrm>
          <a:prstGeom prst="rect">
            <a:avLst/>
          </a:prstGeom>
        </p:spPr>
        <p:txBody>
          <a:bodyPr vert="horz" lIns="90170" tIns="46990" rIns="90170" bIns="46990" rtlCol="0">
            <a:normAutofit fontScale="90000"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i="0">
                <a:sym typeface="+mn-ea"/>
              </a:rPr>
              <a:t>日本后勤系统协会</a:t>
            </a:r>
            <a:endParaRPr lang="zh-CN" altLang="en-US" sz="1800" i="0">
              <a:sym typeface="+mn-ea"/>
            </a:endParaRPr>
          </a:p>
          <a:p>
            <a:pPr lvl="1"/>
            <a:r>
              <a:rPr lang="zh-CN" altLang="en-US" sz="1800" i="0">
                <a:sym typeface="+mn-ea"/>
              </a:rPr>
              <a:t>后勤”是一种对于原材料﹑半成品和成品的有效率流动进行规划﹑实施和管理的思路，它同时协调供应﹑生产和销售各部门的个别利益，最终达到满足客户需求的目的。换言之，“后勤”意味着按要求的数量以最低的成本送达要求的地点，以满足客户的需要作为基本目标</a:t>
            </a:r>
            <a:endParaRPr lang="zh-CN" altLang="en-US" sz="1800" i="0">
              <a:sym typeface="+mn-ea"/>
            </a:endParaRPr>
          </a:p>
        </p:txBody>
      </p:sp>
      <p:sp>
        <p:nvSpPr>
          <p:cNvPr id="4" name="内容占位符 7"/>
          <p:cNvSpPr/>
          <p:nvPr/>
        </p:nvSpPr>
        <p:spPr>
          <a:xfrm>
            <a:off x="579755" y="4004945"/>
            <a:ext cx="5732780" cy="229679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i="0">
                <a:sym typeface="+mn-ea"/>
              </a:rPr>
              <a:t>美国物流管理协会</a:t>
            </a:r>
            <a:endParaRPr lang="zh-CN" altLang="en-US" sz="1800" i="0">
              <a:sym typeface="+mn-ea"/>
            </a:endParaRPr>
          </a:p>
          <a:p>
            <a:pPr lvl="1"/>
            <a:r>
              <a:rPr lang="zh-CN" altLang="en-US" sz="1800" i="0">
                <a:sym typeface="+mn-ea"/>
              </a:rPr>
              <a:t>为满足顾客需要对商品、服务及相关信息从产生地到消费地高效、低成本流动和存储而进行的规划、实施与控制</a:t>
            </a:r>
            <a:endParaRPr lang="zh-CN" altLang="en-US" sz="1800" i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物流的概念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579755" y="1663065"/>
            <a:ext cx="5342255" cy="4358005"/>
          </a:xfrm>
        </p:spPr>
        <p:txBody>
          <a:bodyPr>
            <a:normAutofit/>
          </a:bodyPr>
          <a:p>
            <a:pPr lvl="0"/>
            <a:r>
              <a:rPr lang="zh-CN" altLang="en-US" sz="1800">
                <a:sym typeface="+mn-ea"/>
              </a:rPr>
              <a:t>基本物流活动</a:t>
            </a:r>
            <a:endParaRPr lang="zh-CN" altLang="en-US" sz="1800">
              <a:sym typeface="+mn-ea"/>
            </a:endParaRPr>
          </a:p>
          <a:p>
            <a:pPr lvl="1"/>
            <a:r>
              <a:rPr lang="zh-CN" altLang="en-US" sz="1800"/>
              <a:t>包装活动</a:t>
            </a:r>
            <a:endParaRPr lang="zh-CN" altLang="en-US" sz="1800"/>
          </a:p>
          <a:p>
            <a:pPr lvl="1"/>
            <a:r>
              <a:rPr lang="zh-CN" altLang="en-US" sz="1800"/>
              <a:t>装卸搬运活动</a:t>
            </a:r>
            <a:endParaRPr lang="zh-CN" altLang="en-US" sz="1800"/>
          </a:p>
          <a:p>
            <a:pPr lvl="1"/>
            <a:r>
              <a:rPr lang="zh-CN" altLang="en-US" sz="1800"/>
              <a:t>储存</a:t>
            </a:r>
            <a:endParaRPr lang="zh-CN" altLang="en-US" sz="1800"/>
          </a:p>
          <a:p>
            <a:pPr lvl="1"/>
            <a:r>
              <a:rPr lang="zh-CN" altLang="en-US" sz="1800"/>
              <a:t>运输</a:t>
            </a:r>
            <a:endParaRPr lang="zh-CN" altLang="en-US" sz="1800"/>
          </a:p>
          <a:p>
            <a:pPr lvl="1"/>
            <a:r>
              <a:rPr lang="zh-CN" altLang="en-US" sz="1800"/>
              <a:t>流通加工</a:t>
            </a:r>
            <a:endParaRPr lang="zh-CN" altLang="en-US" sz="1800"/>
          </a:p>
          <a:p>
            <a:pPr lvl="1"/>
            <a:r>
              <a:rPr lang="zh-CN" altLang="en-US" sz="1800"/>
              <a:t>配送</a:t>
            </a:r>
            <a:endParaRPr lang="zh-CN" altLang="en-US" sz="1800"/>
          </a:p>
          <a:p>
            <a:pPr lvl="1"/>
            <a:r>
              <a:rPr lang="zh-CN" altLang="en-US" sz="1800"/>
              <a:t>信息处理</a:t>
            </a:r>
            <a:endParaRPr lang="zh-CN" altLang="en-US" sz="1800"/>
          </a:p>
        </p:txBody>
      </p:sp>
      <p:pic>
        <p:nvPicPr>
          <p:cNvPr id="101" name="图片 100"/>
          <p:cNvPicPr/>
          <p:nvPr/>
        </p:nvPicPr>
        <p:blipFill>
          <a:blip r:embed="rId1"/>
          <a:srcRect t="22828"/>
          <a:stretch>
            <a:fillRect/>
          </a:stretch>
        </p:blipFill>
        <p:spPr>
          <a:xfrm>
            <a:off x="5879465" y="2132965"/>
            <a:ext cx="5782945" cy="311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922010" y="5300980"/>
            <a:ext cx="469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i="0"/>
              <a:t>图源：天津职成</a:t>
            </a:r>
            <a:r>
              <a:rPr lang="zh-CN" altLang="en-US" sz="1400" i="0"/>
              <a:t>网</a:t>
            </a:r>
            <a:endParaRPr lang="zh-CN" altLang="en-US" sz="1400" i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物流是实施电子商务的重要环节</a:t>
            </a:r>
            <a:endParaRPr lang="zh-CN" altLang="en-US"/>
          </a:p>
        </p:txBody>
      </p:sp>
      <p:pic>
        <p:nvPicPr>
          <p:cNvPr id="3" name="图片 5" descr="0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4630" y="1196975"/>
            <a:ext cx="7040880" cy="499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电子商务对物流的影响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579755" y="1663065"/>
            <a:ext cx="5709920" cy="2348230"/>
          </a:xfrm>
        </p:spPr>
        <p:txBody>
          <a:bodyPr>
            <a:normAutofit lnSpcReduction="20000"/>
          </a:bodyPr>
          <a:p>
            <a:pPr>
              <a:lnSpc>
                <a:spcPct val="150000"/>
              </a:lnSpc>
            </a:pPr>
            <a:r>
              <a:rPr lang="zh-CN" altLang="en-US" sz="1800"/>
              <a:t>电子商务改变传统物流观念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/>
              <a:t>电子商务改变物流的运作方式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/>
              <a:t>电子商务改变物流企业的经营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/>
              <a:t>电子商务促进物流设施改善和物流水平提高</a:t>
            </a:r>
            <a:endParaRPr lang="zh-CN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物流管理概念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579755" y="1663065"/>
            <a:ext cx="11123295" cy="4311650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lang="zh-CN" altLang="en-US" sz="1800"/>
              <a:t>物流管理概念</a:t>
            </a:r>
            <a:endParaRPr lang="zh-CN" altLang="en-US" sz="1800"/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根据国家标准《物流术语》，物流管理（Logistics Management）是指为了以合适的物流成本达到用户满意的服务水平，对正向及反向的物流活动过程及相关信息进行的计划、组织、协调与控制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7R理论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579755" y="1663065"/>
            <a:ext cx="11123295" cy="4311650"/>
          </a:xfrm>
        </p:spPr>
        <p:txBody>
          <a:bodyPr>
            <a:normAutofit/>
          </a:bodyPr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物流管理7R理论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现代物流管理7R理论认为物流是将恰当的质量(Right Quality)，恰当的数量(Right Quantity)，恰当的价格(Right Price)的恰当的商品(Right Commodity)，在恰当的时间(Right Time)，送达恰当的场所(Right Place)的恰当的顾客(Right Customers)手中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工作任务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88465" y="4358935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大数据背景下物流模式对比分析、B2C电商企业物流作业流程的识别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工作任务一 大数据背景下物流模式对比分析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79755" y="1663065"/>
            <a:ext cx="10760710" cy="2894330"/>
          </a:xfrm>
        </p:spPr>
        <p:txBody>
          <a:bodyPr/>
          <a:p>
            <a:r>
              <a:rPr lang="zh-CN" altLang="en-US" sz="2000"/>
              <a:t>工作任务要求</a:t>
            </a:r>
            <a:endParaRPr lang="zh-CN" altLang="en-US" sz="2000"/>
          </a:p>
          <a:p>
            <a:pPr lvl="1"/>
            <a:r>
              <a:rPr lang="zh-CN" altLang="en-US" sz="2000"/>
              <a:t>先分析京东物流模式与菜鸟物流模式的特点、异同及优劣势，然后分析京东和阿里在物流系统建设中如何使用大数据，再就两种模式未来发展谈谈个人看法或观点，并提供佐证的依据</a:t>
            </a:r>
            <a:endParaRPr lang="zh-CN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工作任务二</a:t>
            </a:r>
            <a:r>
              <a:rPr lang="zh-CN" altLang="en-US"/>
              <a:t> B2C电商企业物流作业流程的识别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79755" y="1663065"/>
            <a:ext cx="10760710" cy="2894330"/>
          </a:xfrm>
        </p:spPr>
        <p:txBody>
          <a:bodyPr/>
          <a:p>
            <a:r>
              <a:rPr lang="zh-CN" altLang="en-US" sz="2000"/>
              <a:t>工作任务要求</a:t>
            </a:r>
            <a:endParaRPr lang="zh-CN" altLang="en-US" sz="2000"/>
          </a:p>
          <a:p>
            <a:pPr lvl="1"/>
            <a:r>
              <a:rPr lang="zh-CN" altLang="en-US" sz="2000"/>
              <a:t>仔细查看B2C电商企业物流作业流程图，识别主要物流作业环节，深入了解每个作业环节的具体活动内容，然后在B2C电商企业物流作业流程图上标明作业步骤的次序,并描述其物流作业流程。</a:t>
            </a:r>
            <a:endParaRPr lang="zh-CN" alt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工作任务二</a:t>
            </a:r>
            <a:r>
              <a:rPr lang="zh-CN" altLang="en-US"/>
              <a:t> B2C电商企业物流作业流程的识别</a:t>
            </a:r>
            <a:endParaRPr lang="zh-CN" altLang="en-US"/>
          </a:p>
        </p:txBody>
      </p:sp>
      <p:pic>
        <p:nvPicPr>
          <p:cNvPr id="3" name="图片 6" descr="1-4"/>
          <p:cNvPicPr>
            <a:picLocks noChangeAspect="1"/>
          </p:cNvPicPr>
          <p:nvPr/>
        </p:nvPicPr>
        <p:blipFill>
          <a:blip r:embed="rId1"/>
          <a:srcRect b="2333"/>
          <a:stretch>
            <a:fillRect/>
          </a:stretch>
        </p:blipFill>
        <p:spPr>
          <a:xfrm>
            <a:off x="2063750" y="1124585"/>
            <a:ext cx="7539990" cy="4912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287395" y="594931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 algn="ctr"/>
            <a:r>
              <a:rPr lang="zh-CN" i="0">
                <a:cs typeface="方正宋一简体" charset="0"/>
              </a:rPr>
              <a:t>图</a:t>
            </a:r>
            <a:r>
              <a:rPr lang="en-US" i="0">
                <a:latin typeface="Times New Roman" panose="02020603050405020304" pitchFamily="18" charset="0"/>
                <a:cs typeface="方正宋一简体" charset="0"/>
              </a:rPr>
              <a:t>1-4  B2C</a:t>
            </a:r>
            <a:r>
              <a:rPr lang="zh-CN" i="0">
                <a:cs typeface="方正宋一简体" charset="0"/>
              </a:rPr>
              <a:t>电商企业的物流作业流程</a:t>
            </a:r>
            <a:endParaRPr lang="zh-CN" altLang="en-US" i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图书馆, 架子, 卡车, 前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" y="1586082"/>
            <a:ext cx="7412967" cy="5344950"/>
          </a:xfrm>
          <a:custGeom>
            <a:avLst/>
            <a:gdLst>
              <a:gd name="connsiteX0" fmla="*/ 4962872 w 7412967"/>
              <a:gd name="connsiteY0" fmla="*/ 2198 h 5344950"/>
              <a:gd name="connsiteX1" fmla="*/ 6737555 w 7412967"/>
              <a:gd name="connsiteY1" fmla="*/ 675413 h 5344950"/>
              <a:gd name="connsiteX2" fmla="*/ 6588156 w 7412967"/>
              <a:gd name="connsiteY2" fmla="*/ 4286660 h 5344950"/>
              <a:gd name="connsiteX3" fmla="*/ 5529866 w 7412967"/>
              <a:gd name="connsiteY3" fmla="*/ 5344950 h 5344950"/>
              <a:gd name="connsiteX4" fmla="*/ 1 w 7412967"/>
              <a:gd name="connsiteY4" fmla="*/ 5344950 h 5344950"/>
              <a:gd name="connsiteX5" fmla="*/ 0 w 7412967"/>
              <a:gd name="connsiteY5" fmla="*/ 4002715 h 5344950"/>
              <a:gd name="connsiteX6" fmla="*/ 103158 w 7412967"/>
              <a:gd name="connsiteY6" fmla="*/ 3865834 h 5344950"/>
              <a:gd name="connsiteX7" fmla="*/ 286474 w 7412967"/>
              <a:gd name="connsiteY7" fmla="*/ 3664645 h 5344950"/>
              <a:gd name="connsiteX8" fmla="*/ 3126307 w 7412967"/>
              <a:gd name="connsiteY8" fmla="*/ 824812 h 5344950"/>
              <a:gd name="connsiteX9" fmla="*/ 4962872 w 7412967"/>
              <a:gd name="connsiteY9" fmla="*/ 2198 h 534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2967" h="5344950">
                <a:moveTo>
                  <a:pt x="4962872" y="2198"/>
                </a:moveTo>
                <a:cubicBezTo>
                  <a:pt x="5616379" y="-24837"/>
                  <a:pt x="6259572" y="197431"/>
                  <a:pt x="6737555" y="675413"/>
                </a:cubicBezTo>
                <a:cubicBezTo>
                  <a:pt x="7693518" y="1631377"/>
                  <a:pt x="7626630" y="3248186"/>
                  <a:pt x="6588156" y="4286660"/>
                </a:cubicBezTo>
                <a:lnTo>
                  <a:pt x="5529866" y="5344950"/>
                </a:lnTo>
                <a:lnTo>
                  <a:pt x="1" y="5344950"/>
                </a:lnTo>
                <a:lnTo>
                  <a:pt x="0" y="4002715"/>
                </a:lnTo>
                <a:lnTo>
                  <a:pt x="103158" y="3865834"/>
                </a:lnTo>
                <a:cubicBezTo>
                  <a:pt x="160460" y="3796714"/>
                  <a:pt x="221570" y="3729549"/>
                  <a:pt x="286474" y="3664645"/>
                </a:cubicBezTo>
                <a:lnTo>
                  <a:pt x="3126307" y="824812"/>
                </a:lnTo>
                <a:cubicBezTo>
                  <a:pt x="3645544" y="305575"/>
                  <a:pt x="4309366" y="29235"/>
                  <a:pt x="4962872" y="2198"/>
                </a:cubicBezTo>
                <a:close/>
              </a:path>
            </a:pathLst>
          </a:custGeom>
        </p:spPr>
      </p:pic>
      <p:sp>
        <p:nvSpPr>
          <p:cNvPr id="15" name="任意多边形: 形状 14"/>
          <p:cNvSpPr/>
          <p:nvPr/>
        </p:nvSpPr>
        <p:spPr>
          <a:xfrm rot="18900000">
            <a:off x="4012261" y="235450"/>
            <a:ext cx="9078463" cy="5010888"/>
          </a:xfrm>
          <a:custGeom>
            <a:avLst/>
            <a:gdLst>
              <a:gd name="connsiteX0" fmla="*/ 5963798 w 9078463"/>
              <a:gd name="connsiteY0" fmla="*/ 0 h 5010888"/>
              <a:gd name="connsiteX1" fmla="*/ 9078463 w 9078463"/>
              <a:gd name="connsiteY1" fmla="*/ 3114666 h 5010888"/>
              <a:gd name="connsiteX2" fmla="*/ 7238472 w 9078463"/>
              <a:gd name="connsiteY2" fmla="*/ 4954658 h 5010888"/>
              <a:gd name="connsiteX3" fmla="*/ 7217750 w 9078463"/>
              <a:gd name="connsiteY3" fmla="*/ 4959987 h 5010888"/>
              <a:gd name="connsiteX4" fmla="*/ 6712815 w 9078463"/>
              <a:gd name="connsiteY4" fmla="*/ 5010888 h 5010888"/>
              <a:gd name="connsiteX5" fmla="*/ 2505444 w 9078463"/>
              <a:gd name="connsiteY5" fmla="*/ 5010887 h 5010888"/>
              <a:gd name="connsiteX6" fmla="*/ 0 w 9078463"/>
              <a:gd name="connsiteY6" fmla="*/ 2505443 h 5010888"/>
              <a:gd name="connsiteX7" fmla="*/ 0 w 9078463"/>
              <a:gd name="connsiteY7" fmla="*/ 2505444 h 5010888"/>
              <a:gd name="connsiteX8" fmla="*/ 2505444 w 9078463"/>
              <a:gd name="connsiteY8" fmla="*/ 0 h 501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8463" h="5010888">
                <a:moveTo>
                  <a:pt x="5963798" y="0"/>
                </a:moveTo>
                <a:lnTo>
                  <a:pt x="9078463" y="3114666"/>
                </a:lnTo>
                <a:lnTo>
                  <a:pt x="7238472" y="4954658"/>
                </a:lnTo>
                <a:lnTo>
                  <a:pt x="7217750" y="4959987"/>
                </a:lnTo>
                <a:cubicBezTo>
                  <a:pt x="7054651" y="4993361"/>
                  <a:pt x="6885781" y="5010888"/>
                  <a:pt x="6712815" y="5010888"/>
                </a:cubicBezTo>
                <a:lnTo>
                  <a:pt x="2505444" y="5010887"/>
                </a:lnTo>
                <a:cubicBezTo>
                  <a:pt x="1121725" y="5010887"/>
                  <a:pt x="0" y="3889163"/>
                  <a:pt x="0" y="2505443"/>
                </a:cubicBezTo>
                <a:lnTo>
                  <a:pt x="0" y="2505444"/>
                </a:lnTo>
                <a:cubicBezTo>
                  <a:pt x="0" y="1121725"/>
                  <a:pt x="1121725" y="0"/>
                  <a:pt x="2505444" y="0"/>
                </a:cubicBezTo>
                <a:close/>
              </a:path>
            </a:pathLst>
          </a:custGeom>
          <a:solidFill>
            <a:srgbClr val="B5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任意多边形: 形状 16"/>
          <p:cNvSpPr/>
          <p:nvPr/>
        </p:nvSpPr>
        <p:spPr>
          <a:xfrm rot="18899999">
            <a:off x="-956216" y="3014594"/>
            <a:ext cx="3071293" cy="1432414"/>
          </a:xfrm>
          <a:custGeom>
            <a:avLst/>
            <a:gdLst>
              <a:gd name="connsiteX0" fmla="*/ 2861521 w 3071293"/>
              <a:gd name="connsiteY0" fmla="*/ 209772 h 1432414"/>
              <a:gd name="connsiteX1" fmla="*/ 3071293 w 3071293"/>
              <a:gd name="connsiteY1" fmla="*/ 716207 h 1432414"/>
              <a:gd name="connsiteX2" fmla="*/ 3071292 w 3071293"/>
              <a:gd name="connsiteY2" fmla="*/ 716207 h 1432414"/>
              <a:gd name="connsiteX3" fmla="*/ 2355085 w 3071293"/>
              <a:gd name="connsiteY3" fmla="*/ 1432414 h 1432414"/>
              <a:gd name="connsiteX4" fmla="*/ 0 w 3071293"/>
              <a:gd name="connsiteY4" fmla="*/ 1432414 h 1432414"/>
              <a:gd name="connsiteX5" fmla="*/ 1432415 w 3071293"/>
              <a:gd name="connsiteY5" fmla="*/ 0 h 1432414"/>
              <a:gd name="connsiteX6" fmla="*/ 2355086 w 3071293"/>
              <a:gd name="connsiteY6" fmla="*/ 0 h 1432414"/>
              <a:gd name="connsiteX7" fmla="*/ 2861521 w 3071293"/>
              <a:gd name="connsiteY7" fmla="*/ 209772 h 143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1293" h="1432414">
                <a:moveTo>
                  <a:pt x="2861521" y="209772"/>
                </a:moveTo>
                <a:cubicBezTo>
                  <a:pt x="2991129" y="339380"/>
                  <a:pt x="3071293" y="518432"/>
                  <a:pt x="3071293" y="716207"/>
                </a:cubicBezTo>
                <a:lnTo>
                  <a:pt x="3071292" y="716207"/>
                </a:lnTo>
                <a:cubicBezTo>
                  <a:pt x="3071292" y="1111757"/>
                  <a:pt x="2750635" y="1432414"/>
                  <a:pt x="2355085" y="1432414"/>
                </a:cubicBezTo>
                <a:lnTo>
                  <a:pt x="0" y="1432414"/>
                </a:lnTo>
                <a:lnTo>
                  <a:pt x="1432415" y="0"/>
                </a:lnTo>
                <a:lnTo>
                  <a:pt x="2355086" y="0"/>
                </a:lnTo>
                <a:cubicBezTo>
                  <a:pt x="2552861" y="0"/>
                  <a:pt x="2731913" y="80164"/>
                  <a:pt x="2861521" y="209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588000" y="1586230"/>
            <a:ext cx="56546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                 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电子商务与物流的关系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 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如果把电子商务比作一棵树，那么网络营销和销售就是这棵树的树干和树冠，而物流则是这棵树的根。树要想长得高，树冠要想茂盛，关键是看根扎得有多深，根系有多发达。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87017" y="759282"/>
            <a:ext cx="44610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rPr>
              <a:t>导语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pitchFamily="2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18899999">
            <a:off x="10869597" y="3411981"/>
            <a:ext cx="2142381" cy="1431842"/>
          </a:xfrm>
          <a:custGeom>
            <a:avLst/>
            <a:gdLst>
              <a:gd name="connsiteX0" fmla="*/ 2142381 w 2142381"/>
              <a:gd name="connsiteY0" fmla="*/ 0 h 1431842"/>
              <a:gd name="connsiteX1" fmla="*/ 710539 w 2142381"/>
              <a:gd name="connsiteY1" fmla="*/ 1431842 h 1431842"/>
              <a:gd name="connsiteX2" fmla="*/ 571867 w 2142381"/>
              <a:gd name="connsiteY2" fmla="*/ 1417862 h 1431842"/>
              <a:gd name="connsiteX3" fmla="*/ 0 w 2142381"/>
              <a:gd name="connsiteY3" fmla="*/ 716206 h 1431842"/>
              <a:gd name="connsiteX4" fmla="*/ 0 w 2142381"/>
              <a:gd name="connsiteY4" fmla="*/ 716207 h 1431842"/>
              <a:gd name="connsiteX5" fmla="*/ 716207 w 2142381"/>
              <a:gd name="connsiteY5" fmla="*/ 0 h 14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2381" h="1431842">
                <a:moveTo>
                  <a:pt x="2142381" y="0"/>
                </a:moveTo>
                <a:lnTo>
                  <a:pt x="710539" y="1431842"/>
                </a:lnTo>
                <a:lnTo>
                  <a:pt x="571867" y="1417862"/>
                </a:lnTo>
                <a:cubicBezTo>
                  <a:pt x="245503" y="1351079"/>
                  <a:pt x="0" y="1062313"/>
                  <a:pt x="0" y="716206"/>
                </a:cubicBezTo>
                <a:lnTo>
                  <a:pt x="0" y="716207"/>
                </a:lnTo>
                <a:cubicBezTo>
                  <a:pt x="0" y="320657"/>
                  <a:pt x="320657" y="0"/>
                  <a:pt x="716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7513" y="426720"/>
            <a:ext cx="7153912" cy="521970"/>
            <a:chOff x="437649" y="427014"/>
            <a:chExt cx="2969881" cy="521970"/>
          </a:xfrm>
        </p:grpSpPr>
        <p:grpSp>
          <p:nvGrpSpPr>
            <p:cNvPr id="9" name="组合 8"/>
            <p:cNvGrpSpPr/>
            <p:nvPr/>
          </p:nvGrpSpPr>
          <p:grpSpPr>
            <a:xfrm>
              <a:off x="437649" y="462938"/>
              <a:ext cx="188316" cy="485775"/>
              <a:chOff x="431502" y="469830"/>
              <a:chExt cx="265665" cy="68530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47628" y="469831"/>
                <a:ext cx="249539" cy="634240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1502" y="469830"/>
                <a:ext cx="265158" cy="685301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625607" y="427014"/>
              <a:ext cx="278192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细黑" panose="02010600040101010101" pitchFamily="2" charset="-122"/>
                  <a:cs typeface="+mn-cs"/>
                </a:rPr>
                <a:t>项目一 电子商务与物流管理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实践应用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0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88465" y="4358935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戴尔公司的物流活动过程分析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  亚马逊公司的物流管理策略分析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实践应用一 戴尔公司的物流活动过程分析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sz="2000"/>
              <a:t>实践内容</a:t>
            </a:r>
            <a:endParaRPr lang="zh-CN" altLang="en-US" sz="2000"/>
          </a:p>
          <a:p>
            <a:pPr lvl="1"/>
            <a:r>
              <a:rPr lang="zh-CN" altLang="en-US" sz="2000"/>
              <a:t>登录网上计算机直销企业戴尔公司的网站，了解戴尔公司的网络直销模式，分析直销型电商企业物流活动的过程（包含五个阶段）</a:t>
            </a:r>
            <a:endParaRPr lang="zh-CN" altLang="en-US" sz="20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5" y="952500"/>
            <a:ext cx="5361940" cy="5388610"/>
          </a:xfrm>
        </p:spPr>
        <p:txBody>
          <a:bodyPr/>
          <a:p>
            <a:r>
              <a:rPr lang="zh-CN" altLang="en-US" sz="2000"/>
              <a:t>应用步骤</a:t>
            </a:r>
            <a:endParaRPr lang="zh-CN" altLang="en-US" sz="2000"/>
          </a:p>
          <a:p>
            <a:pPr lvl="1"/>
            <a:r>
              <a:rPr lang="zh-CN" altLang="en-US" sz="2000"/>
              <a:t>登录戴尔公司网站</a:t>
            </a:r>
            <a:endParaRPr lang="zh-CN" altLang="en-US" sz="2000"/>
          </a:p>
          <a:p>
            <a:pPr lvl="1"/>
            <a:r>
              <a:rPr lang="zh-CN" altLang="en-US" sz="2000"/>
              <a:t>了解戴尔公司的网络直销模式</a:t>
            </a:r>
            <a:endParaRPr lang="zh-CN" altLang="en-US" sz="2000"/>
          </a:p>
          <a:p>
            <a:pPr lvl="1"/>
            <a:r>
              <a:rPr lang="zh-CN" altLang="en-US" sz="2000"/>
              <a:t>分析戴尔公司的物流活动过程</a:t>
            </a:r>
            <a:endParaRPr lang="zh-CN" altLang="en-US" sz="2000"/>
          </a:p>
          <a:p>
            <a:pPr lvl="1"/>
            <a:r>
              <a:rPr lang="zh-CN" altLang="en-US" sz="2000"/>
              <a:t>按照物流活动的五个阶段绘制戴尔公司的物流活动过程</a:t>
            </a:r>
            <a:endParaRPr lang="zh-CN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实践应用一 戴尔公司的物流活动过程分析</a:t>
            </a:r>
            <a:endParaRPr lang="zh-CN" altLang="en-US"/>
          </a:p>
        </p:txBody>
      </p:sp>
      <p:pic>
        <p:nvPicPr>
          <p:cNvPr id="3" name="图片 7" descr="0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3772535"/>
            <a:ext cx="7595870" cy="865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719830" y="494093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1800" i="0">
                <a:solidFill>
                  <a:srgbClr val="000000"/>
                </a:solidFill>
                <a:ea typeface="宋体" panose="02010600030101010101" pitchFamily="2" charset="-122"/>
              </a:rPr>
              <a:t>图</a:t>
            </a:r>
            <a:r>
              <a:rPr lang="en-US" sz="1800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1-5  </a:t>
            </a:r>
            <a:r>
              <a:rPr lang="zh-CN" sz="1800" i="0">
                <a:solidFill>
                  <a:srgbClr val="000000"/>
                </a:solidFill>
                <a:ea typeface="宋体" panose="02010600030101010101" pitchFamily="2" charset="-122"/>
              </a:rPr>
              <a:t>直销型电子商务</a:t>
            </a:r>
            <a:endParaRPr lang="zh-CN" altLang="en-US" sz="1800" i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925" y="1268730"/>
            <a:ext cx="109988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0985">
              <a:lnSpc>
                <a:spcPct val="150000"/>
              </a:lnSpc>
            </a:pPr>
            <a:r>
              <a:rPr lang="zh-CN" i="0">
                <a:solidFill>
                  <a:srgbClr val="000000"/>
                </a:solidFill>
                <a:cs typeface="方正宋一简体" charset="0"/>
              </a:rPr>
              <a:t>网络直销模式是指简化、消灭中间商，通过网络直接向消费者销售产品，以降低流通成本来满足消费者利益最大化的需求，如图</a:t>
            </a:r>
            <a:r>
              <a:rPr lang="en-US" i="0">
                <a:solidFill>
                  <a:srgbClr val="000000"/>
                </a:solidFill>
                <a:latin typeface="Times New Roman" panose="02020603050405020304" pitchFamily="18" charset="0"/>
                <a:cs typeface="方正宋一简体" charset="0"/>
              </a:rPr>
              <a:t>1-5</a:t>
            </a:r>
            <a:r>
              <a:rPr lang="zh-CN" i="0">
                <a:solidFill>
                  <a:srgbClr val="000000"/>
                </a:solidFill>
                <a:cs typeface="方正宋一简体" charset="0"/>
              </a:rPr>
              <a:t>所示。</a:t>
            </a:r>
            <a:endParaRPr lang="zh-CN" altLang="en-US" i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实践应用一 戴尔公司的物流活动过程分析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9925" y="1268730"/>
            <a:ext cx="109988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0985">
              <a:lnSpc>
                <a:spcPct val="150000"/>
              </a:lnSpc>
            </a:pPr>
            <a:r>
              <a:rPr sz="2400" i="0">
                <a:solidFill>
                  <a:srgbClr val="000000"/>
                </a:solidFill>
                <a:cs typeface="方正宋一简体" charset="0"/>
              </a:rPr>
              <a:t>戴尔公司的电子商务物流活动过程分为以下五个阶段</a:t>
            </a:r>
            <a:endParaRPr sz="2400" i="0">
              <a:solidFill>
                <a:srgbClr val="000000"/>
              </a:solidFill>
              <a:cs typeface="方正宋一简体" charset="0"/>
            </a:endParaRPr>
          </a:p>
          <a:p>
            <a:pPr indent="260985">
              <a:lnSpc>
                <a:spcPct val="150000"/>
              </a:lnSpc>
            </a:pPr>
            <a:r>
              <a:rPr lang="en-US" sz="2400" i="0">
                <a:solidFill>
                  <a:srgbClr val="000000"/>
                </a:solidFill>
                <a:cs typeface="方正宋一简体" charset="0"/>
              </a:rPr>
              <a:t>     </a:t>
            </a:r>
            <a:r>
              <a:rPr sz="2400" i="0">
                <a:solidFill>
                  <a:srgbClr val="000000"/>
                </a:solidFill>
                <a:cs typeface="方正宋一简体" charset="0"/>
              </a:rPr>
              <a:t>供应物流</a:t>
            </a:r>
            <a:endParaRPr sz="2400" i="0">
              <a:solidFill>
                <a:srgbClr val="000000"/>
              </a:solidFill>
              <a:cs typeface="方正宋一简体" charset="0"/>
            </a:endParaRPr>
          </a:p>
          <a:p>
            <a:pPr marL="457200" lvl="1" indent="260985">
              <a:lnSpc>
                <a:spcPct val="150000"/>
              </a:lnSpc>
              <a:buNone/>
            </a:pPr>
            <a:r>
              <a:rPr sz="2400" i="0">
                <a:solidFill>
                  <a:srgbClr val="000000"/>
                </a:solidFill>
                <a:cs typeface="方正宋一简体" charset="0"/>
              </a:rPr>
              <a:t>内部物流</a:t>
            </a:r>
            <a:endParaRPr sz="2400" i="0">
              <a:solidFill>
                <a:srgbClr val="000000"/>
              </a:solidFill>
              <a:cs typeface="方正宋一简体" charset="0"/>
            </a:endParaRPr>
          </a:p>
          <a:p>
            <a:pPr marL="457200" lvl="1" indent="260985">
              <a:lnSpc>
                <a:spcPct val="150000"/>
              </a:lnSpc>
              <a:buNone/>
            </a:pPr>
            <a:r>
              <a:rPr sz="2400" i="0">
                <a:solidFill>
                  <a:srgbClr val="000000"/>
                </a:solidFill>
                <a:cs typeface="方正宋一简体" charset="0"/>
              </a:rPr>
              <a:t>销售物流</a:t>
            </a:r>
            <a:endParaRPr sz="2400" i="0">
              <a:solidFill>
                <a:srgbClr val="000000"/>
              </a:solidFill>
              <a:cs typeface="方正宋一简体" charset="0"/>
            </a:endParaRPr>
          </a:p>
          <a:p>
            <a:pPr marL="457200" lvl="1" indent="260985">
              <a:lnSpc>
                <a:spcPct val="150000"/>
              </a:lnSpc>
              <a:buNone/>
            </a:pPr>
            <a:r>
              <a:rPr sz="2400" i="0">
                <a:solidFill>
                  <a:srgbClr val="000000"/>
                </a:solidFill>
                <a:cs typeface="方正宋一简体" charset="0"/>
              </a:rPr>
              <a:t>回收物流</a:t>
            </a:r>
            <a:endParaRPr sz="2400" i="0">
              <a:solidFill>
                <a:srgbClr val="000000"/>
              </a:solidFill>
              <a:cs typeface="方正宋一简体" charset="0"/>
            </a:endParaRPr>
          </a:p>
          <a:p>
            <a:pPr marL="457200" lvl="1" indent="260985">
              <a:lnSpc>
                <a:spcPct val="150000"/>
              </a:lnSpc>
              <a:buNone/>
            </a:pPr>
            <a:r>
              <a:rPr sz="2400" i="0">
                <a:solidFill>
                  <a:srgbClr val="000000"/>
                </a:solidFill>
                <a:cs typeface="方正宋一简体" charset="0"/>
              </a:rPr>
              <a:t>废弃物物流</a:t>
            </a:r>
            <a:endParaRPr sz="2400" i="0">
              <a:solidFill>
                <a:srgbClr val="000000"/>
              </a:solidFill>
              <a:cs typeface="方正宋一简体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实践应用二 亚</a:t>
            </a:r>
            <a:r>
              <a:t>马逊公司的物流管理策略分析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sz="2000"/>
              <a:t>实践内容</a:t>
            </a:r>
            <a:endParaRPr lang="zh-CN" altLang="en-US" sz="2000"/>
          </a:p>
          <a:p>
            <a:pPr lvl="1"/>
            <a:r>
              <a:rPr lang="zh-CN" altLang="en-US" sz="2000"/>
              <a:t>分析亚马逊公司的物流管理策略，讨论物流管理对于电子商务公司的重要性。</a:t>
            </a:r>
            <a:endParaRPr lang="zh-CN" altLang="en-US" sz="20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zh-CN" altLang="en-US" sz="2000"/>
              <a:t>应用步骤</a:t>
            </a:r>
            <a:endParaRPr lang="zh-CN" altLang="en-US" sz="2000"/>
          </a:p>
          <a:p>
            <a:pPr lvl="1"/>
            <a:r>
              <a:rPr lang="zh-CN" altLang="en-US" sz="2000"/>
              <a:t>分析亚马逊公司零库存物流管理策略的优缺点；</a:t>
            </a:r>
            <a:endParaRPr lang="zh-CN" altLang="en-US" sz="2000"/>
          </a:p>
          <a:p>
            <a:pPr lvl="1"/>
            <a:r>
              <a:rPr lang="zh-CN" altLang="en-US" sz="2000"/>
              <a:t>分析亚马逊公司在发展的不同阶段采取的不同物流管理策略；</a:t>
            </a:r>
            <a:endParaRPr lang="zh-CN" altLang="en-US" sz="2000"/>
          </a:p>
          <a:p>
            <a:pPr lvl="1"/>
            <a:r>
              <a:rPr lang="zh-CN" altLang="en-US" sz="2000"/>
              <a:t>分组讨论亚马逊公司物流管理的特点及其重要性。</a:t>
            </a:r>
            <a:endParaRPr lang="zh-CN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任务拓展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0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88465" y="4358935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分析顺丰数据灯塔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  京东物流云平台分析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任务拓展一 分析顺丰数据灯塔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sz="2000"/>
              <a:t>任务背景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1800"/>
              <a:t>物流行业第一款大数据产品——顺丰数据灯塔，充分运用大数据计算与分析技术，聚焦智慧物流和智慧商业，为客户提供物流仓储、市场开发、精准营销、电商运营管理等方面的决策支持，助力客户优化物流和拓展生意</a:t>
            </a:r>
            <a:endParaRPr lang="zh-CN" altLang="en-US" sz="1800"/>
          </a:p>
        </p:txBody>
      </p:sp>
      <p:pic>
        <p:nvPicPr>
          <p:cNvPr id="4" name="图片 -2147482608"/>
          <p:cNvPicPr>
            <a:picLocks noChangeAspect="1"/>
          </p:cNvPicPr>
          <p:nvPr/>
        </p:nvPicPr>
        <p:blipFill>
          <a:blip r:embed="rId1"/>
          <a:srcRect t="12717" r="1521" b="17778"/>
          <a:stretch>
            <a:fillRect/>
          </a:stretch>
        </p:blipFill>
        <p:spPr>
          <a:xfrm>
            <a:off x="1343025" y="2637155"/>
            <a:ext cx="9895840" cy="3763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648075" y="6453505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图</a:t>
            </a:r>
            <a:r>
              <a:rPr lang="en-US" sz="1600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1-7  </a:t>
            </a:r>
            <a:r>
              <a:rPr lang="zh-CN" sz="1600" i="0">
                <a:solidFill>
                  <a:srgbClr val="000000"/>
                </a:solidFill>
                <a:ea typeface="宋体" panose="02010600030101010101" pitchFamily="2" charset="-122"/>
              </a:rPr>
              <a:t>顺丰数据灯塔</a:t>
            </a:r>
            <a:endParaRPr lang="zh-CN" altLang="en-US" sz="1600" i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任务拓展一 </a:t>
            </a:r>
            <a:r>
              <a:rPr>
                <a:sym typeface="+mn-ea"/>
              </a:rPr>
              <a:t>分析顺丰数据灯塔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lnSpc>
                <a:spcPct val="150000"/>
              </a:lnSpc>
            </a:pPr>
            <a:r>
              <a:rPr lang="zh-CN" altLang="en-US" sz="2000"/>
              <a:t>任务内容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sz="2000"/>
              <a:t>访问顺丰数据灯塔网站(https://dengta.sf-express.com)，了解数据灯塔提供的产品和解决方案，包括灯塔快递+、灯塔仓配+、供应链云服务、行业解决方案等，分析数据灯塔仓配+和快递+创建的物流管理新模式，并撰写《顺丰数据灯塔分析报告》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任务拓展一 </a:t>
            </a:r>
            <a:r>
              <a:rPr>
                <a:sym typeface="+mn-ea"/>
              </a:rPr>
              <a:t>分析顺丰数据灯塔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sz="2000"/>
              <a:t>任务要求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lang="zh-CN" altLang="en-US" sz="2000"/>
              <a:t>本任务是一个自主学习型任务，要求学生一边学习一边自主完成，两个同学一组，时间为三天。撰写的《顺丰数据灯塔分析报告》的字数应在1 000字以上，要求格式规范，图文并茂，条理清晰，数据准确、分析到位</a:t>
            </a:r>
            <a:endParaRPr lang="zh-CN" alt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任务拓展二</a:t>
            </a:r>
            <a:r>
              <a:rPr lang="zh-CN" altLang="en-US"/>
              <a:t> 京东物流云平台分析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 sz="2000"/>
              <a:t>任务背景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1800"/>
              <a:t>京东物流云平台（https://cloud.jdl.cn）行业解决方案涵盖家电、服饰、消费品、家居、3C、生鲜六大领域，提供的产品包括WMS、供应链服务、业务优化、区块链、GIS服务、物流视觉服务、无人科技服务等，如图1-8所示。</a:t>
            </a:r>
            <a:endParaRPr lang="zh-CN" altLang="en-US" sz="1800"/>
          </a:p>
          <a:p>
            <a:pPr marL="914400" lvl="2" indent="0">
              <a:lnSpc>
                <a:spcPct val="150000"/>
              </a:lnSpc>
              <a:buNone/>
            </a:pPr>
            <a:endParaRPr lang="zh-CN" altLang="en-US" sz="1800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1"/>
          <a:srcRect l="1729" t="13734" r="4199" b="17619"/>
          <a:stretch>
            <a:fillRect/>
          </a:stretch>
        </p:blipFill>
        <p:spPr>
          <a:xfrm>
            <a:off x="1487170" y="2637155"/>
            <a:ext cx="9570720" cy="3153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556000" y="635063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 algn="ctr"/>
            <a:r>
              <a:rPr lang="zh-CN" i="0">
                <a:cs typeface="方正宋一简体" charset="0"/>
              </a:rPr>
              <a:t>图</a:t>
            </a:r>
            <a:r>
              <a:rPr lang="en-US" i="0">
                <a:latin typeface="Times New Roman" panose="02020603050405020304" pitchFamily="18" charset="0"/>
                <a:cs typeface="方正宋一简体" charset="0"/>
              </a:rPr>
              <a:t>1-8  </a:t>
            </a:r>
            <a:r>
              <a:rPr lang="zh-CN" i="0">
                <a:cs typeface="方正宋一简体" charset="0"/>
              </a:rPr>
              <a:t>京东物流云产品</a:t>
            </a:r>
            <a:endParaRPr lang="zh-CN" altLang="en-US" i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847850" y="1836451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955639" y="1928843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3"/>
            </p:custDataLst>
          </p:nvPr>
        </p:nvCxnSpPr>
        <p:spPr>
          <a:xfrm>
            <a:off x="3037840" y="1971706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3276761" y="2022558"/>
            <a:ext cx="6645629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知识准备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1847850" y="2952051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1955639" y="3044443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7"/>
            </p:custDataLst>
          </p:nvPr>
        </p:nvCxnSpPr>
        <p:spPr>
          <a:xfrm>
            <a:off x="3037840" y="3087306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3276762" y="3138158"/>
            <a:ext cx="6645634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工作任务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1847850" y="4067651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1955639" y="4160043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3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1"/>
            </p:custDataLst>
          </p:nvPr>
        </p:nvCxnSpPr>
        <p:spPr>
          <a:xfrm>
            <a:off x="3037840" y="4202906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3276762" y="4253758"/>
            <a:ext cx="6645634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实践应用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13"/>
            </p:custDataLst>
          </p:nvPr>
        </p:nvSpPr>
        <p:spPr>
          <a:xfrm>
            <a:off x="1847850" y="5183250"/>
            <a:ext cx="8496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1955639" y="5275642"/>
            <a:ext cx="1046642" cy="5835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z="3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15"/>
            </p:custDataLst>
          </p:nvPr>
        </p:nvCxnSpPr>
        <p:spPr>
          <a:xfrm>
            <a:off x="3037840" y="5318505"/>
            <a:ext cx="0" cy="4978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rgbClr val="00A6CC"/>
          </a:lnRef>
          <a:fillRef idx="0">
            <a:srgbClr val="00A6CC"/>
          </a:fillRef>
          <a:effectRef idx="0">
            <a:srgbClr val="00A6CC"/>
          </a:effectRef>
          <a:fontRef idx="minor">
            <a:sysClr val="windowText" lastClr="000000"/>
          </a:fontRef>
        </p:style>
      </p:cxn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3276762" y="5369357"/>
            <a:ext cx="6645634" cy="396134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任务拓展</a:t>
            </a:r>
            <a:endParaRPr lang="zh-CN" altLang="en-US" sz="18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7"/>
            </p:custDataLst>
          </p:nvPr>
        </p:nvSpPr>
        <p:spPr>
          <a:xfrm>
            <a:off x="1855470" y="1842770"/>
            <a:ext cx="36195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18"/>
            </p:custDataLst>
          </p:nvPr>
        </p:nvSpPr>
        <p:spPr>
          <a:xfrm>
            <a:off x="1855470" y="5189855"/>
            <a:ext cx="36195" cy="755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>
            <p:custDataLst>
              <p:tags r:id="rId19"/>
            </p:custDataLst>
          </p:nvPr>
        </p:nvSpPr>
        <p:spPr>
          <a:xfrm>
            <a:off x="1855470" y="2958465"/>
            <a:ext cx="36195" cy="755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20"/>
            </p:custDataLst>
          </p:nvPr>
        </p:nvSpPr>
        <p:spPr>
          <a:xfrm>
            <a:off x="1855470" y="4074160"/>
            <a:ext cx="36195" cy="755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rgbClr val="00A6CC">
              <a:shade val="50000"/>
            </a:srgbClr>
          </a:lnRef>
          <a:fillRef idx="1">
            <a:srgbClr val="00A6CC"/>
          </a:fillRef>
          <a:effectRef idx="0">
            <a:srgbClr val="00A6CC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2400194" y="437089"/>
            <a:ext cx="73916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sz="32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项目内容</a:t>
            </a:r>
            <a:endParaRPr lang="zh-CN" altLang="en-US" sz="32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749935" y="1043305"/>
            <a:ext cx="10861675" cy="532765"/>
          </a:xfrm>
          <a:prstGeom prst="rect">
            <a:avLst/>
          </a:prstGeom>
        </p:spPr>
        <p:txBody>
          <a:bodyPr wrap="square"/>
          <a:lstStyle/>
          <a:p>
            <a:pPr algn="l"/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学习目标是了解物流基本活动和电子商务模式，理解电子商务与物流</a:t>
            </a:r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管理的基本概念和内容，熟悉电商企业物流活动</a:t>
            </a:r>
            <a:r>
              <a:rPr lang="zh-CN" altLang="en-US" sz="18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和物流作业流程，具备物流对比分析能力、物流作业流程识别能力、物流平台分析能力</a:t>
            </a:r>
            <a:endParaRPr lang="zh-CN" altLang="en-US" sz="180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任务拓展二 </a:t>
            </a:r>
            <a:r>
              <a:rPr>
                <a:sym typeface="+mn-ea"/>
              </a:rPr>
              <a:t>京东物流云平台分析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 sz="2000"/>
              <a:t>任务内容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lang="zh-CN" altLang="en-US" sz="1800"/>
              <a:t>通过京东物流云平台，获悉当前京东物流云上提供的服务，选择其中一项云服务与传统服务做对比分析，分析内容包括服务的内容，服务的方式、服务的价格或成本、服务的效率，优势和劣势等，再根据分析结果撰写《京东物流云平台XXX服务对比分析报告》。</a:t>
            </a:r>
            <a:endParaRPr lang="zh-CN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任务拓展二 </a:t>
            </a:r>
            <a:r>
              <a:rPr>
                <a:sym typeface="+mn-ea"/>
              </a:rPr>
              <a:t>京东物流云平台分析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 sz="2000"/>
              <a:t>任务要求</a:t>
            </a:r>
            <a:endParaRPr lang="zh-CN" altLang="en-US" sz="2000"/>
          </a:p>
          <a:p>
            <a:pPr lvl="1" defTabSz="914400">
              <a:lnSpc>
                <a:spcPct val="150000"/>
              </a:lnSpc>
              <a:tabLst>
                <a:tab pos="1609725" algn="l"/>
                <a:tab pos="1609725" algn="l"/>
              </a:tabLst>
            </a:pPr>
            <a:r>
              <a:rPr lang="zh-CN" altLang="en-US" sz="1800"/>
              <a:t>本任务是一个独立任务，要求学生边学习边自主完成，时间为三天。《京东物流云平台XXX服务对比分析报告》的字数应在1 000字以上，要求格式规范，图文并茂，条理清晰，数据准确，分析到位。</a:t>
            </a:r>
            <a:endParaRPr lang="zh-CN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欢迎指导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t>项目导入</a:t>
            </a:r>
            <a:r>
              <a:rPr lang="en-US" altLang="zh-CN"/>
              <a:t>                                  亚洲一号</a:t>
            </a:r>
            <a:endParaRPr lang="en-US" altLang="zh-CN"/>
          </a:p>
        </p:txBody>
      </p:sp>
      <p:pic>
        <p:nvPicPr>
          <p:cNvPr id="3" name="图片 14" descr="亚洲一号2"/>
          <p:cNvPicPr/>
          <p:nvPr>
            <p:custDataLst>
              <p:tags r:id="rId1"/>
            </p:custDataLst>
          </p:nvPr>
        </p:nvPicPr>
        <p:blipFill>
          <a:blip r:embed="rId2"/>
          <a:srcRect t="28365"/>
          <a:stretch>
            <a:fillRect/>
          </a:stretch>
        </p:blipFill>
        <p:spPr>
          <a:xfrm>
            <a:off x="642620" y="1009650"/>
            <a:ext cx="10879455" cy="4446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223385" y="5589270"/>
            <a:ext cx="3243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i="0">
                <a:sym typeface="+mn-ea"/>
              </a:rPr>
              <a:t>图1-1 “亚洲一号”智能物流园区</a:t>
            </a:r>
            <a:endParaRPr lang="zh-CN" altLang="en-US" i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102" y="1619817"/>
            <a:ext cx="11237913" cy="4368800"/>
          </a:xfrm>
          <a:prstGeom prst="rect">
            <a:avLst/>
          </a:prstGeom>
          <a:solidFill>
            <a:srgbClr val="B5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0299" y="2401644"/>
            <a:ext cx="381043" cy="381043"/>
            <a:chOff x="3868099" y="5741049"/>
            <a:chExt cx="366050" cy="366050"/>
          </a:xfrm>
          <a:solidFill>
            <a:schemeClr val="bg1"/>
          </a:solidFill>
        </p:grpSpPr>
        <p:sp>
          <p:nvSpPr>
            <p:cNvPr id="10" name="AutoShape 123"/>
            <p:cNvSpPr/>
            <p:nvPr/>
          </p:nvSpPr>
          <p:spPr bwMode="auto">
            <a:xfrm>
              <a:off x="3868099" y="5741049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1" name="AutoShape 124"/>
            <p:cNvSpPr/>
            <p:nvPr/>
          </p:nvSpPr>
          <p:spPr bwMode="auto">
            <a:xfrm>
              <a:off x="3971344" y="5843668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2" name="AutoShape 125"/>
            <p:cNvSpPr/>
            <p:nvPr/>
          </p:nvSpPr>
          <p:spPr bwMode="auto">
            <a:xfrm>
              <a:off x="4005134" y="5878083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</p:grpSp>
      <p:sp>
        <p:nvSpPr>
          <p:cNvPr id="13" name="AutoShape 59"/>
          <p:cNvSpPr/>
          <p:nvPr/>
        </p:nvSpPr>
        <p:spPr bwMode="auto">
          <a:xfrm>
            <a:off x="1129606" y="4973984"/>
            <a:ext cx="381694" cy="38104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B5BDC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29606" y="3751652"/>
            <a:ext cx="381694" cy="321119"/>
            <a:chOff x="4600201" y="5775463"/>
            <a:chExt cx="366676" cy="308484"/>
          </a:xfrm>
          <a:solidFill>
            <a:schemeClr val="bg1"/>
          </a:solidFill>
        </p:grpSpPr>
        <p:sp>
          <p:nvSpPr>
            <p:cNvPr id="15" name="AutoShape 120"/>
            <p:cNvSpPr/>
            <p:nvPr/>
          </p:nvSpPr>
          <p:spPr bwMode="auto">
            <a:xfrm>
              <a:off x="4692182" y="5855558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6" name="AutoShape 121"/>
            <p:cNvSpPr/>
            <p:nvPr/>
          </p:nvSpPr>
          <p:spPr bwMode="auto">
            <a:xfrm>
              <a:off x="4737861" y="5901235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  <p:sp>
          <p:nvSpPr>
            <p:cNvPr id="17" name="AutoShape 122"/>
            <p:cNvSpPr/>
            <p:nvPr/>
          </p:nvSpPr>
          <p:spPr bwMode="auto">
            <a:xfrm>
              <a:off x="4600201" y="5775463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B5BD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思源宋体 CN"/>
                <a:ea typeface="Source Han Sans Regular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823087" y="2336860"/>
            <a:ext cx="396811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京东建设亚洲一号的目的是什么？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3085" y="3594735"/>
            <a:ext cx="45040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亚洲一号在全国是如何布局的？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23085" y="4898390"/>
            <a:ext cx="48704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亚洲一号应用了哪些高科技？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7650" y="407964"/>
            <a:ext cx="3021021" cy="521970"/>
            <a:chOff x="437650" y="407964"/>
            <a:chExt cx="3021021" cy="521970"/>
          </a:xfrm>
        </p:grpSpPr>
        <p:grpSp>
          <p:nvGrpSpPr>
            <p:cNvPr id="25" name="组合 24"/>
            <p:cNvGrpSpPr/>
            <p:nvPr/>
          </p:nvGrpSpPr>
          <p:grpSpPr>
            <a:xfrm>
              <a:off x="437650" y="426743"/>
              <a:ext cx="503641" cy="485662"/>
              <a:chOff x="431503" y="418769"/>
              <a:chExt cx="710506" cy="68514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08000" y="469900"/>
                <a:ext cx="634009" cy="634011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31503" y="418769"/>
                <a:ext cx="634008" cy="634011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Source Han Sans Regular"/>
                  <a:cs typeface="+mn-cs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039846" y="407964"/>
              <a:ext cx="24188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站酷文艺体" panose="02000603000000000000" pitchFamily="2" charset="-122"/>
                  <a:ea typeface="站酷文艺体" panose="02000603000000000000" pitchFamily="2" charset="-122"/>
                  <a:cs typeface="+mn-cs"/>
                </a:rPr>
                <a:t>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82665" y="1619885"/>
            <a:ext cx="5701665" cy="4368800"/>
          </a:xfrm>
          <a:custGeom>
            <a:avLst/>
            <a:gdLst>
              <a:gd name="connsiteX0" fmla="*/ 1190943 w 5954714"/>
              <a:gd name="connsiteY0" fmla="*/ 0 h 4368799"/>
              <a:gd name="connsiteX1" fmla="*/ 5954714 w 5954714"/>
              <a:gd name="connsiteY1" fmla="*/ 0 h 4368799"/>
              <a:gd name="connsiteX2" fmla="*/ 5954714 w 5954714"/>
              <a:gd name="connsiteY2" fmla="*/ 4368799 h 4368799"/>
              <a:gd name="connsiteX3" fmla="*/ 0 w 5954714"/>
              <a:gd name="connsiteY3" fmla="*/ 4368799 h 4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4714" h="4368799">
                <a:moveTo>
                  <a:pt x="1190943" y="0"/>
                </a:moveTo>
                <a:lnTo>
                  <a:pt x="5954714" y="0"/>
                </a:lnTo>
                <a:lnTo>
                  <a:pt x="5954714" y="4368799"/>
                </a:lnTo>
                <a:lnTo>
                  <a:pt x="0" y="436879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0"/>
            <a:ext cx="4163438" cy="6858000"/>
          </a:xfrm>
          <a:custGeom>
            <a:avLst/>
            <a:gdLst>
              <a:gd name="connsiteX0" fmla="*/ 0 w 4163438"/>
              <a:gd name="connsiteY0" fmla="*/ 0 h 6858000"/>
              <a:gd name="connsiteX1" fmla="*/ 2742992 w 4163438"/>
              <a:gd name="connsiteY1" fmla="*/ 0 h 6858000"/>
              <a:gd name="connsiteX2" fmla="*/ 2844235 w 4163438"/>
              <a:gd name="connsiteY2" fmla="*/ 103427 h 6858000"/>
              <a:gd name="connsiteX3" fmla="*/ 4163438 w 4163438"/>
              <a:gd name="connsiteY3" fmla="*/ 3429000 h 6858000"/>
              <a:gd name="connsiteX4" fmla="*/ 2844235 w 4163438"/>
              <a:gd name="connsiteY4" fmla="*/ 6754574 h 6858000"/>
              <a:gd name="connsiteX5" fmla="*/ 2742992 w 4163438"/>
              <a:gd name="connsiteY5" fmla="*/ 6858000 h 6858000"/>
              <a:gd name="connsiteX6" fmla="*/ 0 w 41634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438" h="6858000">
                <a:moveTo>
                  <a:pt x="0" y="0"/>
                </a:moveTo>
                <a:lnTo>
                  <a:pt x="2742992" y="0"/>
                </a:lnTo>
                <a:lnTo>
                  <a:pt x="2844235" y="103427"/>
                </a:lnTo>
                <a:cubicBezTo>
                  <a:pt x="3663879" y="981771"/>
                  <a:pt x="4163438" y="2148565"/>
                  <a:pt x="4163438" y="3429000"/>
                </a:cubicBezTo>
                <a:cubicBezTo>
                  <a:pt x="4163438" y="4709436"/>
                  <a:pt x="3663879" y="5876229"/>
                  <a:pt x="2844235" y="6754574"/>
                </a:cubicBezTo>
                <a:lnTo>
                  <a:pt x="27429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站酷文艺体" panose="02000603000000000000"/>
              <a:cs typeface="+mn-cs"/>
            </a:endParaRPr>
          </a:p>
        </p:txBody>
      </p:sp>
      <p:pic>
        <p:nvPicPr>
          <p:cNvPr id="14" name="图片 13" descr="图片包含 游戏机, 建筑, 桌子, 房间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t="357" r="18621"/>
          <a:stretch>
            <a:fillRect/>
          </a:stretch>
        </p:blipFill>
        <p:spPr>
          <a:xfrm flipH="1">
            <a:off x="4" y="5122"/>
            <a:ext cx="3814629" cy="6833522"/>
          </a:xfrm>
          <a:custGeom>
            <a:avLst/>
            <a:gdLst>
              <a:gd name="connsiteX0" fmla="*/ 3814629 w 3814629"/>
              <a:gd name="connsiteY0" fmla="*/ 0 h 6833522"/>
              <a:gd name="connsiteX1" fmla="*/ 1322877 w 3814629"/>
              <a:gd name="connsiteY1" fmla="*/ 0 h 6833522"/>
              <a:gd name="connsiteX2" fmla="*/ 1228588 w 3814629"/>
              <a:gd name="connsiteY2" fmla="*/ 103427 h 6833522"/>
              <a:gd name="connsiteX3" fmla="*/ 0 w 3814629"/>
              <a:gd name="connsiteY3" fmla="*/ 3429000 h 6833522"/>
              <a:gd name="connsiteX4" fmla="*/ 1228588 w 3814629"/>
              <a:gd name="connsiteY4" fmla="*/ 6754574 h 6833522"/>
              <a:gd name="connsiteX5" fmla="*/ 1300561 w 3814629"/>
              <a:gd name="connsiteY5" fmla="*/ 6833522 h 6833522"/>
              <a:gd name="connsiteX6" fmla="*/ 3814629 w 3814629"/>
              <a:gd name="connsiteY6" fmla="*/ 6833522 h 68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629" h="6833522">
                <a:moveTo>
                  <a:pt x="3814629" y="0"/>
                </a:moveTo>
                <a:lnTo>
                  <a:pt x="1322877" y="0"/>
                </a:lnTo>
                <a:lnTo>
                  <a:pt x="1228588" y="103427"/>
                </a:lnTo>
                <a:cubicBezTo>
                  <a:pt x="465245" y="981771"/>
                  <a:pt x="0" y="2148565"/>
                  <a:pt x="0" y="3429000"/>
                </a:cubicBezTo>
                <a:cubicBezTo>
                  <a:pt x="0" y="4709436"/>
                  <a:pt x="465245" y="5876229"/>
                  <a:pt x="1228588" y="6754574"/>
                </a:cubicBezTo>
                <a:lnTo>
                  <a:pt x="1300561" y="6833522"/>
                </a:lnTo>
                <a:lnTo>
                  <a:pt x="3814629" y="6833522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610035" y="3061922"/>
            <a:ext cx="425715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kern="1200" cap="none" spc="300" normalizeH="0" baseline="0" noProof="0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知识准备</a:t>
            </a:r>
            <a:endParaRPr kumimoji="0" lang="zh-CN" altLang="en-US" sz="4800" i="0" kern="1200" cap="none" spc="300" normalizeH="0" baseline="0" noProof="0" dirty="0"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5295" y="2855595"/>
            <a:ext cx="1075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i="0" noProof="0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小薇LOGO体" panose="02010600010101010101" pitchFamily="2" charset="-122"/>
                <a:ea typeface="站酷小薇LOGO体" panose="02010600010101010101" pitchFamily="2" charset="-122"/>
                <a:sym typeface="+mn-ea"/>
              </a:rPr>
              <a:t>01</a:t>
            </a:r>
            <a:endParaRPr kumimoji="0" lang="zh-CN" altLang="en-US" sz="6600" i="0" kern="1200" cap="none" spc="0" normalizeH="0" baseline="0" noProof="0" dirty="0"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03947" y="4025470"/>
            <a:ext cx="4757244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188465" y="4358935"/>
            <a:ext cx="446576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i="0" kern="1200" cap="none" spc="0" normalizeH="0" baseline="0" noProof="0" dirty="0">
                <a:solidFill>
                  <a:prstClr val="white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cs typeface="+mn-cs"/>
              </a:rPr>
              <a:t>电子商务概念与模式、物流与电子商务关系、物流管理概念与7R理论</a:t>
            </a:r>
            <a:endParaRPr kumimoji="0" lang="zh-CN" altLang="en-US" sz="900" i="0" kern="1200" cap="none" spc="0" normalizeH="0" baseline="0" noProof="0" dirty="0">
              <a:solidFill>
                <a:prstClr val="white"/>
              </a:solidFill>
              <a:latin typeface="站酷文艺体" panose="02000603000000000000" pitchFamily="2" charset="-122"/>
              <a:ea typeface="站酷文艺体" panose="02000603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3948" y="4377610"/>
            <a:ext cx="250690" cy="27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Source Han Sans Regular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电子商务概念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/>
        <p:txBody>
          <a:bodyPr>
            <a:normAutofit/>
          </a:bodyPr>
          <a:p>
            <a:pPr lvl="0"/>
            <a:r>
              <a:rPr lang="zh-CN" altLang="en-US" sz="1800">
                <a:sym typeface="+mn-ea"/>
              </a:rPr>
              <a:t>狭义的电子商务（E-Commerce）</a:t>
            </a:r>
            <a:endParaRPr lang="zh-CN" altLang="en-US" sz="1800">
              <a:sym typeface="+mn-ea"/>
            </a:endParaRPr>
          </a:p>
          <a:p>
            <a:pPr lvl="1"/>
            <a:r>
              <a:rPr lang="zh-CN" altLang="en-US" sz="1800"/>
              <a:t>是指利用互联网进行的商务交易</a:t>
            </a:r>
            <a:endParaRPr lang="zh-CN" altLang="en-US" sz="1800"/>
          </a:p>
        </p:txBody>
      </p:sp>
      <p:sp>
        <p:nvSpPr>
          <p:cNvPr id="12" name="内容占位符 7"/>
          <p:cNvSpPr/>
          <p:nvPr/>
        </p:nvSpPr>
        <p:spPr>
          <a:xfrm>
            <a:off x="6275070" y="1663065"/>
            <a:ext cx="5342255" cy="415861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i="0">
                <a:sym typeface="+mn-ea"/>
              </a:rPr>
              <a:t>广义的电子商务（E-Business）</a:t>
            </a:r>
            <a:endParaRPr lang="zh-CN" altLang="en-US" sz="1800" i="0">
              <a:sym typeface="+mn-ea"/>
            </a:endParaRPr>
          </a:p>
          <a:p>
            <a:pPr lvl="1"/>
            <a:r>
              <a:rPr lang="zh-CN" altLang="en-US" sz="1800" i="0">
                <a:sym typeface="+mn-ea"/>
              </a:rPr>
              <a:t>是指基于互联网等计算机网络之上的、在企业业务流程上用于执行与支持价值链增值的一切活动，包括市场、销售、采购、供应链管理等各类环节</a:t>
            </a:r>
            <a:endParaRPr lang="zh-CN" altLang="en-US" sz="1800" i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电子商务业务模式</a:t>
            </a:r>
            <a:endParaRPr lang="zh-CN" altLang="en-US"/>
          </a:p>
        </p:txBody>
      </p:sp>
      <p:sp>
        <p:nvSpPr>
          <p:cNvPr id="8" name="内容占位符 7"/>
          <p:cNvSpPr/>
          <p:nvPr>
            <p:ph sz="quarter" idx="13"/>
          </p:nvPr>
        </p:nvSpPr>
        <p:spPr>
          <a:xfrm>
            <a:off x="579755" y="1663065"/>
            <a:ext cx="9812655" cy="4372610"/>
          </a:xfrm>
        </p:spPr>
        <p:txBody>
          <a:bodyPr>
            <a:normAutofit lnSpcReduction="20000"/>
          </a:bodyPr>
          <a:p>
            <a:r>
              <a:rPr lang="zh-CN" altLang="en-US" sz="1800"/>
              <a:t>M2C模式</a:t>
            </a:r>
            <a:r>
              <a:rPr lang="zh-CN" altLang="en-US" sz="1800">
                <a:sym typeface="+mn-ea"/>
              </a:rPr>
              <a:t>（</a:t>
            </a:r>
            <a:r>
              <a:rPr lang="zh-CN" altLang="en-US" sz="1800"/>
              <a:t>Manufacturers to Consumer，</a:t>
            </a:r>
            <a:r>
              <a:rPr lang="zh-CN" altLang="en-US" sz="1800"/>
              <a:t>生产厂家对消费者）</a:t>
            </a:r>
            <a:endParaRPr lang="zh-CN" altLang="en-US" sz="1800"/>
          </a:p>
          <a:p>
            <a:r>
              <a:rPr lang="zh-CN" altLang="en-US" sz="1800"/>
              <a:t>M2B模式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Manufacturers to Business</a:t>
            </a:r>
            <a:r>
              <a:rPr lang="zh-CN" altLang="en-US" sz="1800"/>
              <a:t>，</a:t>
            </a:r>
            <a:r>
              <a:rPr lang="en-US" altLang="zh-CN" sz="1800"/>
              <a:t>生产商直接面对经销商）</a:t>
            </a:r>
            <a:endParaRPr lang="en-US" altLang="zh-CN" sz="1800"/>
          </a:p>
          <a:p>
            <a:r>
              <a:rPr lang="zh-CN" altLang="en-US" sz="1800"/>
              <a:t>B2C模式</a:t>
            </a:r>
            <a:r>
              <a:rPr lang="en-US" altLang="zh-CN" sz="1800"/>
              <a:t> 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Business to Consumer</a:t>
            </a:r>
            <a:r>
              <a:rPr lang="zh-CN" altLang="en-US" sz="1800"/>
              <a:t>，</a:t>
            </a:r>
            <a:r>
              <a:rPr lang="en-US" altLang="zh-CN" sz="1800"/>
              <a:t>企业对消费者）</a:t>
            </a:r>
            <a:endParaRPr lang="en-US" altLang="zh-CN" sz="1800"/>
          </a:p>
          <a:p>
            <a:r>
              <a:rPr lang="en-US" altLang="zh-CN" sz="1800"/>
              <a:t>B2B模式 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Business to Business</a:t>
            </a:r>
            <a:r>
              <a:rPr lang="zh-CN" altLang="en-US" sz="1800"/>
              <a:t>，</a:t>
            </a:r>
            <a:r>
              <a:rPr lang="en-US" altLang="zh-CN" sz="1800"/>
              <a:t>企业对企业）</a:t>
            </a:r>
            <a:endParaRPr lang="en-US" altLang="zh-CN" sz="1800"/>
          </a:p>
          <a:p>
            <a:r>
              <a:rPr lang="en-US" altLang="zh-CN" sz="1800"/>
              <a:t>G2B模式 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Government to Business</a:t>
            </a:r>
            <a:r>
              <a:rPr lang="zh-CN" altLang="en-US" sz="1800"/>
              <a:t>，</a:t>
            </a:r>
            <a:r>
              <a:rPr lang="en-US" altLang="zh-CN" sz="1800"/>
              <a:t>政府对企业）</a:t>
            </a:r>
            <a:endParaRPr lang="en-US" altLang="zh-CN" sz="1800"/>
          </a:p>
          <a:p>
            <a:r>
              <a:rPr lang="en-US" altLang="zh-CN" sz="1800"/>
              <a:t>C2C模式 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Customer to Customer</a:t>
            </a:r>
            <a:r>
              <a:rPr lang="zh-CN" altLang="en-US" sz="1800"/>
              <a:t>，</a:t>
            </a:r>
            <a:r>
              <a:rPr lang="en-US" altLang="zh-CN" sz="1800"/>
              <a:t>消费者对消费者）</a:t>
            </a:r>
            <a:endParaRPr lang="en-US" altLang="zh-CN" sz="1800"/>
          </a:p>
          <a:p>
            <a:r>
              <a:rPr lang="en-US" altLang="zh-CN" sz="1800"/>
              <a:t>C2B模式 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Customer to Business</a:t>
            </a:r>
            <a:r>
              <a:rPr lang="zh-CN" altLang="en-US" sz="1800"/>
              <a:t>，</a:t>
            </a:r>
            <a:r>
              <a:rPr lang="en-US" altLang="zh-CN" sz="1800"/>
              <a:t>消费者对企业）</a:t>
            </a:r>
            <a:endParaRPr lang="en-US" altLang="zh-CN" sz="1800"/>
          </a:p>
          <a:p>
            <a:r>
              <a:rPr lang="en-US" altLang="zh-CN" sz="1800"/>
              <a:t>C2G模式 </a:t>
            </a:r>
            <a:r>
              <a:rPr lang="en-US" altLang="zh-CN" sz="1800">
                <a:sym typeface="+mn-ea"/>
              </a:rPr>
              <a:t>（</a:t>
            </a:r>
            <a:r>
              <a:rPr lang="en-US" altLang="zh-CN" sz="1800"/>
              <a:t>Consumer to Government</a:t>
            </a:r>
            <a:r>
              <a:rPr lang="zh-CN" altLang="en-US" sz="1800"/>
              <a:t>，</a:t>
            </a:r>
            <a:r>
              <a:rPr lang="en-US" altLang="zh-CN" sz="1800"/>
              <a:t>消费者对政府机构）</a:t>
            </a:r>
            <a:endParaRPr lang="en-US" altLang="zh-CN" sz="1800"/>
          </a:p>
          <a:p>
            <a:r>
              <a:rPr lang="en-US" altLang="zh-CN" sz="1800"/>
              <a:t>O2O模式 </a:t>
            </a:r>
            <a:r>
              <a:rPr lang="zh-CN" altLang="en-US" sz="1800"/>
              <a:t>（</a:t>
            </a:r>
            <a:r>
              <a:rPr lang="en-US" altLang="zh-CN" sz="1800"/>
              <a:t>Online To Offline</a:t>
            </a:r>
            <a:r>
              <a:rPr lang="zh-CN" altLang="en-US" sz="1800"/>
              <a:t>，线上到</a:t>
            </a:r>
            <a:r>
              <a:rPr lang="zh-CN" altLang="en-US" sz="1800"/>
              <a:t>线下）</a:t>
            </a:r>
            <a:endParaRPr lang="zh-CN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/>
              <a:t>基于大数据的电子商务模式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lang="zh-CN" altLang="en-US" sz="2000"/>
              <a:t>按需定制模式</a:t>
            </a:r>
            <a:endParaRPr lang="zh-CN" altLang="en-US" sz="2000"/>
          </a:p>
          <a:p>
            <a:r>
              <a:rPr lang="zh-CN" altLang="en-US" sz="2000"/>
              <a:t>线上线下深度融合模式</a:t>
            </a:r>
            <a:endParaRPr lang="zh-CN" altLang="en-US" sz="2000"/>
          </a:p>
          <a:p>
            <a:r>
              <a:rPr lang="zh-CN" altLang="en-US" sz="2000"/>
              <a:t>互联网金融模式</a:t>
            </a:r>
            <a:endParaRPr lang="zh-CN" altLang="en-US" sz="2000"/>
          </a:p>
          <a:p>
            <a:r>
              <a:rPr lang="zh-CN" altLang="en-US" sz="2000"/>
              <a:t>在线供应链金融模式</a:t>
            </a:r>
            <a:endParaRPr lang="zh-CN" altLang="en-US" sz="200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655435" y="1556385"/>
            <a:ext cx="4794885" cy="26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671945" y="4220845"/>
            <a:ext cx="469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i="0"/>
              <a:t>图源：搜狐网</a:t>
            </a:r>
            <a:endParaRPr lang="zh-CN" altLang="en-US" sz="1400" i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105.xml><?xml version="1.0" encoding="utf-8"?>
<p:tagLst xmlns:p="http://schemas.openxmlformats.org/presentationml/2006/main">
  <p:tag name="KSO_WM_SLIDE_BACKGROUND_TYPE" val="frame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151.xml><?xml version="1.0" encoding="utf-8"?>
<p:tagLst xmlns:p="http://schemas.openxmlformats.org/presentationml/2006/main">
  <p:tag name="KSO_WM_SLIDE_BACKGROUND_TYPE" val="belt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SLIDE_BACKGROUND_TYPE" val="belt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272.xml><?xml version="1.0" encoding="utf-8"?>
<p:tagLst xmlns:p="http://schemas.openxmlformats.org/presentationml/2006/main">
  <p:tag name="KSO_WM_SLIDE_BACKGROUND_TYPE" val="frame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318.xml><?xml version="1.0" encoding="utf-8"?>
<p:tagLst xmlns:p="http://schemas.openxmlformats.org/presentationml/2006/main">
  <p:tag name="KSO_WM_SLIDE_BACKGROUND_TYPE" val="belt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1.xml><?xml version="1.0" encoding="utf-8"?>
<p:tagLst xmlns:p="http://schemas.openxmlformats.org/presentationml/2006/main">
  <p:tag name="KSO_WM_SLIDE_BACKGROUND_TYPE" val="belt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439.xml><?xml version="1.0" encoding="utf-8"?>
<p:tagLst xmlns:p="http://schemas.openxmlformats.org/presentationml/2006/main">
  <p:tag name="KSO_WM_SLIDE_BACKGROUND_TYPE" val="frame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485.xml><?xml version="1.0" encoding="utf-8"?>
<p:tagLst xmlns:p="http://schemas.openxmlformats.org/presentationml/2006/main">
  <p:tag name="KSO_WM_SLIDE_BACKGROUND_TYPE" val="belt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88.xml><?xml version="1.0" encoding="utf-8"?>
<p:tagLst xmlns:p="http://schemas.openxmlformats.org/presentationml/2006/main">
  <p:tag name="KSO_WM_SLIDE_BACKGROUND_TYPE" val="belt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3228_12*l_h_i*1_1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3228_12*l_h_i*1_1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3228_12*l_h_i*1_1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05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3228_12*l_h_f*1_1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VALUE" val="28"/>
  <p:tag name="KSO_WM_UNIT_SUBTYPE" val="a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3228_12*l_h_i*1_2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203228_12*l_h_i*1_2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3228_12*l_h_i*1_2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09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3228_12*l_h_f*1_2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SUBTYPE" val="a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3228_12*l_h_i*1_3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3228_12*l_h_i*1_3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3228_12*l_h_i*1_3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13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3_1"/>
  <p:tag name="KSO_WM_UNIT_ID" val="custom20203228_12*l_h_f*1_3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SUBTYPE" val="a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4"/>
  <p:tag name="KSO_WM_UNIT_ID" val="custom20203228_12*l_h_i*1_4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3228_12*l_h_i*1_4_3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UNIT_DIAGRAM_SCHEMECOLOR_ID" val="0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3228_12*l_h_i*1_4_2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17.xml><?xml version="1.0" encoding="utf-8"?>
<p:tagLst xmlns:p="http://schemas.openxmlformats.org/presentationml/2006/main">
  <p:tag name="KSO_WM_UNIT_PRESET_TEXT" val="点击此处添加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4_1"/>
  <p:tag name="KSO_WM_UNIT_ID" val="custom20203228_12*l_h_f*1_4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  <p:tag name="KSO_WM_UNIT_DIAGRAM_SCHEMECOLOR_ID" val="0"/>
  <p:tag name="KSO_WM_UNIT_SUBTYPE" val="a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4"/>
  <p:tag name="KSO_WM_UNIT_ID" val="custom20203228_12*l_h_i*1_1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3228_12*l_h_i*1_4_1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4"/>
  <p:tag name="KSO_WM_UNIT_ID" val="custom20203228_12*l_h_i*1_2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4"/>
  <p:tag name="KSO_WM_UNIT_ID" val="custom20203228_12*l_h_i*1_3_4"/>
  <p:tag name="KSO_WM_TEMPLATE_CATEGORY" val="custom"/>
  <p:tag name="KSO_WM_TEMPLATE_INDEX" val="2020322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52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228"/>
  <p:tag name="KSO_WM_DIAGRAM_GROUP_CODE" val="l1-2"/>
  <p:tag name="KSO_WM_UNIT_ID" val="custom20203228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UNIT_ISNUMDGMTITLE" val="0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228_12*b*1"/>
  <p:tag name="KSO_WM_TEMPLATE_CATEGORY" val="custom"/>
  <p:tag name="KSO_WM_TEMPLATE_INDEX" val="20203228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"/>
  <p:tag name="KSO_WM_UNIT_NOCLEAR" val="0"/>
  <p:tag name="KSO_WM_UNIT_VALUE" val="17"/>
  <p:tag name="KSO_WM_UNIT_TYPE" val="b"/>
  <p:tag name="KSO_WM_UNIT_INDEX" val="1"/>
  <p:tag name="KSO_WM_UNIT_ISNUMDGMTITLE" val="0"/>
  <p:tag name="KSO_WM_UNIT_TEXT_FILL_FORE_SCHEMECOLOR_INDEX" val="14"/>
  <p:tag name="KSO_WM_UNIT_TEXT_FILL_TYPE" val="1"/>
  <p:tag name="KSO_WM_UNIT_USESOURCEFORMAT_APPLY" val="1"/>
</p:tagLst>
</file>

<file path=ppt/tags/tag524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8"/>
  <p:tag name="KSO_WM_SLIDE_ID" val="custom20203228_12"/>
  <p:tag name="KSO_WM_TEMPLATE_SUBCATEGORY" val="15"/>
  <p:tag name="KSO_WM_SLIDE_TYPE" val="text"/>
  <p:tag name="KSO_WM_SLIDE_SUBTYPE" val="diag"/>
  <p:tag name="KSO_WM_SLIDE_ITEM_CNT" val="4"/>
  <p:tag name="KSO_WM_SLIDE_INDEX" val="12"/>
  <p:tag name="KSO_WM_SLIDE_SIZE" val="669*324.027"/>
  <p:tag name="KSO_WM_SLIDE_POSITION" val="145.5*144.602"/>
  <p:tag name="KSO_WM_DIAGRAM_GROUP_CODE" val="l1-2"/>
  <p:tag name="KSO_WM_SLIDE_DIAGTYPE" val="l"/>
  <p:tag name="KSO_WM_TAG_VERSION" val="1.0"/>
  <p:tag name="KSO_WM_SLIDE_LAYOUT" val="a_b_l"/>
  <p:tag name="KSO_WM_SLIDE_LAYOUT_CNT" val="1_1_1"/>
  <p:tag name="KSO_WM_TEMPLATE_MASTER_TYPE" val="1"/>
  <p:tag name="KSO_WM_TEMPLATE_COLOR_TYPE" val="1"/>
</p:tagLst>
</file>

<file path=ppt/tags/tag525.xml><?xml version="1.0" encoding="utf-8"?>
<p:tagLst xmlns:p="http://schemas.openxmlformats.org/presentationml/2006/main">
  <p:tag name="KSO_WM_UNIT_PLACING_PICTURE_USER_VIEWPORT" val="{&quot;height&quot;:3306,&quot;width&quot;:8213}"/>
</p:tagLst>
</file>

<file path=ppt/tags/tag526.xml><?xml version="1.0" encoding="utf-8"?>
<p:tagLst xmlns:p="http://schemas.openxmlformats.org/presentationml/2006/main">
  <p:tag name="KSO_WM_BEAUTIFY_FLAG" val="#wm#"/>
  <p:tag name="KSO_WM_TEMPLATE_CATEGORY" val="custom"/>
  <p:tag name="KSO_WM_TEMPLATE_INDEX" val="20203228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0910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0910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0910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3243</Words>
  <Application>WPS 演示</Application>
  <PresentationFormat>宽屏</PresentationFormat>
  <Paragraphs>230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58" baseType="lpstr">
      <vt:lpstr>Arial</vt:lpstr>
      <vt:lpstr>宋体</vt:lpstr>
      <vt:lpstr>Wingdings</vt:lpstr>
      <vt:lpstr>华文细黑</vt:lpstr>
      <vt:lpstr>微软雅黑</vt:lpstr>
      <vt:lpstr>汉仪旗黑-85S</vt:lpstr>
      <vt:lpstr>黑体</vt:lpstr>
      <vt:lpstr>Arial</vt:lpstr>
      <vt:lpstr>站酷文艺体</vt:lpstr>
      <vt:lpstr>等线</vt:lpstr>
      <vt:lpstr>思源宋体 CN</vt:lpstr>
      <vt:lpstr>Source Han Sans Regular</vt:lpstr>
      <vt:lpstr>Tempus Sans ITC</vt:lpstr>
      <vt:lpstr>幼圆</vt:lpstr>
      <vt:lpstr>站酷文艺体</vt:lpstr>
      <vt:lpstr>站酷小薇LOGO体</vt:lpstr>
      <vt:lpstr>Arial Unicode MS</vt:lpstr>
      <vt:lpstr>方正宋一简体</vt:lpstr>
      <vt:lpstr>Times New Roman</vt:lpstr>
      <vt:lpstr>Trebuchet MS</vt:lpstr>
      <vt:lpstr>Segoe Print</vt:lpstr>
      <vt:lpstr>1_Office 主题​​</vt:lpstr>
      <vt:lpstr>3_Office 主题​​</vt:lpstr>
      <vt:lpstr>Office 主题​​</vt:lpstr>
      <vt:lpstr>2_Office 主题​​</vt:lpstr>
      <vt:lpstr>4_Office 主题​​</vt:lpstr>
      <vt:lpstr>PowerPoint 演示文稿</vt:lpstr>
      <vt:lpstr>PowerPoint 演示文稿</vt:lpstr>
      <vt:lpstr>PowerPoint 演示文稿</vt:lpstr>
      <vt:lpstr>项目导入                                  亚洲一号</vt:lpstr>
      <vt:lpstr>PowerPoint 演示文稿</vt:lpstr>
      <vt:lpstr>PowerPoint 演示文稿</vt:lpstr>
      <vt:lpstr>电子商务概念</vt:lpstr>
      <vt:lpstr>电子商务业务模式</vt:lpstr>
      <vt:lpstr>基于大数据的电子商务模式</vt:lpstr>
      <vt:lpstr>物流的概念</vt:lpstr>
      <vt:lpstr>物流的概念</vt:lpstr>
      <vt:lpstr>物流是实施电子商务的重要环节</vt:lpstr>
      <vt:lpstr>电子商务对物流的影响</vt:lpstr>
      <vt:lpstr>物流管理概念</vt:lpstr>
      <vt:lpstr>7R理论</vt:lpstr>
      <vt:lpstr>PowerPoint 演示文稿</vt:lpstr>
      <vt:lpstr>工作任务一 大数据背景下物流模式对比分析</vt:lpstr>
      <vt:lpstr>工作任务二 B2C电商企业物流作业流程的识别</vt:lpstr>
      <vt:lpstr>工作任务二 B2C电商企业物流作业流程的识别</vt:lpstr>
      <vt:lpstr>PowerPoint 演示文稿</vt:lpstr>
      <vt:lpstr>实践应用一 戴尔公司的物流活动过程分析</vt:lpstr>
      <vt:lpstr>实践应用一 戴尔公司的物流活动过程分析</vt:lpstr>
      <vt:lpstr>实践应用一 戴尔公司的物流活动过程分析</vt:lpstr>
      <vt:lpstr>实践应用二 亚马逊公司的物流管理策略分析</vt:lpstr>
      <vt:lpstr>PowerPoint 演示文稿</vt:lpstr>
      <vt:lpstr>任务拓展一 分析顺丰数据灯塔</vt:lpstr>
      <vt:lpstr>任务拓展一 分析顺丰数据灯塔</vt:lpstr>
      <vt:lpstr>任务拓展一 分析顺丰数据灯塔</vt:lpstr>
      <vt:lpstr>任务拓展二 京东物流云平台分析</vt:lpstr>
      <vt:lpstr>任务拓展二 京东物流云平台分析</vt:lpstr>
      <vt:lpstr>任务拓展二 京东物流云平台分析</vt:lpstr>
      <vt:lpstr>欢迎指导</vt:lpstr>
    </vt:vector>
  </TitlesOfParts>
  <Company>浙江商业职业技术学院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《电子商务物流管理》第二版（人民邮电出版社）</dc:title>
  <dc:creator>邵贵平</dc:creator>
  <cp:lastModifiedBy>张j</cp:lastModifiedBy>
  <cp:revision>435</cp:revision>
  <dcterms:created xsi:type="dcterms:W3CDTF">2008-05-06T01:42:00Z</dcterms:created>
  <dcterms:modified xsi:type="dcterms:W3CDTF">2026-03-05T12:21:19Z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D96D14F92B2B4501BDB0F63686DFE141</vt:lpwstr>
  </property>
</Properties>
</file>