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Override PartName="/customXml/itemProps52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3"/>
    <p:sldMasterId id="2147483683" r:id="rId4"/>
    <p:sldMasterId id="2147483695" r:id="rId5"/>
    <p:sldMasterId id="2147483714" r:id="rId6"/>
  </p:sldMasterIdLst>
  <p:notesMasterIdLst>
    <p:notesMasterId r:id="rId10"/>
  </p:notesMasterIdLst>
  <p:handoutMasterIdLst>
    <p:handoutMasterId r:id="rId51"/>
  </p:handoutMasterIdLst>
  <p:sldIdLst>
    <p:sldId id="571" r:id="rId7"/>
    <p:sldId id="572" r:id="rId8"/>
    <p:sldId id="627" r:id="rId9"/>
    <p:sldId id="676" r:id="rId11"/>
    <p:sldId id="677" r:id="rId12"/>
    <p:sldId id="678" r:id="rId13"/>
    <p:sldId id="751" r:id="rId14"/>
    <p:sldId id="684" r:id="rId15"/>
    <p:sldId id="686" r:id="rId16"/>
    <p:sldId id="718" r:id="rId17"/>
    <p:sldId id="782" r:id="rId18"/>
    <p:sldId id="783" r:id="rId19"/>
    <p:sldId id="784" r:id="rId20"/>
    <p:sldId id="785" r:id="rId21"/>
    <p:sldId id="691" r:id="rId22"/>
    <p:sldId id="693" r:id="rId23"/>
    <p:sldId id="694" r:id="rId24"/>
    <p:sldId id="695" r:id="rId25"/>
    <p:sldId id="753" r:id="rId26"/>
    <p:sldId id="786" r:id="rId27"/>
    <p:sldId id="787" r:id="rId28"/>
    <p:sldId id="788" r:id="rId29"/>
    <p:sldId id="813" r:id="rId30"/>
    <p:sldId id="814" r:id="rId31"/>
    <p:sldId id="698" r:id="rId32"/>
    <p:sldId id="699" r:id="rId33"/>
    <p:sldId id="722" r:id="rId34"/>
    <p:sldId id="700" r:id="rId35"/>
    <p:sldId id="755" r:id="rId36"/>
    <p:sldId id="756" r:id="rId37"/>
    <p:sldId id="757" r:id="rId38"/>
    <p:sldId id="758" r:id="rId39"/>
    <p:sldId id="759" r:id="rId40"/>
    <p:sldId id="760" r:id="rId41"/>
    <p:sldId id="761" r:id="rId42"/>
    <p:sldId id="707" r:id="rId43"/>
    <p:sldId id="710" r:id="rId44"/>
    <p:sldId id="711" r:id="rId45"/>
    <p:sldId id="712" r:id="rId46"/>
    <p:sldId id="713" r:id="rId47"/>
    <p:sldId id="714" r:id="rId48"/>
    <p:sldId id="715" r:id="rId49"/>
    <p:sldId id="716" r:id="rId50"/>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2406" userDrawn="1">
          <p15:clr>
            <a:srgbClr val="A4A3A4"/>
          </p15:clr>
        </p15:guide>
        <p15:guide id="2" orient="horz" pos="3967" userDrawn="1">
          <p15:clr>
            <a:srgbClr val="A4A3A4"/>
          </p15:clr>
        </p15:guide>
        <p15:guide id="3" orient="horz" pos="289" userDrawn="1">
          <p15:clr>
            <a:srgbClr val="A4A3A4"/>
          </p15:clr>
        </p15:guide>
        <p15:guide id="4" pos="7318" userDrawn="1">
          <p15:clr>
            <a:srgbClr val="A4A3A4"/>
          </p15:clr>
        </p15:guide>
        <p15:guide id="5" pos="3882" userDrawn="1">
          <p15:clr>
            <a:srgbClr val="A4A3A4"/>
          </p15:clr>
        </p15:guide>
        <p15:guide id="6" pos="3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C1C1C"/>
    <a:srgbClr val="080808"/>
    <a:srgbClr val="C02500"/>
    <a:srgbClr val="FF6743"/>
    <a:srgbClr val="FF3300"/>
    <a:srgbClr val="FF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5"/>
    <p:restoredTop sz="94660"/>
  </p:normalViewPr>
  <p:slideViewPr>
    <p:cSldViewPr showGuides="1">
      <p:cViewPr varScale="1">
        <p:scale>
          <a:sx n="68" d="100"/>
          <a:sy n="68" d="100"/>
        </p:scale>
        <p:origin x="786" y="78"/>
      </p:cViewPr>
      <p:guideLst>
        <p:guide orient="horz" pos="2406"/>
        <p:guide orient="horz" pos="3967"/>
        <p:guide orient="horz" pos="289"/>
        <p:guide pos="7318"/>
        <p:guide pos="3882"/>
        <p:guide pos="36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7" Type="http://schemas.openxmlformats.org/officeDocument/2006/relationships/customXml" Target="../customXml/item1.xml"/><Relationship Id="rId56" Type="http://schemas.openxmlformats.org/officeDocument/2006/relationships/customXmlProps" Target="../customXml/itemProps528.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15.wmf"/><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3"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i="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6084" name="Rectangle 4"/>
          <p:cNvSpPr>
            <a:spLocks noGrp="1" noRot="1" noChangeAspect="1"/>
          </p:cNvSpPr>
          <p:nvPr>
            <p:ph type="sldImg" idx="2"/>
          </p:nvPr>
        </p:nvSpPr>
        <p:spPr>
          <a:xfrm>
            <a:off x="381000" y="685800"/>
            <a:ext cx="6096000" cy="3429000"/>
          </a:xfrm>
          <a:prstGeom prst="rect">
            <a:avLst/>
          </a:prstGeom>
          <a:noFill/>
          <a:ln w="9525">
            <a:noFill/>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6"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7"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fld id="{9A0DB2DC-4C9A-4742-B13C-FB6460FD3503}" type="slidenum">
              <a:rPr lang="en-US" altLang="zh-CN" sz="1200" i="0" dirty="0"/>
            </a:fld>
            <a:endParaRPr lang="en-US" altLang="zh-CN" sz="1200" i="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tags" Target="../tags/tag30.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image" Target="../media/image1.png"/><Relationship Id="rId2" Type="http://schemas.openxmlformats.org/officeDocument/2006/relationships/tags" Target="../tags/tag168.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0" Type="http://schemas.openxmlformats.org/officeDocument/2006/relationships/tags" Target="../tags/tag197.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0" Type="http://schemas.openxmlformats.org/officeDocument/2006/relationships/tags" Target="../tags/tag206.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image" Target="../media/image2.jpeg"/><Relationship Id="rId2" Type="http://schemas.openxmlformats.org/officeDocument/2006/relationships/tags" Target="../tags/tag218.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0" Type="http://schemas.openxmlformats.org/officeDocument/2006/relationships/tags" Target="../tags/tag234.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7" Type="http://schemas.openxmlformats.org/officeDocument/2006/relationships/tags" Target="../tags/tag263.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2.jpeg"/><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3" Type="http://schemas.openxmlformats.org/officeDocument/2006/relationships/tags" Target="../tags/tag328.xml"/><Relationship Id="rId12" Type="http://schemas.openxmlformats.org/officeDocument/2006/relationships/tags" Target="../tags/tag327.xml"/><Relationship Id="rId11" Type="http://schemas.openxmlformats.org/officeDocument/2006/relationships/tags" Target="../tags/tag326.xml"/><Relationship Id="rId10" Type="http://schemas.openxmlformats.org/officeDocument/2006/relationships/tags" Target="../tags/tag325.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image" Target="../media/image1.png"/><Relationship Id="rId2" Type="http://schemas.openxmlformats.org/officeDocument/2006/relationships/tags" Target="../tags/tag335.xml"/><Relationship Id="rId15" Type="http://schemas.openxmlformats.org/officeDocument/2006/relationships/tags" Target="../tags/tag347.xml"/><Relationship Id="rId14" Type="http://schemas.openxmlformats.org/officeDocument/2006/relationships/tags" Target="../tags/tag346.xml"/><Relationship Id="rId13" Type="http://schemas.openxmlformats.org/officeDocument/2006/relationships/tags" Target="../tags/tag345.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0" Type="http://schemas.openxmlformats.org/officeDocument/2006/relationships/tags" Target="../tags/tag364.xml"/><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0" Type="http://schemas.openxmlformats.org/officeDocument/2006/relationships/tags" Target="../tags/tag373.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2" Type="http://schemas.openxmlformats.org/officeDocument/2006/relationships/tags" Target="../tags/tag384.xml"/><Relationship Id="rId11" Type="http://schemas.openxmlformats.org/officeDocument/2006/relationships/tags" Target="../tags/tag383.xml"/><Relationship Id="rId10" Type="http://schemas.openxmlformats.org/officeDocument/2006/relationships/tags" Target="../tags/tag382.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image" Target="../media/image2.jpeg"/><Relationship Id="rId2" Type="http://schemas.openxmlformats.org/officeDocument/2006/relationships/tags" Target="../tags/tag385.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400.xml"/><Relationship Id="rId8" Type="http://schemas.openxmlformats.org/officeDocument/2006/relationships/tags" Target="../tags/tag399.xml"/><Relationship Id="rId7" Type="http://schemas.openxmlformats.org/officeDocument/2006/relationships/tags" Target="../tags/tag398.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tags" Target="../tags/tag393.xml"/><Relationship Id="rId10" Type="http://schemas.openxmlformats.org/officeDocument/2006/relationships/tags" Target="../tags/tag401.xm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409.xml"/><Relationship Id="rId8" Type="http://schemas.openxmlformats.org/officeDocument/2006/relationships/tags" Target="../tags/tag408.xml"/><Relationship Id="rId7" Type="http://schemas.openxmlformats.org/officeDocument/2006/relationships/tags" Target="../tags/tag407.xml"/><Relationship Id="rId6" Type="http://schemas.openxmlformats.org/officeDocument/2006/relationships/tags" Target="../tags/tag406.xml"/><Relationship Id="rId5" Type="http://schemas.openxmlformats.org/officeDocument/2006/relationships/tags" Target="../tags/tag405.xml"/><Relationship Id="rId4" Type="http://schemas.openxmlformats.org/officeDocument/2006/relationships/tags" Target="../tags/tag404.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tags" Target="../tags/tag410.xm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7" Type="http://schemas.openxmlformats.org/officeDocument/2006/relationships/tags" Target="../tags/tag430.xml"/><Relationship Id="rId16" Type="http://schemas.openxmlformats.org/officeDocument/2006/relationships/tags" Target="../tags/tag429.xml"/><Relationship Id="rId15" Type="http://schemas.openxmlformats.org/officeDocument/2006/relationships/tags" Target="../tags/tag428.xml"/><Relationship Id="rId14" Type="http://schemas.openxmlformats.org/officeDocument/2006/relationships/tags" Target="../tags/tag427.xml"/><Relationship Id="rId13" Type="http://schemas.openxmlformats.org/officeDocument/2006/relationships/tags" Target="../tags/tag426.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437.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9" Type="http://schemas.openxmlformats.org/officeDocument/2006/relationships/tags" Target="../tags/tag445.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 Id="rId3" Type="http://schemas.openxmlformats.org/officeDocument/2006/relationships/tags" Target="../tags/tag439.xml"/><Relationship Id="rId2" Type="http://schemas.openxmlformats.org/officeDocument/2006/relationships/tags" Target="../tags/tag438.xml"/><Relationship Id="rId11" Type="http://schemas.openxmlformats.org/officeDocument/2006/relationships/tags" Target="../tags/tag447.xml"/><Relationship Id="rId10" Type="http://schemas.openxmlformats.org/officeDocument/2006/relationships/tags" Target="../tags/tag446.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455.xml"/><Relationship Id="rId8" Type="http://schemas.openxmlformats.org/officeDocument/2006/relationships/tags" Target="../tags/tag454.xml"/><Relationship Id="rId7" Type="http://schemas.openxmlformats.org/officeDocument/2006/relationships/tags" Target="../tags/tag453.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1" Type="http://schemas.openxmlformats.org/officeDocument/2006/relationships/tags" Target="../tags/tag457.xml"/><Relationship Id="rId10" Type="http://schemas.openxmlformats.org/officeDocument/2006/relationships/tags" Target="../tags/tag456.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tags" Target="../tags/tag462.xml"/><Relationship Id="rId5" Type="http://schemas.openxmlformats.org/officeDocument/2006/relationships/tags" Target="../tags/tag461.xml"/><Relationship Id="rId4" Type="http://schemas.openxmlformats.org/officeDocument/2006/relationships/tags" Target="../tags/tag460.xml"/><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9" Type="http://schemas.openxmlformats.org/officeDocument/2006/relationships/tags" Target="../tags/tag481.xml"/><Relationship Id="rId8" Type="http://schemas.openxmlformats.org/officeDocument/2006/relationships/tags" Target="../tags/tag480.xml"/><Relationship Id="rId7" Type="http://schemas.openxmlformats.org/officeDocument/2006/relationships/tags" Target="../tags/tag479.xml"/><Relationship Id="rId6" Type="http://schemas.openxmlformats.org/officeDocument/2006/relationships/tags" Target="../tags/tag478.xml"/><Relationship Id="rId5" Type="http://schemas.openxmlformats.org/officeDocument/2006/relationships/tags" Target="../tags/tag477.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tags" Target="../tags/tag474.xml"/><Relationship Id="rId11" Type="http://schemas.openxmlformats.org/officeDocument/2006/relationships/tags" Target="../tags/tag483.xml"/><Relationship Id="rId10" Type="http://schemas.openxmlformats.org/officeDocument/2006/relationships/tags" Target="../tags/tag482.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tags" Target="../tags/tag484.xml"/><Relationship Id="rId13" Type="http://schemas.openxmlformats.org/officeDocument/2006/relationships/tags" Target="../tags/tag495.xml"/><Relationship Id="rId12" Type="http://schemas.openxmlformats.org/officeDocument/2006/relationships/tags" Target="../tags/tag494.xml"/><Relationship Id="rId11" Type="http://schemas.openxmlformats.org/officeDocument/2006/relationships/tags" Target="../tags/tag493.xml"/><Relationship Id="rId10" Type="http://schemas.openxmlformats.org/officeDocument/2006/relationships/tags" Target="../tags/tag492.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0"/>
            <a:ext cx="5297107" cy="4916020"/>
          </a:xfrm>
          <a:prstGeom prst="rect">
            <a:avLst/>
          </a:prstGeom>
        </p:spPr>
      </p:pic>
      <p:sp>
        <p:nvSpPr>
          <p:cNvPr id="15" name="任意多边形: 形状 14"/>
          <p:cNvSpPr/>
          <p:nvPr>
            <p:custDataLst>
              <p:tags r:id="rId4"/>
            </p:custDataLst>
          </p:nvPr>
        </p:nvSpPr>
        <p:spPr>
          <a:xfrm flipV="1">
            <a:off x="5633969" y="-9525"/>
            <a:ext cx="6558031" cy="4914900"/>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19" name="任意多边形: 形状 18"/>
          <p:cNvSpPr/>
          <p:nvPr>
            <p:custDataLst>
              <p:tags r:id="rId5"/>
            </p:custDataLst>
          </p:nvPr>
        </p:nvSpPr>
        <p:spPr>
          <a:xfrm>
            <a:off x="6370570" y="4908550"/>
            <a:ext cx="5821430" cy="1968500"/>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20" name="任意多边形: 形状 19"/>
          <p:cNvSpPr/>
          <p:nvPr>
            <p:custDataLst>
              <p:tags r:id="rId6"/>
            </p:custDataLst>
          </p:nvPr>
        </p:nvSpPr>
        <p:spPr>
          <a:xfrm>
            <a:off x="7635897" y="4889500"/>
            <a:ext cx="4556103" cy="196850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8" name="矩形 7"/>
          <p:cNvSpPr/>
          <p:nvPr>
            <p:custDataLst>
              <p:tags r:id="rId7"/>
            </p:custDataLst>
          </p:nvPr>
        </p:nvSpPr>
        <p:spPr>
          <a:xfrm>
            <a:off x="10109199" y="3429000"/>
            <a:ext cx="2082800" cy="261152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sp>
        <p:nvSpPr>
          <p:cNvPr id="9" name="矩形 8"/>
          <p:cNvSpPr/>
          <p:nvPr>
            <p:custDataLst>
              <p:tags r:id="rId8"/>
            </p:custDataLst>
          </p:nvPr>
        </p:nvSpPr>
        <p:spPr>
          <a:xfrm>
            <a:off x="6688148" y="1393026"/>
            <a:ext cx="1150948" cy="11509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sp>
        <p:nvSpPr>
          <p:cNvPr id="10" name="矩形 9"/>
          <p:cNvSpPr/>
          <p:nvPr>
            <p:custDataLst>
              <p:tags r:id="rId9"/>
            </p:custDataLst>
          </p:nvPr>
        </p:nvSpPr>
        <p:spPr>
          <a:xfrm>
            <a:off x="6370570" y="2230426"/>
            <a:ext cx="795349" cy="79534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cxnSp>
        <p:nvCxnSpPr>
          <p:cNvPr id="11" name="直接连接符 10"/>
          <p:cNvCxnSpPr/>
          <p:nvPr>
            <p:custDataLst>
              <p:tags r:id="rId10"/>
            </p:custDataLst>
          </p:nvPr>
        </p:nvCxnSpPr>
        <p:spPr>
          <a:xfrm>
            <a:off x="871453" y="4183108"/>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338254"/>
            <a:ext cx="5297107" cy="1740987"/>
          </a:xfrm>
        </p:spPr>
        <p:txBody>
          <a:bodyPr lIns="90000" tIns="46800" rIns="90000" bIns="46800" anchor="b" anchorCtr="0">
            <a:normAutofit/>
          </a:bodyPr>
          <a:lstStyle>
            <a:lvl1pPr algn="l">
              <a:defRPr sz="405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373369"/>
            <a:ext cx="5297107" cy="1085997"/>
          </a:xfrm>
        </p:spPr>
        <p:txBody>
          <a:bodyPr lIns="90170" tIns="46990" rIns="90170" bIns="4699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1"/>
            <a:ext cx="2024743" cy="68580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grpSp>
        <p:nvGrpSpPr>
          <p:cNvPr id="16" name="组合 15"/>
          <p:cNvGrpSpPr/>
          <p:nvPr>
            <p:custDataLst>
              <p:tags r:id="rId7"/>
            </p:custDataLst>
          </p:nvPr>
        </p:nvGrpSpPr>
        <p:grpSpPr>
          <a:xfrm flipH="1">
            <a:off x="10167257" y="0"/>
            <a:ext cx="2024743" cy="68580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cxnSp>
        <p:nvCxnSpPr>
          <p:cNvPr id="6" name="直接连接符 5"/>
          <p:cNvCxnSpPr/>
          <p:nvPr>
            <p:custDataLst>
              <p:tags r:id="rId12"/>
            </p:custDataLst>
          </p:nvPr>
        </p:nvCxnSpPr>
        <p:spPr>
          <a:xfrm>
            <a:off x="5767005" y="3578588"/>
            <a:ext cx="6579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618761"/>
            <a:ext cx="6732814" cy="899167"/>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3675"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645538"/>
            <a:ext cx="6734176" cy="668108"/>
          </a:xfrm>
        </p:spPr>
        <p:txBody>
          <a:bodyPr lIns="90000" tIns="46800" rIns="90000" bIns="46800">
            <a:normAutofit/>
          </a:bodyPr>
          <a:lstStyle>
            <a:lvl1pPr marL="0" indent="0" algn="ctr">
              <a:buNone/>
              <a:defRPr sz="18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1203913" y="5876765"/>
            <a:ext cx="813462" cy="813461"/>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nvGrpSpPr>
          <p:cNvPr id="6" name="组合 5"/>
          <p:cNvGrpSpPr/>
          <p:nvPr>
            <p:custDataLst>
              <p:tags r:id="rId3"/>
            </p:custDataLst>
          </p:nvPr>
        </p:nvGrpSpPr>
        <p:grpSpPr>
          <a:xfrm rot="5400000">
            <a:off x="-78740" y="-72390"/>
            <a:ext cx="836930" cy="836930"/>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sp>
        <p:nvSpPr>
          <p:cNvPr id="10" name="任意多边形: 形状 9"/>
          <p:cNvSpPr/>
          <p:nvPr>
            <p:custDataLst>
              <p:tags r:id="rId6"/>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24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dirty="0">
              <a:latin typeface="Arial" panose="020B0604020202020204" pitchFamily="34" charset="0"/>
              <a:ea typeface="微软雅黑" panose="020B0503020204020204" charset="-122"/>
              <a:sym typeface="+mn-ea"/>
            </a:endParaRPr>
          </a:p>
        </p:txBody>
      </p:sp>
      <p:grpSp>
        <p:nvGrpSpPr>
          <p:cNvPr id="10" name="组合 9"/>
          <p:cNvGrpSpPr/>
          <p:nvPr>
            <p:custDataLst>
              <p:tags r:id="rId3"/>
            </p:custDataLst>
          </p:nvPr>
        </p:nvGrpSpPr>
        <p:grpSpPr>
          <a:xfrm>
            <a:off x="276860" y="5769610"/>
            <a:ext cx="836930" cy="836930"/>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27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27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p:custDataLst>
              <p:tags r:id="rId9"/>
            </p:custDataLst>
          </p:nvPr>
        </p:nvSpPr>
        <p:spPr>
          <a:xfrm flipV="1">
            <a:off x="8517890" y="-381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10" name="任意多边形: 形状 9"/>
          <p:cNvSpPr/>
          <p:nvPr>
            <p:custDataLst>
              <p:tags r:id="rId3"/>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24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0" name="矩形 9"/>
          <p:cNvSpPr/>
          <p:nvPr>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a:sym typeface="+mn-ea"/>
            </a:endParaRPr>
          </a:p>
        </p:txBody>
      </p:sp>
      <p:grpSp>
        <p:nvGrpSpPr>
          <p:cNvPr id="23" name="组合 22"/>
          <p:cNvGrpSpPr/>
          <p:nvPr>
            <p:custDataLst>
              <p:tags r:id="rId3"/>
            </p:custDataLst>
          </p:nvPr>
        </p:nvGrpSpPr>
        <p:grpSpPr>
          <a:xfrm>
            <a:off x="8010525" y="5364480"/>
            <a:ext cx="4187825" cy="1014095"/>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grpSp>
        <p:nvGrpSpPr>
          <p:cNvPr id="26" name="组合 25"/>
          <p:cNvGrpSpPr/>
          <p:nvPr>
            <p:custDataLst>
              <p:tags r:id="rId6"/>
            </p:custDataLst>
          </p:nvPr>
        </p:nvGrpSpPr>
        <p:grpSpPr>
          <a:xfrm rot="10800000">
            <a:off x="-3810" y="538480"/>
            <a:ext cx="4187825" cy="1026795"/>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45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276860" y="5769610"/>
            <a:ext cx="836930" cy="836930"/>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flipH="1">
            <a:off x="7066643" y="0"/>
            <a:ext cx="4049486" cy="68580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solidFill>
                <a:latin typeface="Arial" panose="020B0604020202020204" pitchFamily="34" charset="0"/>
              </a:endParaRPr>
            </a:p>
          </p:txBody>
        </p:sp>
      </p:grpSp>
      <p:cxnSp>
        <p:nvCxnSpPr>
          <p:cNvPr id="7" name="直接连接符 6"/>
          <p:cNvCxnSpPr/>
          <p:nvPr>
            <p:custDataLst>
              <p:tags r:id="rId5"/>
            </p:custDataLst>
          </p:nvPr>
        </p:nvCxnSpPr>
        <p:spPr>
          <a:xfrm>
            <a:off x="3110846" y="3034030"/>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51289"/>
            <a:ext cx="5029291" cy="778827"/>
          </a:xfrm>
        </p:spPr>
        <p:txBody>
          <a:bodyPr lIns="90000" tIns="46800" rIns="90000" bIns="46800" anchor="b" anchorCtr="0">
            <a:normAutofit/>
          </a:bodyPr>
          <a:lstStyle>
            <a:lvl1pPr algn="ctr">
              <a:defRPr sz="33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4067810"/>
            <a:ext cx="5727700" cy="1287145"/>
          </a:xfrm>
        </p:spPr>
        <p:txBody>
          <a:bodyPr lIns="90170" tIns="46990" rIns="90170" bIns="46990">
            <a:normAutofit/>
          </a:bodyPr>
          <a:lstStyle>
            <a:lvl1pPr marL="0" indent="0" algn="ctr" eaLnBrk="1" fontAlgn="auto" latinLnBrk="0" hangingPunct="1">
              <a:buNone/>
              <a:defRPr kumimoji="0" lang="zh-CN" altLang="en-US" sz="15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a:off x="276860" y="5769610"/>
            <a:ext cx="836930" cy="836930"/>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857250"/>
            <a:ext cx="5297107" cy="3687015"/>
          </a:xfrm>
          <a:prstGeom prst="rect">
            <a:avLst/>
          </a:prstGeom>
        </p:spPr>
      </p:pic>
      <p:sp>
        <p:nvSpPr>
          <p:cNvPr id="15" name="任意多边形: 形状 14"/>
          <p:cNvSpPr/>
          <p:nvPr userDrawn="1">
            <p:custDataLst>
              <p:tags r:id="rId4"/>
            </p:custDataLst>
          </p:nvPr>
        </p:nvSpPr>
        <p:spPr>
          <a:xfrm flipV="1">
            <a:off x="5633969" y="850106"/>
            <a:ext cx="6558031" cy="3686175"/>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9" name="任意多边形: 形状 18"/>
          <p:cNvSpPr/>
          <p:nvPr userDrawn="1">
            <p:custDataLst>
              <p:tags r:id="rId5"/>
            </p:custDataLst>
          </p:nvPr>
        </p:nvSpPr>
        <p:spPr>
          <a:xfrm>
            <a:off x="6370571" y="4538663"/>
            <a:ext cx="5821431" cy="1476375"/>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20" name="任意多边形: 形状 19"/>
          <p:cNvSpPr/>
          <p:nvPr userDrawn="1">
            <p:custDataLst>
              <p:tags r:id="rId6"/>
            </p:custDataLst>
          </p:nvPr>
        </p:nvSpPr>
        <p:spPr>
          <a:xfrm>
            <a:off x="7635897" y="4524375"/>
            <a:ext cx="4556103" cy="1476375"/>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8" name="矩形 7"/>
          <p:cNvSpPr/>
          <p:nvPr userDrawn="1">
            <p:custDataLst>
              <p:tags r:id="rId7"/>
            </p:custDataLst>
          </p:nvPr>
        </p:nvSpPr>
        <p:spPr>
          <a:xfrm>
            <a:off x="10109199" y="3429000"/>
            <a:ext cx="2082800" cy="19586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9" name="矩形 8"/>
          <p:cNvSpPr/>
          <p:nvPr userDrawn="1">
            <p:custDataLst>
              <p:tags r:id="rId8"/>
            </p:custDataLst>
          </p:nvPr>
        </p:nvSpPr>
        <p:spPr>
          <a:xfrm>
            <a:off x="6688148" y="1902020"/>
            <a:ext cx="1150948" cy="86321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10" name="矩形 9"/>
          <p:cNvSpPr/>
          <p:nvPr userDrawn="1">
            <p:custDataLst>
              <p:tags r:id="rId9"/>
            </p:custDataLst>
          </p:nvPr>
        </p:nvSpPr>
        <p:spPr>
          <a:xfrm>
            <a:off x="6370571" y="2530070"/>
            <a:ext cx="795349" cy="5965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cxnSp>
        <p:nvCxnSpPr>
          <p:cNvPr id="11" name="直接连接符 10"/>
          <p:cNvCxnSpPr/>
          <p:nvPr userDrawn="1">
            <p:custDataLst>
              <p:tags r:id="rId10"/>
            </p:custDataLst>
          </p:nvPr>
        </p:nvCxnSpPr>
        <p:spPr>
          <a:xfrm>
            <a:off x="871453" y="3994581"/>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610941"/>
            <a:ext cx="5297107" cy="1305740"/>
          </a:xfrm>
        </p:spPr>
        <p:txBody>
          <a:bodyPr lIns="90000" tIns="46800" rIns="90000" bIns="46800" anchor="b" anchorCtr="0">
            <a:normAutofit/>
          </a:bodyPr>
          <a:lstStyle>
            <a:lvl1pPr algn="l">
              <a:defRPr sz="540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137277"/>
            <a:ext cx="5297107" cy="814498"/>
          </a:xfrm>
        </p:spPr>
        <p:txBody>
          <a:bodyPr lIns="90170" tIns="46990" rIns="90170" bIns="4699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76860" y="5184458"/>
            <a:ext cx="836931" cy="627698"/>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3" y="1571631"/>
            <a:ext cx="10852237"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flipH="1">
            <a:off x="7066643" y="857250"/>
            <a:ext cx="4049487" cy="51435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grpSp>
      <p:cxnSp>
        <p:nvCxnSpPr>
          <p:cNvPr id="7" name="直接连接符 6"/>
          <p:cNvCxnSpPr/>
          <p:nvPr userDrawn="1">
            <p:custDataLst>
              <p:tags r:id="rId5"/>
            </p:custDataLst>
          </p:nvPr>
        </p:nvCxnSpPr>
        <p:spPr>
          <a:xfrm>
            <a:off x="3110847" y="3132773"/>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95717"/>
            <a:ext cx="5029291" cy="584120"/>
          </a:xfrm>
        </p:spPr>
        <p:txBody>
          <a:bodyPr lIns="90000" tIns="46800" rIns="90000" bIns="46800" anchor="b" anchorCtr="0">
            <a:normAutofit/>
          </a:bodyPr>
          <a:lstStyle>
            <a:lvl1pPr algn="ctr">
              <a:defRPr sz="44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3908108"/>
            <a:ext cx="5727700" cy="965359"/>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76860" y="5184458"/>
            <a:ext cx="836931" cy="627698"/>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1" y="1571631"/>
            <a:ext cx="5283243"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1571631"/>
            <a:ext cx="5283243" cy="4041680"/>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76860" y="5184458"/>
            <a:ext cx="836931" cy="627698"/>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1" y="1571631"/>
            <a:ext cx="5283243" cy="285752"/>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912144"/>
            <a:ext cx="5283200"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1" y="1571631"/>
            <a:ext cx="5283243"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1" y="1912144"/>
            <a:ext cx="5283243"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276860" y="5769610"/>
            <a:ext cx="836930" cy="836930"/>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12192000" cy="1857375"/>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76860" y="5184458"/>
            <a:ext cx="836931" cy="627698"/>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1"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1" y="1571631"/>
            <a:ext cx="5283243"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1571631"/>
            <a:ext cx="5283243"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264824"/>
            <a:ext cx="813463" cy="610096"/>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1571631"/>
            <a:ext cx="950984"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1571625"/>
            <a:ext cx="9828101"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1" y="1571631"/>
            <a:ext cx="10852237" cy="404168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857251"/>
            <a:ext cx="2024743" cy="51435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grpSp>
        <p:nvGrpSpPr>
          <p:cNvPr id="16" name="组合 15"/>
          <p:cNvGrpSpPr/>
          <p:nvPr userDrawn="1">
            <p:custDataLst>
              <p:tags r:id="rId7"/>
            </p:custDataLst>
          </p:nvPr>
        </p:nvGrpSpPr>
        <p:grpSpPr>
          <a:xfrm flipH="1">
            <a:off x="10167257" y="857250"/>
            <a:ext cx="2024743" cy="51435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cxnSp>
        <p:nvCxnSpPr>
          <p:cNvPr id="6" name="直接连接符 5"/>
          <p:cNvCxnSpPr/>
          <p:nvPr userDrawn="1">
            <p:custDataLst>
              <p:tags r:id="rId12"/>
            </p:custDataLst>
          </p:nvPr>
        </p:nvCxnSpPr>
        <p:spPr>
          <a:xfrm>
            <a:off x="5767005" y="3541191"/>
            <a:ext cx="65799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821321"/>
            <a:ext cx="6732815" cy="67437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9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591404"/>
            <a:ext cx="6734176" cy="501081"/>
          </a:xfrm>
        </p:spPr>
        <p:txBody>
          <a:bodyPr lIns="90000" tIns="46800" rIns="90000" bIns="46800">
            <a:normAutofit/>
          </a:bodyPr>
          <a:lstStyle>
            <a:lvl1pPr marL="0" indent="0" algn="ctr">
              <a:buNone/>
              <a:defRPr sz="24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264824"/>
            <a:ext cx="813463" cy="610096"/>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1085400"/>
            <a:ext cx="11606400" cy="468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rot="5400000">
            <a:off x="-78740" y="802958"/>
            <a:ext cx="836931" cy="627698"/>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10" name="任意多边形: 形状 9"/>
          <p:cNvSpPr/>
          <p:nvPr userDrawn="1">
            <p:custDataLst>
              <p:tags r:id="rId6"/>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794150"/>
            <a:ext cx="9626400" cy="5427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479950"/>
            <a:ext cx="9626600" cy="25839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857250"/>
            <a:ext cx="4823460"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a:off x="276860" y="5184458"/>
            <a:ext cx="836931" cy="627698"/>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1435050"/>
            <a:ext cx="3960000" cy="6615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2180250"/>
            <a:ext cx="3956400" cy="30699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1434704"/>
            <a:ext cx="6480000" cy="3815953"/>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12192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1443150"/>
            <a:ext cx="10976400" cy="4698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2101950"/>
            <a:ext cx="10975975" cy="621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963250"/>
            <a:ext cx="10965600" cy="25731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userDrawn="1">
            <p:custDataLst>
              <p:tags r:id="rId9"/>
            </p:custDataLst>
          </p:nvPr>
        </p:nvSpPr>
        <p:spPr>
          <a:xfrm flipV="1">
            <a:off x="8517891" y="854393"/>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2476500"/>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4638676"/>
            <a:ext cx="12192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10" name="任意多边形: 形状 9"/>
          <p:cNvSpPr/>
          <p:nvPr userDrawn="1">
            <p:custDataLst>
              <p:tags r:id="rId3"/>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1359450"/>
            <a:ext cx="10976400" cy="4239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2118150"/>
            <a:ext cx="10990800" cy="2408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4742550"/>
            <a:ext cx="11001600" cy="7587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0" name="矩形 9"/>
          <p:cNvSpPr/>
          <p:nvPr userDrawn="1">
            <p:custDataLst>
              <p:tags r:id="rId3"/>
            </p:custDataLst>
          </p:nvPr>
        </p:nvSpPr>
        <p:spPr>
          <a:xfrm>
            <a:off x="0" y="857250"/>
            <a:ext cx="12192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1035450"/>
            <a:ext cx="11037600" cy="331473"/>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2104650"/>
            <a:ext cx="5342400" cy="217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2104650"/>
            <a:ext cx="5367600" cy="217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469850"/>
            <a:ext cx="5342400" cy="5859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467150"/>
            <a:ext cx="5367600" cy="5859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668"/>
            <a:ext cx="12192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grpSp>
        <p:nvGrpSpPr>
          <p:cNvPr id="23" name="组合 22"/>
          <p:cNvGrpSpPr/>
          <p:nvPr userDrawn="1">
            <p:custDataLst>
              <p:tags r:id="rId3"/>
            </p:custDataLst>
          </p:nvPr>
        </p:nvGrpSpPr>
        <p:grpSpPr>
          <a:xfrm>
            <a:off x="8010525" y="4880610"/>
            <a:ext cx="4187825" cy="760571"/>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6" name="组合 25"/>
          <p:cNvGrpSpPr/>
          <p:nvPr userDrawn="1">
            <p:custDataLst>
              <p:tags r:id="rId6"/>
            </p:custDataLst>
          </p:nvPr>
        </p:nvGrpSpPr>
        <p:grpSpPr>
          <a:xfrm rot="10800000">
            <a:off x="-3809" y="1261110"/>
            <a:ext cx="4187825" cy="770096"/>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hasCustomPrompt="1"/>
            <p:custDataLst>
              <p:tags r:id="rId9"/>
            </p:custDataLst>
          </p:nvPr>
        </p:nvSpPr>
        <p:spPr>
          <a:xfrm>
            <a:off x="1522800" y="1861650"/>
            <a:ext cx="9144000" cy="17901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754350"/>
            <a:ext cx="9144000" cy="1242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0"/>
            <a:ext cx="5297107" cy="4916020"/>
          </a:xfrm>
          <a:prstGeom prst="rect">
            <a:avLst/>
          </a:prstGeom>
        </p:spPr>
      </p:pic>
      <p:sp>
        <p:nvSpPr>
          <p:cNvPr id="15" name="任意多边形: 形状 14"/>
          <p:cNvSpPr/>
          <p:nvPr userDrawn="1">
            <p:custDataLst>
              <p:tags r:id="rId4"/>
            </p:custDataLst>
          </p:nvPr>
        </p:nvSpPr>
        <p:spPr>
          <a:xfrm flipV="1">
            <a:off x="5633969" y="-9525"/>
            <a:ext cx="6558031" cy="4914900"/>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9" name="任意多边形: 形状 18"/>
          <p:cNvSpPr/>
          <p:nvPr userDrawn="1">
            <p:custDataLst>
              <p:tags r:id="rId5"/>
            </p:custDataLst>
          </p:nvPr>
        </p:nvSpPr>
        <p:spPr>
          <a:xfrm>
            <a:off x="6370570" y="4908550"/>
            <a:ext cx="5821430" cy="1968500"/>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20" name="任意多边形: 形状 19"/>
          <p:cNvSpPr/>
          <p:nvPr userDrawn="1">
            <p:custDataLst>
              <p:tags r:id="rId6"/>
            </p:custDataLst>
          </p:nvPr>
        </p:nvSpPr>
        <p:spPr>
          <a:xfrm>
            <a:off x="7635897" y="4889500"/>
            <a:ext cx="4556103" cy="196850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8" name="矩形 7"/>
          <p:cNvSpPr/>
          <p:nvPr userDrawn="1">
            <p:custDataLst>
              <p:tags r:id="rId7"/>
            </p:custDataLst>
          </p:nvPr>
        </p:nvSpPr>
        <p:spPr>
          <a:xfrm>
            <a:off x="10109199" y="3429000"/>
            <a:ext cx="2082800" cy="261152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9" name="矩形 8"/>
          <p:cNvSpPr/>
          <p:nvPr userDrawn="1">
            <p:custDataLst>
              <p:tags r:id="rId8"/>
            </p:custDataLst>
          </p:nvPr>
        </p:nvSpPr>
        <p:spPr>
          <a:xfrm>
            <a:off x="6688148" y="1393026"/>
            <a:ext cx="1150948" cy="11509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10" name="矩形 9"/>
          <p:cNvSpPr/>
          <p:nvPr userDrawn="1">
            <p:custDataLst>
              <p:tags r:id="rId9"/>
            </p:custDataLst>
          </p:nvPr>
        </p:nvSpPr>
        <p:spPr>
          <a:xfrm>
            <a:off x="6370570" y="2230426"/>
            <a:ext cx="795349" cy="79534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cxnSp>
        <p:nvCxnSpPr>
          <p:cNvPr id="11" name="直接连接符 10"/>
          <p:cNvCxnSpPr/>
          <p:nvPr userDrawn="1">
            <p:custDataLst>
              <p:tags r:id="rId10"/>
            </p:custDataLst>
          </p:nvPr>
        </p:nvCxnSpPr>
        <p:spPr>
          <a:xfrm>
            <a:off x="871453" y="4183108"/>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338254"/>
            <a:ext cx="5297107" cy="1740987"/>
          </a:xfrm>
        </p:spPr>
        <p:txBody>
          <a:bodyPr lIns="90000" tIns="46800" rIns="90000" bIns="46800" anchor="b" anchorCtr="0">
            <a:normAutofit/>
          </a:bodyPr>
          <a:lstStyle>
            <a:lvl1pPr algn="l">
              <a:defRPr sz="540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373369"/>
            <a:ext cx="5297107" cy="1085997"/>
          </a:xfrm>
        </p:spPr>
        <p:txBody>
          <a:bodyPr lIns="90170" tIns="46990" rIns="90170" bIns="4699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76860" y="5769610"/>
            <a:ext cx="836930" cy="836930"/>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flipH="1">
            <a:off x="7066643" y="0"/>
            <a:ext cx="4049486" cy="68580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grpSp>
      <p:cxnSp>
        <p:nvCxnSpPr>
          <p:cNvPr id="7" name="直接连接符 6"/>
          <p:cNvCxnSpPr/>
          <p:nvPr userDrawn="1">
            <p:custDataLst>
              <p:tags r:id="rId5"/>
            </p:custDataLst>
          </p:nvPr>
        </p:nvCxnSpPr>
        <p:spPr>
          <a:xfrm>
            <a:off x="3110846" y="3034030"/>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51289"/>
            <a:ext cx="5029291" cy="778827"/>
          </a:xfrm>
        </p:spPr>
        <p:txBody>
          <a:bodyPr lIns="90000" tIns="46800" rIns="90000" bIns="46800" anchor="b" anchorCtr="0">
            <a:normAutofit/>
          </a:bodyPr>
          <a:lstStyle>
            <a:lvl1pPr algn="ctr">
              <a:defRPr sz="44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4067810"/>
            <a:ext cx="5727700" cy="1287145"/>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76860" y="5769610"/>
            <a:ext cx="836930" cy="836930"/>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76860" y="5769610"/>
            <a:ext cx="836930" cy="836930"/>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2476500"/>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76860" y="5769610"/>
            <a:ext cx="836930" cy="836930"/>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1"/>
            <a:ext cx="2024743" cy="68580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grpSp>
        <p:nvGrpSpPr>
          <p:cNvPr id="16" name="组合 15"/>
          <p:cNvGrpSpPr/>
          <p:nvPr userDrawn="1">
            <p:custDataLst>
              <p:tags r:id="rId7"/>
            </p:custDataLst>
          </p:nvPr>
        </p:nvGrpSpPr>
        <p:grpSpPr>
          <a:xfrm flipH="1">
            <a:off x="10167257" y="0"/>
            <a:ext cx="2024743" cy="68580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cxnSp>
        <p:nvCxnSpPr>
          <p:cNvPr id="6" name="直接连接符 5"/>
          <p:cNvCxnSpPr/>
          <p:nvPr userDrawn="1">
            <p:custDataLst>
              <p:tags r:id="rId12"/>
            </p:custDataLst>
          </p:nvPr>
        </p:nvCxnSpPr>
        <p:spPr>
          <a:xfrm>
            <a:off x="5767005" y="3578588"/>
            <a:ext cx="6579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618761"/>
            <a:ext cx="6732814" cy="899167"/>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9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645538"/>
            <a:ext cx="6734176" cy="668108"/>
          </a:xfrm>
        </p:spPr>
        <p:txBody>
          <a:bodyPr lIns="90000" tIns="46800" rIns="90000" bIns="46800">
            <a:normAutofit/>
          </a:bodyPr>
          <a:lstStyle>
            <a:lvl1pPr marL="0" indent="0" algn="ctr">
              <a:buNone/>
              <a:defRPr sz="24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rot="5400000">
            <a:off x="-78740" y="-72390"/>
            <a:ext cx="836930" cy="836930"/>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10" name="任意多边形: 形状 9"/>
          <p:cNvSpPr/>
          <p:nvPr userDrawn="1">
            <p:custDataLst>
              <p:tags r:id="rId6"/>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a:off x="276860" y="5769610"/>
            <a:ext cx="836930" cy="836930"/>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userDrawn="1">
            <p:custDataLst>
              <p:tags r:id="rId9"/>
            </p:custDataLst>
          </p:nvPr>
        </p:nvSpPr>
        <p:spPr>
          <a:xfrm flipV="1">
            <a:off x="8517890" y="-381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10" name="任意多边形: 形状 9"/>
          <p:cNvSpPr/>
          <p:nvPr userDrawn="1">
            <p:custDataLst>
              <p:tags r:id="rId3"/>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76860" y="5769610"/>
            <a:ext cx="836930" cy="836930"/>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grpSp>
        <p:nvGrpSpPr>
          <p:cNvPr id="23" name="组合 22"/>
          <p:cNvGrpSpPr/>
          <p:nvPr userDrawn="1">
            <p:custDataLst>
              <p:tags r:id="rId3"/>
            </p:custDataLst>
          </p:nvPr>
        </p:nvGrpSpPr>
        <p:grpSpPr>
          <a:xfrm>
            <a:off x="8010525" y="5364480"/>
            <a:ext cx="4187825" cy="1014095"/>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6" name="组合 25"/>
          <p:cNvGrpSpPr/>
          <p:nvPr userDrawn="1">
            <p:custDataLst>
              <p:tags r:id="rId6"/>
            </p:custDataLst>
          </p:nvPr>
        </p:nvGrpSpPr>
        <p:grpSpPr>
          <a:xfrm rot="10800000">
            <a:off x="-3810" y="538480"/>
            <a:ext cx="4187825" cy="1026795"/>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1203913" y="5876765"/>
            <a:ext cx="813462" cy="813461"/>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tags" Target="../tags/tag167.xml"/><Relationship Id="rId27" Type="http://schemas.openxmlformats.org/officeDocument/2006/relationships/tags" Target="../tags/tag166.xml"/><Relationship Id="rId26" Type="http://schemas.openxmlformats.org/officeDocument/2006/relationships/tags" Target="../tags/tag165.xml"/><Relationship Id="rId25" Type="http://schemas.openxmlformats.org/officeDocument/2006/relationships/tags" Target="../tags/tag164.xml"/><Relationship Id="rId24" Type="http://schemas.openxmlformats.org/officeDocument/2006/relationships/tags" Target="../tags/tag163.xml"/><Relationship Id="rId23" Type="http://schemas.openxmlformats.org/officeDocument/2006/relationships/tags" Target="../tags/tag162.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5" Type="http://schemas.openxmlformats.org/officeDocument/2006/relationships/theme" Target="../theme/theme4.xml"/><Relationship Id="rId24" Type="http://schemas.openxmlformats.org/officeDocument/2006/relationships/tags" Target="../tags/tag334.xml"/><Relationship Id="rId23" Type="http://schemas.openxmlformats.org/officeDocument/2006/relationships/tags" Target="../tags/tag333.xml"/><Relationship Id="rId22" Type="http://schemas.openxmlformats.org/officeDocument/2006/relationships/tags" Target="../tags/tag332.xml"/><Relationship Id="rId21" Type="http://schemas.openxmlformats.org/officeDocument/2006/relationships/tags" Target="../tags/tag331.xml"/><Relationship Id="rId20" Type="http://schemas.openxmlformats.org/officeDocument/2006/relationships/tags" Target="../tags/tag330.xml"/><Relationship Id="rId2" Type="http://schemas.openxmlformats.org/officeDocument/2006/relationships/slideLayout" Target="../slideLayouts/slideLayout46.xml"/><Relationship Id="rId19" Type="http://schemas.openxmlformats.org/officeDocument/2006/relationships/tags" Target="../tags/tag329.xml"/><Relationship Id="rId18" Type="http://schemas.openxmlformats.org/officeDocument/2006/relationships/slideLayout" Target="../slideLayouts/slideLayout62.xml"/><Relationship Id="rId17" Type="http://schemas.openxmlformats.org/officeDocument/2006/relationships/slideLayout" Target="../slideLayouts/slideLayout61.xml"/><Relationship Id="rId16" Type="http://schemas.openxmlformats.org/officeDocument/2006/relationships/slideLayout" Target="../slideLayouts/slideLayout60.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5" Type="http://schemas.openxmlformats.org/officeDocument/2006/relationships/theme" Target="../theme/theme5.xml"/><Relationship Id="rId24" Type="http://schemas.openxmlformats.org/officeDocument/2006/relationships/tags" Target="../tags/tag501.xml"/><Relationship Id="rId23" Type="http://schemas.openxmlformats.org/officeDocument/2006/relationships/tags" Target="../tags/tag500.xml"/><Relationship Id="rId22" Type="http://schemas.openxmlformats.org/officeDocument/2006/relationships/tags" Target="../tags/tag499.xml"/><Relationship Id="rId21" Type="http://schemas.openxmlformats.org/officeDocument/2006/relationships/tags" Target="../tags/tag498.xml"/><Relationship Id="rId20" Type="http://schemas.openxmlformats.org/officeDocument/2006/relationships/tags" Target="../tags/tag497.xml"/><Relationship Id="rId2" Type="http://schemas.openxmlformats.org/officeDocument/2006/relationships/slideLayout" Target="../slideLayouts/slideLayout64.xml"/><Relationship Id="rId19" Type="http://schemas.openxmlformats.org/officeDocument/2006/relationships/tags" Target="../tags/tag496.xml"/><Relationship Id="rId18" Type="http://schemas.openxmlformats.org/officeDocument/2006/relationships/slideLayout" Target="../slideLayouts/slideLayout80.xml"/><Relationship Id="rId17" Type="http://schemas.openxmlformats.org/officeDocument/2006/relationships/slideLayout" Target="../slideLayouts/slideLayout79.xml"/><Relationship Id="rId16" Type="http://schemas.openxmlformats.org/officeDocument/2006/relationships/slideLayout" Target="../slideLayouts/slideLayout78.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5"/>
            </p:custDataLst>
          </p:nvPr>
        </p:nvSpPr>
        <p:spPr>
          <a:xfrm>
            <a:off x="879742" y="6349833"/>
            <a:ext cx="270000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116000" y="6349833"/>
            <a:ext cx="39600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8610600" y="6349833"/>
            <a:ext cx="270000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AE85C-6B07-4D10-9785-78FBC9CB71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38B65-7592-4C2F-9341-69370AA905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AE85C-6B07-4D10-9785-78FBC9CB71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38B65-7592-4C2F-9341-69370AA905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3" y="1189673"/>
            <a:ext cx="10852237" cy="331473"/>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3" y="1571631"/>
            <a:ext cx="10852237" cy="4041680"/>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3" y="5619625"/>
            <a:ext cx="2700000" cy="2376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5619625"/>
            <a:ext cx="3960000" cy="2376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5619625"/>
            <a:ext cx="2700000" cy="2376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79.xml"/><Relationship Id="rId4" Type="http://schemas.openxmlformats.org/officeDocument/2006/relationships/image" Target="../media/image11.wmf"/><Relationship Id="rId3" Type="http://schemas.openxmlformats.org/officeDocument/2006/relationships/oleObject" Target="../embeddings/oleObject2.bin"/><Relationship Id="rId2" Type="http://schemas.openxmlformats.org/officeDocument/2006/relationships/image" Target="../media/image10.wmf"/><Relationship Id="rId1"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image" Target="../media/image15.wmf"/><Relationship Id="rId7" Type="http://schemas.openxmlformats.org/officeDocument/2006/relationships/oleObject" Target="../embeddings/oleObject6.bin"/><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3.wmf"/><Relationship Id="rId3" Type="http://schemas.openxmlformats.org/officeDocument/2006/relationships/oleObject" Target="../embeddings/oleObject4.bin"/><Relationship Id="rId2" Type="http://schemas.openxmlformats.org/officeDocument/2006/relationships/image" Target="../media/image12.wmf"/><Relationship Id="rId10" Type="http://schemas.openxmlformats.org/officeDocument/2006/relationships/vmlDrawing" Target="../drawings/vmlDrawing2.vml"/><Relationship Id="rId1"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79.xml"/><Relationship Id="rId4" Type="http://schemas.openxmlformats.org/officeDocument/2006/relationships/image" Target="../media/image17.wmf"/><Relationship Id="rId3" Type="http://schemas.openxmlformats.org/officeDocument/2006/relationships/oleObject" Target="../embeddings/oleObject8.bin"/><Relationship Id="rId2" Type="http://schemas.openxmlformats.org/officeDocument/2006/relationships/image" Target="../media/image16.wmf"/><Relationship Id="rId1"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79.xml"/><Relationship Id="rId4" Type="http://schemas.openxmlformats.org/officeDocument/2006/relationships/image" Target="../media/image19.wmf"/><Relationship Id="rId3" Type="http://schemas.openxmlformats.org/officeDocument/2006/relationships/oleObject" Target="../embeddings/oleObject10.bin"/><Relationship Id="rId2" Type="http://schemas.openxmlformats.org/officeDocument/2006/relationships/image" Target="../media/image18.wmf"/><Relationship Id="rId1"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tags" Target="../tags/tag52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9" Type="http://schemas.openxmlformats.org/officeDocument/2006/relationships/tags" Target="../tags/tag510.xml"/><Relationship Id="rId8" Type="http://schemas.openxmlformats.org/officeDocument/2006/relationships/tags" Target="../tags/tag509.xml"/><Relationship Id="rId7" Type="http://schemas.openxmlformats.org/officeDocument/2006/relationships/tags" Target="../tags/tag508.xml"/><Relationship Id="rId6" Type="http://schemas.openxmlformats.org/officeDocument/2006/relationships/tags" Target="../tags/tag507.xml"/><Relationship Id="rId5" Type="http://schemas.openxmlformats.org/officeDocument/2006/relationships/tags" Target="../tags/tag506.xml"/><Relationship Id="rId4" Type="http://schemas.openxmlformats.org/officeDocument/2006/relationships/tags" Target="../tags/tag505.xml"/><Relationship Id="rId3" Type="http://schemas.openxmlformats.org/officeDocument/2006/relationships/tags" Target="../tags/tag504.xml"/><Relationship Id="rId25" Type="http://schemas.openxmlformats.org/officeDocument/2006/relationships/notesSlide" Target="../notesSlides/notesSlide1.xml"/><Relationship Id="rId24" Type="http://schemas.openxmlformats.org/officeDocument/2006/relationships/slideLayout" Target="../slideLayouts/slideLayout69.xml"/><Relationship Id="rId23" Type="http://schemas.openxmlformats.org/officeDocument/2006/relationships/tags" Target="../tags/tag524.xml"/><Relationship Id="rId22" Type="http://schemas.openxmlformats.org/officeDocument/2006/relationships/tags" Target="../tags/tag523.xml"/><Relationship Id="rId21" Type="http://schemas.openxmlformats.org/officeDocument/2006/relationships/tags" Target="../tags/tag522.xml"/><Relationship Id="rId20" Type="http://schemas.openxmlformats.org/officeDocument/2006/relationships/tags" Target="../tags/tag521.xml"/><Relationship Id="rId2" Type="http://schemas.openxmlformats.org/officeDocument/2006/relationships/tags" Target="../tags/tag503.xml"/><Relationship Id="rId19" Type="http://schemas.openxmlformats.org/officeDocument/2006/relationships/tags" Target="../tags/tag520.xml"/><Relationship Id="rId18" Type="http://schemas.openxmlformats.org/officeDocument/2006/relationships/tags" Target="../tags/tag519.xml"/><Relationship Id="rId17" Type="http://schemas.openxmlformats.org/officeDocument/2006/relationships/tags" Target="../tags/tag518.xml"/><Relationship Id="rId16" Type="http://schemas.openxmlformats.org/officeDocument/2006/relationships/tags" Target="../tags/tag517.xml"/><Relationship Id="rId15" Type="http://schemas.openxmlformats.org/officeDocument/2006/relationships/tags" Target="../tags/tag516.xml"/><Relationship Id="rId14" Type="http://schemas.openxmlformats.org/officeDocument/2006/relationships/tags" Target="../tags/tag515.xml"/><Relationship Id="rId13" Type="http://schemas.openxmlformats.org/officeDocument/2006/relationships/tags" Target="../tags/tag514.xml"/><Relationship Id="rId12" Type="http://schemas.openxmlformats.org/officeDocument/2006/relationships/tags" Target="../tags/tag513.xml"/><Relationship Id="rId11" Type="http://schemas.openxmlformats.org/officeDocument/2006/relationships/tags" Target="../tags/tag512.xml"/><Relationship Id="rId10" Type="http://schemas.openxmlformats.org/officeDocument/2006/relationships/tags" Target="../tags/tag511.xml"/><Relationship Id="rId1" Type="http://schemas.openxmlformats.org/officeDocument/2006/relationships/tags" Target="../tags/tag50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4.xml"/><Relationship Id="rId3" Type="http://schemas.openxmlformats.org/officeDocument/2006/relationships/tags" Target="../tags/tag526.xml"/><Relationship Id="rId2" Type="http://schemas.openxmlformats.org/officeDocument/2006/relationships/image" Target="../media/image5.png"/><Relationship Id="rId1" Type="http://schemas.openxmlformats.org/officeDocument/2006/relationships/tags" Target="../tags/tag5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1771650" y="2613456"/>
            <a:ext cx="8648700" cy="2075588"/>
          </a:xfrm>
          <a:prstGeom prst="roundRect">
            <a:avLst>
              <a:gd name="adj" fmla="val 50000"/>
            </a:avLst>
          </a:prstGeom>
          <a:solidFill>
            <a:srgbClr val="586A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2" name="文本框 51"/>
          <p:cNvSpPr txBox="1"/>
          <p:nvPr/>
        </p:nvSpPr>
        <p:spPr>
          <a:xfrm>
            <a:off x="2095500" y="3236506"/>
            <a:ext cx="8001000"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4800" b="0" i="0" u="none" strike="noStrike" kern="1200" cap="none" spc="0" normalizeH="0" baseline="0" noProof="0" dirty="0">
                <a:ln>
                  <a:noFill/>
                </a:ln>
                <a:solidFill>
                  <a:prstClr val="white"/>
                </a:solidFill>
                <a:effectLst/>
                <a:uLnTx/>
                <a:uFillTx/>
                <a:latin typeface="华文细黑" panose="02010600040101010101" pitchFamily="2" charset="-122"/>
                <a:cs typeface="+mn-cs"/>
              </a:rPr>
              <a:t>项目二  电子商务采购管理</a:t>
            </a:r>
            <a:endParaRPr kumimoji="0" sz="48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59" name="任意多边形: 形状 58"/>
          <p:cNvSpPr/>
          <p:nvPr/>
        </p:nvSpPr>
        <p:spPr>
          <a:xfrm>
            <a:off x="3376218" y="6496554"/>
            <a:ext cx="8815783" cy="361446"/>
          </a:xfrm>
          <a:custGeom>
            <a:avLst/>
            <a:gdLst>
              <a:gd name="connsiteX0" fmla="*/ 403813 w 8815783"/>
              <a:gd name="connsiteY0" fmla="*/ 0 h 361446"/>
              <a:gd name="connsiteX1" fmla="*/ 8815783 w 8815783"/>
              <a:gd name="connsiteY1" fmla="*/ 0 h 361446"/>
              <a:gd name="connsiteX2" fmla="*/ 8815783 w 8815783"/>
              <a:gd name="connsiteY2" fmla="*/ 361446 h 361446"/>
              <a:gd name="connsiteX3" fmla="*/ 0 w 8815783"/>
              <a:gd name="connsiteY3" fmla="*/ 361446 h 361446"/>
              <a:gd name="connsiteX4" fmla="*/ 21859 w 8815783"/>
              <a:gd name="connsiteY4" fmla="*/ 253176 h 361446"/>
              <a:gd name="connsiteX5" fmla="*/ 403813 w 8815783"/>
              <a:gd name="connsiteY5" fmla="*/ 0 h 36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5783" h="361446">
                <a:moveTo>
                  <a:pt x="403813" y="0"/>
                </a:moveTo>
                <a:lnTo>
                  <a:pt x="8815783" y="0"/>
                </a:lnTo>
                <a:lnTo>
                  <a:pt x="8815783" y="361446"/>
                </a:lnTo>
                <a:lnTo>
                  <a:pt x="0" y="361446"/>
                </a:lnTo>
                <a:lnTo>
                  <a:pt x="21859" y="253176"/>
                </a:lnTo>
                <a:cubicBezTo>
                  <a:pt x="84788" y="104395"/>
                  <a:pt x="232109" y="0"/>
                  <a:pt x="403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8" name="任意多边形: 形状 57"/>
          <p:cNvSpPr/>
          <p:nvPr/>
        </p:nvSpPr>
        <p:spPr>
          <a:xfrm>
            <a:off x="0" y="-20518"/>
            <a:ext cx="4419600" cy="465019"/>
          </a:xfrm>
          <a:custGeom>
            <a:avLst/>
            <a:gdLst>
              <a:gd name="connsiteX0" fmla="*/ 0 w 4419600"/>
              <a:gd name="connsiteY0" fmla="*/ 0 h 465019"/>
              <a:gd name="connsiteX1" fmla="*/ 4409407 w 4419600"/>
              <a:gd name="connsiteY1" fmla="*/ 0 h 465019"/>
              <a:gd name="connsiteX2" fmla="*/ 4419600 w 4419600"/>
              <a:gd name="connsiteY2" fmla="*/ 50489 h 465019"/>
              <a:gd name="connsiteX3" fmla="*/ 4005070 w 4419600"/>
              <a:gd name="connsiteY3" fmla="*/ 465019 h 465019"/>
              <a:gd name="connsiteX4" fmla="*/ 0 w 4419600"/>
              <a:gd name="connsiteY4" fmla="*/ 465019 h 46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465019">
                <a:moveTo>
                  <a:pt x="0" y="0"/>
                </a:moveTo>
                <a:lnTo>
                  <a:pt x="4409407" y="0"/>
                </a:lnTo>
                <a:lnTo>
                  <a:pt x="4419600" y="50489"/>
                </a:lnTo>
                <a:cubicBezTo>
                  <a:pt x="4419600" y="279428"/>
                  <a:pt x="4234009" y="465019"/>
                  <a:pt x="4005070" y="465019"/>
                </a:cubicBezTo>
                <a:lnTo>
                  <a:pt x="0" y="4650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 name="文本框 4"/>
          <p:cNvSpPr txBox="1"/>
          <p:nvPr/>
        </p:nvSpPr>
        <p:spPr>
          <a:xfrm>
            <a:off x="260985" y="23495"/>
            <a:ext cx="3513455" cy="368300"/>
          </a:xfrm>
          <a:prstGeom prst="rect">
            <a:avLst/>
          </a:prstGeom>
          <a:noFill/>
        </p:spPr>
        <p:txBody>
          <a:bodyPr wrap="square" rtlCol="0">
            <a:spAutoFit/>
          </a:bodyPr>
          <a:lstStyle/>
          <a:p>
            <a:pPr algn="dist"/>
            <a:r>
              <a:rPr lang="zh-CN" altLang="en-US"/>
              <a:t>《电子商务</a:t>
            </a:r>
            <a:r>
              <a:rPr lang="zh-CN" altLang="en-US"/>
              <a:t>物流管理》</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采购经理与采购员的职责</a:t>
            </a:r>
            <a:endParaRPr lang="zh-CN" altLang="en-US"/>
          </a:p>
        </p:txBody>
      </p:sp>
      <p:sp>
        <p:nvSpPr>
          <p:cNvPr id="8" name="内容占位符 7"/>
          <p:cNvSpPr/>
          <p:nvPr>
            <p:ph sz="quarter" idx="13"/>
          </p:nvPr>
        </p:nvSpPr>
        <p:spPr>
          <a:xfrm>
            <a:off x="579755" y="1014730"/>
            <a:ext cx="5596255" cy="5346700"/>
          </a:xfrm>
        </p:spPr>
        <p:txBody>
          <a:bodyPr>
            <a:normAutofit lnSpcReduction="10000"/>
          </a:bodyPr>
          <a:p>
            <a:pPr lvl="0"/>
            <a:r>
              <a:rPr lang="zh-CN" altLang="en-US" sz="1800">
                <a:sym typeface="+mn-ea"/>
              </a:rPr>
              <a:t>采购经理职责</a:t>
            </a:r>
            <a:endParaRPr lang="zh-CN" altLang="en-US" sz="1800">
              <a:sym typeface="+mn-ea"/>
            </a:endParaRPr>
          </a:p>
          <a:p>
            <a:pPr lvl="1"/>
            <a:r>
              <a:rPr lang="zh-CN" altLang="en-US" sz="1800"/>
              <a:t>制定下一个财年的采购计划</a:t>
            </a:r>
            <a:endParaRPr lang="zh-CN" altLang="en-US" sz="1800"/>
          </a:p>
          <a:p>
            <a:pPr lvl="1"/>
            <a:r>
              <a:rPr lang="zh-CN" altLang="en-US" sz="1800"/>
              <a:t>维护现有供应商关系，保证稳定的供货</a:t>
            </a:r>
            <a:endParaRPr lang="zh-CN" altLang="en-US" sz="1800"/>
          </a:p>
          <a:p>
            <a:pPr lvl="1"/>
            <a:r>
              <a:rPr lang="zh-CN" altLang="en-US" sz="1800"/>
              <a:t>新供应商的开发</a:t>
            </a:r>
            <a:endParaRPr lang="zh-CN" altLang="en-US" sz="1800"/>
          </a:p>
          <a:p>
            <a:pPr lvl="1"/>
            <a:r>
              <a:rPr lang="zh-CN" altLang="en-US" sz="1800"/>
              <a:t>制定年度降价计划</a:t>
            </a:r>
            <a:endParaRPr lang="zh-CN" altLang="en-US" sz="1800"/>
          </a:p>
          <a:p>
            <a:pPr lvl="1"/>
            <a:r>
              <a:rPr lang="zh-CN" altLang="en-US" sz="1800"/>
              <a:t>制定供应商评分机制</a:t>
            </a:r>
            <a:endParaRPr lang="zh-CN" altLang="en-US" sz="1800"/>
          </a:p>
          <a:p>
            <a:pPr lvl="1"/>
            <a:r>
              <a:rPr lang="zh-CN" altLang="en-US" sz="1800"/>
              <a:t>降低采购成本</a:t>
            </a:r>
            <a:endParaRPr lang="zh-CN" altLang="en-US" sz="1800"/>
          </a:p>
          <a:p>
            <a:pPr lvl="1"/>
            <a:r>
              <a:rPr lang="zh-CN" altLang="en-US" sz="1800"/>
              <a:t>负责本部门员工的管理</a:t>
            </a:r>
            <a:endParaRPr lang="zh-CN" altLang="en-US" sz="1800"/>
          </a:p>
          <a:p>
            <a:pPr lvl="1"/>
            <a:r>
              <a:rPr lang="zh-CN" altLang="en-US" sz="1800"/>
              <a:t>协调企业内部和外部供应商的沟通事宜</a:t>
            </a:r>
            <a:endParaRPr lang="zh-CN" altLang="en-US" sz="1800"/>
          </a:p>
        </p:txBody>
      </p:sp>
      <p:sp>
        <p:nvSpPr>
          <p:cNvPr id="3" name="内容占位符 7"/>
          <p:cNvSpPr/>
          <p:nvPr/>
        </p:nvSpPr>
        <p:spPr>
          <a:xfrm>
            <a:off x="6311900" y="3501390"/>
            <a:ext cx="5342255" cy="1763395"/>
          </a:xfrm>
          <a:prstGeom prst="rect">
            <a:avLst/>
          </a:prstGeom>
        </p:spPr>
        <p:txBody>
          <a:bodyPr vert="horz"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sz="1800" i="0">
              <a:sym typeface="+mn-ea"/>
            </a:endParaRPr>
          </a:p>
        </p:txBody>
      </p:sp>
      <p:sp>
        <p:nvSpPr>
          <p:cNvPr id="4" name="内容占位符 7"/>
          <p:cNvSpPr/>
          <p:nvPr/>
        </p:nvSpPr>
        <p:spPr>
          <a:xfrm>
            <a:off x="6203950" y="1014095"/>
            <a:ext cx="5981700" cy="5287645"/>
          </a:xfrm>
          <a:prstGeom prst="rect">
            <a:avLst/>
          </a:prstGeom>
        </p:spPr>
        <p:txBody>
          <a:bodyPr vert="horz"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800" i="0">
                <a:sym typeface="+mn-ea"/>
              </a:rPr>
              <a:t>采购员职责</a:t>
            </a:r>
            <a:endParaRPr lang="zh-CN" altLang="en-US" sz="1800" i="0">
              <a:sym typeface="+mn-ea"/>
            </a:endParaRPr>
          </a:p>
          <a:p>
            <a:pPr marL="685800" lvl="1" indent="-228600">
              <a:buFont typeface="Arial" panose="020B0604020202020204" pitchFamily="34" charset="0"/>
              <a:buChar char="•"/>
            </a:pPr>
            <a:r>
              <a:rPr lang="zh-CN" altLang="en-US" sz="1800" i="0">
                <a:solidFill>
                  <a:schemeClr val="tx1">
                    <a:lumMod val="85000"/>
                    <a:lumOff val="15000"/>
                  </a:schemeClr>
                </a:solidFill>
              </a:rPr>
              <a:t>创建新数据信息</a:t>
            </a:r>
            <a:endParaRPr lang="zh-CN" altLang="en-US" sz="1800" i="0">
              <a:solidFill>
                <a:schemeClr val="tx1">
                  <a:lumMod val="85000"/>
                  <a:lumOff val="15000"/>
                </a:schemeClr>
              </a:solidFill>
            </a:endParaRPr>
          </a:p>
          <a:p>
            <a:pPr marL="685800" lvl="1" indent="-228600">
              <a:buFont typeface="Arial" panose="020B0604020202020204" pitchFamily="34" charset="0"/>
              <a:buChar char="•"/>
            </a:pPr>
            <a:r>
              <a:rPr lang="zh-CN" altLang="en-US" sz="1800" i="0">
                <a:solidFill>
                  <a:schemeClr val="tx1">
                    <a:lumMod val="85000"/>
                    <a:lumOff val="15000"/>
                  </a:schemeClr>
                </a:solidFill>
              </a:rPr>
              <a:t>原材料采购品价格维护和定期更新</a:t>
            </a:r>
            <a:endParaRPr lang="zh-CN" altLang="en-US" sz="1800" i="0">
              <a:solidFill>
                <a:schemeClr val="tx1">
                  <a:lumMod val="85000"/>
                  <a:lumOff val="15000"/>
                </a:schemeClr>
              </a:solidFill>
            </a:endParaRPr>
          </a:p>
          <a:p>
            <a:pPr marL="685800" lvl="1" indent="-228600">
              <a:buFont typeface="Arial" panose="020B0604020202020204" pitchFamily="34" charset="0"/>
              <a:buChar char="•"/>
            </a:pPr>
            <a:r>
              <a:rPr lang="zh-CN" altLang="en-US" sz="1800" i="0">
                <a:solidFill>
                  <a:schemeClr val="tx1">
                    <a:lumMod val="85000"/>
                    <a:lumOff val="15000"/>
                  </a:schemeClr>
                </a:solidFill>
              </a:rPr>
              <a:t>根据需求和库存情况，制定采购计划</a:t>
            </a:r>
            <a:endParaRPr lang="zh-CN" altLang="en-US" sz="1800" i="0">
              <a:solidFill>
                <a:schemeClr val="tx1">
                  <a:lumMod val="85000"/>
                  <a:lumOff val="15000"/>
                </a:schemeClr>
              </a:solidFill>
            </a:endParaRPr>
          </a:p>
          <a:p>
            <a:pPr marL="685800" lvl="1" indent="-228600">
              <a:buFont typeface="Arial" panose="020B0604020202020204" pitchFamily="34" charset="0"/>
              <a:buChar char="•"/>
            </a:pPr>
            <a:r>
              <a:rPr lang="zh-CN" altLang="en-US" sz="1800" i="0">
                <a:solidFill>
                  <a:schemeClr val="tx1">
                    <a:lumMod val="85000"/>
                    <a:lumOff val="15000"/>
                  </a:schemeClr>
                </a:solidFill>
              </a:rPr>
              <a:t>创建采购订单，发送给供应商</a:t>
            </a:r>
            <a:endParaRPr lang="zh-CN" altLang="en-US" sz="1800" i="0">
              <a:solidFill>
                <a:schemeClr val="tx1">
                  <a:lumMod val="85000"/>
                  <a:lumOff val="15000"/>
                </a:schemeClr>
              </a:solidFill>
            </a:endParaRPr>
          </a:p>
          <a:p>
            <a:pPr marL="685800" lvl="1" indent="-228600">
              <a:buFont typeface="Arial" panose="020B0604020202020204" pitchFamily="34" charset="0"/>
              <a:buChar char="•"/>
            </a:pPr>
            <a:r>
              <a:rPr lang="zh-CN" altLang="en-US" sz="1800" i="0">
                <a:solidFill>
                  <a:schemeClr val="tx1">
                    <a:lumMod val="85000"/>
                    <a:lumOff val="15000"/>
                  </a:schemeClr>
                </a:solidFill>
              </a:rPr>
              <a:t>确认交货期跟踪订单交货情况及物流情况</a:t>
            </a:r>
            <a:endParaRPr lang="zh-CN" altLang="en-US" sz="1800" i="0">
              <a:solidFill>
                <a:schemeClr val="tx1">
                  <a:lumMod val="85000"/>
                  <a:lumOff val="15000"/>
                </a:schemeClr>
              </a:solidFill>
            </a:endParaRPr>
          </a:p>
          <a:p>
            <a:pPr marL="685800" lvl="1" indent="-228600">
              <a:buFont typeface="Arial" panose="020B0604020202020204" pitchFamily="34" charset="0"/>
              <a:buChar char="•"/>
            </a:pPr>
            <a:r>
              <a:rPr lang="zh-CN" altLang="en-US" sz="1800" i="0">
                <a:solidFill>
                  <a:schemeClr val="tx1">
                    <a:lumMod val="85000"/>
                    <a:lumOff val="15000"/>
                  </a:schemeClr>
                </a:solidFill>
              </a:rPr>
              <a:t>解决问题</a:t>
            </a:r>
            <a:endParaRPr lang="zh-CN" altLang="en-US" sz="1800" i="0">
              <a:solidFill>
                <a:schemeClr val="tx1">
                  <a:lumMod val="85000"/>
                  <a:lumOff val="15000"/>
                </a:schemeClr>
              </a:solidFill>
            </a:endParaRPr>
          </a:p>
          <a:p>
            <a:pPr marL="685800" lvl="1" indent="-228600">
              <a:buFont typeface="Arial" panose="020B0604020202020204" pitchFamily="34" charset="0"/>
              <a:buChar char="•"/>
            </a:pPr>
            <a:r>
              <a:rPr lang="zh-CN" altLang="en-US" sz="1800" i="0">
                <a:solidFill>
                  <a:schemeClr val="tx1">
                    <a:lumMod val="85000"/>
                    <a:lumOff val="15000"/>
                  </a:schemeClr>
                </a:solidFill>
              </a:rPr>
              <a:t>监督供应商交货表现</a:t>
            </a:r>
            <a:endParaRPr lang="zh-CN" altLang="en-US" sz="1800" i="0">
              <a:solidFill>
                <a:schemeClr val="tx1">
                  <a:lumMod val="85000"/>
                  <a:lumOff val="15000"/>
                </a:schemeClr>
              </a:solidFill>
            </a:endParaRPr>
          </a:p>
          <a:p>
            <a:pPr marL="685800" lvl="1" indent="-228600">
              <a:buFont typeface="Arial" panose="020B0604020202020204" pitchFamily="34" charset="0"/>
              <a:buChar char="•"/>
            </a:pPr>
            <a:r>
              <a:rPr lang="zh-CN" altLang="en-US" sz="1800" i="0">
                <a:solidFill>
                  <a:schemeClr val="tx1">
                    <a:lumMod val="85000"/>
                    <a:lumOff val="15000"/>
                  </a:schemeClr>
                </a:solidFill>
              </a:rPr>
              <a:t>安排、跟踪供应商货款支付情况</a:t>
            </a:r>
            <a:endParaRPr lang="zh-CN" altLang="en-US" sz="1800" i="0">
              <a:solidFill>
                <a:schemeClr val="tx1">
                  <a:lumMod val="85000"/>
                  <a:lumOff val="1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采购方式</a:t>
            </a:r>
            <a:endParaRPr lang="zh-CN" altLang="en-US"/>
          </a:p>
        </p:txBody>
      </p:sp>
      <p:sp>
        <p:nvSpPr>
          <p:cNvPr id="8" name="内容占位符 7"/>
          <p:cNvSpPr/>
          <p:nvPr>
            <p:ph sz="quarter" idx="13"/>
          </p:nvPr>
        </p:nvSpPr>
        <p:spPr>
          <a:xfrm>
            <a:off x="579755" y="908685"/>
            <a:ext cx="11074400" cy="1471295"/>
          </a:xfrm>
        </p:spPr>
        <p:txBody>
          <a:bodyPr>
            <a:normAutofit/>
          </a:bodyPr>
          <a:p>
            <a:pPr lvl="0">
              <a:lnSpc>
                <a:spcPct val="150000"/>
              </a:lnSpc>
            </a:pPr>
            <a:r>
              <a:rPr lang="zh-CN" altLang="en-US" sz="1800">
                <a:sym typeface="+mn-ea"/>
              </a:rPr>
              <a:t>集中采购</a:t>
            </a:r>
            <a:r>
              <a:rPr lang="zh-CN" altLang="en-US" sz="1800"/>
              <a:t>的定义</a:t>
            </a:r>
            <a:endParaRPr lang="zh-CN" altLang="en-US" sz="1800"/>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指在专门机构统一领导下将各级各部门列入集中采购范围的采购项目交由专业采购机构统一组织采购。</a:t>
            </a:r>
            <a:endParaRPr lang="zh-CN" altLang="en-US" sz="1800">
              <a:solidFill>
                <a:schemeClr val="tx1">
                  <a:lumMod val="85000"/>
                  <a:lumOff val="15000"/>
                </a:schemeClr>
              </a:solidFill>
            </a:endParaRPr>
          </a:p>
        </p:txBody>
      </p:sp>
      <p:sp>
        <p:nvSpPr>
          <p:cNvPr id="100" name="文本框 99"/>
          <p:cNvSpPr txBox="1"/>
          <p:nvPr/>
        </p:nvSpPr>
        <p:spPr>
          <a:xfrm>
            <a:off x="579755" y="3933190"/>
            <a:ext cx="5570220" cy="2609215"/>
          </a:xfrm>
          <a:prstGeom prst="rect">
            <a:avLst/>
          </a:prstGeom>
          <a:noFill/>
          <a:ln w="9525">
            <a:noFill/>
          </a:ln>
        </p:spPr>
        <p:txBody>
          <a:bodyPr wrap="square">
            <a:spAutoFit/>
          </a:bodyPr>
          <a:p>
            <a:pPr marL="285750" indent="-285750">
              <a:lnSpc>
                <a:spcPct val="130000"/>
              </a:lnSpc>
              <a:buFont typeface="Arial" panose="020B0604020202020204" pitchFamily="34" charset="0"/>
              <a:buChar char="•"/>
            </a:pPr>
            <a:r>
              <a:rPr lang="zh-CN" i="0">
                <a:solidFill>
                  <a:srgbClr val="000000"/>
                </a:solidFill>
                <a:latin typeface="Times New Roman" panose="02020603050405020304" pitchFamily="18" charset="0"/>
                <a:cs typeface="方正宋一简体" charset="0"/>
              </a:rPr>
              <a:t>集中采购的优点</a:t>
            </a:r>
            <a:endParaRPr lang="zh-CN"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控制采购成本</a:t>
            </a:r>
            <a:endParaRPr lang="zh-CN" altLang="en-US"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避免采购管理上的重复劳动</a:t>
            </a:r>
            <a:endParaRPr lang="zh-CN" altLang="en-US"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降低的运输成本</a:t>
            </a:r>
            <a:endParaRPr lang="zh-CN" altLang="en-US"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减少企业内部的各部门及单位的竞争和冲突</a:t>
            </a:r>
            <a:endParaRPr lang="zh-CN" altLang="en-US"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能够建立稳定可靠的供应网络</a:t>
            </a:r>
            <a:endParaRPr lang="zh-CN" altLang="en-US"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提高产品的标准化水平</a:t>
            </a:r>
            <a:endParaRPr lang="zh-CN" altLang="en-US" sz="1800" i="0">
              <a:solidFill>
                <a:srgbClr val="000000"/>
              </a:solidFill>
              <a:latin typeface="Times New Roman" panose="02020603050405020304" pitchFamily="18" charset="0"/>
              <a:cs typeface="方正宋一简体" charset="0"/>
            </a:endParaRPr>
          </a:p>
        </p:txBody>
      </p:sp>
      <p:sp>
        <p:nvSpPr>
          <p:cNvPr id="6" name="文本框 5"/>
          <p:cNvSpPr txBox="1"/>
          <p:nvPr/>
        </p:nvSpPr>
        <p:spPr>
          <a:xfrm>
            <a:off x="6180455" y="3933190"/>
            <a:ext cx="5473700" cy="2249170"/>
          </a:xfrm>
          <a:prstGeom prst="rect">
            <a:avLst/>
          </a:prstGeom>
          <a:noFill/>
          <a:ln w="9525">
            <a:noFill/>
          </a:ln>
        </p:spPr>
        <p:txBody>
          <a:bodyPr wrap="square">
            <a:spAutoFit/>
          </a:bodyPr>
          <a:p>
            <a:pPr marL="285750" indent="-285750">
              <a:lnSpc>
                <a:spcPct val="130000"/>
              </a:lnSpc>
              <a:buFont typeface="Arial" panose="020B0604020202020204" pitchFamily="34" charset="0"/>
              <a:buChar char="•"/>
            </a:pPr>
            <a:r>
              <a:rPr lang="zh-CN" i="0">
                <a:solidFill>
                  <a:srgbClr val="000000"/>
                </a:solidFill>
                <a:latin typeface="Times New Roman" panose="02020603050405020304" pitchFamily="18" charset="0"/>
                <a:cs typeface="方正宋一简体" charset="0"/>
              </a:rPr>
              <a:t>集中采购的缺点</a:t>
            </a:r>
            <a:endParaRPr lang="zh-CN"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en-US" altLang="zh-CN" sz="1800" i="0">
                <a:solidFill>
                  <a:srgbClr val="000000"/>
                </a:solidFill>
                <a:latin typeface="Times New Roman" panose="02020603050405020304" pitchFamily="18" charset="0"/>
                <a:cs typeface="方正宋一简体" charset="0"/>
              </a:rPr>
              <a:t>缺乏分散采购的灵活、快速和简便等特点</a:t>
            </a:r>
            <a:endParaRPr lang="en-US" altLang="zh-CN"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en-US" altLang="zh-CN" sz="1800" i="0">
                <a:solidFill>
                  <a:srgbClr val="000000"/>
                </a:solidFill>
                <a:latin typeface="Times New Roman" panose="02020603050405020304" pitchFamily="18" charset="0"/>
                <a:cs typeface="方正宋一简体" charset="0"/>
              </a:rPr>
              <a:t>容易造成库存成本增加从而占用流动资金</a:t>
            </a:r>
            <a:endParaRPr lang="en-US" altLang="zh-CN"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en-US" altLang="zh-CN" sz="1800" i="0">
                <a:solidFill>
                  <a:srgbClr val="000000"/>
                </a:solidFill>
                <a:latin typeface="Times New Roman" panose="02020603050405020304" pitchFamily="18" charset="0"/>
                <a:cs typeface="方正宋一简体" charset="0"/>
              </a:rPr>
              <a:t>采购与需要脱节</a:t>
            </a:r>
            <a:endParaRPr lang="en-US" altLang="zh-CN"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en-US" altLang="zh-CN" sz="1800" i="0">
                <a:solidFill>
                  <a:srgbClr val="000000"/>
                </a:solidFill>
                <a:latin typeface="Times New Roman" panose="02020603050405020304" pitchFamily="18" charset="0"/>
                <a:cs typeface="方正宋一简体" charset="0"/>
              </a:rPr>
              <a:t>保管损失增加，保管水准要求增高</a:t>
            </a:r>
            <a:endParaRPr lang="en-US" altLang="zh-CN"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en-US" altLang="zh-CN" sz="1800" i="0">
                <a:solidFill>
                  <a:srgbClr val="000000"/>
                </a:solidFill>
                <a:latin typeface="Times New Roman" panose="02020603050405020304" pitchFamily="18" charset="0"/>
                <a:cs typeface="方正宋一简体" charset="0"/>
              </a:rPr>
              <a:t>容易挫伤基层的积极性、使命感和创新精神</a:t>
            </a:r>
            <a:endParaRPr lang="en-US" altLang="zh-CN" sz="1800" i="0">
              <a:solidFill>
                <a:srgbClr val="000000"/>
              </a:solidFill>
              <a:latin typeface="Times New Roman" panose="02020603050405020304" pitchFamily="18" charset="0"/>
              <a:cs typeface="方正宋一简体" charset="0"/>
            </a:endParaRPr>
          </a:p>
        </p:txBody>
      </p:sp>
      <p:sp>
        <p:nvSpPr>
          <p:cNvPr id="7" name="文本框 6"/>
          <p:cNvSpPr txBox="1"/>
          <p:nvPr/>
        </p:nvSpPr>
        <p:spPr>
          <a:xfrm>
            <a:off x="579755" y="2348865"/>
            <a:ext cx="11074400" cy="1337945"/>
          </a:xfrm>
          <a:prstGeom prst="rect">
            <a:avLst/>
          </a:prstGeom>
          <a:noFill/>
          <a:ln w="9525">
            <a:noFill/>
          </a:ln>
        </p:spPr>
        <p:txBody>
          <a:bodyPr wrap="square">
            <a:spAutoFit/>
          </a:bodyPr>
          <a:p>
            <a:pPr marL="171450" indent="-171450">
              <a:lnSpc>
                <a:spcPct val="150000"/>
              </a:lnSpc>
              <a:buFont typeface="Arial" panose="020B0604020202020204" pitchFamily="34" charset="0"/>
              <a:buChar char="•"/>
            </a:pPr>
            <a:r>
              <a:rPr lang="zh-CN" sz="1800" i="0">
                <a:solidFill>
                  <a:srgbClr val="000000"/>
                </a:solidFill>
                <a:latin typeface="Times New Roman" panose="02020603050405020304" pitchFamily="18" charset="0"/>
                <a:cs typeface="楷体_GB2312" charset="0"/>
              </a:rPr>
              <a:t>集中采购的模式</a:t>
            </a:r>
            <a:endParaRPr lang="zh-CN" sz="1800" i="0">
              <a:solidFill>
                <a:srgbClr val="000000"/>
              </a:solidFill>
              <a:latin typeface="Times New Roman" panose="02020603050405020304" pitchFamily="18" charset="0"/>
              <a:cs typeface="楷体_GB2312" charset="0"/>
            </a:endParaRPr>
          </a:p>
          <a:p>
            <a:pPr marL="628650" lvl="1" indent="-171450">
              <a:lnSpc>
                <a:spcPct val="150000"/>
              </a:lnSpc>
              <a:buFont typeface="Arial" panose="020B0604020202020204" pitchFamily="34" charset="0"/>
              <a:buChar char="•"/>
            </a:pPr>
            <a:r>
              <a:rPr lang="zh-CN" altLang="en-US" sz="1800" i="0">
                <a:solidFill>
                  <a:srgbClr val="000000"/>
                </a:solidFill>
              </a:rPr>
              <a:t>集中订货、分开收货、集中付款模式。</a:t>
            </a:r>
            <a:endParaRPr lang="zh-CN" altLang="en-US" sz="1800" i="0">
              <a:solidFill>
                <a:srgbClr val="000000"/>
              </a:solidFill>
            </a:endParaRPr>
          </a:p>
          <a:p>
            <a:pPr marL="628650" lvl="1" indent="-171450">
              <a:lnSpc>
                <a:spcPct val="150000"/>
              </a:lnSpc>
              <a:buFont typeface="Arial" panose="020B0604020202020204" pitchFamily="34" charset="0"/>
              <a:buChar char="•"/>
            </a:pPr>
            <a:r>
              <a:rPr lang="zh-CN" altLang="en-US" sz="1800" i="0"/>
              <a:t>集中采购后调拨模式。</a:t>
            </a:r>
            <a:endParaRPr lang="zh-CN" altLang="en-US" sz="1800" i="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采购方式</a:t>
            </a:r>
            <a:endParaRPr lang="zh-CN" altLang="en-US"/>
          </a:p>
        </p:txBody>
      </p:sp>
      <p:sp>
        <p:nvSpPr>
          <p:cNvPr id="8" name="内容占位符 7"/>
          <p:cNvSpPr/>
          <p:nvPr>
            <p:ph sz="quarter" idx="13"/>
          </p:nvPr>
        </p:nvSpPr>
        <p:spPr>
          <a:xfrm>
            <a:off x="478790" y="908685"/>
            <a:ext cx="11175365" cy="1071245"/>
          </a:xfrm>
        </p:spPr>
        <p:txBody>
          <a:bodyPr>
            <a:normAutofit/>
          </a:bodyPr>
          <a:p>
            <a:pPr lvl="0">
              <a:lnSpc>
                <a:spcPct val="150000"/>
              </a:lnSpc>
            </a:pPr>
            <a:r>
              <a:rPr lang="zh-CN" altLang="en-US" sz="1800">
                <a:sym typeface="+mn-ea"/>
              </a:rPr>
              <a:t>分散采购</a:t>
            </a:r>
            <a:r>
              <a:rPr lang="zh-CN" altLang="en-US" sz="1800"/>
              <a:t>的定义</a:t>
            </a:r>
            <a:endParaRPr lang="zh-CN" altLang="en-US" sz="1800"/>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分散采购是指由各预算单位自行开展采购活动的一种采购组织实施形式</a:t>
            </a:r>
            <a:endParaRPr lang="zh-CN" altLang="en-US" sz="1800">
              <a:solidFill>
                <a:schemeClr val="tx1">
                  <a:lumMod val="85000"/>
                  <a:lumOff val="15000"/>
                </a:schemeClr>
              </a:solidFill>
            </a:endParaRPr>
          </a:p>
        </p:txBody>
      </p:sp>
      <p:sp>
        <p:nvSpPr>
          <p:cNvPr id="100" name="文本框 99"/>
          <p:cNvSpPr txBox="1"/>
          <p:nvPr/>
        </p:nvSpPr>
        <p:spPr>
          <a:xfrm>
            <a:off x="579755" y="4025900"/>
            <a:ext cx="5570220" cy="1889760"/>
          </a:xfrm>
          <a:prstGeom prst="rect">
            <a:avLst/>
          </a:prstGeom>
          <a:noFill/>
          <a:ln w="9525">
            <a:noFill/>
          </a:ln>
        </p:spPr>
        <p:txBody>
          <a:bodyPr wrap="square">
            <a:spAutoFit/>
          </a:bodyPr>
          <a:p>
            <a:pPr marL="285750" indent="-285750">
              <a:lnSpc>
                <a:spcPct val="130000"/>
              </a:lnSpc>
              <a:buFont typeface="Arial" panose="020B0604020202020204" pitchFamily="34" charset="0"/>
              <a:buChar char="•"/>
            </a:pPr>
            <a:r>
              <a:rPr lang="zh-CN" i="0">
                <a:solidFill>
                  <a:srgbClr val="000000"/>
                </a:solidFill>
                <a:latin typeface="Times New Roman" panose="02020603050405020304" pitchFamily="18" charset="0"/>
                <a:cs typeface="方正宋一简体" charset="0"/>
              </a:rPr>
              <a:t>分散采购的优点</a:t>
            </a:r>
            <a:endParaRPr lang="zh-CN"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能适应不同地区的市场环境变化</a:t>
            </a:r>
            <a:endParaRPr lang="zh-CN" altLang="en-US"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对市场反应灵敏，补货及时，购销迅速</a:t>
            </a:r>
            <a:endParaRPr lang="zh-CN" altLang="en-US"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提高一线部门的积极性，提高士气</a:t>
            </a:r>
            <a:endParaRPr lang="zh-CN" altLang="en-US"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要求其对整个经营业绩负责</a:t>
            </a:r>
            <a:endParaRPr lang="zh-CN" altLang="en-US" sz="1800" i="0">
              <a:solidFill>
                <a:srgbClr val="000000"/>
              </a:solidFill>
              <a:latin typeface="Times New Roman" panose="02020603050405020304" pitchFamily="18" charset="0"/>
              <a:cs typeface="方正宋一简体" charset="0"/>
            </a:endParaRPr>
          </a:p>
        </p:txBody>
      </p:sp>
      <p:sp>
        <p:nvSpPr>
          <p:cNvPr id="6" name="文本框 5"/>
          <p:cNvSpPr txBox="1"/>
          <p:nvPr/>
        </p:nvSpPr>
        <p:spPr>
          <a:xfrm>
            <a:off x="6180455" y="4085590"/>
            <a:ext cx="5473700" cy="1889760"/>
          </a:xfrm>
          <a:prstGeom prst="rect">
            <a:avLst/>
          </a:prstGeom>
          <a:noFill/>
          <a:ln w="9525">
            <a:noFill/>
          </a:ln>
        </p:spPr>
        <p:txBody>
          <a:bodyPr wrap="square">
            <a:spAutoFit/>
          </a:bodyPr>
          <a:p>
            <a:pPr marL="285750" indent="-285750">
              <a:lnSpc>
                <a:spcPct val="130000"/>
              </a:lnSpc>
              <a:buFont typeface="Arial" panose="020B0604020202020204" pitchFamily="34" charset="0"/>
              <a:buChar char="•"/>
            </a:pPr>
            <a:r>
              <a:rPr lang="zh-CN" i="0">
                <a:solidFill>
                  <a:srgbClr val="000000"/>
                </a:solidFill>
                <a:latin typeface="Times New Roman" panose="02020603050405020304" pitchFamily="18" charset="0"/>
                <a:cs typeface="方正宋一简体" charset="0"/>
              </a:rPr>
              <a:t>分散采购的缺点</a:t>
            </a:r>
            <a:endParaRPr lang="zh-CN"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en-US" altLang="zh-CN" sz="1800" i="0">
                <a:solidFill>
                  <a:srgbClr val="000000"/>
                </a:solidFill>
                <a:latin typeface="Times New Roman" panose="02020603050405020304" pitchFamily="18" charset="0"/>
                <a:cs typeface="方正宋一简体" charset="0"/>
              </a:rPr>
              <a:t>人员费用较高</a:t>
            </a:r>
            <a:endParaRPr lang="en-US" altLang="zh-CN"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en-US" altLang="zh-CN" sz="1800" i="0">
                <a:solidFill>
                  <a:srgbClr val="000000"/>
                </a:solidFill>
                <a:latin typeface="Times New Roman" panose="02020603050405020304" pitchFamily="18" charset="0"/>
                <a:cs typeface="方正宋一简体" charset="0"/>
              </a:rPr>
              <a:t>采购过程中容易出现舞弊现象</a:t>
            </a:r>
            <a:endParaRPr lang="en-US" altLang="zh-CN"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en-US" altLang="zh-CN" sz="1800" i="0">
                <a:solidFill>
                  <a:srgbClr val="000000"/>
                </a:solidFill>
                <a:latin typeface="Times New Roman" panose="02020603050405020304" pitchFamily="18" charset="0"/>
                <a:cs typeface="方正宋一简体" charset="0"/>
              </a:rPr>
              <a:t>难以实施统一促销活动</a:t>
            </a:r>
            <a:endParaRPr lang="en-US" altLang="zh-CN"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en-US" altLang="zh-CN" sz="1800" i="0">
                <a:solidFill>
                  <a:srgbClr val="000000"/>
                </a:solidFill>
                <a:latin typeface="Times New Roman" panose="02020603050405020304" pitchFamily="18" charset="0"/>
                <a:cs typeface="方正宋一简体" charset="0"/>
              </a:rPr>
              <a:t>难以获得大量采购的价格优惠</a:t>
            </a:r>
            <a:endParaRPr lang="en-US" altLang="zh-CN" sz="1800" i="0">
              <a:solidFill>
                <a:srgbClr val="000000"/>
              </a:solidFill>
              <a:latin typeface="Times New Roman" panose="02020603050405020304" pitchFamily="18" charset="0"/>
              <a:cs typeface="方正宋一简体" charset="0"/>
            </a:endParaRPr>
          </a:p>
        </p:txBody>
      </p:sp>
      <p:sp>
        <p:nvSpPr>
          <p:cNvPr id="7" name="文本框 6"/>
          <p:cNvSpPr txBox="1"/>
          <p:nvPr/>
        </p:nvSpPr>
        <p:spPr>
          <a:xfrm>
            <a:off x="479425" y="1917065"/>
            <a:ext cx="11074400" cy="2168525"/>
          </a:xfrm>
          <a:prstGeom prst="rect">
            <a:avLst/>
          </a:prstGeom>
          <a:noFill/>
          <a:ln w="9525">
            <a:noFill/>
          </a:ln>
        </p:spPr>
        <p:txBody>
          <a:bodyPr wrap="square">
            <a:spAutoFit/>
          </a:bodyPr>
          <a:p>
            <a:pPr marL="171450" indent="-171450">
              <a:lnSpc>
                <a:spcPct val="150000"/>
              </a:lnSpc>
              <a:buFont typeface="Arial" panose="020B0604020202020204" pitchFamily="34" charset="0"/>
              <a:buChar char="•"/>
            </a:pPr>
            <a:r>
              <a:rPr lang="zh-CN" sz="1800" i="0">
                <a:solidFill>
                  <a:srgbClr val="000000"/>
                </a:solidFill>
                <a:latin typeface="Times New Roman" panose="02020603050405020304" pitchFamily="18" charset="0"/>
                <a:cs typeface="楷体_GB2312" charset="0"/>
              </a:rPr>
              <a:t>分散采购作业流程</a:t>
            </a:r>
            <a:endParaRPr lang="zh-CN" sz="1800" i="0">
              <a:solidFill>
                <a:srgbClr val="000000"/>
              </a:solidFill>
              <a:latin typeface="Times New Roman" panose="02020603050405020304" pitchFamily="18" charset="0"/>
              <a:cs typeface="楷体_GB2312" charset="0"/>
            </a:endParaRPr>
          </a:p>
          <a:p>
            <a:pPr marL="628650" lvl="1" indent="-171450">
              <a:lnSpc>
                <a:spcPct val="150000"/>
              </a:lnSpc>
              <a:buFont typeface="Arial" panose="020B0604020202020204" pitchFamily="34" charset="0"/>
              <a:buChar char="•"/>
            </a:pPr>
            <a:r>
              <a:rPr lang="zh-CN" altLang="en-US" sz="1800" i="0">
                <a:solidFill>
                  <a:srgbClr val="000000"/>
                </a:solidFill>
              </a:rPr>
              <a:t>企业下属单位的生产研发人员根据生产、科研、维护、办公的需要，填写请购单。</a:t>
            </a:r>
            <a:endParaRPr lang="zh-CN" altLang="en-US" sz="1800" i="0">
              <a:solidFill>
                <a:srgbClr val="000000"/>
              </a:solidFill>
            </a:endParaRPr>
          </a:p>
          <a:p>
            <a:pPr marL="628650" lvl="1" indent="-171450">
              <a:lnSpc>
                <a:spcPct val="150000"/>
              </a:lnSpc>
              <a:buFont typeface="Arial" panose="020B0604020202020204" pitchFamily="34" charset="0"/>
              <a:buChar char="•"/>
            </a:pPr>
            <a:r>
              <a:rPr lang="zh-CN" altLang="en-US" sz="1800" i="0">
                <a:solidFill>
                  <a:srgbClr val="000000"/>
                </a:solidFill>
              </a:rPr>
              <a:t>由基层主管审核、签字。</a:t>
            </a:r>
            <a:endParaRPr lang="zh-CN" altLang="en-US" sz="1800" i="0">
              <a:solidFill>
                <a:srgbClr val="000000"/>
              </a:solidFill>
            </a:endParaRPr>
          </a:p>
          <a:p>
            <a:pPr marL="628650" lvl="1" indent="-171450">
              <a:lnSpc>
                <a:spcPct val="150000"/>
              </a:lnSpc>
              <a:buFont typeface="Arial" panose="020B0604020202020204" pitchFamily="34" charset="0"/>
              <a:buChar char="•"/>
            </a:pPr>
            <a:r>
              <a:rPr lang="zh-CN" altLang="en-US" sz="1800" i="0">
                <a:solidFill>
                  <a:srgbClr val="000000"/>
                </a:solidFill>
              </a:rPr>
              <a:t>到指定财务部门领取支票或汇票、现金。</a:t>
            </a:r>
            <a:endParaRPr lang="zh-CN" altLang="en-US" sz="1800" i="0">
              <a:solidFill>
                <a:srgbClr val="000000"/>
              </a:solidFill>
            </a:endParaRPr>
          </a:p>
          <a:p>
            <a:pPr marL="628650" lvl="1" indent="-171450">
              <a:lnSpc>
                <a:spcPct val="150000"/>
              </a:lnSpc>
              <a:buFont typeface="Arial" panose="020B0604020202020204" pitchFamily="34" charset="0"/>
              <a:buChar char="•"/>
            </a:pPr>
            <a:r>
              <a:rPr lang="zh-CN" altLang="en-US" sz="1800" i="0">
                <a:solidFill>
                  <a:srgbClr val="000000"/>
                </a:solidFill>
              </a:rPr>
              <a:t>然后到市场或厂家购买、进货、检验、领取或核销、结算即可。</a:t>
            </a:r>
            <a:endParaRPr lang="zh-CN" altLang="en-US" sz="1800" i="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采购方式</a:t>
            </a:r>
            <a:endParaRPr lang="zh-CN" altLang="en-US"/>
          </a:p>
        </p:txBody>
      </p:sp>
      <p:sp>
        <p:nvSpPr>
          <p:cNvPr id="8" name="内容占位符 7"/>
          <p:cNvSpPr/>
          <p:nvPr>
            <p:ph sz="quarter" idx="13"/>
          </p:nvPr>
        </p:nvSpPr>
        <p:spPr>
          <a:xfrm>
            <a:off x="579755" y="908685"/>
            <a:ext cx="11074400" cy="1471295"/>
          </a:xfrm>
        </p:spPr>
        <p:txBody>
          <a:bodyPr>
            <a:normAutofit/>
          </a:bodyPr>
          <a:p>
            <a:pPr lvl="0">
              <a:lnSpc>
                <a:spcPct val="150000"/>
              </a:lnSpc>
            </a:pPr>
            <a:r>
              <a:rPr lang="zh-CN" altLang="en-US" sz="1800">
                <a:sym typeface="+mn-ea"/>
              </a:rPr>
              <a:t>联合采购</a:t>
            </a:r>
            <a:r>
              <a:rPr lang="zh-CN" altLang="en-US" sz="1800"/>
              <a:t>的定义</a:t>
            </a:r>
            <a:endParaRPr lang="zh-CN" altLang="en-US" sz="1800"/>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指对同一产品或服务有需求的许多买方在相互合作的条件下合并各自需求以一个购买方的形式向供应商统一订货，用以扩大采购批量，达到降低采购价格或者降低采购成本的目的</a:t>
            </a:r>
            <a:endParaRPr lang="zh-CN" altLang="en-US" sz="1800">
              <a:solidFill>
                <a:schemeClr val="tx1">
                  <a:lumMod val="85000"/>
                  <a:lumOff val="15000"/>
                </a:schemeClr>
              </a:solidFill>
            </a:endParaRPr>
          </a:p>
        </p:txBody>
      </p:sp>
      <p:sp>
        <p:nvSpPr>
          <p:cNvPr id="100" name="文本框 99"/>
          <p:cNvSpPr txBox="1"/>
          <p:nvPr/>
        </p:nvSpPr>
        <p:spPr>
          <a:xfrm>
            <a:off x="605155" y="2609215"/>
            <a:ext cx="5570220" cy="1889760"/>
          </a:xfrm>
          <a:prstGeom prst="rect">
            <a:avLst/>
          </a:prstGeom>
          <a:noFill/>
          <a:ln w="9525">
            <a:noFill/>
          </a:ln>
        </p:spPr>
        <p:txBody>
          <a:bodyPr wrap="square">
            <a:spAutoFit/>
          </a:bodyPr>
          <a:p>
            <a:pPr marL="285750" indent="-285750">
              <a:lnSpc>
                <a:spcPct val="130000"/>
              </a:lnSpc>
              <a:buFont typeface="Arial" panose="020B0604020202020204" pitchFamily="34" charset="0"/>
              <a:buChar char="•"/>
            </a:pPr>
            <a:r>
              <a:rPr lang="zh-CN" i="0">
                <a:solidFill>
                  <a:srgbClr val="000000"/>
                </a:solidFill>
                <a:latin typeface="Times New Roman" panose="02020603050405020304" pitchFamily="18" charset="0"/>
                <a:cs typeface="方正宋一简体" charset="0"/>
              </a:rPr>
              <a:t>联合采购的优点</a:t>
            </a:r>
            <a:endParaRPr lang="zh-CN"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统筹供需，建立产销秩序</a:t>
            </a:r>
            <a:endParaRPr lang="zh-CN" altLang="en-US"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降低采购成本</a:t>
            </a:r>
            <a:endParaRPr lang="zh-CN" altLang="en-US"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减少中间环节</a:t>
            </a:r>
            <a:endParaRPr lang="zh-CN" altLang="en-US"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zh-CN" altLang="en-US" sz="1800" i="0">
                <a:solidFill>
                  <a:srgbClr val="000000"/>
                </a:solidFill>
                <a:latin typeface="Times New Roman" panose="02020603050405020304" pitchFamily="18" charset="0"/>
                <a:cs typeface="方正宋一简体" charset="0"/>
              </a:rPr>
              <a:t>促进同业合作，达成经济外交</a:t>
            </a:r>
            <a:endParaRPr lang="zh-CN" altLang="en-US" sz="1800" i="0">
              <a:solidFill>
                <a:srgbClr val="000000"/>
              </a:solidFill>
              <a:latin typeface="Times New Roman" panose="02020603050405020304" pitchFamily="18" charset="0"/>
              <a:cs typeface="方正宋一简体" charset="0"/>
            </a:endParaRPr>
          </a:p>
        </p:txBody>
      </p:sp>
      <p:sp>
        <p:nvSpPr>
          <p:cNvPr id="6" name="文本框 5"/>
          <p:cNvSpPr txBox="1"/>
          <p:nvPr/>
        </p:nvSpPr>
        <p:spPr>
          <a:xfrm>
            <a:off x="6180455" y="2664460"/>
            <a:ext cx="5473700" cy="1529715"/>
          </a:xfrm>
          <a:prstGeom prst="rect">
            <a:avLst/>
          </a:prstGeom>
          <a:noFill/>
          <a:ln w="9525">
            <a:noFill/>
          </a:ln>
        </p:spPr>
        <p:txBody>
          <a:bodyPr wrap="square">
            <a:spAutoFit/>
          </a:bodyPr>
          <a:p>
            <a:pPr marL="285750" indent="-285750">
              <a:lnSpc>
                <a:spcPct val="130000"/>
              </a:lnSpc>
              <a:buFont typeface="Arial" panose="020B0604020202020204" pitchFamily="34" charset="0"/>
              <a:buChar char="•"/>
            </a:pPr>
            <a:r>
              <a:rPr lang="zh-CN" i="0">
                <a:solidFill>
                  <a:srgbClr val="000000"/>
                </a:solidFill>
                <a:latin typeface="Times New Roman" panose="02020603050405020304" pitchFamily="18" charset="0"/>
                <a:cs typeface="方正宋一简体" charset="0"/>
              </a:rPr>
              <a:t>联合采购的缺点</a:t>
            </a:r>
            <a:endParaRPr lang="zh-CN"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en-US" altLang="zh-CN" sz="1800" i="0">
                <a:solidFill>
                  <a:srgbClr val="000000"/>
                </a:solidFill>
                <a:latin typeface="Times New Roman" panose="02020603050405020304" pitchFamily="18" charset="0"/>
                <a:cs typeface="方正宋一简体" charset="0"/>
              </a:rPr>
              <a:t>采购作业手续复杂，主办单位需要大费周章</a:t>
            </a:r>
            <a:endParaRPr lang="en-US" altLang="zh-CN"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en-US" altLang="zh-CN" sz="1800" i="0">
                <a:solidFill>
                  <a:srgbClr val="000000"/>
                </a:solidFill>
                <a:latin typeface="Times New Roman" panose="02020603050405020304" pitchFamily="18" charset="0"/>
                <a:cs typeface="方正宋一简体" charset="0"/>
              </a:rPr>
              <a:t>采购时机与条件未必能配合个别需求</a:t>
            </a:r>
            <a:endParaRPr lang="en-US" altLang="zh-CN" sz="1800" i="0">
              <a:solidFill>
                <a:srgbClr val="000000"/>
              </a:solidFill>
              <a:latin typeface="Times New Roman" panose="02020603050405020304" pitchFamily="18" charset="0"/>
              <a:cs typeface="方正宋一简体" charset="0"/>
            </a:endParaRPr>
          </a:p>
          <a:p>
            <a:pPr marL="742950" lvl="1" indent="-285750">
              <a:lnSpc>
                <a:spcPct val="130000"/>
              </a:lnSpc>
              <a:buFont typeface="Arial" panose="020B0604020202020204" pitchFamily="34" charset="0"/>
              <a:buChar char="•"/>
            </a:pPr>
            <a:r>
              <a:rPr lang="en-US" altLang="zh-CN" sz="1800" i="0">
                <a:solidFill>
                  <a:srgbClr val="000000"/>
                </a:solidFill>
                <a:latin typeface="Times New Roman" panose="02020603050405020304" pitchFamily="18" charset="0"/>
                <a:cs typeface="方正宋一简体" charset="0"/>
              </a:rPr>
              <a:t>造成联合垄断</a:t>
            </a:r>
            <a:endParaRPr lang="en-US" altLang="zh-CN" sz="1800" i="0">
              <a:solidFill>
                <a:srgbClr val="000000"/>
              </a:solidFill>
              <a:latin typeface="Times New Roman" panose="02020603050405020304" pitchFamily="18" charset="0"/>
              <a:cs typeface="方正宋一简体"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采购方式</a:t>
            </a:r>
            <a:endParaRPr lang="zh-CN" altLang="en-US"/>
          </a:p>
        </p:txBody>
      </p:sp>
      <p:sp>
        <p:nvSpPr>
          <p:cNvPr id="8" name="内容占位符 7"/>
          <p:cNvSpPr/>
          <p:nvPr>
            <p:ph sz="quarter" idx="13"/>
          </p:nvPr>
        </p:nvSpPr>
        <p:spPr>
          <a:xfrm>
            <a:off x="579755" y="908685"/>
            <a:ext cx="5559425" cy="5031740"/>
          </a:xfrm>
        </p:spPr>
        <p:txBody>
          <a:bodyPr>
            <a:noAutofit/>
          </a:bodyPr>
          <a:p>
            <a:pPr lvl="0">
              <a:lnSpc>
                <a:spcPct val="200000"/>
              </a:lnSpc>
            </a:pPr>
            <a:r>
              <a:rPr lang="zh-CN" altLang="en-US" sz="1800">
                <a:sym typeface="+mn-ea"/>
              </a:rPr>
              <a:t>招标性采购</a:t>
            </a:r>
            <a:r>
              <a:rPr lang="zh-CN" altLang="en-US" sz="1800"/>
              <a:t>的定义</a:t>
            </a:r>
            <a:endParaRPr lang="zh-CN" altLang="en-US" sz="1800"/>
          </a:p>
          <a:p>
            <a:pPr marL="685800" lvl="1" indent="-228600">
              <a:lnSpc>
                <a:spcPct val="200000"/>
              </a:lnSpc>
              <a:buFont typeface="Arial" panose="020B0604020202020204" pitchFamily="34" charset="0"/>
              <a:buChar char="•"/>
            </a:pPr>
            <a:r>
              <a:rPr lang="zh-CN" altLang="en-US" sz="1800">
                <a:solidFill>
                  <a:schemeClr val="tx1">
                    <a:lumMod val="85000"/>
                    <a:lumOff val="15000"/>
                  </a:schemeClr>
                </a:solidFill>
              </a:rPr>
              <a:t>指通过招标的方式，邀请所有潜在的供应商参加投标，采购单位通过某种事先确定并公布的标准从所有投标中评选出中标供应商，并与之签订合同的一种采购形式</a:t>
            </a:r>
            <a:endParaRPr lang="zh-CN" altLang="en-US" sz="1800">
              <a:solidFill>
                <a:schemeClr val="tx1">
                  <a:lumMod val="85000"/>
                  <a:lumOff val="15000"/>
                </a:schemeClr>
              </a:solidFill>
            </a:endParaRPr>
          </a:p>
        </p:txBody>
      </p:sp>
      <p:sp>
        <p:nvSpPr>
          <p:cNvPr id="7" name="文本框 6"/>
          <p:cNvSpPr txBox="1"/>
          <p:nvPr/>
        </p:nvSpPr>
        <p:spPr>
          <a:xfrm>
            <a:off x="6082665" y="908685"/>
            <a:ext cx="5569585" cy="3415030"/>
          </a:xfrm>
          <a:prstGeom prst="rect">
            <a:avLst/>
          </a:prstGeom>
          <a:noFill/>
          <a:ln w="9525">
            <a:noFill/>
          </a:ln>
        </p:spPr>
        <p:txBody>
          <a:bodyPr wrap="square">
            <a:spAutoFit/>
          </a:bodyPr>
          <a:p>
            <a:pPr marL="171450" indent="-171450">
              <a:lnSpc>
                <a:spcPct val="200000"/>
              </a:lnSpc>
              <a:buFont typeface="Arial" panose="020B0604020202020204" pitchFamily="34" charset="0"/>
              <a:buChar char="•"/>
            </a:pPr>
            <a:r>
              <a:rPr lang="zh-CN" sz="1800" i="0">
                <a:solidFill>
                  <a:srgbClr val="000000"/>
                </a:solidFill>
                <a:latin typeface="Times New Roman" panose="02020603050405020304" pitchFamily="18" charset="0"/>
                <a:cs typeface="楷体_GB2312" charset="0"/>
              </a:rPr>
              <a:t>招标性采购的方式</a:t>
            </a:r>
            <a:endParaRPr lang="zh-CN" sz="1800" i="0">
              <a:solidFill>
                <a:srgbClr val="000000"/>
              </a:solidFill>
              <a:latin typeface="Times New Roman" panose="02020603050405020304" pitchFamily="18" charset="0"/>
              <a:cs typeface="楷体_GB2312" charset="0"/>
            </a:endParaRPr>
          </a:p>
          <a:p>
            <a:pPr marL="628650" lvl="1" indent="-171450">
              <a:lnSpc>
                <a:spcPct val="200000"/>
              </a:lnSpc>
              <a:buFont typeface="Arial" panose="020B0604020202020204" pitchFamily="34" charset="0"/>
              <a:buChar char="•"/>
            </a:pPr>
            <a:r>
              <a:rPr lang="zh-CN" altLang="en-US" sz="1800" i="0">
                <a:solidFill>
                  <a:srgbClr val="000000"/>
                </a:solidFill>
              </a:rPr>
              <a:t>公开招标采购</a:t>
            </a:r>
            <a:endParaRPr lang="zh-CN" altLang="en-US" sz="1800" i="0">
              <a:solidFill>
                <a:srgbClr val="000000"/>
              </a:solidFill>
            </a:endParaRPr>
          </a:p>
          <a:p>
            <a:pPr marL="628650" lvl="1" indent="-171450">
              <a:lnSpc>
                <a:spcPct val="200000"/>
              </a:lnSpc>
              <a:buFont typeface="Arial" panose="020B0604020202020204" pitchFamily="34" charset="0"/>
              <a:buChar char="•"/>
            </a:pPr>
            <a:r>
              <a:rPr lang="zh-CN" altLang="en-US" sz="1800" i="0">
                <a:solidFill>
                  <a:srgbClr val="000000"/>
                </a:solidFill>
              </a:rPr>
              <a:t>邀请招标采购</a:t>
            </a:r>
            <a:endParaRPr lang="zh-CN" altLang="en-US" sz="1800" i="0">
              <a:solidFill>
                <a:srgbClr val="000000"/>
              </a:solidFill>
            </a:endParaRPr>
          </a:p>
          <a:p>
            <a:pPr marL="628650" lvl="1" indent="-171450">
              <a:lnSpc>
                <a:spcPct val="200000"/>
              </a:lnSpc>
              <a:buFont typeface="Arial" panose="020B0604020202020204" pitchFamily="34" charset="0"/>
              <a:buChar char="•"/>
            </a:pPr>
            <a:r>
              <a:rPr lang="zh-CN" altLang="en-US" sz="1800" i="0">
                <a:solidFill>
                  <a:srgbClr val="000000"/>
                </a:solidFill>
              </a:rPr>
              <a:t>竞争性谈判采购</a:t>
            </a:r>
            <a:endParaRPr lang="zh-CN" altLang="en-US" sz="1800" i="0">
              <a:solidFill>
                <a:srgbClr val="000000"/>
              </a:solidFill>
            </a:endParaRPr>
          </a:p>
          <a:p>
            <a:pPr marL="628650" lvl="1" indent="-171450">
              <a:lnSpc>
                <a:spcPct val="200000"/>
              </a:lnSpc>
              <a:buFont typeface="Arial" panose="020B0604020202020204" pitchFamily="34" charset="0"/>
              <a:buChar char="•"/>
            </a:pPr>
            <a:r>
              <a:rPr lang="zh-CN" altLang="en-US" sz="1800" i="0">
                <a:solidFill>
                  <a:srgbClr val="000000"/>
                </a:solidFill>
              </a:rPr>
              <a:t>询价采购</a:t>
            </a:r>
            <a:endParaRPr lang="zh-CN" altLang="en-US" sz="1800" i="0">
              <a:solidFill>
                <a:srgbClr val="000000"/>
              </a:solidFill>
            </a:endParaRPr>
          </a:p>
          <a:p>
            <a:pPr marL="628650" lvl="1" indent="-171450">
              <a:lnSpc>
                <a:spcPct val="200000"/>
              </a:lnSpc>
              <a:buFont typeface="Arial" panose="020B0604020202020204" pitchFamily="34" charset="0"/>
              <a:buChar char="•"/>
            </a:pPr>
            <a:r>
              <a:rPr lang="zh-CN" altLang="en-US" sz="1800" i="0">
                <a:solidFill>
                  <a:srgbClr val="000000"/>
                </a:solidFill>
              </a:rPr>
              <a:t>单一来源采购</a:t>
            </a:r>
            <a:endParaRPr lang="zh-CN" altLang="en-US" sz="1800" i="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图片包含 游戏机, 建筑, 桌子, 房间&#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5302" t="357" r="18621"/>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工作任务</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02</a:t>
            </a:r>
            <a:endParaRPr kumimoji="0" lang="zh-CN" alt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88465" y="4358935"/>
            <a:ext cx="4465768"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编制采购计划</a:t>
            </a:r>
            <a:r>
              <a:rPr kumimoji="0" lang="en-US" altLang="zh-CN"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  寻找供应商 签订采购合同 采购绩效评估</a:t>
            </a:r>
            <a:endParaRPr kumimoji="0" lang="en-US" altLang="zh-CN"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编制采购计划</a:t>
            </a:r>
            <a:endParaRPr lang="zh-CN" altLang="en-US"/>
          </a:p>
        </p:txBody>
      </p:sp>
      <p:sp>
        <p:nvSpPr>
          <p:cNvPr id="3" name="内容占位符 2"/>
          <p:cNvSpPr>
            <a:spLocks noGrp="1"/>
          </p:cNvSpPr>
          <p:nvPr>
            <p:ph sz="quarter" idx="13"/>
          </p:nvPr>
        </p:nvSpPr>
        <p:spPr>
          <a:xfrm>
            <a:off x="579755" y="1663065"/>
            <a:ext cx="10760710" cy="2894330"/>
          </a:xfrm>
        </p:spPr>
        <p:txBody>
          <a:bodyPr/>
          <a:p>
            <a:r>
              <a:rPr lang="zh-CN" altLang="en-US" sz="2000"/>
              <a:t>工作任务要求</a:t>
            </a:r>
            <a:endParaRPr lang="zh-CN" altLang="en-US" sz="2000"/>
          </a:p>
          <a:p>
            <a:pPr lvl="1" defTabSz="914400">
              <a:lnSpc>
                <a:spcPct val="150000"/>
              </a:lnSpc>
              <a:tabLst>
                <a:tab pos="1609725" algn="l"/>
                <a:tab pos="1609725" algn="l"/>
              </a:tabLst>
            </a:pPr>
            <a:r>
              <a:rPr lang="zh-CN" altLang="en-US" sz="2000"/>
              <a:t>某线上体育用品公司拟采购1000副高档乒乓球拍的配件，包括底板、胶皮、海绵和拍套，海绵与胶皮在客户购买之后粘贴或发送给客户自己粘贴，胶皮有正胶、反胶和长胶三种类型，高档乒乓球售价定为700元，请据此编制采购计划</a:t>
            </a:r>
            <a:endParaRPr lang="zh-CN"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寻找供应商</a:t>
            </a:r>
            <a:endParaRPr lang="zh-CN" altLang="en-US"/>
          </a:p>
        </p:txBody>
      </p:sp>
      <p:sp>
        <p:nvSpPr>
          <p:cNvPr id="3" name="内容占位符 2"/>
          <p:cNvSpPr>
            <a:spLocks noGrp="1"/>
          </p:cNvSpPr>
          <p:nvPr>
            <p:ph sz="quarter" idx="13"/>
          </p:nvPr>
        </p:nvSpPr>
        <p:spPr>
          <a:xfrm>
            <a:off x="579755" y="1663065"/>
            <a:ext cx="10760710" cy="2894330"/>
          </a:xfrm>
        </p:spPr>
        <p:txBody>
          <a:bodyPr/>
          <a:p>
            <a:r>
              <a:rPr lang="zh-CN" altLang="en-US" sz="2000"/>
              <a:t>工作任务要求</a:t>
            </a:r>
            <a:endParaRPr lang="zh-CN" altLang="en-US" sz="2000"/>
          </a:p>
          <a:p>
            <a:pPr lvl="1" defTabSz="914400">
              <a:lnSpc>
                <a:spcPct val="150000"/>
              </a:lnSpc>
              <a:tabLst>
                <a:tab pos="1609725" algn="l"/>
                <a:tab pos="1609725" algn="l"/>
              </a:tabLst>
            </a:pPr>
            <a:r>
              <a:rPr lang="zh-CN" altLang="en-US" sz="2000"/>
              <a:t>工作任务一中线上体育用品公司需要从市场寻找底板、胶皮、海绵和拍套四种配件的供应商，4名学生一组，每位学生为其中一种配件寻找供应商，供应商可从1688、慧聪网、环球资源网等B2B网站上查找，根据找到的信息制作供应商卡片5张，并确定供应商选择标准，制作供应商评价表</a:t>
            </a:r>
            <a:endParaRPr lang="zh-CN" alt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工作任务三</a:t>
            </a:r>
            <a:r>
              <a:rPr lang="zh-CN" altLang="en-US"/>
              <a:t> 签订采购合同</a:t>
            </a:r>
            <a:endParaRPr lang="zh-CN" altLang="en-US"/>
          </a:p>
        </p:txBody>
      </p:sp>
      <p:sp>
        <p:nvSpPr>
          <p:cNvPr id="3" name="内容占位符 2"/>
          <p:cNvSpPr>
            <a:spLocks noGrp="1"/>
          </p:cNvSpPr>
          <p:nvPr>
            <p:ph sz="quarter" idx="13"/>
          </p:nvPr>
        </p:nvSpPr>
        <p:spPr>
          <a:xfrm>
            <a:off x="579755" y="1663065"/>
            <a:ext cx="10760710" cy="2894330"/>
          </a:xfrm>
        </p:spPr>
        <p:txBody>
          <a:bodyPr/>
          <a:p>
            <a:r>
              <a:rPr lang="zh-CN" altLang="en-US" sz="2000">
                <a:sym typeface="+mn-ea"/>
              </a:rPr>
              <a:t>工作任务要求</a:t>
            </a:r>
            <a:endParaRPr lang="zh-CN" altLang="en-US" sz="2000">
              <a:sym typeface="+mn-ea"/>
            </a:endParaRPr>
          </a:p>
          <a:p>
            <a:pPr lvl="1" defTabSz="914400">
              <a:lnSpc>
                <a:spcPct val="150000"/>
              </a:lnSpc>
              <a:tabLst>
                <a:tab pos="1609725" algn="l"/>
                <a:tab pos="1609725" algn="l"/>
              </a:tabLst>
            </a:pPr>
            <a:r>
              <a:rPr lang="zh-CN" altLang="en-US" sz="2000"/>
              <a:t>工作任务二中每位学生为线上体育用品公司寻找一种配件供应商，制作5张供应商卡片，从中选择一家为拟合作供应商，要求与拟合作供应商展开商业谈判，两人一组，仔细洽谈合同条款，谈判完成后双方签署采购合同</a:t>
            </a:r>
            <a:endParaRPr lang="zh-CN" altLang="en-US"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工作任务四 采购绩效评估</a:t>
            </a:r>
            <a:endParaRPr lang="zh-CN" altLang="en-US"/>
          </a:p>
        </p:txBody>
      </p:sp>
      <p:sp>
        <p:nvSpPr>
          <p:cNvPr id="3" name="内容占位符 2"/>
          <p:cNvSpPr>
            <a:spLocks noGrp="1"/>
          </p:cNvSpPr>
          <p:nvPr>
            <p:ph sz="quarter" idx="13"/>
          </p:nvPr>
        </p:nvSpPr>
        <p:spPr>
          <a:xfrm>
            <a:off x="579755" y="1663065"/>
            <a:ext cx="10760710" cy="2894330"/>
          </a:xfrm>
        </p:spPr>
        <p:txBody>
          <a:bodyPr/>
          <a:p>
            <a:r>
              <a:rPr lang="zh-CN" altLang="en-US" sz="2000">
                <a:sym typeface="+mn-ea"/>
              </a:rPr>
              <a:t>工作任务要求</a:t>
            </a:r>
            <a:endParaRPr lang="zh-CN" altLang="en-US" sz="2000">
              <a:sym typeface="+mn-ea"/>
            </a:endParaRPr>
          </a:p>
          <a:p>
            <a:pPr lvl="1"/>
            <a:r>
              <a:rPr lang="zh-CN" altLang="en-US" sz="2000"/>
              <a:t>工作任务一中线上体育用品公司采购过程均匀分成5个批次送货，胶皮供应商逾期1次，海绵供应商供货不足1次，缺货50个，其他供应商均按时按量交货，在销售1000副高档乒乓球拍过程中有60只乒乓球拍因质量问题退货，其中有40张胶皮和50张海绵出现破损，20只底板不平整，参考采购绩效评估指标，衡量本次采购的绩效</a:t>
            </a:r>
            <a:endParaRPr lang="zh-CN"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9" name="图片 18" descr="图片包含 图书馆, 架子, 卡车, 前&#10;&#10;描述已自动生成"/>
          <p:cNvPicPr>
            <a:picLocks noChangeAspect="1"/>
          </p:cNvPicPr>
          <p:nvPr/>
        </p:nvPicPr>
        <p:blipFill>
          <a:blip r:embed="rId1" cstate="screen"/>
          <a:srcRect/>
          <a:stretch>
            <a:fillRect/>
          </a:stretch>
        </p:blipFill>
        <p:spPr>
          <a:xfrm>
            <a:off x="1" y="1586082"/>
            <a:ext cx="7412967" cy="5344950"/>
          </a:xfrm>
          <a:custGeom>
            <a:avLst/>
            <a:gdLst>
              <a:gd name="connsiteX0" fmla="*/ 4962872 w 7412967"/>
              <a:gd name="connsiteY0" fmla="*/ 2198 h 5344950"/>
              <a:gd name="connsiteX1" fmla="*/ 6737555 w 7412967"/>
              <a:gd name="connsiteY1" fmla="*/ 675413 h 5344950"/>
              <a:gd name="connsiteX2" fmla="*/ 6588156 w 7412967"/>
              <a:gd name="connsiteY2" fmla="*/ 4286660 h 5344950"/>
              <a:gd name="connsiteX3" fmla="*/ 5529866 w 7412967"/>
              <a:gd name="connsiteY3" fmla="*/ 5344950 h 5344950"/>
              <a:gd name="connsiteX4" fmla="*/ 1 w 7412967"/>
              <a:gd name="connsiteY4" fmla="*/ 5344950 h 5344950"/>
              <a:gd name="connsiteX5" fmla="*/ 0 w 7412967"/>
              <a:gd name="connsiteY5" fmla="*/ 4002715 h 5344950"/>
              <a:gd name="connsiteX6" fmla="*/ 103158 w 7412967"/>
              <a:gd name="connsiteY6" fmla="*/ 3865834 h 5344950"/>
              <a:gd name="connsiteX7" fmla="*/ 286474 w 7412967"/>
              <a:gd name="connsiteY7" fmla="*/ 3664645 h 5344950"/>
              <a:gd name="connsiteX8" fmla="*/ 3126307 w 7412967"/>
              <a:gd name="connsiteY8" fmla="*/ 824812 h 5344950"/>
              <a:gd name="connsiteX9" fmla="*/ 4962872 w 7412967"/>
              <a:gd name="connsiteY9" fmla="*/ 2198 h 534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2967" h="5344950">
                <a:moveTo>
                  <a:pt x="4962872" y="2198"/>
                </a:moveTo>
                <a:cubicBezTo>
                  <a:pt x="5616379" y="-24837"/>
                  <a:pt x="6259572" y="197431"/>
                  <a:pt x="6737555" y="675413"/>
                </a:cubicBezTo>
                <a:cubicBezTo>
                  <a:pt x="7693518" y="1631377"/>
                  <a:pt x="7626630" y="3248186"/>
                  <a:pt x="6588156" y="4286660"/>
                </a:cubicBezTo>
                <a:lnTo>
                  <a:pt x="5529866" y="5344950"/>
                </a:lnTo>
                <a:lnTo>
                  <a:pt x="1" y="5344950"/>
                </a:lnTo>
                <a:lnTo>
                  <a:pt x="0" y="4002715"/>
                </a:lnTo>
                <a:lnTo>
                  <a:pt x="103158" y="3865834"/>
                </a:lnTo>
                <a:cubicBezTo>
                  <a:pt x="160460" y="3796714"/>
                  <a:pt x="221570" y="3729549"/>
                  <a:pt x="286474" y="3664645"/>
                </a:cubicBezTo>
                <a:lnTo>
                  <a:pt x="3126307" y="824812"/>
                </a:lnTo>
                <a:cubicBezTo>
                  <a:pt x="3645544" y="305575"/>
                  <a:pt x="4309366" y="29235"/>
                  <a:pt x="4962872" y="2198"/>
                </a:cubicBezTo>
                <a:close/>
              </a:path>
            </a:pathLst>
          </a:custGeom>
        </p:spPr>
      </p:pic>
      <p:sp>
        <p:nvSpPr>
          <p:cNvPr id="15" name="任意多边形: 形状 14"/>
          <p:cNvSpPr/>
          <p:nvPr/>
        </p:nvSpPr>
        <p:spPr>
          <a:xfrm rot="18900000">
            <a:off x="4012261" y="235450"/>
            <a:ext cx="9078463" cy="5010888"/>
          </a:xfrm>
          <a:custGeom>
            <a:avLst/>
            <a:gdLst>
              <a:gd name="connsiteX0" fmla="*/ 5963798 w 9078463"/>
              <a:gd name="connsiteY0" fmla="*/ 0 h 5010888"/>
              <a:gd name="connsiteX1" fmla="*/ 9078463 w 9078463"/>
              <a:gd name="connsiteY1" fmla="*/ 3114666 h 5010888"/>
              <a:gd name="connsiteX2" fmla="*/ 7238472 w 9078463"/>
              <a:gd name="connsiteY2" fmla="*/ 4954658 h 5010888"/>
              <a:gd name="connsiteX3" fmla="*/ 7217750 w 9078463"/>
              <a:gd name="connsiteY3" fmla="*/ 4959987 h 5010888"/>
              <a:gd name="connsiteX4" fmla="*/ 6712815 w 9078463"/>
              <a:gd name="connsiteY4" fmla="*/ 5010888 h 5010888"/>
              <a:gd name="connsiteX5" fmla="*/ 2505444 w 9078463"/>
              <a:gd name="connsiteY5" fmla="*/ 5010887 h 5010888"/>
              <a:gd name="connsiteX6" fmla="*/ 0 w 9078463"/>
              <a:gd name="connsiteY6" fmla="*/ 2505443 h 5010888"/>
              <a:gd name="connsiteX7" fmla="*/ 0 w 9078463"/>
              <a:gd name="connsiteY7" fmla="*/ 2505444 h 5010888"/>
              <a:gd name="connsiteX8" fmla="*/ 2505444 w 9078463"/>
              <a:gd name="connsiteY8" fmla="*/ 0 h 501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78463" h="5010888">
                <a:moveTo>
                  <a:pt x="5963798" y="0"/>
                </a:moveTo>
                <a:lnTo>
                  <a:pt x="9078463" y="3114666"/>
                </a:lnTo>
                <a:lnTo>
                  <a:pt x="7238472" y="4954658"/>
                </a:lnTo>
                <a:lnTo>
                  <a:pt x="7217750" y="4959987"/>
                </a:lnTo>
                <a:cubicBezTo>
                  <a:pt x="7054651" y="4993361"/>
                  <a:pt x="6885781" y="5010888"/>
                  <a:pt x="6712815" y="5010888"/>
                </a:cubicBezTo>
                <a:lnTo>
                  <a:pt x="2505444" y="5010887"/>
                </a:lnTo>
                <a:cubicBezTo>
                  <a:pt x="1121725" y="5010887"/>
                  <a:pt x="0" y="3889163"/>
                  <a:pt x="0" y="2505443"/>
                </a:cubicBezTo>
                <a:lnTo>
                  <a:pt x="0" y="2505444"/>
                </a:lnTo>
                <a:cubicBezTo>
                  <a:pt x="0" y="1121725"/>
                  <a:pt x="1121725" y="0"/>
                  <a:pt x="2505444" y="0"/>
                </a:cubicBezTo>
                <a:close/>
              </a:path>
            </a:pathLst>
          </a:custGeom>
          <a:solidFill>
            <a:srgbClr val="B5B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任意多边形: 形状 16"/>
          <p:cNvSpPr/>
          <p:nvPr/>
        </p:nvSpPr>
        <p:spPr>
          <a:xfrm rot="18899999">
            <a:off x="-956216" y="3014594"/>
            <a:ext cx="3071293" cy="1432414"/>
          </a:xfrm>
          <a:custGeom>
            <a:avLst/>
            <a:gdLst>
              <a:gd name="connsiteX0" fmla="*/ 2861521 w 3071293"/>
              <a:gd name="connsiteY0" fmla="*/ 209772 h 1432414"/>
              <a:gd name="connsiteX1" fmla="*/ 3071293 w 3071293"/>
              <a:gd name="connsiteY1" fmla="*/ 716207 h 1432414"/>
              <a:gd name="connsiteX2" fmla="*/ 3071292 w 3071293"/>
              <a:gd name="connsiteY2" fmla="*/ 716207 h 1432414"/>
              <a:gd name="connsiteX3" fmla="*/ 2355085 w 3071293"/>
              <a:gd name="connsiteY3" fmla="*/ 1432414 h 1432414"/>
              <a:gd name="connsiteX4" fmla="*/ 0 w 3071293"/>
              <a:gd name="connsiteY4" fmla="*/ 1432414 h 1432414"/>
              <a:gd name="connsiteX5" fmla="*/ 1432415 w 3071293"/>
              <a:gd name="connsiteY5" fmla="*/ 0 h 1432414"/>
              <a:gd name="connsiteX6" fmla="*/ 2355086 w 3071293"/>
              <a:gd name="connsiteY6" fmla="*/ 0 h 1432414"/>
              <a:gd name="connsiteX7" fmla="*/ 2861521 w 3071293"/>
              <a:gd name="connsiteY7" fmla="*/ 209772 h 14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1293" h="1432414">
                <a:moveTo>
                  <a:pt x="2861521" y="209772"/>
                </a:moveTo>
                <a:cubicBezTo>
                  <a:pt x="2991129" y="339380"/>
                  <a:pt x="3071293" y="518432"/>
                  <a:pt x="3071293" y="716207"/>
                </a:cubicBezTo>
                <a:lnTo>
                  <a:pt x="3071292" y="716207"/>
                </a:lnTo>
                <a:cubicBezTo>
                  <a:pt x="3071292" y="1111757"/>
                  <a:pt x="2750635" y="1432414"/>
                  <a:pt x="2355085" y="1432414"/>
                </a:cubicBezTo>
                <a:lnTo>
                  <a:pt x="0" y="1432414"/>
                </a:lnTo>
                <a:lnTo>
                  <a:pt x="1432415" y="0"/>
                </a:lnTo>
                <a:lnTo>
                  <a:pt x="2355086" y="0"/>
                </a:lnTo>
                <a:cubicBezTo>
                  <a:pt x="2552861" y="0"/>
                  <a:pt x="2731913" y="80164"/>
                  <a:pt x="2861521" y="2097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文本框 9"/>
          <p:cNvSpPr txBox="1"/>
          <p:nvPr/>
        </p:nvSpPr>
        <p:spPr>
          <a:xfrm flipH="1">
            <a:off x="5588000" y="1585595"/>
            <a:ext cx="4914900" cy="424624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    </a:t>
            </a:r>
            <a:r>
              <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从采购管理开始</a:t>
            </a:r>
            <a:endPar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         </a:t>
            </a:r>
            <a:r>
              <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对电商企业而言，为了满足生产经营需要，向供应商购买产品获取服务的行为称为采购。采购事实上已经成为物流的一个延伸职能，而且商品采购批量、采购周期、采购方式、采购流程等将直接影响电商企业的仓储成本和运输成本，需要统筹管理，因此学习“电子商务物流管理”课程要从采购管理开始</a:t>
            </a:r>
            <a:endPar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11" name="文本框 10"/>
          <p:cNvSpPr txBox="1"/>
          <p:nvPr/>
        </p:nvSpPr>
        <p:spPr>
          <a:xfrm>
            <a:off x="6987017" y="759282"/>
            <a:ext cx="4461081"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华文细黑" panose="02010600040101010101" pitchFamily="2" charset="-122"/>
                <a:cs typeface="+mn-cs"/>
              </a:rPr>
              <a:t>导语</a:t>
            </a:r>
            <a:endParaRPr kumimoji="0" lang="zh-CN" altLang="en-US" sz="36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13" name="任意多边形: 形状 12"/>
          <p:cNvSpPr/>
          <p:nvPr/>
        </p:nvSpPr>
        <p:spPr>
          <a:xfrm rot="18899999">
            <a:off x="10869597" y="3411981"/>
            <a:ext cx="2142381" cy="1431842"/>
          </a:xfrm>
          <a:custGeom>
            <a:avLst/>
            <a:gdLst>
              <a:gd name="connsiteX0" fmla="*/ 2142381 w 2142381"/>
              <a:gd name="connsiteY0" fmla="*/ 0 h 1431842"/>
              <a:gd name="connsiteX1" fmla="*/ 710539 w 2142381"/>
              <a:gd name="connsiteY1" fmla="*/ 1431842 h 1431842"/>
              <a:gd name="connsiteX2" fmla="*/ 571867 w 2142381"/>
              <a:gd name="connsiteY2" fmla="*/ 1417862 h 1431842"/>
              <a:gd name="connsiteX3" fmla="*/ 0 w 2142381"/>
              <a:gd name="connsiteY3" fmla="*/ 716206 h 1431842"/>
              <a:gd name="connsiteX4" fmla="*/ 0 w 2142381"/>
              <a:gd name="connsiteY4" fmla="*/ 716207 h 1431842"/>
              <a:gd name="connsiteX5" fmla="*/ 716207 w 2142381"/>
              <a:gd name="connsiteY5" fmla="*/ 0 h 14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2381" h="1431842">
                <a:moveTo>
                  <a:pt x="2142381" y="0"/>
                </a:moveTo>
                <a:lnTo>
                  <a:pt x="710539" y="1431842"/>
                </a:lnTo>
                <a:lnTo>
                  <a:pt x="571867" y="1417862"/>
                </a:lnTo>
                <a:cubicBezTo>
                  <a:pt x="245503" y="1351079"/>
                  <a:pt x="0" y="1062313"/>
                  <a:pt x="0" y="716206"/>
                </a:cubicBezTo>
                <a:lnTo>
                  <a:pt x="0" y="716207"/>
                </a:lnTo>
                <a:cubicBezTo>
                  <a:pt x="0" y="320657"/>
                  <a:pt x="320657" y="0"/>
                  <a:pt x="7162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8" name="组合 7"/>
          <p:cNvGrpSpPr/>
          <p:nvPr/>
        </p:nvGrpSpPr>
        <p:grpSpPr>
          <a:xfrm>
            <a:off x="437513" y="426720"/>
            <a:ext cx="7153912" cy="521970"/>
            <a:chOff x="437649" y="427014"/>
            <a:chExt cx="2969881" cy="521970"/>
          </a:xfrm>
        </p:grpSpPr>
        <p:grpSp>
          <p:nvGrpSpPr>
            <p:cNvPr id="9" name="组合 8"/>
            <p:cNvGrpSpPr/>
            <p:nvPr/>
          </p:nvGrpSpPr>
          <p:grpSpPr>
            <a:xfrm>
              <a:off x="437649" y="462938"/>
              <a:ext cx="188316" cy="485775"/>
              <a:chOff x="431502" y="469830"/>
              <a:chExt cx="265665" cy="685301"/>
            </a:xfrm>
          </p:grpSpPr>
          <p:sp>
            <p:nvSpPr>
              <p:cNvPr id="14" name="矩形 13"/>
              <p:cNvSpPr/>
              <p:nvPr/>
            </p:nvSpPr>
            <p:spPr>
              <a:xfrm>
                <a:off x="447628" y="469831"/>
                <a:ext cx="249539" cy="63424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16" name="矩形 15"/>
              <p:cNvSpPr/>
              <p:nvPr/>
            </p:nvSpPr>
            <p:spPr>
              <a:xfrm>
                <a:off x="431502" y="469830"/>
                <a:ext cx="265158" cy="685301"/>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12" name="文本框 11"/>
            <p:cNvSpPr txBox="1"/>
            <p:nvPr/>
          </p:nvSpPr>
          <p:spPr>
            <a:xfrm>
              <a:off x="625607" y="427014"/>
              <a:ext cx="2781923"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华文细黑" panose="02010600040101010101" pitchFamily="2" charset="-122"/>
                  <a:cs typeface="+mn-cs"/>
                </a:rPr>
                <a:t>项目二  电子商务采购管理</a:t>
              </a:r>
              <a:endParaRPr kumimoji="0" lang="zh-CN" altLang="en-US" sz="28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工作任务四 采购绩效评估</a:t>
            </a:r>
            <a:endParaRPr lang="zh-CN" altLang="en-US"/>
          </a:p>
        </p:txBody>
      </p:sp>
      <p:sp>
        <p:nvSpPr>
          <p:cNvPr id="3" name="内容占位符 2"/>
          <p:cNvSpPr>
            <a:spLocks noGrp="1"/>
          </p:cNvSpPr>
          <p:nvPr>
            <p:ph sz="quarter" idx="13"/>
          </p:nvPr>
        </p:nvSpPr>
        <p:spPr>
          <a:xfrm>
            <a:off x="579755" y="1663065"/>
            <a:ext cx="10760710" cy="4657725"/>
          </a:xfrm>
        </p:spPr>
        <p:txBody>
          <a:bodyPr>
            <a:normAutofit lnSpcReduction="10000"/>
          </a:bodyPr>
          <a:p>
            <a:r>
              <a:rPr lang="zh-CN" altLang="en-US" sz="2000">
                <a:sym typeface="+mn-ea"/>
              </a:rPr>
              <a:t>成本评估指标</a:t>
            </a:r>
            <a:endParaRPr lang="zh-CN" altLang="en-US" sz="2000">
              <a:sym typeface="+mn-ea"/>
            </a:endParaRPr>
          </a:p>
          <a:p>
            <a:pPr marL="685800" lvl="1" indent="-228600">
              <a:buFont typeface="Arial" panose="020B0604020202020204" pitchFamily="34" charset="0"/>
              <a:buChar char="•"/>
            </a:pPr>
            <a:r>
              <a:rPr lang="en-US" altLang="zh-CN" sz="2000">
                <a:solidFill>
                  <a:schemeClr val="tx1">
                    <a:lumMod val="85000"/>
                    <a:lumOff val="15000"/>
                  </a:schemeClr>
                </a:solidFill>
                <a:sym typeface="+mn-ea"/>
              </a:rPr>
              <a:t>采购成本降低额</a:t>
            </a:r>
            <a:endParaRPr lang="en-US" altLang="zh-CN" sz="2000">
              <a:solidFill>
                <a:schemeClr val="tx1">
                  <a:lumMod val="85000"/>
                  <a:lumOff val="15000"/>
                </a:schemeClr>
              </a:solidFill>
              <a:sym typeface="+mn-ea"/>
            </a:endParaRPr>
          </a:p>
          <a:p>
            <a:pPr marL="1143000" lvl="2" indent="-228600">
              <a:buFont typeface="Arial" panose="020B0604020202020204" pitchFamily="34" charset="0"/>
              <a:buChar char="•"/>
            </a:pPr>
            <a:r>
              <a:rPr lang="en-US" altLang="zh-CN" sz="2000">
                <a:solidFill>
                  <a:schemeClr val="tx1">
                    <a:lumMod val="85000"/>
                    <a:lumOff val="15000"/>
                  </a:schemeClr>
                </a:solidFill>
                <a:sym typeface="+mn-ea"/>
              </a:rPr>
              <a:t>采购成本降低额（pc）是指本年度各产品采购量与采购单价差额乘积之和，计算公式为：</a:t>
            </a:r>
            <a:endParaRPr lang="en-US" altLang="zh-CN" sz="2000">
              <a:solidFill>
                <a:schemeClr val="tx1">
                  <a:lumMod val="85000"/>
                  <a:lumOff val="15000"/>
                </a:schemeClr>
              </a:solidFill>
              <a:sym typeface="+mn-ea"/>
            </a:endParaRPr>
          </a:p>
          <a:p>
            <a:pPr marL="1143000" lvl="2" indent="-228600">
              <a:buFont typeface="Arial" panose="020B0604020202020204" pitchFamily="34" charset="0"/>
              <a:buChar char="•"/>
            </a:pPr>
            <a:endParaRPr lang="en-US" altLang="zh-CN" sz="2000">
              <a:solidFill>
                <a:schemeClr val="tx1">
                  <a:lumMod val="85000"/>
                  <a:lumOff val="15000"/>
                </a:schemeClr>
              </a:solidFill>
              <a:sym typeface="+mn-ea"/>
            </a:endParaRPr>
          </a:p>
          <a:p>
            <a:pPr marL="685800" lvl="1" indent="-228600">
              <a:buFont typeface="Arial" panose="020B0604020202020204" pitchFamily="34" charset="0"/>
              <a:buChar char="•"/>
            </a:pPr>
            <a:r>
              <a:rPr lang="en-US" altLang="zh-CN" sz="2000">
                <a:solidFill>
                  <a:schemeClr val="tx1">
                    <a:lumMod val="85000"/>
                    <a:lumOff val="15000"/>
                  </a:schemeClr>
                </a:solidFill>
                <a:sym typeface="+mn-ea"/>
              </a:rPr>
              <a:t>采购成本降低率</a:t>
            </a:r>
            <a:endParaRPr lang="en-US" altLang="zh-CN" sz="2000">
              <a:solidFill>
                <a:schemeClr val="tx1">
                  <a:lumMod val="85000"/>
                  <a:lumOff val="15000"/>
                </a:schemeClr>
              </a:solidFill>
              <a:sym typeface="+mn-ea"/>
            </a:endParaRPr>
          </a:p>
          <a:p>
            <a:pPr marL="1143000" lvl="2" indent="-228600">
              <a:buFont typeface="Arial" panose="020B0604020202020204" pitchFamily="34" charset="0"/>
              <a:buChar char="•"/>
            </a:pPr>
            <a:r>
              <a:rPr lang="en-US" altLang="zh-CN" sz="2000">
                <a:solidFill>
                  <a:schemeClr val="tx1">
                    <a:lumMod val="85000"/>
                    <a:lumOff val="15000"/>
                  </a:schemeClr>
                </a:solidFill>
                <a:sym typeface="+mn-ea"/>
              </a:rPr>
              <a:t>采购成本降低率（pr）是指本年度各产品采购量与采购单价差额乘积之和与本年度各产品采购量与上年度采购单价乘积之和的比值，计算公式为：</a:t>
            </a:r>
            <a:endParaRPr lang="en-US" altLang="zh-CN" sz="2000">
              <a:solidFill>
                <a:schemeClr val="tx1">
                  <a:lumMod val="85000"/>
                  <a:lumOff val="15000"/>
                </a:schemeClr>
              </a:solidFill>
              <a:sym typeface="+mn-ea"/>
            </a:endParaRPr>
          </a:p>
        </p:txBody>
      </p:sp>
      <p:graphicFrame>
        <p:nvGraphicFramePr>
          <p:cNvPr id="4" name="对象 -2147482622"/>
          <p:cNvGraphicFramePr>
            <a:graphicFrameLocks noChangeAspect="1"/>
          </p:cNvGraphicFramePr>
          <p:nvPr/>
        </p:nvGraphicFramePr>
        <p:xfrm>
          <a:off x="3071495" y="3213100"/>
          <a:ext cx="3025775" cy="696595"/>
        </p:xfrm>
        <a:graphic>
          <a:graphicData uri="http://schemas.openxmlformats.org/presentationml/2006/ole">
            <mc:AlternateContent xmlns:mc="http://schemas.openxmlformats.org/markup-compatibility/2006">
              <mc:Choice xmlns:v="urn:schemas-microsoft-com:vml" Requires="v">
                <p:oleObj spid="_x0000_s3076" name="" r:id="rId1" imgW="1346200" imgH="431800" progId="Equation.KSEE3">
                  <p:embed/>
                </p:oleObj>
              </mc:Choice>
              <mc:Fallback>
                <p:oleObj name="" r:id="rId1" imgW="1346200" imgH="431800" progId="Equation.KSEE3">
                  <p:embed/>
                  <p:pic>
                    <p:nvPicPr>
                      <p:cNvPr id="0" name="图片 3075"/>
                      <p:cNvPicPr/>
                      <p:nvPr/>
                    </p:nvPicPr>
                    <p:blipFill>
                      <a:blip r:embed="rId2"/>
                      <a:stretch>
                        <a:fillRect/>
                      </a:stretch>
                    </p:blipFill>
                    <p:spPr>
                      <a:xfrm>
                        <a:off x="3071495" y="3213100"/>
                        <a:ext cx="3025775" cy="696595"/>
                      </a:xfrm>
                      <a:prstGeom prst="rect">
                        <a:avLst/>
                      </a:prstGeom>
                      <a:noFill/>
                      <a:ln w="38100">
                        <a:noFill/>
                        <a:miter/>
                      </a:ln>
                    </p:spPr>
                  </p:pic>
                </p:oleObj>
              </mc:Fallback>
            </mc:AlternateContent>
          </a:graphicData>
        </a:graphic>
      </p:graphicFrame>
      <p:graphicFrame>
        <p:nvGraphicFramePr>
          <p:cNvPr id="5" name="对象 -2147482621"/>
          <p:cNvGraphicFramePr>
            <a:graphicFrameLocks noChangeAspect="1"/>
          </p:cNvGraphicFramePr>
          <p:nvPr/>
        </p:nvGraphicFramePr>
        <p:xfrm>
          <a:off x="1775460" y="5300980"/>
          <a:ext cx="2731135" cy="1036320"/>
        </p:xfrm>
        <a:graphic>
          <a:graphicData uri="http://schemas.openxmlformats.org/presentationml/2006/ole">
            <mc:AlternateContent xmlns:mc="http://schemas.openxmlformats.org/markup-compatibility/2006">
              <mc:Choice xmlns:v="urn:schemas-microsoft-com:vml" Requires="v">
                <p:oleObj spid="_x0000_s6" name="" r:id="rId3" imgW="1828800" imgH="838200" progId="Equation.KSEE3">
                  <p:embed/>
                </p:oleObj>
              </mc:Choice>
              <mc:Fallback>
                <p:oleObj name="" r:id="rId3" imgW="1828800" imgH="838200" progId="Equation.KSEE3">
                  <p:embed/>
                  <p:pic>
                    <p:nvPicPr>
                      <p:cNvPr id="0" name="图片 3"/>
                      <p:cNvPicPr/>
                      <p:nvPr/>
                    </p:nvPicPr>
                    <p:blipFill>
                      <a:blip r:embed="rId4"/>
                      <a:stretch>
                        <a:fillRect/>
                      </a:stretch>
                    </p:blipFill>
                    <p:spPr>
                      <a:xfrm>
                        <a:off x="1775460" y="5300980"/>
                        <a:ext cx="2731135" cy="1036320"/>
                      </a:xfrm>
                      <a:prstGeom prst="rect">
                        <a:avLst/>
                      </a:prstGeom>
                      <a:noFill/>
                      <a:ln w="38100">
                        <a:noFill/>
                        <a:miter/>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工作任务四 采购绩效评估</a:t>
            </a:r>
            <a:endParaRPr lang="zh-CN" altLang="en-US"/>
          </a:p>
        </p:txBody>
      </p:sp>
      <p:sp>
        <p:nvSpPr>
          <p:cNvPr id="3" name="内容占位符 2"/>
          <p:cNvSpPr>
            <a:spLocks noGrp="1"/>
          </p:cNvSpPr>
          <p:nvPr>
            <p:ph sz="quarter" idx="13"/>
          </p:nvPr>
        </p:nvSpPr>
        <p:spPr>
          <a:xfrm>
            <a:off x="623570" y="1341120"/>
            <a:ext cx="11113770" cy="4956810"/>
          </a:xfrm>
        </p:spPr>
        <p:txBody>
          <a:bodyPr>
            <a:normAutofit/>
          </a:bodyPr>
          <a:p>
            <a:r>
              <a:rPr lang="zh-CN" altLang="en-US" sz="2000">
                <a:sym typeface="+mn-ea"/>
              </a:rPr>
              <a:t>质量评估指标</a:t>
            </a:r>
            <a:endParaRPr lang="zh-CN" altLang="en-US" sz="2000">
              <a:sym typeface="+mn-ea"/>
            </a:endParaRPr>
          </a:p>
          <a:p>
            <a:pPr marL="685800" lvl="1" indent="-228600">
              <a:buFont typeface="Arial" panose="020B0604020202020204" pitchFamily="34" charset="0"/>
              <a:buChar char="•"/>
            </a:pPr>
            <a:r>
              <a:rPr lang="en-US" altLang="zh-CN" sz="2000">
                <a:solidFill>
                  <a:schemeClr val="tx1">
                    <a:lumMod val="85000"/>
                    <a:lumOff val="15000"/>
                  </a:schemeClr>
                </a:solidFill>
                <a:sym typeface="+mn-ea"/>
              </a:rPr>
              <a:t>质量合格率</a:t>
            </a:r>
            <a:endParaRPr lang="en-US" altLang="zh-CN" sz="2000">
              <a:solidFill>
                <a:schemeClr val="tx1">
                  <a:lumMod val="85000"/>
                  <a:lumOff val="15000"/>
                </a:schemeClr>
              </a:solidFill>
              <a:sym typeface="+mn-ea"/>
            </a:endParaRPr>
          </a:p>
          <a:p>
            <a:pPr marL="1143000" lvl="2" indent="-228600">
              <a:buFont typeface="Arial" panose="020B0604020202020204" pitchFamily="34" charset="0"/>
              <a:buChar char="•"/>
            </a:pPr>
            <a:r>
              <a:rPr lang="en-US" altLang="zh-CN" sz="2000">
                <a:solidFill>
                  <a:schemeClr val="tx1">
                    <a:lumMod val="85000"/>
                    <a:lumOff val="15000"/>
                  </a:schemeClr>
                </a:solidFill>
                <a:sym typeface="+mn-ea"/>
              </a:rPr>
              <a:t>质量合格率为p，计算公式为:                    </a:t>
            </a:r>
            <a:endParaRPr lang="en-US" altLang="zh-CN" sz="2000">
              <a:solidFill>
                <a:schemeClr val="tx1">
                  <a:lumMod val="85000"/>
                  <a:lumOff val="15000"/>
                </a:schemeClr>
              </a:solidFill>
              <a:sym typeface="+mn-ea"/>
            </a:endParaRPr>
          </a:p>
          <a:p>
            <a:pPr marL="685800" lvl="1" indent="-228600">
              <a:buFont typeface="Arial" panose="020B0604020202020204" pitchFamily="34" charset="0"/>
              <a:buChar char="•"/>
            </a:pPr>
            <a:r>
              <a:rPr lang="en-US" altLang="zh-CN" sz="2000">
                <a:solidFill>
                  <a:schemeClr val="tx1">
                    <a:lumMod val="85000"/>
                    <a:lumOff val="15000"/>
                  </a:schemeClr>
                </a:solidFill>
                <a:sym typeface="+mn-ea"/>
              </a:rPr>
              <a:t>质量退货率</a:t>
            </a:r>
            <a:endParaRPr lang="en-US" altLang="zh-CN" sz="2000">
              <a:solidFill>
                <a:schemeClr val="tx1">
                  <a:lumMod val="85000"/>
                  <a:lumOff val="15000"/>
                </a:schemeClr>
              </a:solidFill>
              <a:sym typeface="+mn-ea"/>
            </a:endParaRPr>
          </a:p>
          <a:p>
            <a:pPr marL="1143000" lvl="2" indent="-228600">
              <a:buFont typeface="Arial" panose="020B0604020202020204" pitchFamily="34" charset="0"/>
              <a:buChar char="•"/>
            </a:pPr>
            <a:r>
              <a:rPr lang="en-US" altLang="zh-CN" sz="1800">
                <a:solidFill>
                  <a:schemeClr val="tx1">
                    <a:lumMod val="85000"/>
                    <a:lumOff val="15000"/>
                  </a:schemeClr>
                </a:solidFill>
                <a:sym typeface="+mn-ea"/>
              </a:rPr>
              <a:t>质量退货率（rr）是指因质量问题退货的数量占总交货数量的比率，计算公式为</a:t>
            </a:r>
            <a:r>
              <a:rPr lang="en-US" altLang="zh-CN" sz="2000">
                <a:solidFill>
                  <a:schemeClr val="tx1">
                    <a:lumMod val="85000"/>
                    <a:lumOff val="15000"/>
                  </a:schemeClr>
                </a:solidFill>
                <a:sym typeface="+mn-ea"/>
              </a:rPr>
              <a:t>            </a:t>
            </a:r>
            <a:endParaRPr lang="en-US" altLang="zh-CN" sz="2000">
              <a:solidFill>
                <a:schemeClr val="tx1">
                  <a:lumMod val="85000"/>
                  <a:lumOff val="15000"/>
                </a:schemeClr>
              </a:solidFill>
              <a:sym typeface="+mn-ea"/>
            </a:endParaRPr>
          </a:p>
          <a:p>
            <a:pPr marL="685800" lvl="1" indent="-228600">
              <a:buFont typeface="Arial" panose="020B0604020202020204" pitchFamily="34" charset="0"/>
              <a:buChar char="•"/>
            </a:pPr>
            <a:r>
              <a:rPr lang="en-US" altLang="zh-CN" sz="2000">
                <a:solidFill>
                  <a:schemeClr val="tx1">
                    <a:lumMod val="85000"/>
                    <a:lumOff val="15000"/>
                  </a:schemeClr>
                </a:solidFill>
                <a:sym typeface="+mn-ea"/>
              </a:rPr>
              <a:t>交货差错率</a:t>
            </a:r>
            <a:endParaRPr lang="en-US" altLang="zh-CN" sz="2000">
              <a:solidFill>
                <a:schemeClr val="tx1">
                  <a:lumMod val="85000"/>
                  <a:lumOff val="15000"/>
                </a:schemeClr>
              </a:solidFill>
              <a:sym typeface="+mn-ea"/>
            </a:endParaRPr>
          </a:p>
          <a:p>
            <a:pPr marL="1143000" lvl="2" indent="-228600">
              <a:buFont typeface="Arial" panose="020B0604020202020204" pitchFamily="34" charset="0"/>
              <a:buChar char="•"/>
            </a:pPr>
            <a:r>
              <a:rPr lang="en-US" altLang="zh-CN" sz="1800">
                <a:solidFill>
                  <a:schemeClr val="tx1">
                    <a:lumMod val="85000"/>
                    <a:lumOff val="15000"/>
                  </a:schemeClr>
                </a:solidFill>
                <a:sym typeface="+mn-ea"/>
              </a:rPr>
              <a:t>交货差错率（de）是指一段时间内交货差错量与总交货量的比值，计算公式为：       </a:t>
            </a:r>
            <a:r>
              <a:rPr lang="en-US" altLang="zh-CN" sz="2000">
                <a:solidFill>
                  <a:schemeClr val="tx1">
                    <a:lumMod val="85000"/>
                    <a:lumOff val="15000"/>
                  </a:schemeClr>
                </a:solidFill>
                <a:sym typeface="+mn-ea"/>
              </a:rPr>
              <a:t>         </a:t>
            </a:r>
            <a:endParaRPr lang="en-US" altLang="zh-CN" sz="2000">
              <a:solidFill>
                <a:schemeClr val="tx1">
                  <a:lumMod val="85000"/>
                  <a:lumOff val="15000"/>
                </a:schemeClr>
              </a:solidFill>
              <a:sym typeface="+mn-ea"/>
            </a:endParaRPr>
          </a:p>
          <a:p>
            <a:pPr marL="685800" lvl="1" indent="-228600">
              <a:buFont typeface="Arial" panose="020B0604020202020204" pitchFamily="34" charset="0"/>
              <a:buChar char="•"/>
            </a:pPr>
            <a:r>
              <a:rPr lang="en-US" altLang="zh-CN" sz="2000">
                <a:solidFill>
                  <a:schemeClr val="tx1">
                    <a:lumMod val="85000"/>
                    <a:lumOff val="15000"/>
                  </a:schemeClr>
                </a:solidFill>
                <a:sym typeface="+mn-ea"/>
              </a:rPr>
              <a:t>交货破损率</a:t>
            </a:r>
            <a:endParaRPr lang="en-US" altLang="zh-CN" sz="2000">
              <a:solidFill>
                <a:schemeClr val="tx1">
                  <a:lumMod val="85000"/>
                  <a:lumOff val="15000"/>
                </a:schemeClr>
              </a:solidFill>
              <a:sym typeface="+mn-ea"/>
            </a:endParaRPr>
          </a:p>
          <a:p>
            <a:pPr marL="1143000" lvl="2" indent="-228600">
              <a:buFont typeface="Arial" panose="020B0604020202020204" pitchFamily="34" charset="0"/>
              <a:buChar char="•"/>
            </a:pPr>
            <a:r>
              <a:rPr lang="en-US" altLang="zh-CN" sz="1800">
                <a:solidFill>
                  <a:schemeClr val="tx1">
                    <a:lumMod val="85000"/>
                    <a:lumOff val="15000"/>
                  </a:schemeClr>
                </a:solidFill>
                <a:sym typeface="+mn-ea"/>
              </a:rPr>
              <a:t>交货破损率（db）是指一段时间内交货破损数量占总交货量的比例，计算公式为：                </a:t>
            </a:r>
            <a:endParaRPr lang="en-US" altLang="zh-CN" sz="1800">
              <a:solidFill>
                <a:schemeClr val="tx1">
                  <a:lumMod val="85000"/>
                  <a:lumOff val="15000"/>
                </a:schemeClr>
              </a:solidFill>
              <a:sym typeface="+mn-ea"/>
            </a:endParaRPr>
          </a:p>
        </p:txBody>
      </p:sp>
      <p:graphicFrame>
        <p:nvGraphicFramePr>
          <p:cNvPr id="4" name="对象 -2147482620"/>
          <p:cNvGraphicFramePr>
            <a:graphicFrameLocks noChangeAspect="1"/>
          </p:cNvGraphicFramePr>
          <p:nvPr/>
        </p:nvGraphicFramePr>
        <p:xfrm>
          <a:off x="5442585" y="2421255"/>
          <a:ext cx="1306830" cy="442595"/>
        </p:xfrm>
        <a:graphic>
          <a:graphicData uri="http://schemas.openxmlformats.org/presentationml/2006/ole">
            <mc:AlternateContent xmlns:mc="http://schemas.openxmlformats.org/markup-compatibility/2006">
              <mc:Choice xmlns:v="urn:schemas-microsoft-com:vml" Requires="v">
                <p:oleObj spid="_x0000_s7" name="" r:id="rId1" imgW="901700" imgH="393700" progId="Equation.KSEE3">
                  <p:embed/>
                </p:oleObj>
              </mc:Choice>
              <mc:Fallback>
                <p:oleObj name="" r:id="rId1" imgW="901700" imgH="393700" progId="Equation.KSEE3">
                  <p:embed/>
                  <p:pic>
                    <p:nvPicPr>
                      <p:cNvPr id="0" name="图片 6"/>
                      <p:cNvPicPr/>
                      <p:nvPr/>
                    </p:nvPicPr>
                    <p:blipFill>
                      <a:blip r:embed="rId2"/>
                      <a:stretch>
                        <a:fillRect/>
                      </a:stretch>
                    </p:blipFill>
                    <p:spPr>
                      <a:xfrm>
                        <a:off x="5442585" y="2421255"/>
                        <a:ext cx="1306830" cy="442595"/>
                      </a:xfrm>
                      <a:prstGeom prst="rect">
                        <a:avLst/>
                      </a:prstGeom>
                      <a:noFill/>
                      <a:ln w="38100">
                        <a:noFill/>
                        <a:miter/>
                      </a:ln>
                    </p:spPr>
                  </p:pic>
                </p:oleObj>
              </mc:Fallback>
            </mc:AlternateContent>
          </a:graphicData>
        </a:graphic>
      </p:graphicFrame>
      <p:graphicFrame>
        <p:nvGraphicFramePr>
          <p:cNvPr id="5" name="对象 -2147482619"/>
          <p:cNvGraphicFramePr>
            <a:graphicFrameLocks noChangeAspect="1"/>
          </p:cNvGraphicFramePr>
          <p:nvPr/>
        </p:nvGraphicFramePr>
        <p:xfrm>
          <a:off x="10560685" y="3501390"/>
          <a:ext cx="1132205" cy="474345"/>
        </p:xfrm>
        <a:graphic>
          <a:graphicData uri="http://schemas.openxmlformats.org/presentationml/2006/ole">
            <mc:AlternateContent xmlns:mc="http://schemas.openxmlformats.org/markup-compatibility/2006">
              <mc:Choice xmlns:v="urn:schemas-microsoft-com:vml" Requires="v">
                <p:oleObj spid="_x0000_s8" name="" r:id="rId3" imgW="939800" imgH="393700" progId="Equation.KSEE3">
                  <p:embed/>
                </p:oleObj>
              </mc:Choice>
              <mc:Fallback>
                <p:oleObj name="" r:id="rId3" imgW="939800" imgH="393700" progId="Equation.KSEE3">
                  <p:embed/>
                  <p:pic>
                    <p:nvPicPr>
                      <p:cNvPr id="0" name="图片 7"/>
                      <p:cNvPicPr/>
                      <p:nvPr/>
                    </p:nvPicPr>
                    <p:blipFill>
                      <a:blip r:embed="rId4"/>
                      <a:stretch>
                        <a:fillRect/>
                      </a:stretch>
                    </p:blipFill>
                    <p:spPr>
                      <a:xfrm>
                        <a:off x="10560685" y="3501390"/>
                        <a:ext cx="1132205" cy="474345"/>
                      </a:xfrm>
                      <a:prstGeom prst="rect">
                        <a:avLst/>
                      </a:prstGeom>
                      <a:noFill/>
                      <a:ln w="38100">
                        <a:noFill/>
                        <a:miter/>
                      </a:ln>
                    </p:spPr>
                  </p:pic>
                </p:oleObj>
              </mc:Fallback>
            </mc:AlternateContent>
          </a:graphicData>
        </a:graphic>
      </p:graphicFrame>
      <p:graphicFrame>
        <p:nvGraphicFramePr>
          <p:cNvPr id="6" name="对象 -2147482618"/>
          <p:cNvGraphicFramePr>
            <a:graphicFrameLocks noChangeAspect="1"/>
          </p:cNvGraphicFramePr>
          <p:nvPr/>
        </p:nvGraphicFramePr>
        <p:xfrm>
          <a:off x="10488295" y="4580890"/>
          <a:ext cx="1159510" cy="419100"/>
        </p:xfrm>
        <a:graphic>
          <a:graphicData uri="http://schemas.openxmlformats.org/presentationml/2006/ole">
            <mc:AlternateContent xmlns:mc="http://schemas.openxmlformats.org/markup-compatibility/2006">
              <mc:Choice xmlns:v="urn:schemas-microsoft-com:vml" Requires="v">
                <p:oleObj spid="_x0000_s9" name="" r:id="rId5" imgW="1054100" imgH="419100" progId="Equation.KSEE3">
                  <p:embed/>
                </p:oleObj>
              </mc:Choice>
              <mc:Fallback>
                <p:oleObj name="" r:id="rId5" imgW="1054100" imgH="419100" progId="Equation.KSEE3">
                  <p:embed/>
                  <p:pic>
                    <p:nvPicPr>
                      <p:cNvPr id="0" name="图片 8"/>
                      <p:cNvPicPr/>
                      <p:nvPr/>
                    </p:nvPicPr>
                    <p:blipFill>
                      <a:blip r:embed="rId6"/>
                      <a:stretch>
                        <a:fillRect/>
                      </a:stretch>
                    </p:blipFill>
                    <p:spPr>
                      <a:xfrm>
                        <a:off x="10488295" y="4580890"/>
                        <a:ext cx="1159510" cy="419100"/>
                      </a:xfrm>
                      <a:prstGeom prst="rect">
                        <a:avLst/>
                      </a:prstGeom>
                      <a:noFill/>
                      <a:ln w="38100">
                        <a:noFill/>
                        <a:miter/>
                      </a:ln>
                    </p:spPr>
                  </p:pic>
                </p:oleObj>
              </mc:Fallback>
            </mc:AlternateContent>
          </a:graphicData>
        </a:graphic>
      </p:graphicFrame>
      <p:graphicFrame>
        <p:nvGraphicFramePr>
          <p:cNvPr id="10" name="对象 -2147482617"/>
          <p:cNvGraphicFramePr>
            <a:graphicFrameLocks noChangeAspect="1"/>
          </p:cNvGraphicFramePr>
          <p:nvPr/>
        </p:nvGraphicFramePr>
        <p:xfrm>
          <a:off x="10632440" y="5589270"/>
          <a:ext cx="1130935" cy="419100"/>
        </p:xfrm>
        <a:graphic>
          <a:graphicData uri="http://schemas.openxmlformats.org/presentationml/2006/ole">
            <mc:AlternateContent xmlns:mc="http://schemas.openxmlformats.org/markup-compatibility/2006">
              <mc:Choice xmlns:v="urn:schemas-microsoft-com:vml" Requires="v">
                <p:oleObj spid="_x0000_s11" name="" r:id="rId7" imgW="1066800" imgH="419100" progId="Equation.KSEE3">
                  <p:embed/>
                </p:oleObj>
              </mc:Choice>
              <mc:Fallback>
                <p:oleObj name="" r:id="rId7" imgW="1066800" imgH="419100" progId="Equation.KSEE3">
                  <p:embed/>
                  <p:pic>
                    <p:nvPicPr>
                      <p:cNvPr id="0" name="图片 9"/>
                      <p:cNvPicPr/>
                      <p:nvPr/>
                    </p:nvPicPr>
                    <p:blipFill>
                      <a:blip r:embed="rId8"/>
                      <a:stretch>
                        <a:fillRect/>
                      </a:stretch>
                    </p:blipFill>
                    <p:spPr>
                      <a:xfrm>
                        <a:off x="10632440" y="5589270"/>
                        <a:ext cx="1130935" cy="419100"/>
                      </a:xfrm>
                      <a:prstGeom prst="rect">
                        <a:avLst/>
                      </a:prstGeom>
                      <a:noFill/>
                      <a:ln w="38100">
                        <a:noFill/>
                        <a:miter/>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工作任务四 采购绩效评估</a:t>
            </a:r>
            <a:endParaRPr lang="zh-CN" altLang="en-US"/>
          </a:p>
        </p:txBody>
      </p:sp>
      <p:sp>
        <p:nvSpPr>
          <p:cNvPr id="3" name="内容占位符 2"/>
          <p:cNvSpPr>
            <a:spLocks noGrp="1"/>
          </p:cNvSpPr>
          <p:nvPr>
            <p:ph sz="quarter" idx="13"/>
          </p:nvPr>
        </p:nvSpPr>
        <p:spPr>
          <a:xfrm>
            <a:off x="579755" y="1340485"/>
            <a:ext cx="11219180" cy="5148580"/>
          </a:xfrm>
        </p:spPr>
        <p:txBody>
          <a:bodyPr>
            <a:normAutofit/>
          </a:bodyPr>
          <a:p>
            <a:r>
              <a:rPr lang="zh-CN" altLang="en-US" sz="2000">
                <a:sym typeface="+mn-ea"/>
              </a:rPr>
              <a:t>交付评估指标</a:t>
            </a:r>
            <a:endParaRPr lang="zh-CN" altLang="en-US" sz="2000">
              <a:sym typeface="+mn-ea"/>
            </a:endParaRPr>
          </a:p>
          <a:p>
            <a:pPr marL="685800" lvl="1" indent="-228600">
              <a:buFont typeface="Arial" panose="020B0604020202020204" pitchFamily="34" charset="0"/>
              <a:buChar char="•"/>
            </a:pPr>
            <a:r>
              <a:rPr lang="en-US" altLang="zh-CN" sz="2000">
                <a:solidFill>
                  <a:schemeClr val="tx1">
                    <a:lumMod val="85000"/>
                    <a:lumOff val="15000"/>
                  </a:schemeClr>
                </a:solidFill>
                <a:sym typeface="+mn-ea"/>
              </a:rPr>
              <a:t>交货准时率</a:t>
            </a:r>
            <a:endParaRPr lang="en-US" altLang="zh-CN" sz="2000">
              <a:solidFill>
                <a:schemeClr val="tx1">
                  <a:lumMod val="85000"/>
                  <a:lumOff val="15000"/>
                </a:schemeClr>
              </a:solidFill>
              <a:sym typeface="+mn-ea"/>
            </a:endParaRPr>
          </a:p>
          <a:p>
            <a:pPr marL="1143000" lvl="2" indent="-228600">
              <a:buFont typeface="Arial" panose="020B0604020202020204" pitchFamily="34" charset="0"/>
              <a:buChar char="•"/>
            </a:pPr>
            <a:r>
              <a:rPr lang="en-US" altLang="zh-CN" sz="2000">
                <a:solidFill>
                  <a:schemeClr val="tx1">
                    <a:lumMod val="85000"/>
                    <a:lumOff val="15000"/>
                  </a:schemeClr>
                </a:solidFill>
                <a:sym typeface="+mn-ea"/>
              </a:rPr>
              <a:t>交货准时率（dt）是指准时交货的次数与总交货次数之比，计算公式为:                  </a:t>
            </a:r>
            <a:endParaRPr lang="en-US" altLang="zh-CN" sz="2000">
              <a:solidFill>
                <a:schemeClr val="tx1">
                  <a:lumMod val="85000"/>
                  <a:lumOff val="15000"/>
                </a:schemeClr>
              </a:solidFill>
              <a:sym typeface="+mn-ea"/>
            </a:endParaRPr>
          </a:p>
          <a:p>
            <a:pPr marL="685800" lvl="1" indent="-228600">
              <a:buFont typeface="Arial" panose="020B0604020202020204" pitchFamily="34" charset="0"/>
              <a:buChar char="•"/>
            </a:pPr>
            <a:r>
              <a:rPr lang="en-US" altLang="zh-CN" sz="2000">
                <a:solidFill>
                  <a:schemeClr val="tx1">
                    <a:lumMod val="85000"/>
                    <a:lumOff val="15000"/>
                  </a:schemeClr>
                </a:solidFill>
                <a:sym typeface="+mn-ea"/>
              </a:rPr>
              <a:t>平均交付期</a:t>
            </a:r>
            <a:endParaRPr lang="en-US" altLang="zh-CN" sz="2000">
              <a:solidFill>
                <a:schemeClr val="tx1">
                  <a:lumMod val="85000"/>
                  <a:lumOff val="15000"/>
                </a:schemeClr>
              </a:solidFill>
              <a:sym typeface="+mn-ea"/>
            </a:endParaRPr>
          </a:p>
          <a:p>
            <a:pPr marL="1143000" lvl="2" indent="-228600">
              <a:buFont typeface="Arial" panose="020B0604020202020204" pitchFamily="34" charset="0"/>
              <a:buChar char="•"/>
            </a:pPr>
            <a:r>
              <a:rPr lang="en-US" altLang="zh-CN" sz="1800">
                <a:solidFill>
                  <a:schemeClr val="tx1">
                    <a:lumMod val="85000"/>
                    <a:lumOff val="15000"/>
                  </a:schemeClr>
                </a:solidFill>
                <a:sym typeface="+mn-ea"/>
              </a:rPr>
              <a:t>交期是指从企业向供应商发出采购订单开始到收到供应商产品为止的时间段，计算公式为：      </a:t>
            </a:r>
            <a:r>
              <a:rPr lang="en-US" altLang="zh-CN" sz="2000">
                <a:solidFill>
                  <a:schemeClr val="tx1">
                    <a:lumMod val="85000"/>
                    <a:lumOff val="15000"/>
                  </a:schemeClr>
                </a:solidFill>
                <a:sym typeface="+mn-ea"/>
              </a:rPr>
              <a:t>        </a:t>
            </a:r>
            <a:endParaRPr lang="en-US" altLang="zh-CN" sz="2000">
              <a:solidFill>
                <a:schemeClr val="tx1">
                  <a:lumMod val="85000"/>
                  <a:lumOff val="15000"/>
                </a:schemeClr>
              </a:solidFill>
              <a:sym typeface="+mn-ea"/>
            </a:endParaRPr>
          </a:p>
        </p:txBody>
      </p:sp>
      <p:graphicFrame>
        <p:nvGraphicFramePr>
          <p:cNvPr id="4" name="对象 -2147482616"/>
          <p:cNvGraphicFramePr>
            <a:graphicFrameLocks noChangeAspect="1"/>
          </p:cNvGraphicFramePr>
          <p:nvPr/>
        </p:nvGraphicFramePr>
        <p:xfrm>
          <a:off x="10416540" y="2493010"/>
          <a:ext cx="992505" cy="393700"/>
        </p:xfrm>
        <a:graphic>
          <a:graphicData uri="http://schemas.openxmlformats.org/presentationml/2006/ole">
            <mc:AlternateContent xmlns:mc="http://schemas.openxmlformats.org/markup-compatibility/2006">
              <mc:Choice xmlns:v="urn:schemas-microsoft-com:vml" Requires="v">
                <p:oleObj spid="_x0000_s3076" name="" r:id="rId1" imgW="939800" imgH="393700" progId="Equation.KSEE3">
                  <p:embed/>
                </p:oleObj>
              </mc:Choice>
              <mc:Fallback>
                <p:oleObj name="" r:id="rId1" imgW="939800" imgH="393700" progId="Equation.KSEE3">
                  <p:embed/>
                  <p:pic>
                    <p:nvPicPr>
                      <p:cNvPr id="0" name="图片 3075"/>
                      <p:cNvPicPr/>
                      <p:nvPr/>
                    </p:nvPicPr>
                    <p:blipFill>
                      <a:blip r:embed="rId2"/>
                      <a:stretch>
                        <a:fillRect/>
                      </a:stretch>
                    </p:blipFill>
                    <p:spPr>
                      <a:xfrm>
                        <a:off x="10416540" y="2493010"/>
                        <a:ext cx="992505" cy="393700"/>
                      </a:xfrm>
                      <a:prstGeom prst="rect">
                        <a:avLst/>
                      </a:prstGeom>
                      <a:noFill/>
                      <a:ln w="38100">
                        <a:noFill/>
                        <a:miter/>
                      </a:ln>
                    </p:spPr>
                  </p:pic>
                </p:oleObj>
              </mc:Fallback>
            </mc:AlternateContent>
          </a:graphicData>
        </a:graphic>
      </p:graphicFrame>
      <p:graphicFrame>
        <p:nvGraphicFramePr>
          <p:cNvPr id="5" name="对象 -2147482615"/>
          <p:cNvGraphicFramePr>
            <a:graphicFrameLocks noChangeAspect="1"/>
          </p:cNvGraphicFramePr>
          <p:nvPr/>
        </p:nvGraphicFramePr>
        <p:xfrm>
          <a:off x="1919605" y="4004945"/>
          <a:ext cx="812800" cy="609600"/>
        </p:xfrm>
        <a:graphic>
          <a:graphicData uri="http://schemas.openxmlformats.org/presentationml/2006/ole">
            <mc:AlternateContent xmlns:mc="http://schemas.openxmlformats.org/markup-compatibility/2006">
              <mc:Choice xmlns:v="urn:schemas-microsoft-com:vml" Requires="v">
                <p:oleObj spid="_x0000_s12" name="" r:id="rId3" imgW="812800" imgH="609600" progId="Equation.KSEE3">
                  <p:embed/>
                </p:oleObj>
              </mc:Choice>
              <mc:Fallback>
                <p:oleObj name="" r:id="rId3" imgW="812800" imgH="609600" progId="Equation.KSEE3">
                  <p:embed/>
                  <p:pic>
                    <p:nvPicPr>
                      <p:cNvPr id="0" name="图片 11"/>
                      <p:cNvPicPr/>
                      <p:nvPr/>
                    </p:nvPicPr>
                    <p:blipFill>
                      <a:blip r:embed="rId4"/>
                      <a:stretch>
                        <a:fillRect/>
                      </a:stretch>
                    </p:blipFill>
                    <p:spPr>
                      <a:xfrm>
                        <a:off x="1919605" y="4004945"/>
                        <a:ext cx="812800" cy="609600"/>
                      </a:xfrm>
                      <a:prstGeom prst="rect">
                        <a:avLst/>
                      </a:prstGeom>
                      <a:noFill/>
                      <a:ln w="38100">
                        <a:noFill/>
                        <a:miter/>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工作任务四 采购绩效评估</a:t>
            </a:r>
            <a:endParaRPr lang="zh-CN" altLang="en-US"/>
          </a:p>
        </p:txBody>
      </p:sp>
      <p:sp>
        <p:nvSpPr>
          <p:cNvPr id="3" name="内容占位符 2"/>
          <p:cNvSpPr>
            <a:spLocks noGrp="1"/>
          </p:cNvSpPr>
          <p:nvPr>
            <p:ph sz="quarter" idx="13"/>
          </p:nvPr>
        </p:nvSpPr>
        <p:spPr>
          <a:xfrm>
            <a:off x="579755" y="1340485"/>
            <a:ext cx="11219180" cy="5148580"/>
          </a:xfrm>
        </p:spPr>
        <p:txBody>
          <a:bodyPr>
            <a:normAutofit/>
          </a:bodyPr>
          <a:p>
            <a:r>
              <a:rPr lang="zh-CN" altLang="en-US" sz="2000">
                <a:sym typeface="+mn-ea"/>
              </a:rPr>
              <a:t>交付评估指标</a:t>
            </a:r>
            <a:endParaRPr lang="zh-CN" altLang="en-US" sz="2000">
              <a:sym typeface="+mn-ea"/>
            </a:endParaRPr>
          </a:p>
          <a:p>
            <a:pPr marL="685800" lvl="1" indent="-228600">
              <a:buFont typeface="Arial" panose="020B0604020202020204" pitchFamily="34" charset="0"/>
              <a:buChar char="•"/>
            </a:pPr>
            <a:r>
              <a:rPr lang="en-US" altLang="zh-CN" sz="2000">
                <a:solidFill>
                  <a:schemeClr val="tx1">
                    <a:lumMod val="85000"/>
                    <a:lumOff val="15000"/>
                  </a:schemeClr>
                </a:solidFill>
                <a:sym typeface="+mn-ea"/>
              </a:rPr>
              <a:t>供货满足率</a:t>
            </a:r>
            <a:endParaRPr lang="en-US" altLang="zh-CN" sz="2000">
              <a:solidFill>
                <a:schemeClr val="tx1">
                  <a:lumMod val="85000"/>
                  <a:lumOff val="15000"/>
                </a:schemeClr>
              </a:solidFill>
              <a:sym typeface="+mn-ea"/>
            </a:endParaRPr>
          </a:p>
          <a:p>
            <a:pPr marL="1143000" lvl="2" indent="-228600">
              <a:buFont typeface="Arial" panose="020B0604020202020204" pitchFamily="34" charset="0"/>
              <a:buChar char="•"/>
            </a:pPr>
            <a:r>
              <a:rPr lang="en-US" altLang="zh-CN" sz="2000">
                <a:solidFill>
                  <a:schemeClr val="tx1">
                    <a:lumMod val="85000"/>
                    <a:lumOff val="15000"/>
                  </a:schemeClr>
                </a:solidFill>
                <a:sym typeface="+mn-ea"/>
              </a:rPr>
              <a:t>供货满足率（ss）是指一定时间内实际完成供货量与应当完成供货量的比值，计算公式为：</a:t>
            </a:r>
            <a:endParaRPr lang="en-US" altLang="zh-CN" sz="2000">
              <a:solidFill>
                <a:schemeClr val="tx1">
                  <a:lumMod val="85000"/>
                  <a:lumOff val="15000"/>
                </a:schemeClr>
              </a:solidFill>
              <a:sym typeface="+mn-ea"/>
            </a:endParaRPr>
          </a:p>
          <a:p>
            <a:pPr marL="685800" lvl="1" indent="-228600">
              <a:buFont typeface="Arial" panose="020B0604020202020204" pitchFamily="34" charset="0"/>
              <a:buChar char="•"/>
            </a:pPr>
            <a:r>
              <a:rPr lang="en-US" altLang="zh-CN" sz="2000">
                <a:solidFill>
                  <a:schemeClr val="tx1">
                    <a:lumMod val="85000"/>
                    <a:lumOff val="15000"/>
                  </a:schemeClr>
                </a:solidFill>
                <a:sym typeface="+mn-ea"/>
              </a:rPr>
              <a:t>缺货率</a:t>
            </a:r>
            <a:endParaRPr lang="en-US" altLang="zh-CN" sz="2000">
              <a:solidFill>
                <a:schemeClr val="tx1">
                  <a:lumMod val="85000"/>
                  <a:lumOff val="15000"/>
                </a:schemeClr>
              </a:solidFill>
              <a:sym typeface="+mn-ea"/>
            </a:endParaRPr>
          </a:p>
          <a:p>
            <a:pPr marL="1143000" lvl="2" indent="-228600">
              <a:buFont typeface="Arial" panose="020B0604020202020204" pitchFamily="34" charset="0"/>
              <a:buChar char="•"/>
            </a:pPr>
            <a:r>
              <a:rPr lang="en-US" altLang="zh-CN" sz="2000">
                <a:solidFill>
                  <a:schemeClr val="tx1">
                    <a:lumMod val="85000"/>
                    <a:lumOff val="15000"/>
                  </a:schemeClr>
                </a:solidFill>
                <a:sym typeface="+mn-ea"/>
              </a:rPr>
              <a:t>缺货率（rs）是指一定时间内</a:t>
            </a:r>
            <a:r>
              <a:rPr lang="en-US" altLang="zh-CN" sz="1800">
                <a:solidFill>
                  <a:schemeClr val="tx1">
                    <a:lumMod val="85000"/>
                    <a:lumOff val="15000"/>
                  </a:schemeClr>
                </a:solidFill>
                <a:sym typeface="+mn-ea"/>
              </a:rPr>
              <a:t>实际</a:t>
            </a:r>
            <a:r>
              <a:rPr lang="en-US" altLang="zh-CN" sz="2000">
                <a:solidFill>
                  <a:schemeClr val="tx1">
                    <a:lumMod val="85000"/>
                    <a:lumOff val="15000"/>
                  </a:schemeClr>
                </a:solidFill>
                <a:sym typeface="+mn-ea"/>
              </a:rPr>
              <a:t>未完成供货量与应当完成供货量的比值，计算公式为：                </a:t>
            </a:r>
            <a:endParaRPr lang="en-US" altLang="zh-CN" sz="2000">
              <a:solidFill>
                <a:schemeClr val="tx1">
                  <a:lumMod val="85000"/>
                  <a:lumOff val="15000"/>
                </a:schemeClr>
              </a:solidFill>
              <a:sym typeface="+mn-ea"/>
            </a:endParaRPr>
          </a:p>
        </p:txBody>
      </p:sp>
      <p:graphicFrame>
        <p:nvGraphicFramePr>
          <p:cNvPr id="6" name="对象 -2147482614"/>
          <p:cNvGraphicFramePr>
            <a:graphicFrameLocks noChangeAspect="1"/>
          </p:cNvGraphicFramePr>
          <p:nvPr/>
        </p:nvGraphicFramePr>
        <p:xfrm>
          <a:off x="2783205" y="2853055"/>
          <a:ext cx="1109980" cy="393700"/>
        </p:xfrm>
        <a:graphic>
          <a:graphicData uri="http://schemas.openxmlformats.org/presentationml/2006/ole">
            <mc:AlternateContent xmlns:mc="http://schemas.openxmlformats.org/markup-compatibility/2006">
              <mc:Choice xmlns:v="urn:schemas-microsoft-com:vml" Requires="v">
                <p:oleObj spid="_x0000_s13" name="" r:id="rId1" imgW="1028700" imgH="393700" progId="Equation.KSEE3">
                  <p:embed/>
                </p:oleObj>
              </mc:Choice>
              <mc:Fallback>
                <p:oleObj name="" r:id="rId1" imgW="1028700" imgH="393700" progId="Equation.KSEE3">
                  <p:embed/>
                  <p:pic>
                    <p:nvPicPr>
                      <p:cNvPr id="0" name="图片 12"/>
                      <p:cNvPicPr/>
                      <p:nvPr/>
                    </p:nvPicPr>
                    <p:blipFill>
                      <a:blip r:embed="rId2"/>
                      <a:stretch>
                        <a:fillRect/>
                      </a:stretch>
                    </p:blipFill>
                    <p:spPr>
                      <a:xfrm>
                        <a:off x="2783205" y="2853055"/>
                        <a:ext cx="1109980" cy="393700"/>
                      </a:xfrm>
                      <a:prstGeom prst="rect">
                        <a:avLst/>
                      </a:prstGeom>
                      <a:noFill/>
                      <a:ln w="38100">
                        <a:noFill/>
                        <a:miter/>
                      </a:ln>
                    </p:spPr>
                  </p:pic>
                </p:oleObj>
              </mc:Fallback>
            </mc:AlternateContent>
          </a:graphicData>
        </a:graphic>
      </p:graphicFrame>
      <p:graphicFrame>
        <p:nvGraphicFramePr>
          <p:cNvPr id="7" name="对象 -2147482613"/>
          <p:cNvGraphicFramePr>
            <a:graphicFrameLocks noChangeAspect="1"/>
          </p:cNvGraphicFramePr>
          <p:nvPr/>
        </p:nvGraphicFramePr>
        <p:xfrm>
          <a:off x="2567305" y="4293235"/>
          <a:ext cx="1028700" cy="393700"/>
        </p:xfrm>
        <a:graphic>
          <a:graphicData uri="http://schemas.openxmlformats.org/presentationml/2006/ole">
            <mc:AlternateContent xmlns:mc="http://schemas.openxmlformats.org/markup-compatibility/2006">
              <mc:Choice xmlns:v="urn:schemas-microsoft-com:vml" Requires="v">
                <p:oleObj spid="_x0000_s14" name="" r:id="rId3" imgW="1028700" imgH="393700" progId="Equation.KSEE3">
                  <p:embed/>
                </p:oleObj>
              </mc:Choice>
              <mc:Fallback>
                <p:oleObj name="" r:id="rId3" imgW="1028700" imgH="393700" progId="Equation.KSEE3">
                  <p:embed/>
                  <p:pic>
                    <p:nvPicPr>
                      <p:cNvPr id="0" name="图片 13"/>
                      <p:cNvPicPr/>
                      <p:nvPr/>
                    </p:nvPicPr>
                    <p:blipFill>
                      <a:blip r:embed="rId4"/>
                      <a:stretch>
                        <a:fillRect/>
                      </a:stretch>
                    </p:blipFill>
                    <p:spPr>
                      <a:xfrm>
                        <a:off x="2567305" y="4293235"/>
                        <a:ext cx="1028700" cy="393700"/>
                      </a:xfrm>
                      <a:prstGeom prst="rect">
                        <a:avLst/>
                      </a:prstGeom>
                      <a:noFill/>
                      <a:ln w="38100">
                        <a:noFill/>
                        <a:miter/>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 采购绩效评估</a:t>
            </a:r>
            <a:r>
              <a:rPr lang="zh-CN" altLang="en-US"/>
              <a:t>案例</a:t>
            </a:r>
            <a:endParaRPr lang="zh-CN" altLang="en-US"/>
          </a:p>
        </p:txBody>
      </p:sp>
      <p:sp>
        <p:nvSpPr>
          <p:cNvPr id="8" name="文本框 7"/>
          <p:cNvSpPr txBox="1"/>
          <p:nvPr/>
        </p:nvSpPr>
        <p:spPr>
          <a:xfrm>
            <a:off x="1046480" y="1124585"/>
            <a:ext cx="10099040" cy="398780"/>
          </a:xfrm>
          <a:prstGeom prst="rect">
            <a:avLst/>
          </a:prstGeom>
          <a:noFill/>
          <a:ln w="9525">
            <a:noFill/>
          </a:ln>
        </p:spPr>
        <p:txBody>
          <a:bodyPr wrap="square">
            <a:spAutoFit/>
          </a:bodyPr>
          <a:p>
            <a:pPr indent="235585" algn="ctr"/>
            <a:r>
              <a:rPr lang="zh-CN" sz="2000" i="0">
                <a:latin typeface="Arial" panose="020B0604020202020204" pitchFamily="34" charset="0"/>
                <a:ea typeface="黑体" panose="02010609060101010101" charset="-122"/>
              </a:rPr>
              <a:t>表</a:t>
            </a:r>
            <a:r>
              <a:rPr lang="en-US" sz="2000" i="0">
                <a:latin typeface="Arial" panose="020B0604020202020204" pitchFamily="34" charset="0"/>
                <a:ea typeface="黑体" panose="02010609060101010101" charset="-122"/>
              </a:rPr>
              <a:t>2-4</a:t>
            </a:r>
            <a:r>
              <a:rPr lang="en-US" sz="2000" i="0">
                <a:latin typeface="Arial" panose="020B0604020202020204" pitchFamily="34" charset="0"/>
                <a:ea typeface="黑体" panose="02010609060101010101" charset="-122"/>
                <a:cs typeface="Arial" panose="020B0604020202020204" pitchFamily="34" charset="0"/>
              </a:rPr>
              <a:t>	</a:t>
            </a:r>
            <a:r>
              <a:rPr lang="en-US" sz="2000" i="0">
                <a:latin typeface="Arial" panose="020B0604020202020204" pitchFamily="34" charset="0"/>
                <a:ea typeface="黑体" panose="02010609060101010101" charset="-122"/>
              </a:rPr>
              <a:t>××</a:t>
            </a:r>
            <a:r>
              <a:rPr lang="zh-CN" sz="2000" i="0">
                <a:latin typeface="Arial" panose="020B0604020202020204" pitchFamily="34" charset="0"/>
                <a:ea typeface="黑体" panose="02010609060101010101" charset="-122"/>
              </a:rPr>
              <a:t>电商企业采购绩效评估指标</a:t>
            </a:r>
            <a:endParaRPr lang="zh-CN" altLang="en-US" sz="2000" i="0">
              <a:latin typeface="Arial" panose="020B0604020202020204" pitchFamily="34" charset="0"/>
              <a:ea typeface="黑体" panose="02010609060101010101" charset="-122"/>
            </a:endParaRPr>
          </a:p>
        </p:txBody>
      </p:sp>
      <p:graphicFrame>
        <p:nvGraphicFramePr>
          <p:cNvPr id="9" name="表格 8"/>
          <p:cNvGraphicFramePr/>
          <p:nvPr>
            <p:custDataLst>
              <p:tags r:id="rId1"/>
            </p:custDataLst>
          </p:nvPr>
        </p:nvGraphicFramePr>
        <p:xfrm>
          <a:off x="911225" y="1570990"/>
          <a:ext cx="10371455" cy="4610100"/>
        </p:xfrm>
        <a:graphic>
          <a:graphicData uri="http://schemas.openxmlformats.org/drawingml/2006/table">
            <a:tbl>
              <a:tblPr firstRow="1" bandRow="1">
                <a:tableStyleId>{5940675A-B579-460E-94D1-54222C63F5DA}</a:tableStyleId>
              </a:tblPr>
              <a:tblGrid>
                <a:gridCol w="1186180"/>
                <a:gridCol w="2851150"/>
                <a:gridCol w="763905"/>
                <a:gridCol w="1631315"/>
                <a:gridCol w="982345"/>
                <a:gridCol w="968375"/>
                <a:gridCol w="1221740"/>
                <a:gridCol w="766445"/>
              </a:tblGrid>
              <a:tr h="307340">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一级指标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二级指标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权重</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责任部门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保底值</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目标值</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考核频率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备注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rowSpan="2">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成本</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采购成本降低额（万元）</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财务部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季度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v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采购成本降低率（%）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采购部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季度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rowSpan="4">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质量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产品合格率（%）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质检部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月度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vMerge="1">
                  <a:tcPr>
                    <a:lnR w="12700" cap="flat" cmpd="sng">
                      <a:solidFill>
                        <a:srgbClr val="080000"/>
                      </a:solidFill>
                      <a:prstDash val="solid"/>
                      <a:headEnd type="none" w="med" len="med"/>
                      <a:tailEnd type="none" w="med" len="med"/>
                    </a:lnR>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质量退货率（%）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销售部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季度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vMerge="1">
                  <a:tcPr>
                    <a:lnR w="12700" cap="flat" cmpd="sng">
                      <a:solidFill>
                        <a:srgbClr val="080000"/>
                      </a:solidFill>
                      <a:prstDash val="solid"/>
                      <a:headEnd type="none" w="med" len="med"/>
                      <a:tailEnd type="none" w="med" len="med"/>
                    </a:lnR>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交货差错率（%）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采购部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月度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v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交货破损率（%）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采购部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月度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rowSpan="4">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交付</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交货准时率（%）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采购部/生产部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月度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vMerge="1">
                  <a:tcPr>
                    <a:lnR w="12700" cap="flat" cmpd="sng">
                      <a:solidFill>
                        <a:srgbClr val="080000"/>
                      </a:solidFill>
                      <a:prstDash val="solid"/>
                      <a:headEnd type="none" w="med" len="med"/>
                      <a:tailEnd type="none" w="med" len="med"/>
                    </a:lnR>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平均交付期（天）</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采购部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季度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vMerge="1">
                  <a:tcPr>
                    <a:lnR w="12700" cap="flat" cmpd="sng">
                      <a:solidFill>
                        <a:srgbClr val="080000"/>
                      </a:solidFill>
                      <a:prstDash val="solid"/>
                      <a:headEnd type="none" w="med" len="med"/>
                      <a:tailEnd type="none" w="med" len="med"/>
                    </a:lnR>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供货满足率（%）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采购部/生产部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月度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v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缺货率（%）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采购部/生产部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月度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付款</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平均付款周期（天）</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财务部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半年度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库存</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库存周转率（天）</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物流部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半年度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rowSpan="2">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其他</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入库及时率（%）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物流部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半年度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v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采购工作量（次）</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采购部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 </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月度</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图片包含 游戏机, 建筑, 桌子, 房间&#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5302" t="357" r="18621"/>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实践应用</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a:t>
            </a:r>
            <a:r>
              <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3</a:t>
            </a:r>
            <a:endPar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88465" y="4358935"/>
            <a:ext cx="4465768"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亿看数字化采购管理系统操作</a:t>
            </a:r>
            <a:endParaRPr kumimoji="0" lang="zh-CN" alt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 亿看数字化采购管理系统操作</a:t>
            </a:r>
            <a:endParaRPr lang="zh-CN" altLang="en-US"/>
          </a:p>
        </p:txBody>
      </p:sp>
      <p:sp>
        <p:nvSpPr>
          <p:cNvPr id="3" name="内容占位符 2"/>
          <p:cNvSpPr>
            <a:spLocks noGrp="1"/>
          </p:cNvSpPr>
          <p:nvPr>
            <p:ph sz="half" idx="1"/>
          </p:nvPr>
        </p:nvSpPr>
        <p:spPr>
          <a:xfrm>
            <a:off x="147320" y="952500"/>
            <a:ext cx="6104255" cy="5388610"/>
          </a:xfrm>
        </p:spPr>
        <p:txBody>
          <a:bodyPr/>
          <a:p>
            <a:r>
              <a:rPr lang="zh-CN" altLang="en-US" sz="2000"/>
              <a:t>实践内容</a:t>
            </a:r>
            <a:endParaRPr lang="zh-CN" altLang="en-US" sz="2000"/>
          </a:p>
          <a:p>
            <a:pPr lvl="1"/>
            <a:r>
              <a:rPr lang="zh-CN" altLang="en-US" sz="2000"/>
              <a:t>先了解亿看ERP（https://www.ecount.cn）</a:t>
            </a:r>
            <a:endParaRPr lang="zh-CN" altLang="en-US" sz="2000"/>
          </a:p>
          <a:p>
            <a:pPr lvl="1"/>
            <a:r>
              <a:rPr lang="zh-CN" altLang="en-US" sz="2000"/>
              <a:t>和数字化采购流程，然后在数字化采购管理系统上完成一笔采购订单的操作</a:t>
            </a:r>
            <a:endParaRPr lang="zh-CN" altLang="en-US" sz="2000"/>
          </a:p>
        </p:txBody>
      </p:sp>
      <p:sp>
        <p:nvSpPr>
          <p:cNvPr id="4" name="内容占位符 3"/>
          <p:cNvSpPr>
            <a:spLocks noGrp="1"/>
          </p:cNvSpPr>
          <p:nvPr>
            <p:ph sz="half" idx="2"/>
          </p:nvPr>
        </p:nvSpPr>
        <p:spPr>
          <a:xfrm>
            <a:off x="5952490" y="952500"/>
            <a:ext cx="6175375" cy="5388610"/>
          </a:xfrm>
        </p:spPr>
        <p:txBody>
          <a:bodyPr>
            <a:normAutofit lnSpcReduction="10000"/>
          </a:bodyPr>
          <a:p>
            <a:r>
              <a:rPr lang="zh-CN" altLang="en-US" sz="2000"/>
              <a:t>应用步骤</a:t>
            </a:r>
            <a:endParaRPr lang="zh-CN" altLang="en-US" sz="2000"/>
          </a:p>
          <a:p>
            <a:pPr lvl="1"/>
            <a:r>
              <a:rPr lang="zh-CN" altLang="en-US" sz="2000"/>
              <a:t>了解亿看ERP（https://www.ecount.cn）</a:t>
            </a:r>
            <a:endParaRPr lang="zh-CN" altLang="en-US" sz="2000"/>
          </a:p>
          <a:p>
            <a:pPr lvl="1"/>
            <a:r>
              <a:rPr lang="zh-CN" altLang="en-US" sz="2000"/>
              <a:t>了解数字化采购流程</a:t>
            </a:r>
            <a:endParaRPr lang="zh-CN" altLang="en-US" sz="2000"/>
          </a:p>
          <a:p>
            <a:pPr lvl="1"/>
            <a:r>
              <a:rPr lang="zh-CN" altLang="en-US" sz="2000"/>
              <a:t>填写采购申请单</a:t>
            </a:r>
            <a:endParaRPr lang="zh-CN" altLang="en-US" sz="2000"/>
          </a:p>
          <a:p>
            <a:pPr lvl="1"/>
            <a:r>
              <a:rPr lang="zh-CN" altLang="en-US" sz="2000"/>
              <a:t>审批后编制采购计划</a:t>
            </a:r>
            <a:endParaRPr lang="zh-CN" altLang="en-US" sz="2000"/>
          </a:p>
          <a:p>
            <a:pPr lvl="1"/>
            <a:r>
              <a:rPr lang="zh-CN" altLang="en-US" sz="2000"/>
              <a:t>制作采购订单</a:t>
            </a:r>
            <a:endParaRPr lang="zh-CN" altLang="en-US" sz="2000"/>
          </a:p>
          <a:p>
            <a:pPr lvl="1"/>
            <a:r>
              <a:rPr lang="zh-CN" altLang="en-US" sz="2000"/>
              <a:t>输入采购入库单</a:t>
            </a:r>
            <a:endParaRPr lang="zh-CN" altLang="en-US" sz="2000"/>
          </a:p>
          <a:p>
            <a:pPr lvl="1"/>
            <a:r>
              <a:rPr lang="zh-CN" altLang="en-US" sz="2000"/>
              <a:t>查看供应商对账单</a:t>
            </a:r>
            <a:endParaRPr lang="zh-CN" altLang="en-US" sz="2000"/>
          </a:p>
          <a:p>
            <a:pPr lvl="1"/>
            <a:r>
              <a:rPr lang="zh-CN" altLang="en-US" sz="2000"/>
              <a:t>绘制采购入库明细报表。了解戴尔公司的网络直销模式</a:t>
            </a:r>
            <a:endParaRPr lang="zh-CN" altLang="en-US" sz="2000"/>
          </a:p>
          <a:p>
            <a:pPr lvl="1"/>
            <a:endParaRPr lang="zh-CN" altLang="en-US"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 </a:t>
            </a:r>
            <a:r>
              <a:rPr>
                <a:sym typeface="+mn-ea"/>
              </a:rPr>
              <a:t>亿看数字化采购管理系统操作</a:t>
            </a:r>
            <a:endParaRPr lang="zh-CN" altLang="en-US"/>
          </a:p>
        </p:txBody>
      </p:sp>
      <p:sp>
        <p:nvSpPr>
          <p:cNvPr id="3" name="内容占位符 2"/>
          <p:cNvSpPr>
            <a:spLocks noGrp="1"/>
          </p:cNvSpPr>
          <p:nvPr>
            <p:ph sz="half" idx="1"/>
          </p:nvPr>
        </p:nvSpPr>
        <p:spPr>
          <a:xfrm>
            <a:off x="641985" y="908685"/>
            <a:ext cx="10880090" cy="4816475"/>
          </a:xfrm>
        </p:spPr>
        <p:txBody>
          <a:bodyPr/>
          <a:p>
            <a:pPr marL="457200" lvl="1" indent="0">
              <a:buNone/>
            </a:pPr>
            <a:r>
              <a:rPr lang="zh-CN" altLang="en-US" sz="2000">
                <a:solidFill>
                  <a:schemeClr val="tx1">
                    <a:lumMod val="85000"/>
                    <a:lumOff val="15000"/>
                  </a:schemeClr>
                </a:solidFill>
              </a:rPr>
              <a:t>数字化采购流程</a:t>
            </a:r>
            <a:endParaRPr lang="zh-CN" altLang="en-US" sz="2000">
              <a:solidFill>
                <a:schemeClr val="tx1">
                  <a:lumMod val="85000"/>
                  <a:lumOff val="15000"/>
                </a:schemeClr>
              </a:solidFill>
            </a:endParaRPr>
          </a:p>
          <a:p>
            <a:pPr marL="457200" lvl="1" indent="0">
              <a:buNone/>
            </a:pPr>
            <a:r>
              <a:rPr lang="zh-CN" altLang="en-US" sz="2000">
                <a:solidFill>
                  <a:schemeClr val="tx1">
                    <a:lumMod val="85000"/>
                    <a:lumOff val="15000"/>
                  </a:schemeClr>
                </a:solidFill>
              </a:rPr>
              <a:t>企业数字化采购在亿看平台上完成，其中寻源采购流程按照采购申请单 → 采购计划 → 询价单 → 采购订单 → 采购入库 → 对账付款的顺序进行，如果是协议采购，则采购流程中没有询价单这个环节</a:t>
            </a:r>
            <a:endParaRPr lang="zh-CN" altLang="en-US" sz="2000">
              <a:solidFill>
                <a:schemeClr val="tx1">
                  <a:lumMod val="85000"/>
                  <a:lumOff val="15000"/>
                </a:schemeClr>
              </a:solidFill>
            </a:endParaRPr>
          </a:p>
          <a:p>
            <a:pPr marL="457200" lvl="1" indent="0">
              <a:buNone/>
            </a:pPr>
            <a:endParaRPr lang="zh-CN" altLang="en-US" sz="2000">
              <a:solidFill>
                <a:schemeClr val="tx1">
                  <a:lumMod val="85000"/>
                  <a:lumOff val="15000"/>
                </a:schemeClr>
              </a:solidFill>
            </a:endParaRPr>
          </a:p>
        </p:txBody>
      </p:sp>
      <p:pic>
        <p:nvPicPr>
          <p:cNvPr id="111" name="ECB019B1-382A-4266-B25C-5B523AA43C14-1" descr="C:/Users/sgp/AppData/Local/Temp/wps.lAgRcXwps"/>
          <p:cNvPicPr>
            <a:picLocks noChangeAspect="1"/>
          </p:cNvPicPr>
          <p:nvPr/>
        </p:nvPicPr>
        <p:blipFill>
          <a:blip r:embed="rId1"/>
          <a:stretch>
            <a:fillRect/>
          </a:stretch>
        </p:blipFill>
        <p:spPr>
          <a:xfrm>
            <a:off x="669925" y="2493010"/>
            <a:ext cx="10918825" cy="2818130"/>
          </a:xfrm>
          <a:prstGeom prst="rect">
            <a:avLst/>
          </a:prstGeom>
          <a:noFill/>
          <a:ln>
            <a:noFill/>
          </a:ln>
        </p:spPr>
      </p:pic>
      <p:sp>
        <p:nvSpPr>
          <p:cNvPr id="100" name="文本框 99"/>
          <p:cNvSpPr txBox="1"/>
          <p:nvPr/>
        </p:nvSpPr>
        <p:spPr>
          <a:xfrm>
            <a:off x="3648075" y="5589270"/>
            <a:ext cx="5080000" cy="368300"/>
          </a:xfrm>
          <a:prstGeom prst="rect">
            <a:avLst/>
          </a:prstGeom>
          <a:noFill/>
          <a:ln w="9525">
            <a:noFill/>
          </a:ln>
        </p:spPr>
        <p:txBody>
          <a:bodyPr>
            <a:spAutoFit/>
          </a:bodyPr>
          <a:p>
            <a:pPr indent="260985" algn="ctr"/>
            <a:r>
              <a:rPr lang="zh-CN" i="0">
                <a:solidFill>
                  <a:srgbClr val="000000"/>
                </a:solidFill>
                <a:latin typeface="Times New Roman" panose="02020603050405020304" pitchFamily="18" charset="0"/>
                <a:cs typeface="方正宋一简体" charset="0"/>
              </a:rPr>
              <a:t>图</a:t>
            </a:r>
            <a:r>
              <a:rPr lang="en-US" i="0">
                <a:solidFill>
                  <a:srgbClr val="000000"/>
                </a:solidFill>
                <a:latin typeface="Times New Roman" panose="02020603050405020304" pitchFamily="18" charset="0"/>
                <a:cs typeface="方正宋一简体" charset="0"/>
              </a:rPr>
              <a:t>2-4</a:t>
            </a:r>
            <a:r>
              <a:rPr lang="zh-CN" i="0">
                <a:solidFill>
                  <a:srgbClr val="000000"/>
                </a:solidFill>
                <a:latin typeface="Times New Roman" panose="02020603050405020304" pitchFamily="18" charset="0"/>
                <a:cs typeface="方正宋一简体" charset="0"/>
              </a:rPr>
              <a:t>亿看采购管理流程</a:t>
            </a:r>
            <a:endParaRPr lang="zh-CN" altLang="en-US" i="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 </a:t>
            </a:r>
            <a:r>
              <a:rPr>
                <a:sym typeface="+mn-ea"/>
              </a:rPr>
              <a:t>亿看数字化采购管理系统操作</a:t>
            </a:r>
            <a:endParaRPr lang="zh-CN" altLang="en-US"/>
          </a:p>
        </p:txBody>
      </p:sp>
      <p:sp>
        <p:nvSpPr>
          <p:cNvPr id="8" name="文本框 7"/>
          <p:cNvSpPr txBox="1"/>
          <p:nvPr/>
        </p:nvSpPr>
        <p:spPr>
          <a:xfrm>
            <a:off x="670560" y="930910"/>
            <a:ext cx="10826115" cy="1014730"/>
          </a:xfrm>
          <a:prstGeom prst="rect">
            <a:avLst/>
          </a:prstGeom>
          <a:noFill/>
        </p:spPr>
        <p:txBody>
          <a:bodyPr wrap="square" rtlCol="0">
            <a:spAutoFit/>
          </a:bodyPr>
          <a:p>
            <a:pPr marL="457200" lvl="1" indent="0">
              <a:lnSpc>
                <a:spcPct val="150000"/>
              </a:lnSpc>
              <a:buNone/>
            </a:pPr>
            <a:r>
              <a:rPr lang="zh-CN" altLang="en-US" sz="2000" i="0">
                <a:solidFill>
                  <a:schemeClr val="tx1"/>
                </a:solidFill>
              </a:rPr>
              <a:t>登录亿看ERP平台，登录账号可向平台客服申请免费试用账号。</a:t>
            </a:r>
            <a:endParaRPr lang="zh-CN" altLang="en-US" sz="2000" i="0">
              <a:solidFill>
                <a:schemeClr val="tx1"/>
              </a:solidFill>
            </a:endParaRPr>
          </a:p>
          <a:p>
            <a:pPr marL="457200" lvl="1" indent="0">
              <a:lnSpc>
                <a:spcPct val="150000"/>
              </a:lnSpc>
              <a:buNone/>
            </a:pPr>
            <a:endParaRPr lang="zh-CN" altLang="en-US" sz="2000" i="0">
              <a:solidFill>
                <a:schemeClr val="tx1"/>
              </a:solidFill>
            </a:endParaRPr>
          </a:p>
        </p:txBody>
      </p:sp>
      <p:pic>
        <p:nvPicPr>
          <p:cNvPr id="122" name="图片 14"/>
          <p:cNvPicPr>
            <a:picLocks noChangeAspect="1"/>
          </p:cNvPicPr>
          <p:nvPr/>
        </p:nvPicPr>
        <p:blipFill>
          <a:blip r:embed="rId1"/>
          <a:srcRect b="29437"/>
          <a:stretch>
            <a:fillRect/>
          </a:stretch>
        </p:blipFill>
        <p:spPr>
          <a:xfrm>
            <a:off x="1150620" y="2060575"/>
            <a:ext cx="9890760" cy="3924935"/>
          </a:xfrm>
          <a:prstGeom prst="rect">
            <a:avLst/>
          </a:prstGeom>
          <a:noFill/>
          <a:ln>
            <a:noFill/>
          </a:ln>
        </p:spPr>
      </p:pic>
      <p:sp>
        <p:nvSpPr>
          <p:cNvPr id="100" name="文本框 99"/>
          <p:cNvSpPr txBox="1"/>
          <p:nvPr/>
        </p:nvSpPr>
        <p:spPr>
          <a:xfrm>
            <a:off x="3648075" y="6381115"/>
            <a:ext cx="5080000" cy="368300"/>
          </a:xfrm>
          <a:prstGeom prst="rect">
            <a:avLst/>
          </a:prstGeom>
          <a:noFill/>
          <a:ln w="9525">
            <a:noFill/>
          </a:ln>
        </p:spPr>
        <p:txBody>
          <a:bodyPr>
            <a:spAutoFit/>
          </a:bodyPr>
          <a:p>
            <a:pPr algn="ctr"/>
            <a:r>
              <a:rPr lang="zh-CN" i="0">
                <a:latin typeface="Times New Roman" panose="02020603050405020304" pitchFamily="18" charset="0"/>
                <a:cs typeface="方正宋一简体" charset="0"/>
              </a:rPr>
              <a:t>图</a:t>
            </a:r>
            <a:r>
              <a:rPr lang="en-US" i="0">
                <a:latin typeface="Times New Roman" panose="02020603050405020304" pitchFamily="18" charset="0"/>
                <a:cs typeface="方正宋一简体" charset="0"/>
              </a:rPr>
              <a:t>2-5 </a:t>
            </a:r>
            <a:r>
              <a:rPr lang="zh-CN" i="0">
                <a:latin typeface="Times New Roman" panose="02020603050405020304" pitchFamily="18" charset="0"/>
                <a:cs typeface="方正宋一简体" charset="0"/>
              </a:rPr>
              <a:t>亿看</a:t>
            </a:r>
            <a:r>
              <a:rPr lang="en-US" i="0">
                <a:latin typeface="Times New Roman" panose="02020603050405020304" pitchFamily="18" charset="0"/>
                <a:cs typeface="方正宋一简体" charset="0"/>
              </a:rPr>
              <a:t>ERP</a:t>
            </a:r>
            <a:endParaRPr lang="zh-CN" altLang="en-US" i="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 </a:t>
            </a:r>
            <a:r>
              <a:rPr>
                <a:sym typeface="+mn-ea"/>
              </a:rPr>
              <a:t>亿看数字化采购管理系统操作</a:t>
            </a:r>
            <a:endParaRPr lang="zh-CN" altLang="en-US"/>
          </a:p>
        </p:txBody>
      </p:sp>
      <p:sp>
        <p:nvSpPr>
          <p:cNvPr id="8" name="文本框 7"/>
          <p:cNvSpPr txBox="1"/>
          <p:nvPr/>
        </p:nvSpPr>
        <p:spPr>
          <a:xfrm>
            <a:off x="670560" y="930910"/>
            <a:ext cx="10826115" cy="1014730"/>
          </a:xfrm>
          <a:prstGeom prst="rect">
            <a:avLst/>
          </a:prstGeom>
          <a:noFill/>
        </p:spPr>
        <p:txBody>
          <a:bodyPr wrap="square" rtlCol="0">
            <a:spAutoFit/>
          </a:bodyPr>
          <a:p>
            <a:pPr marL="457200" lvl="1" indent="0">
              <a:lnSpc>
                <a:spcPct val="150000"/>
              </a:lnSpc>
              <a:buNone/>
            </a:pPr>
            <a:r>
              <a:rPr lang="zh-CN" altLang="en-US" sz="2000" i="0">
                <a:solidFill>
                  <a:schemeClr val="tx1"/>
                </a:solidFill>
              </a:rPr>
              <a:t>在进销存频道的采购管理栏目，首先采购需求部门提出采购申请，发送给采购部，保存时选择“保存/电子审批”</a:t>
            </a:r>
            <a:endParaRPr lang="zh-CN" altLang="en-US" sz="2000" i="0">
              <a:solidFill>
                <a:schemeClr val="tx1"/>
              </a:solidFill>
            </a:endParaRPr>
          </a:p>
        </p:txBody>
      </p:sp>
      <p:pic>
        <p:nvPicPr>
          <p:cNvPr id="120" name="图片 120" descr="采购申请-电子审批"/>
          <p:cNvPicPr>
            <a:picLocks noChangeAspect="1"/>
          </p:cNvPicPr>
          <p:nvPr/>
        </p:nvPicPr>
        <p:blipFill>
          <a:blip r:embed="rId1"/>
          <a:stretch>
            <a:fillRect/>
          </a:stretch>
        </p:blipFill>
        <p:spPr>
          <a:xfrm>
            <a:off x="1415415" y="2204720"/>
            <a:ext cx="9422130" cy="4097655"/>
          </a:xfrm>
          <a:prstGeom prst="rect">
            <a:avLst/>
          </a:prstGeom>
        </p:spPr>
      </p:pic>
      <p:sp>
        <p:nvSpPr>
          <p:cNvPr id="100" name="文本框 99"/>
          <p:cNvSpPr txBox="1"/>
          <p:nvPr/>
        </p:nvSpPr>
        <p:spPr>
          <a:xfrm>
            <a:off x="3503930" y="6340475"/>
            <a:ext cx="5080000" cy="368300"/>
          </a:xfrm>
          <a:prstGeom prst="rect">
            <a:avLst/>
          </a:prstGeom>
          <a:noFill/>
          <a:ln w="9525">
            <a:noFill/>
          </a:ln>
        </p:spPr>
        <p:txBody>
          <a:bodyPr>
            <a:spAutoFit/>
          </a:bodyPr>
          <a:p>
            <a:pPr algn="ctr"/>
            <a:r>
              <a:rPr lang="zh-CN" i="0">
                <a:solidFill>
                  <a:srgbClr val="000000"/>
                </a:solidFill>
                <a:latin typeface="Times New Roman" panose="02020603050405020304" pitchFamily="18" charset="0"/>
                <a:cs typeface="方正宋一简体" charset="0"/>
              </a:rPr>
              <a:t>图</a:t>
            </a:r>
            <a:r>
              <a:rPr lang="en-US" i="0">
                <a:solidFill>
                  <a:srgbClr val="000000"/>
                </a:solidFill>
                <a:latin typeface="Times New Roman" panose="02020603050405020304" pitchFamily="18" charset="0"/>
                <a:cs typeface="方正宋一简体" charset="0"/>
              </a:rPr>
              <a:t>2-5 </a:t>
            </a:r>
            <a:r>
              <a:rPr lang="zh-CN" i="0">
                <a:solidFill>
                  <a:srgbClr val="000000"/>
                </a:solidFill>
                <a:latin typeface="Times New Roman" panose="02020603050405020304" pitchFamily="18" charset="0"/>
                <a:cs typeface="方正宋一简体" charset="0"/>
              </a:rPr>
              <a:t>输入采购申请</a:t>
            </a:r>
            <a:endParaRPr lang="zh-CN" altLang="en-US" i="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1847850" y="18364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14" name="文本框 13"/>
          <p:cNvSpPr txBox="1"/>
          <p:nvPr>
            <p:custDataLst>
              <p:tags r:id="rId2"/>
            </p:custDataLst>
          </p:nvPr>
        </p:nvSpPr>
        <p:spPr>
          <a:xfrm>
            <a:off x="1955639" y="1928843"/>
            <a:ext cx="1046642" cy="583565"/>
          </a:xfrm>
          <a:prstGeom prst="rect">
            <a:avLst/>
          </a:prstGeom>
          <a:noFill/>
        </p:spPr>
        <p:txBody>
          <a:bodyPr wrap="square" rtlCol="0" anchor="ctr" anchorCtr="0">
            <a:normAutofit/>
          </a:bodyPr>
          <a:lstStyle/>
          <a:p>
            <a:pPr algn="ctr"/>
            <a:r>
              <a:rPr lang="en-US" altLang="zh-CN" sz="3200" b="1" dirty="0">
                <a:solidFill>
                  <a:schemeClr val="accent1"/>
                </a:solidFill>
                <a:latin typeface="Arial" panose="020B0604020202020204" pitchFamily="34" charset="0"/>
                <a:ea typeface="微软雅黑" panose="020B0503020204020204" charset="-122"/>
                <a:cs typeface="Arial" panose="020B0604020202020204" pitchFamily="34" charset="0"/>
              </a:rPr>
              <a:t>01</a:t>
            </a:r>
            <a:endParaRPr lang="en-US" altLang="zh-CN" sz="3200" b="1"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cxnSp>
        <p:nvCxnSpPr>
          <p:cNvPr id="16" name="直接连接符 15"/>
          <p:cNvCxnSpPr/>
          <p:nvPr>
            <p:custDataLst>
              <p:tags r:id="rId3"/>
            </p:custDataLst>
          </p:nvPr>
        </p:nvCxnSpPr>
        <p:spPr>
          <a:xfrm>
            <a:off x="3037840" y="19717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17" name="文本框 16"/>
          <p:cNvSpPr txBox="1"/>
          <p:nvPr>
            <p:custDataLst>
              <p:tags r:id="rId4"/>
            </p:custDataLst>
          </p:nvPr>
        </p:nvSpPr>
        <p:spPr>
          <a:xfrm>
            <a:off x="3276761" y="2022558"/>
            <a:ext cx="6645629"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知识准备</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20" name="矩形 19"/>
          <p:cNvSpPr/>
          <p:nvPr>
            <p:custDataLst>
              <p:tags r:id="rId5"/>
            </p:custDataLst>
          </p:nvPr>
        </p:nvSpPr>
        <p:spPr>
          <a:xfrm>
            <a:off x="1847850" y="29520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22" name="文本框 21"/>
          <p:cNvSpPr txBox="1"/>
          <p:nvPr>
            <p:custDataLst>
              <p:tags r:id="rId6"/>
            </p:custDataLst>
          </p:nvPr>
        </p:nvSpPr>
        <p:spPr>
          <a:xfrm>
            <a:off x="1955639" y="3044443"/>
            <a:ext cx="1046642" cy="583565"/>
          </a:xfrm>
          <a:prstGeom prst="rect">
            <a:avLst/>
          </a:prstGeom>
          <a:noFill/>
        </p:spPr>
        <p:txBody>
          <a:bodyPr wrap="square" rtlCol="0" anchor="ctr" anchorCtr="0">
            <a:normAutofit/>
          </a:bodyPr>
          <a:lstStyle/>
          <a:p>
            <a:pPr algn="ctr"/>
            <a:r>
              <a:rPr lang="en-US" altLang="zh-CN" sz="3200" b="1" dirty="0">
                <a:solidFill>
                  <a:schemeClr val="accent2"/>
                </a:solidFill>
                <a:latin typeface="Arial" panose="020B0604020202020204" pitchFamily="34" charset="0"/>
                <a:ea typeface="微软雅黑" panose="020B0503020204020204" charset="-122"/>
                <a:cs typeface="Arial" panose="020B0604020202020204" pitchFamily="34" charset="0"/>
              </a:rPr>
              <a:t>02</a:t>
            </a:r>
            <a:endParaRPr lang="en-US" altLang="zh-CN" sz="3200" b="1" dirty="0">
              <a:solidFill>
                <a:schemeClr val="accent2"/>
              </a:solidFill>
              <a:latin typeface="Arial" panose="020B0604020202020204" pitchFamily="34" charset="0"/>
              <a:ea typeface="微软雅黑" panose="020B0503020204020204" charset="-122"/>
              <a:cs typeface="Arial" panose="020B0604020202020204" pitchFamily="34" charset="0"/>
            </a:endParaRPr>
          </a:p>
        </p:txBody>
      </p:sp>
      <p:cxnSp>
        <p:nvCxnSpPr>
          <p:cNvPr id="23" name="直接连接符 22"/>
          <p:cNvCxnSpPr/>
          <p:nvPr>
            <p:custDataLst>
              <p:tags r:id="rId7"/>
            </p:custDataLst>
          </p:nvPr>
        </p:nvCxnSpPr>
        <p:spPr>
          <a:xfrm>
            <a:off x="3037840" y="30873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24" name="文本框 23"/>
          <p:cNvSpPr txBox="1"/>
          <p:nvPr>
            <p:custDataLst>
              <p:tags r:id="rId8"/>
            </p:custDataLst>
          </p:nvPr>
        </p:nvSpPr>
        <p:spPr>
          <a:xfrm>
            <a:off x="3276762" y="3138158"/>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工作任务</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26" name="矩形 25"/>
          <p:cNvSpPr/>
          <p:nvPr>
            <p:custDataLst>
              <p:tags r:id="rId9"/>
            </p:custDataLst>
          </p:nvPr>
        </p:nvSpPr>
        <p:spPr>
          <a:xfrm>
            <a:off x="1847850" y="40676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28" name="文本框 27"/>
          <p:cNvSpPr txBox="1"/>
          <p:nvPr>
            <p:custDataLst>
              <p:tags r:id="rId10"/>
            </p:custDataLst>
          </p:nvPr>
        </p:nvSpPr>
        <p:spPr>
          <a:xfrm>
            <a:off x="1955639" y="4160043"/>
            <a:ext cx="1046642" cy="583565"/>
          </a:xfrm>
          <a:prstGeom prst="rect">
            <a:avLst/>
          </a:prstGeom>
          <a:noFill/>
        </p:spPr>
        <p:txBody>
          <a:bodyPr wrap="square" rtlCol="0" anchor="ctr" anchorCtr="0">
            <a:normAutofit/>
          </a:bodyPr>
          <a:lstStyle/>
          <a:p>
            <a:pPr algn="ctr"/>
            <a:r>
              <a:rPr lang="en-US" altLang="zh-CN" sz="3200" b="1" dirty="0">
                <a:solidFill>
                  <a:schemeClr val="accent3"/>
                </a:solidFill>
                <a:latin typeface="Arial" panose="020B0604020202020204" pitchFamily="34" charset="0"/>
                <a:ea typeface="微软雅黑" panose="020B0503020204020204" charset="-122"/>
                <a:cs typeface="Arial" panose="020B0604020202020204" pitchFamily="34" charset="0"/>
              </a:rPr>
              <a:t>03</a:t>
            </a:r>
            <a:endParaRPr lang="en-US" altLang="zh-CN" sz="3200" b="1" dirty="0">
              <a:solidFill>
                <a:schemeClr val="accent3"/>
              </a:solidFill>
              <a:latin typeface="Arial" panose="020B0604020202020204" pitchFamily="34" charset="0"/>
              <a:ea typeface="微软雅黑" panose="020B0503020204020204" charset="-122"/>
              <a:cs typeface="Arial" panose="020B0604020202020204" pitchFamily="34" charset="0"/>
            </a:endParaRPr>
          </a:p>
        </p:txBody>
      </p:sp>
      <p:cxnSp>
        <p:nvCxnSpPr>
          <p:cNvPr id="29" name="直接连接符 28"/>
          <p:cNvCxnSpPr/>
          <p:nvPr>
            <p:custDataLst>
              <p:tags r:id="rId11"/>
            </p:custDataLst>
          </p:nvPr>
        </p:nvCxnSpPr>
        <p:spPr>
          <a:xfrm>
            <a:off x="3037840" y="42029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30" name="文本框 29"/>
          <p:cNvSpPr txBox="1"/>
          <p:nvPr>
            <p:custDataLst>
              <p:tags r:id="rId12"/>
            </p:custDataLst>
          </p:nvPr>
        </p:nvSpPr>
        <p:spPr>
          <a:xfrm>
            <a:off x="3276762" y="4253758"/>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实践应用</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32" name="矩形 31"/>
          <p:cNvSpPr/>
          <p:nvPr>
            <p:custDataLst>
              <p:tags r:id="rId13"/>
            </p:custDataLst>
          </p:nvPr>
        </p:nvSpPr>
        <p:spPr>
          <a:xfrm>
            <a:off x="1847850" y="5183250"/>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34" name="文本框 33"/>
          <p:cNvSpPr txBox="1"/>
          <p:nvPr>
            <p:custDataLst>
              <p:tags r:id="rId14"/>
            </p:custDataLst>
          </p:nvPr>
        </p:nvSpPr>
        <p:spPr>
          <a:xfrm>
            <a:off x="1955639" y="5275642"/>
            <a:ext cx="1046642" cy="583565"/>
          </a:xfrm>
          <a:prstGeom prst="rect">
            <a:avLst/>
          </a:prstGeom>
          <a:noFill/>
        </p:spPr>
        <p:txBody>
          <a:bodyPr wrap="square" rtlCol="0" anchor="ctr" anchorCtr="0">
            <a:normAutofit/>
          </a:bodyPr>
          <a:lstStyle/>
          <a:p>
            <a:pPr algn="ctr"/>
            <a:r>
              <a:rPr lang="en-US" altLang="zh-CN" sz="3200" b="1" dirty="0">
                <a:solidFill>
                  <a:schemeClr val="accent4"/>
                </a:solidFill>
                <a:latin typeface="Arial" panose="020B0604020202020204" pitchFamily="34" charset="0"/>
                <a:ea typeface="微软雅黑" panose="020B0503020204020204" charset="-122"/>
                <a:cs typeface="Arial" panose="020B0604020202020204" pitchFamily="34" charset="0"/>
              </a:rPr>
              <a:t>04</a:t>
            </a:r>
            <a:endParaRPr lang="en-US" altLang="zh-CN" sz="3200" b="1" dirty="0">
              <a:solidFill>
                <a:schemeClr val="accent4"/>
              </a:solidFill>
              <a:latin typeface="Arial" panose="020B0604020202020204" pitchFamily="34" charset="0"/>
              <a:ea typeface="微软雅黑" panose="020B0503020204020204" charset="-122"/>
              <a:cs typeface="Arial" panose="020B0604020202020204" pitchFamily="34" charset="0"/>
            </a:endParaRPr>
          </a:p>
        </p:txBody>
      </p:sp>
      <p:cxnSp>
        <p:nvCxnSpPr>
          <p:cNvPr id="35" name="直接连接符 34"/>
          <p:cNvCxnSpPr/>
          <p:nvPr>
            <p:custDataLst>
              <p:tags r:id="rId15"/>
            </p:custDataLst>
          </p:nvPr>
        </p:nvCxnSpPr>
        <p:spPr>
          <a:xfrm>
            <a:off x="3037840" y="5318505"/>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36" name="文本框 35"/>
          <p:cNvSpPr txBox="1"/>
          <p:nvPr>
            <p:custDataLst>
              <p:tags r:id="rId16"/>
            </p:custDataLst>
          </p:nvPr>
        </p:nvSpPr>
        <p:spPr>
          <a:xfrm>
            <a:off x="3276762" y="5369357"/>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任务拓展</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31" name="矩形 30"/>
          <p:cNvSpPr/>
          <p:nvPr>
            <p:custDataLst>
              <p:tags r:id="rId17"/>
            </p:custDataLst>
          </p:nvPr>
        </p:nvSpPr>
        <p:spPr>
          <a:xfrm>
            <a:off x="1855470" y="1842770"/>
            <a:ext cx="36195" cy="755650"/>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37" name="矩形 36"/>
          <p:cNvSpPr/>
          <p:nvPr>
            <p:custDataLst>
              <p:tags r:id="rId18"/>
            </p:custDataLst>
          </p:nvPr>
        </p:nvSpPr>
        <p:spPr>
          <a:xfrm>
            <a:off x="1855470" y="5189855"/>
            <a:ext cx="36195" cy="755650"/>
          </a:xfrm>
          <a:prstGeom prst="rect">
            <a:avLst/>
          </a:prstGeom>
          <a:solidFill>
            <a:schemeClr val="accent4"/>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39" name="矩形 38"/>
          <p:cNvSpPr/>
          <p:nvPr>
            <p:custDataLst>
              <p:tags r:id="rId19"/>
            </p:custDataLst>
          </p:nvPr>
        </p:nvSpPr>
        <p:spPr>
          <a:xfrm>
            <a:off x="1855470" y="2958465"/>
            <a:ext cx="36195" cy="755650"/>
          </a:xfrm>
          <a:prstGeom prst="rect">
            <a:avLst/>
          </a:prstGeom>
          <a:solidFill>
            <a:schemeClr val="accent2"/>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40" name="矩形 39"/>
          <p:cNvSpPr/>
          <p:nvPr>
            <p:custDataLst>
              <p:tags r:id="rId20"/>
            </p:custDataLst>
          </p:nvPr>
        </p:nvSpPr>
        <p:spPr>
          <a:xfrm>
            <a:off x="1855470" y="4074160"/>
            <a:ext cx="36195" cy="755650"/>
          </a:xfrm>
          <a:prstGeom prst="rect">
            <a:avLst/>
          </a:prstGeom>
          <a:solidFill>
            <a:schemeClr val="accent3"/>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6" name="文本框 5"/>
          <p:cNvSpPr txBox="1"/>
          <p:nvPr>
            <p:custDataLst>
              <p:tags r:id="rId21"/>
            </p:custDataLst>
          </p:nvPr>
        </p:nvSpPr>
        <p:spPr>
          <a:xfrm>
            <a:off x="2400194" y="437089"/>
            <a:ext cx="739161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norm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zh-CN" altLang="en-US" sz="3200" i="0" dirty="0"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项目内容</a:t>
            </a:r>
            <a:endParaRPr lang="zh-CN" altLang="en-US" sz="3200" i="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custDataLst>
              <p:tags r:id="rId22"/>
            </p:custDataLst>
          </p:nvPr>
        </p:nvSpPr>
        <p:spPr>
          <a:xfrm>
            <a:off x="749935" y="1043305"/>
            <a:ext cx="10861675" cy="532765"/>
          </a:xfrm>
          <a:prstGeom prst="rect">
            <a:avLst/>
          </a:prstGeom>
        </p:spPr>
        <p:txBody>
          <a:bodyPr wrap="square"/>
          <a:lstStyle/>
          <a:p>
            <a:pPr algn="l"/>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学习目标是理解采购与采购管理的基本概念，掌握制订采购计划的方法、</a:t>
            </a:r>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实施采购作业流程，</a:t>
            </a:r>
            <a:r>
              <a:rPr lang="zh-CN" altLang="en-US" sz="1800" i="0" dirty="0">
                <a:solidFill>
                  <a:schemeClr val="bg1">
                    <a:lumMod val="50000"/>
                  </a:schemeClr>
                </a:solidFill>
                <a:ea typeface="微软雅黑" panose="020B0503020204020204" charset="-122"/>
                <a:sym typeface="Arial" panose="020B0604020202020204" pitchFamily="34" charset="0"/>
              </a:rPr>
              <a:t>具备编制采购计划的能力、</a:t>
            </a:r>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寻找供应商的能力、签订采购合同的能力、采购绩效评估能力、采购管理系统操作能力</a:t>
            </a:r>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等	</a:t>
            </a:r>
            <a:endPar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ustDataLst>
      <p:tags r:id="rId23"/>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 </a:t>
            </a:r>
            <a:r>
              <a:rPr>
                <a:sym typeface="+mn-ea"/>
              </a:rPr>
              <a:t>亿看数字化采购管理系统操作</a:t>
            </a:r>
            <a:endParaRPr lang="zh-CN" altLang="en-US"/>
          </a:p>
        </p:txBody>
      </p:sp>
      <p:sp>
        <p:nvSpPr>
          <p:cNvPr id="8" name="文本框 7"/>
          <p:cNvSpPr txBox="1"/>
          <p:nvPr/>
        </p:nvSpPr>
        <p:spPr>
          <a:xfrm>
            <a:off x="670560" y="930910"/>
            <a:ext cx="10826115" cy="1476375"/>
          </a:xfrm>
          <a:prstGeom prst="rect">
            <a:avLst/>
          </a:prstGeom>
          <a:noFill/>
        </p:spPr>
        <p:txBody>
          <a:bodyPr wrap="square" rtlCol="0">
            <a:spAutoFit/>
          </a:bodyPr>
          <a:p>
            <a:pPr marL="457200" lvl="1" indent="0">
              <a:lnSpc>
                <a:spcPct val="150000"/>
              </a:lnSpc>
              <a:buNone/>
            </a:pPr>
            <a:r>
              <a:rPr lang="zh-CN" altLang="en-US" sz="2000" i="0">
                <a:solidFill>
                  <a:schemeClr val="tx1"/>
                </a:solidFill>
              </a:rPr>
              <a:t>采购部收到采购申请单后，先核对采购项目结余资金，然后核对当前库存，再审批是否进行采购。采购申请审批在协同办公频道的个人审批箱里操作，也可在进销存频道下查询采购申请的电子审批里面做快速审批</a:t>
            </a:r>
            <a:endParaRPr lang="zh-CN" altLang="en-US" sz="2000" i="0">
              <a:solidFill>
                <a:schemeClr val="tx1"/>
              </a:solidFill>
            </a:endParaRPr>
          </a:p>
        </p:txBody>
      </p:sp>
      <p:pic>
        <p:nvPicPr>
          <p:cNvPr id="121" name="图片 121" descr="采购申请-电子审批2"/>
          <p:cNvPicPr>
            <a:picLocks noChangeAspect="1"/>
          </p:cNvPicPr>
          <p:nvPr/>
        </p:nvPicPr>
        <p:blipFill>
          <a:blip r:embed="rId1"/>
          <a:stretch>
            <a:fillRect/>
          </a:stretch>
        </p:blipFill>
        <p:spPr>
          <a:xfrm>
            <a:off x="1199515" y="2387600"/>
            <a:ext cx="9895840" cy="3952240"/>
          </a:xfrm>
          <a:prstGeom prst="rect">
            <a:avLst/>
          </a:prstGeom>
        </p:spPr>
      </p:pic>
      <p:sp>
        <p:nvSpPr>
          <p:cNvPr id="3" name="文本框 2"/>
          <p:cNvSpPr txBox="1"/>
          <p:nvPr/>
        </p:nvSpPr>
        <p:spPr>
          <a:xfrm>
            <a:off x="3556000" y="6340475"/>
            <a:ext cx="5080000" cy="368300"/>
          </a:xfrm>
          <a:prstGeom prst="rect">
            <a:avLst/>
          </a:prstGeom>
          <a:noFill/>
          <a:ln w="9525">
            <a:noFill/>
          </a:ln>
        </p:spPr>
        <p:txBody>
          <a:bodyPr>
            <a:spAutoFit/>
          </a:bodyPr>
          <a:p>
            <a:pPr algn="ctr"/>
            <a:r>
              <a:rPr lang="zh-CN" i="0">
                <a:solidFill>
                  <a:srgbClr val="000000"/>
                </a:solidFill>
                <a:latin typeface="Times New Roman" panose="02020603050405020304" pitchFamily="18" charset="0"/>
                <a:cs typeface="方正宋一简体" charset="0"/>
              </a:rPr>
              <a:t>图</a:t>
            </a:r>
            <a:r>
              <a:rPr lang="en-US" i="0">
                <a:solidFill>
                  <a:srgbClr val="000000"/>
                </a:solidFill>
                <a:latin typeface="Times New Roman" panose="02020603050405020304" pitchFamily="18" charset="0"/>
                <a:cs typeface="方正宋一简体" charset="0"/>
              </a:rPr>
              <a:t>2-6 </a:t>
            </a:r>
            <a:r>
              <a:rPr lang="zh-CN" i="0">
                <a:solidFill>
                  <a:srgbClr val="000000"/>
                </a:solidFill>
                <a:latin typeface="Times New Roman" panose="02020603050405020304" pitchFamily="18" charset="0"/>
                <a:cs typeface="方正宋一简体" charset="0"/>
              </a:rPr>
              <a:t>采购申请审批</a:t>
            </a:r>
            <a:endParaRPr lang="zh-CN" altLang="en-US" i="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 </a:t>
            </a:r>
            <a:r>
              <a:rPr>
                <a:sym typeface="+mn-ea"/>
              </a:rPr>
              <a:t>亿看数字化采购管理系统操作</a:t>
            </a:r>
            <a:endParaRPr lang="zh-CN" altLang="en-US"/>
          </a:p>
        </p:txBody>
      </p:sp>
      <p:sp>
        <p:nvSpPr>
          <p:cNvPr id="8" name="文本框 7"/>
          <p:cNvSpPr txBox="1"/>
          <p:nvPr/>
        </p:nvSpPr>
        <p:spPr>
          <a:xfrm>
            <a:off x="670560" y="930910"/>
            <a:ext cx="10826115" cy="1938020"/>
          </a:xfrm>
          <a:prstGeom prst="rect">
            <a:avLst/>
          </a:prstGeom>
          <a:noFill/>
        </p:spPr>
        <p:txBody>
          <a:bodyPr wrap="square" rtlCol="0">
            <a:spAutoFit/>
          </a:bodyPr>
          <a:p>
            <a:pPr marL="457200" lvl="1" indent="0">
              <a:lnSpc>
                <a:spcPct val="150000"/>
              </a:lnSpc>
              <a:buNone/>
            </a:pPr>
            <a:r>
              <a:rPr lang="zh-CN" altLang="en-US" sz="2000" i="0">
                <a:solidFill>
                  <a:schemeClr val="tx1"/>
                </a:solidFill>
              </a:rPr>
              <a:t>采购申请审批之后，采购员就可以制定采购计划，如图2-7所示，经采购经理同意后进入采购实施环节。本次采购如果属于寻源采购，则进入询价单环节；如果属于协议采购，则直接进入采购订单环节。在制定采购计划的过程中，需要考虑 BOM, 持有库存, 安全库存数量等因素。采购计划详细内容可以直接输入，也可从采购申请里导入，保存时选择“保存/新增”</a:t>
            </a:r>
            <a:endParaRPr lang="zh-CN" altLang="en-US" sz="2000" i="0">
              <a:solidFill>
                <a:schemeClr val="tx1"/>
              </a:solidFill>
            </a:endParaRPr>
          </a:p>
        </p:txBody>
      </p:sp>
      <p:pic>
        <p:nvPicPr>
          <p:cNvPr id="124" name="图片 124" descr="输入采购计划-新增2"/>
          <p:cNvPicPr>
            <a:picLocks noChangeAspect="1"/>
          </p:cNvPicPr>
          <p:nvPr/>
        </p:nvPicPr>
        <p:blipFill>
          <a:blip r:embed="rId1"/>
          <a:stretch>
            <a:fillRect/>
          </a:stretch>
        </p:blipFill>
        <p:spPr>
          <a:xfrm>
            <a:off x="2207895" y="2924810"/>
            <a:ext cx="8216265" cy="3240405"/>
          </a:xfrm>
          <a:prstGeom prst="rect">
            <a:avLst/>
          </a:prstGeom>
        </p:spPr>
      </p:pic>
      <p:sp>
        <p:nvSpPr>
          <p:cNvPr id="3" name="文本框 2"/>
          <p:cNvSpPr txBox="1"/>
          <p:nvPr/>
        </p:nvSpPr>
        <p:spPr>
          <a:xfrm>
            <a:off x="3503930" y="6237605"/>
            <a:ext cx="5080000" cy="368300"/>
          </a:xfrm>
          <a:prstGeom prst="rect">
            <a:avLst/>
          </a:prstGeom>
          <a:noFill/>
          <a:ln w="9525">
            <a:noFill/>
          </a:ln>
        </p:spPr>
        <p:txBody>
          <a:bodyPr>
            <a:spAutoFit/>
          </a:bodyPr>
          <a:p>
            <a:pPr algn="ctr"/>
            <a:r>
              <a:rPr lang="zh-CN" i="0">
                <a:solidFill>
                  <a:srgbClr val="000000"/>
                </a:solidFill>
                <a:latin typeface="Times New Roman" panose="02020603050405020304" pitchFamily="18" charset="0"/>
                <a:cs typeface="方正宋一简体" charset="0"/>
              </a:rPr>
              <a:t>图</a:t>
            </a:r>
            <a:r>
              <a:rPr lang="en-US" i="0">
                <a:solidFill>
                  <a:srgbClr val="000000"/>
                </a:solidFill>
                <a:latin typeface="Times New Roman" panose="02020603050405020304" pitchFamily="18" charset="0"/>
                <a:cs typeface="方正宋一简体" charset="0"/>
              </a:rPr>
              <a:t>2-7</a:t>
            </a:r>
            <a:r>
              <a:rPr lang="zh-CN" i="0">
                <a:solidFill>
                  <a:srgbClr val="000000"/>
                </a:solidFill>
                <a:latin typeface="Times New Roman" panose="02020603050405020304" pitchFamily="18" charset="0"/>
                <a:cs typeface="方正宋一简体" charset="0"/>
              </a:rPr>
              <a:t>输入采购计划</a:t>
            </a:r>
            <a:endParaRPr lang="zh-CN" altLang="en-US" i="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 </a:t>
            </a:r>
            <a:r>
              <a:rPr>
                <a:sym typeface="+mn-ea"/>
              </a:rPr>
              <a:t>亿看数字化采购管理系统操作</a:t>
            </a:r>
            <a:endParaRPr lang="zh-CN" altLang="en-US"/>
          </a:p>
        </p:txBody>
      </p:sp>
      <p:sp>
        <p:nvSpPr>
          <p:cNvPr id="100" name="文本框 99"/>
          <p:cNvSpPr txBox="1"/>
          <p:nvPr/>
        </p:nvSpPr>
        <p:spPr>
          <a:xfrm>
            <a:off x="699770" y="885190"/>
            <a:ext cx="10822305" cy="2399665"/>
          </a:xfrm>
          <a:prstGeom prst="rect">
            <a:avLst/>
          </a:prstGeom>
          <a:noFill/>
          <a:ln w="9525">
            <a:noFill/>
          </a:ln>
        </p:spPr>
        <p:txBody>
          <a:bodyPr wrap="square">
            <a:spAutoFit/>
          </a:bodyPr>
          <a:p>
            <a:pPr indent="260985">
              <a:lnSpc>
                <a:spcPct val="150000"/>
              </a:lnSpc>
            </a:pPr>
            <a:r>
              <a:rPr lang="zh-CN" sz="2000" i="0">
                <a:solidFill>
                  <a:srgbClr val="000000"/>
                </a:solidFill>
                <a:latin typeface="Times New Roman" panose="02020603050405020304" pitchFamily="18" charset="0"/>
                <a:cs typeface="方正宋一简体" charset="0"/>
              </a:rPr>
              <a:t>寻源采购需要采购员制作询价单，发给符合条件的供应商，供应商报价，经双方协商谈判后签订采购合同，进入采购订单环节。协议采购需要采购员制作采购订单，发送给供应商，如图</a:t>
            </a:r>
            <a:r>
              <a:rPr lang="en-US" sz="2000" i="0">
                <a:solidFill>
                  <a:srgbClr val="000000"/>
                </a:solidFill>
                <a:latin typeface="Times New Roman" panose="02020603050405020304" pitchFamily="18" charset="0"/>
                <a:cs typeface="方正宋一简体" charset="0"/>
              </a:rPr>
              <a:t>2-8</a:t>
            </a:r>
            <a:r>
              <a:rPr lang="zh-CN" sz="2000" i="0">
                <a:solidFill>
                  <a:srgbClr val="000000"/>
                </a:solidFill>
                <a:latin typeface="Times New Roman" panose="02020603050405020304" pitchFamily="18" charset="0"/>
                <a:cs typeface="方正宋一简体" charset="0"/>
              </a:rPr>
              <a:t>所示。供应商收到采购订单后按照采购合同或采购协议要求配货发货。在采购订单里可以查看</a:t>
            </a:r>
            <a:r>
              <a:rPr lang="en-US" sz="2000" i="0">
                <a:solidFill>
                  <a:srgbClr val="000000"/>
                </a:solidFill>
                <a:latin typeface="Times New Roman" panose="02020603050405020304" pitchFamily="18" charset="0"/>
                <a:cs typeface="方正宋一简体" charset="0"/>
              </a:rPr>
              <a:t> BOM, </a:t>
            </a:r>
            <a:r>
              <a:rPr lang="zh-CN" sz="2000" i="0">
                <a:solidFill>
                  <a:srgbClr val="000000"/>
                </a:solidFill>
                <a:latin typeface="Times New Roman" panose="02020603050405020304" pitchFamily="18" charset="0"/>
                <a:cs typeface="方正宋一简体" charset="0"/>
              </a:rPr>
              <a:t>销售订单</a:t>
            </a:r>
            <a:r>
              <a:rPr lang="en-US" sz="2000" i="0">
                <a:solidFill>
                  <a:srgbClr val="000000"/>
                </a:solidFill>
                <a:latin typeface="Times New Roman" panose="02020603050405020304" pitchFamily="18" charset="0"/>
                <a:cs typeface="方正宋一简体" charset="0"/>
              </a:rPr>
              <a:t>, </a:t>
            </a:r>
            <a:r>
              <a:rPr lang="zh-CN" sz="2000" i="0">
                <a:solidFill>
                  <a:srgbClr val="000000"/>
                </a:solidFill>
                <a:latin typeface="Times New Roman" panose="02020603050405020304" pitchFamily="18" charset="0"/>
                <a:cs typeface="方正宋一简体" charset="0"/>
              </a:rPr>
              <a:t>采购计划</a:t>
            </a:r>
            <a:r>
              <a:rPr lang="en-US" sz="2000" i="0">
                <a:solidFill>
                  <a:srgbClr val="000000"/>
                </a:solidFill>
                <a:latin typeface="Times New Roman" panose="02020603050405020304" pitchFamily="18" charset="0"/>
                <a:cs typeface="方正宋一简体" charset="0"/>
              </a:rPr>
              <a:t>, </a:t>
            </a:r>
            <a:r>
              <a:rPr lang="zh-CN" sz="2000" i="0">
                <a:solidFill>
                  <a:srgbClr val="000000"/>
                </a:solidFill>
                <a:latin typeface="Times New Roman" panose="02020603050405020304" pitchFamily="18" charset="0"/>
                <a:cs typeface="方正宋一简体" charset="0"/>
              </a:rPr>
              <a:t>询价单明细，并可输入采购订单中。采购订单填好后，点击“保存</a:t>
            </a:r>
            <a:r>
              <a:rPr lang="en-US" sz="2000" i="0">
                <a:solidFill>
                  <a:srgbClr val="000000"/>
                </a:solidFill>
                <a:latin typeface="Times New Roman" panose="02020603050405020304" pitchFamily="18" charset="0"/>
                <a:cs typeface="方正宋一简体" charset="0"/>
              </a:rPr>
              <a:t>/</a:t>
            </a:r>
            <a:r>
              <a:rPr lang="zh-CN" sz="2000" i="0">
                <a:solidFill>
                  <a:srgbClr val="000000"/>
                </a:solidFill>
                <a:latin typeface="Times New Roman" panose="02020603050405020304" pitchFamily="18" charset="0"/>
                <a:cs typeface="方正宋一简体" charset="0"/>
              </a:rPr>
              <a:t>新增”进行保存。企业可为供应商建立子账号，指定权限查看本公司产品的采购订单</a:t>
            </a:r>
            <a:endParaRPr lang="zh-CN" altLang="en-US" sz="2000" i="0">
              <a:solidFill>
                <a:srgbClr val="000000"/>
              </a:solidFill>
              <a:latin typeface="Times New Roman" panose="02020603050405020304" pitchFamily="18" charset="0"/>
              <a:cs typeface="方正宋一简体" charset="0"/>
            </a:endParaRPr>
          </a:p>
        </p:txBody>
      </p:sp>
      <p:pic>
        <p:nvPicPr>
          <p:cNvPr id="125" name="图片 125" descr="输入采购订单-保存-电子审批2"/>
          <p:cNvPicPr>
            <a:picLocks noChangeAspect="1"/>
          </p:cNvPicPr>
          <p:nvPr/>
        </p:nvPicPr>
        <p:blipFill>
          <a:blip r:embed="rId1"/>
          <a:stretch>
            <a:fillRect/>
          </a:stretch>
        </p:blipFill>
        <p:spPr>
          <a:xfrm>
            <a:off x="1681480" y="3213100"/>
            <a:ext cx="9066530" cy="3221990"/>
          </a:xfrm>
          <a:prstGeom prst="rect">
            <a:avLst/>
          </a:prstGeom>
        </p:spPr>
      </p:pic>
      <p:sp>
        <p:nvSpPr>
          <p:cNvPr id="4" name="文本框 3"/>
          <p:cNvSpPr txBox="1"/>
          <p:nvPr/>
        </p:nvSpPr>
        <p:spPr>
          <a:xfrm>
            <a:off x="3215640" y="6381115"/>
            <a:ext cx="5080000" cy="368300"/>
          </a:xfrm>
          <a:prstGeom prst="rect">
            <a:avLst/>
          </a:prstGeom>
          <a:noFill/>
          <a:ln w="9525">
            <a:noFill/>
          </a:ln>
        </p:spPr>
        <p:txBody>
          <a:bodyPr>
            <a:spAutoFit/>
          </a:bodyPr>
          <a:p>
            <a:pPr algn="ctr"/>
            <a:r>
              <a:rPr lang="zh-CN" i="0">
                <a:solidFill>
                  <a:srgbClr val="000000"/>
                </a:solidFill>
                <a:latin typeface="Times New Roman" panose="02020603050405020304" pitchFamily="18" charset="0"/>
                <a:cs typeface="方正宋一简体" charset="0"/>
              </a:rPr>
              <a:t>图</a:t>
            </a:r>
            <a:r>
              <a:rPr lang="en-US" i="0">
                <a:solidFill>
                  <a:srgbClr val="000000"/>
                </a:solidFill>
                <a:latin typeface="Times New Roman" panose="02020603050405020304" pitchFamily="18" charset="0"/>
                <a:cs typeface="方正宋一简体" charset="0"/>
              </a:rPr>
              <a:t>2-8 </a:t>
            </a:r>
            <a:r>
              <a:rPr lang="zh-CN" i="0">
                <a:solidFill>
                  <a:srgbClr val="000000"/>
                </a:solidFill>
                <a:latin typeface="Times New Roman" panose="02020603050405020304" pitchFamily="18" charset="0"/>
                <a:cs typeface="方正宋一简体" charset="0"/>
              </a:rPr>
              <a:t>输入采购订单</a:t>
            </a:r>
            <a:endParaRPr lang="zh-CN" altLang="en-US" i="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 </a:t>
            </a:r>
            <a:r>
              <a:rPr>
                <a:sym typeface="+mn-ea"/>
              </a:rPr>
              <a:t>亿看数字化采购管理系统操作</a:t>
            </a:r>
            <a:endParaRPr lang="zh-CN" altLang="en-US"/>
          </a:p>
        </p:txBody>
      </p:sp>
      <p:sp>
        <p:nvSpPr>
          <p:cNvPr id="8" name="文本框 7"/>
          <p:cNvSpPr txBox="1"/>
          <p:nvPr/>
        </p:nvSpPr>
        <p:spPr>
          <a:xfrm>
            <a:off x="670560" y="930910"/>
            <a:ext cx="10826115" cy="1938020"/>
          </a:xfrm>
          <a:prstGeom prst="rect">
            <a:avLst/>
          </a:prstGeom>
          <a:noFill/>
        </p:spPr>
        <p:txBody>
          <a:bodyPr wrap="square" rtlCol="0">
            <a:spAutoFit/>
          </a:bodyPr>
          <a:p>
            <a:pPr marL="457200" lvl="1" indent="0">
              <a:lnSpc>
                <a:spcPct val="150000"/>
              </a:lnSpc>
              <a:buNone/>
            </a:pPr>
            <a:r>
              <a:rPr lang="zh-CN" altLang="en-US" sz="2000" i="0">
                <a:solidFill>
                  <a:schemeClr val="tx1"/>
                </a:solidFill>
              </a:rPr>
              <a:t>采购货物入库。供应商将采购的品目送达采购方指定仓库，仓管员核对采购单验收入库，填写采购入库单，如图2-9所示。在采购订单界面可以查看采购订单和采购订单内容并应用。输入采购订单后，可以通过产生会计采购发票并反映金额至会计账簿。输入采购订单时，输入的品目库存数量增加，对供应商的应付账款也会增加</a:t>
            </a:r>
            <a:endParaRPr lang="zh-CN" altLang="en-US" sz="2000" i="0">
              <a:solidFill>
                <a:schemeClr val="tx1"/>
              </a:solidFill>
            </a:endParaRPr>
          </a:p>
        </p:txBody>
      </p:sp>
      <p:pic>
        <p:nvPicPr>
          <p:cNvPr id="126" name="图片 126" descr="输入采购入库-保持-新增"/>
          <p:cNvPicPr>
            <a:picLocks noChangeAspect="1"/>
          </p:cNvPicPr>
          <p:nvPr/>
        </p:nvPicPr>
        <p:blipFill>
          <a:blip r:embed="rId1"/>
          <a:stretch>
            <a:fillRect/>
          </a:stretch>
        </p:blipFill>
        <p:spPr>
          <a:xfrm>
            <a:off x="1481455" y="2780665"/>
            <a:ext cx="9319260" cy="3435350"/>
          </a:xfrm>
          <a:prstGeom prst="rect">
            <a:avLst/>
          </a:prstGeom>
        </p:spPr>
      </p:pic>
      <p:sp>
        <p:nvSpPr>
          <p:cNvPr id="100" name="文本框 99"/>
          <p:cNvSpPr txBox="1"/>
          <p:nvPr/>
        </p:nvSpPr>
        <p:spPr>
          <a:xfrm>
            <a:off x="3288030" y="6309360"/>
            <a:ext cx="5080000" cy="368300"/>
          </a:xfrm>
          <a:prstGeom prst="rect">
            <a:avLst/>
          </a:prstGeom>
          <a:noFill/>
          <a:ln w="9525">
            <a:noFill/>
          </a:ln>
        </p:spPr>
        <p:txBody>
          <a:bodyPr>
            <a:spAutoFit/>
          </a:bodyPr>
          <a:p>
            <a:pPr algn="ctr"/>
            <a:r>
              <a:rPr lang="zh-CN" i="0">
                <a:solidFill>
                  <a:srgbClr val="000000"/>
                </a:solidFill>
                <a:latin typeface="Times New Roman" panose="02020603050405020304" pitchFamily="18" charset="0"/>
                <a:cs typeface="方正宋一简体" charset="0"/>
              </a:rPr>
              <a:t>图</a:t>
            </a:r>
            <a:r>
              <a:rPr lang="en-US" i="0">
                <a:solidFill>
                  <a:srgbClr val="000000"/>
                </a:solidFill>
                <a:latin typeface="Times New Roman" panose="02020603050405020304" pitchFamily="18" charset="0"/>
                <a:cs typeface="方正宋一简体" charset="0"/>
              </a:rPr>
              <a:t>2-9</a:t>
            </a:r>
            <a:r>
              <a:rPr lang="zh-CN" i="0">
                <a:solidFill>
                  <a:srgbClr val="000000"/>
                </a:solidFill>
                <a:latin typeface="Times New Roman" panose="02020603050405020304" pitchFamily="18" charset="0"/>
                <a:cs typeface="方正宋一简体" charset="0"/>
              </a:rPr>
              <a:t>输入采购入库单</a:t>
            </a:r>
            <a:endParaRPr lang="zh-CN" altLang="en-US" i="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 </a:t>
            </a:r>
            <a:r>
              <a:rPr>
                <a:sym typeface="+mn-ea"/>
              </a:rPr>
              <a:t>亿看数字化采购管理系统操作</a:t>
            </a:r>
            <a:endParaRPr lang="zh-CN" altLang="en-US"/>
          </a:p>
        </p:txBody>
      </p:sp>
      <p:sp>
        <p:nvSpPr>
          <p:cNvPr id="8" name="文本框 7"/>
          <p:cNvSpPr txBox="1"/>
          <p:nvPr/>
        </p:nvSpPr>
        <p:spPr>
          <a:xfrm>
            <a:off x="670560" y="930910"/>
            <a:ext cx="10826115" cy="1014730"/>
          </a:xfrm>
          <a:prstGeom prst="rect">
            <a:avLst/>
          </a:prstGeom>
          <a:noFill/>
        </p:spPr>
        <p:txBody>
          <a:bodyPr wrap="square" rtlCol="0">
            <a:spAutoFit/>
          </a:bodyPr>
          <a:p>
            <a:pPr marL="457200" lvl="1" indent="0">
              <a:lnSpc>
                <a:spcPct val="150000"/>
              </a:lnSpc>
              <a:buNone/>
            </a:pPr>
            <a:r>
              <a:rPr lang="zh-CN" altLang="en-US" sz="2000" i="0">
                <a:solidFill>
                  <a:schemeClr val="tx1"/>
                </a:solidFill>
              </a:rPr>
              <a:t>采购方与供应商对账后，财务部按采购合同或采购协议规定支付货款。供应商对账单如图2-10所示</a:t>
            </a:r>
            <a:endParaRPr lang="zh-CN" altLang="en-US" sz="2000" i="0">
              <a:solidFill>
                <a:schemeClr val="tx1"/>
              </a:solidFill>
            </a:endParaRPr>
          </a:p>
        </p:txBody>
      </p:sp>
      <p:sp>
        <p:nvSpPr>
          <p:cNvPr id="100" name="文本框 99"/>
          <p:cNvSpPr txBox="1"/>
          <p:nvPr/>
        </p:nvSpPr>
        <p:spPr>
          <a:xfrm>
            <a:off x="3543300" y="6340475"/>
            <a:ext cx="5080000" cy="368300"/>
          </a:xfrm>
          <a:prstGeom prst="rect">
            <a:avLst/>
          </a:prstGeom>
          <a:noFill/>
          <a:ln w="9525">
            <a:noFill/>
          </a:ln>
        </p:spPr>
        <p:txBody>
          <a:bodyPr>
            <a:spAutoFit/>
          </a:bodyPr>
          <a:p>
            <a:pPr algn="ctr"/>
            <a:r>
              <a:rPr i="0">
                <a:solidFill>
                  <a:srgbClr val="000000"/>
                </a:solidFill>
                <a:latin typeface="Times New Roman" panose="02020603050405020304" pitchFamily="18" charset="0"/>
                <a:cs typeface="方正宋一简体" charset="0"/>
              </a:rPr>
              <a:t>图2-10 供应商对账单</a:t>
            </a:r>
            <a:endParaRPr i="0">
              <a:solidFill>
                <a:srgbClr val="000000"/>
              </a:solidFill>
              <a:latin typeface="Times New Roman" panose="02020603050405020304" pitchFamily="18" charset="0"/>
              <a:cs typeface="方正宋一简体" charset="0"/>
            </a:endParaRPr>
          </a:p>
        </p:txBody>
      </p:sp>
      <p:pic>
        <p:nvPicPr>
          <p:cNvPr id="127" name="图片 127" descr="供应商对账"/>
          <p:cNvPicPr>
            <a:picLocks noChangeAspect="1"/>
          </p:cNvPicPr>
          <p:nvPr/>
        </p:nvPicPr>
        <p:blipFill>
          <a:blip r:embed="rId1"/>
          <a:stretch>
            <a:fillRect/>
          </a:stretch>
        </p:blipFill>
        <p:spPr>
          <a:xfrm>
            <a:off x="1487805" y="2252345"/>
            <a:ext cx="8949690" cy="40989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 </a:t>
            </a:r>
            <a:r>
              <a:rPr>
                <a:sym typeface="+mn-ea"/>
              </a:rPr>
              <a:t>亿看数字化采购管理系统操作</a:t>
            </a:r>
            <a:endParaRPr lang="zh-CN" altLang="en-US"/>
          </a:p>
        </p:txBody>
      </p:sp>
      <p:sp>
        <p:nvSpPr>
          <p:cNvPr id="8" name="文本框 7"/>
          <p:cNvSpPr txBox="1"/>
          <p:nvPr/>
        </p:nvSpPr>
        <p:spPr>
          <a:xfrm>
            <a:off x="670560" y="930910"/>
            <a:ext cx="10826115" cy="1476375"/>
          </a:xfrm>
          <a:prstGeom prst="rect">
            <a:avLst/>
          </a:prstGeom>
          <a:noFill/>
        </p:spPr>
        <p:txBody>
          <a:bodyPr wrap="square" rtlCol="0">
            <a:spAutoFit/>
          </a:bodyPr>
          <a:p>
            <a:pPr marL="457200" lvl="1" indent="0">
              <a:lnSpc>
                <a:spcPct val="150000"/>
              </a:lnSpc>
              <a:buNone/>
            </a:pPr>
            <a:r>
              <a:rPr lang="zh-CN" altLang="en-US" sz="2000" i="0">
                <a:solidFill>
                  <a:schemeClr val="tx1"/>
                </a:solidFill>
              </a:rPr>
              <a:t>绘制采购报表。在进销存频道的报表栏目，可以绘制月采购合计表，查询特定日区间按月显示各往来单位采购合计金额，显示方式可以是表格，也可以是图表。点击打印按钮的小三角，选择图表即绘制采购合计金额的图表，如图2-11所示</a:t>
            </a:r>
            <a:endParaRPr lang="zh-CN" altLang="en-US" sz="2000" i="0">
              <a:solidFill>
                <a:schemeClr val="tx1"/>
              </a:solidFill>
            </a:endParaRPr>
          </a:p>
        </p:txBody>
      </p:sp>
      <p:sp>
        <p:nvSpPr>
          <p:cNvPr id="100" name="文本框 99"/>
          <p:cNvSpPr txBox="1"/>
          <p:nvPr/>
        </p:nvSpPr>
        <p:spPr>
          <a:xfrm>
            <a:off x="3288030" y="6309360"/>
            <a:ext cx="5080000" cy="368300"/>
          </a:xfrm>
          <a:prstGeom prst="rect">
            <a:avLst/>
          </a:prstGeom>
          <a:noFill/>
          <a:ln w="9525">
            <a:noFill/>
          </a:ln>
        </p:spPr>
        <p:txBody>
          <a:bodyPr>
            <a:spAutoFit/>
          </a:bodyPr>
          <a:p>
            <a:pPr algn="ctr"/>
            <a:r>
              <a:rPr i="0">
                <a:solidFill>
                  <a:srgbClr val="000000"/>
                </a:solidFill>
                <a:latin typeface="Times New Roman" panose="02020603050405020304" pitchFamily="18" charset="0"/>
                <a:cs typeface="方正宋一简体" charset="0"/>
              </a:rPr>
              <a:t>图2-11采购报表</a:t>
            </a:r>
            <a:endParaRPr i="0">
              <a:solidFill>
                <a:srgbClr val="000000"/>
              </a:solidFill>
              <a:latin typeface="Times New Roman" panose="02020603050405020304" pitchFamily="18" charset="0"/>
              <a:cs typeface="方正宋一简体" charset="0"/>
            </a:endParaRPr>
          </a:p>
        </p:txBody>
      </p:sp>
      <p:pic>
        <p:nvPicPr>
          <p:cNvPr id="130" name="图片 130" descr="报表-图表2"/>
          <p:cNvPicPr>
            <a:picLocks noChangeAspect="1"/>
          </p:cNvPicPr>
          <p:nvPr/>
        </p:nvPicPr>
        <p:blipFill>
          <a:blip r:embed="rId1"/>
          <a:stretch>
            <a:fillRect/>
          </a:stretch>
        </p:blipFill>
        <p:spPr>
          <a:xfrm>
            <a:off x="1691005" y="2637155"/>
            <a:ext cx="9259570" cy="34956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图片包含 游戏机, 建筑, 桌子, 房间&#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5302" t="357" r="18621"/>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任务拓展</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a:t>
            </a:r>
            <a:r>
              <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4</a:t>
            </a:r>
            <a:endPar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88465" y="4358935"/>
            <a:ext cx="4465768"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数字化采购平台对比分析</a:t>
            </a:r>
            <a:r>
              <a:rPr kumimoji="0" lang="en-US" altLang="zh-CN"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 MRO采购方案设计</a:t>
            </a:r>
            <a:endParaRPr kumimoji="0" lang="en-US" altLang="zh-CN"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0" name="矩形 9"/>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任务拓展一 数字化采购平台对比分析</a:t>
            </a:r>
            <a:endParaRPr lang="zh-CN" altLang="en-US"/>
          </a:p>
        </p:txBody>
      </p:sp>
      <p:sp>
        <p:nvSpPr>
          <p:cNvPr id="3" name="内容占位符 2"/>
          <p:cNvSpPr>
            <a:spLocks noGrp="1"/>
          </p:cNvSpPr>
          <p:nvPr>
            <p:ph idx="1"/>
          </p:nvPr>
        </p:nvSpPr>
        <p:spPr/>
        <p:txBody>
          <a:bodyPr>
            <a:normAutofit lnSpcReduction="10000"/>
          </a:bodyPr>
          <a:p>
            <a:r>
              <a:rPr lang="zh-CN" altLang="en-US" sz="2000"/>
              <a:t>任务背景</a:t>
            </a:r>
            <a:endParaRPr lang="zh-CN" altLang="en-US" sz="2000"/>
          </a:p>
          <a:p>
            <a:pPr lvl="1">
              <a:lnSpc>
                <a:spcPct val="150000"/>
              </a:lnSpc>
            </a:pPr>
            <a:r>
              <a:rPr lang="zh-CN" altLang="en-US" sz="1800"/>
              <a:t>在企业数字化转型中，采购数字化一直以其敏捷响应、全网寻源、无接触等特点，成为了众多企业复工复产物资保障的管理首选。如今企业采购数字化转型积极性高涨，国内采购数字化供应商也层出不穷。但事实上，数字化采购远不止是把交易转移到线上那么简单。</a:t>
            </a:r>
            <a:endParaRPr lang="zh-CN" altLang="en-US" sz="1800"/>
          </a:p>
          <a:p>
            <a:pPr lvl="1">
              <a:lnSpc>
                <a:spcPct val="150000"/>
              </a:lnSpc>
            </a:pPr>
            <a:r>
              <a:rPr lang="zh-CN" altLang="en-US" sz="1800"/>
              <a:t>为了更全面地观察中国采购数字化市场的行业生态，爱分析通过两个月的榜单征集、深度访谈与调研，同时结合自身在采购数字化领域三年多的研究和调研积累，从甲方视角出发，根据综合实力、历史服务记录（Track Record）、产品与服务、销售与定价、客户成功及产品战略六个评价标准对采购数字化厂商进行综合评价，推出了中国首份数字化采购榜单。</a:t>
            </a:r>
            <a:endParaRPr lang="zh-CN" altLang="en-US" sz="1800"/>
          </a:p>
          <a:p>
            <a:pPr lvl="1">
              <a:lnSpc>
                <a:spcPct val="150000"/>
              </a:lnSpc>
            </a:pPr>
            <a:r>
              <a:rPr lang="zh-CN" altLang="en-US" sz="1800"/>
              <a:t>在这份榜单中，既可以看到京东企业业务、1688大企业采购等互联网巨头的身影，也可以看到甄云科技、友云采这样专注企业市场的服务商，还有如找煤网这样专注垂直领域的采购平台。</a:t>
            </a:r>
            <a:endParaRPr lang="zh-CN" altLang="en-US"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任务拓展一 </a:t>
            </a:r>
            <a:r>
              <a:rPr>
                <a:sym typeface="+mn-ea"/>
              </a:rPr>
              <a:t>数字化采购平台对比分析</a:t>
            </a:r>
            <a:endParaRPr lang="zh-CN" altLang="en-US"/>
          </a:p>
        </p:txBody>
      </p:sp>
      <p:sp>
        <p:nvSpPr>
          <p:cNvPr id="3" name="内容占位符 2"/>
          <p:cNvSpPr>
            <a:spLocks noGrp="1"/>
          </p:cNvSpPr>
          <p:nvPr>
            <p:ph idx="1"/>
          </p:nvPr>
        </p:nvSpPr>
        <p:spPr/>
        <p:txBody>
          <a:bodyPr>
            <a:normAutofit lnSpcReduction="10000"/>
          </a:bodyPr>
          <a:p>
            <a:r>
              <a:rPr lang="zh-CN" altLang="en-US" sz="2000"/>
              <a:t>任务内容</a:t>
            </a:r>
            <a:endParaRPr lang="zh-CN" altLang="en-US" sz="2000"/>
          </a:p>
          <a:p>
            <a:pPr lvl="1">
              <a:lnSpc>
                <a:spcPct val="150000"/>
              </a:lnSpc>
            </a:pPr>
            <a:r>
              <a:rPr lang="zh-CN" altLang="en-US" sz="2000"/>
              <a:t>以京东企业购（https://b.jd.com）与1688大企业采购（https://go.1688.com/）为例，对比分析两个采购平台提供的采购方式、采购服务、商品类别、采购流程、采购平台功能、数据分析功能、采购商入驻条件、供应商入驻条件、服务价格、物流方式、送货时限等，并分析各自的优势与劣势</a:t>
            </a:r>
            <a:endParaRPr lang="zh-CN" altLang="en-US"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任务拓展一 </a:t>
            </a:r>
            <a:r>
              <a:rPr>
                <a:sym typeface="+mn-ea"/>
              </a:rPr>
              <a:t>数字化采购平台对比分析</a:t>
            </a:r>
            <a:endParaRPr lang="zh-CN" altLang="en-US"/>
          </a:p>
        </p:txBody>
      </p:sp>
      <p:sp>
        <p:nvSpPr>
          <p:cNvPr id="3" name="内容占位符 2"/>
          <p:cNvSpPr>
            <a:spLocks noGrp="1"/>
          </p:cNvSpPr>
          <p:nvPr>
            <p:ph idx="1"/>
          </p:nvPr>
        </p:nvSpPr>
        <p:spPr/>
        <p:txBody>
          <a:bodyPr>
            <a:normAutofit lnSpcReduction="10000"/>
          </a:bodyPr>
          <a:p>
            <a:r>
              <a:rPr lang="zh-CN" altLang="en-US" sz="2000"/>
              <a:t>任务要求</a:t>
            </a:r>
            <a:endParaRPr lang="zh-CN" altLang="en-US" sz="2000"/>
          </a:p>
          <a:p>
            <a:pPr lvl="1"/>
            <a:r>
              <a:rPr lang="zh-CN" altLang="en-US" sz="2000"/>
              <a:t>本任务是一个自主学习型任务，要求学生一边学习一边自主完成，两个同学一组，时间为三天，撰写《京东企业购与1688大企业采购对比分析报告》，字数不限，要求分析到位，格式规范，条理清晰</a:t>
            </a:r>
            <a:endParaRPr lang="zh-CN" alt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algn="ctr"/>
            <a:r>
              <a:rPr lang="en-US" altLang="zh-CN"/>
              <a:t>商越的数字化采购方案</a:t>
            </a:r>
            <a:endParaRPr lang="en-US" altLang="zh-CN"/>
          </a:p>
        </p:txBody>
      </p:sp>
      <p:pic>
        <p:nvPicPr>
          <p:cNvPr id="96" name="图片 3" descr="商越"/>
          <p:cNvPicPr/>
          <p:nvPr>
            <p:custDataLst>
              <p:tags r:id="rId1"/>
            </p:custDataLst>
          </p:nvPr>
        </p:nvPicPr>
        <p:blipFill>
          <a:blip r:embed="rId2"/>
          <a:stretch>
            <a:fillRect/>
          </a:stretch>
        </p:blipFill>
        <p:spPr>
          <a:xfrm>
            <a:off x="551815" y="1125220"/>
            <a:ext cx="10979785" cy="4235450"/>
          </a:xfrm>
          <a:prstGeom prst="rect">
            <a:avLst/>
          </a:prstGeom>
          <a:noFill/>
          <a:ln>
            <a:noFill/>
          </a:ln>
        </p:spPr>
      </p:pic>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任务拓展二</a:t>
            </a:r>
            <a:r>
              <a:rPr lang="zh-CN" altLang="en-US"/>
              <a:t> MRO采购方案设计</a:t>
            </a:r>
            <a:endParaRPr lang="zh-CN" altLang="en-US"/>
          </a:p>
        </p:txBody>
      </p:sp>
      <p:sp>
        <p:nvSpPr>
          <p:cNvPr id="3" name="内容占位符 2"/>
          <p:cNvSpPr>
            <a:spLocks noGrp="1"/>
          </p:cNvSpPr>
          <p:nvPr>
            <p:ph idx="1"/>
          </p:nvPr>
        </p:nvSpPr>
        <p:spPr/>
        <p:txBody>
          <a:bodyPr>
            <a:normAutofit lnSpcReduction="20000"/>
          </a:bodyPr>
          <a:p>
            <a:r>
              <a:rPr lang="zh-CN" altLang="en-US" sz="2000"/>
              <a:t>任务背景</a:t>
            </a:r>
            <a:endParaRPr lang="zh-CN" altLang="en-US" sz="2000"/>
          </a:p>
          <a:p>
            <a:pPr lvl="1">
              <a:lnSpc>
                <a:spcPct val="150000"/>
              </a:lnSpc>
            </a:pPr>
            <a:r>
              <a:rPr lang="zh-CN" altLang="en-US" sz="1800"/>
              <a:t>MRO是英文Maintenance Repair and Operations的缩写，指工厂或企业对其生产和工作设施、设备进行保养、维修，保证其运行所需要的非直接生产性物料，这些物料可以是用于设备保养、维修的备品备件，也可以是保证企业正常运行的相关设备、耗材等，是一般不进入最终产品的零件和物品。在物流管理中，MRO占据了较大份额，有时甚至在采购整体材料和服务中处于非常关键的部分，对众多企业来说都是一项重要支出</a:t>
            </a:r>
            <a:endParaRPr lang="zh-CN" altLang="en-US" sz="1800"/>
          </a:p>
          <a:p>
            <a:pPr lvl="1">
              <a:lnSpc>
                <a:spcPct val="150000"/>
              </a:lnSpc>
            </a:pPr>
            <a:r>
              <a:rPr lang="zh-CN" altLang="en-US" sz="1800"/>
              <a:t>MRO供应市场比较分散，供应商数量众多，采购单价与总价均较小，采购品种繁多且零散。和直接生产的物料采购相比，MRO采购最大的特点就是不确定性</a:t>
            </a:r>
            <a:endParaRPr lang="zh-CN" altLang="en-US"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任务拓展二</a:t>
            </a:r>
            <a:r>
              <a:rPr lang="zh-CN" altLang="en-US"/>
              <a:t> MRO采购方案设计</a:t>
            </a:r>
            <a:endParaRPr lang="zh-CN" altLang="en-US"/>
          </a:p>
        </p:txBody>
      </p:sp>
      <p:sp>
        <p:nvSpPr>
          <p:cNvPr id="3" name="内容占位符 2"/>
          <p:cNvSpPr>
            <a:spLocks noGrp="1"/>
          </p:cNvSpPr>
          <p:nvPr>
            <p:ph idx="1"/>
          </p:nvPr>
        </p:nvSpPr>
        <p:spPr/>
        <p:txBody>
          <a:bodyPr>
            <a:normAutofit lnSpcReduction="20000"/>
          </a:bodyPr>
          <a:p>
            <a:r>
              <a:rPr lang="zh-CN" altLang="en-US" sz="2000"/>
              <a:t>任务内容</a:t>
            </a:r>
            <a:endParaRPr lang="zh-CN" altLang="en-US" sz="2000"/>
          </a:p>
          <a:p>
            <a:pPr lvl="1">
              <a:lnSpc>
                <a:spcPct val="150000"/>
              </a:lnSpc>
            </a:pPr>
            <a:r>
              <a:rPr lang="zh-CN" altLang="en-US" sz="1800"/>
              <a:t>以学习者所在单位为例，了解本单位当前的MRO采购方式、采购流程、采购商品品类、采购规模、采购交付期、采购员和各部门负责人对采购的满意度，再基于数字化采购的原理与方法设计本单位新的MRO采购方案，允许采用现有的数据化采购平台，需要说明新方案与原方案相比哪些方面得到改进，方案字数不限</a:t>
            </a:r>
            <a:endParaRPr lang="zh-CN" altLang="en-US"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任务拓展二</a:t>
            </a:r>
            <a:r>
              <a:rPr lang="zh-CN" altLang="en-US"/>
              <a:t> MRO采购方案设计</a:t>
            </a:r>
            <a:endParaRPr lang="zh-CN" altLang="en-US"/>
          </a:p>
        </p:txBody>
      </p:sp>
      <p:sp>
        <p:nvSpPr>
          <p:cNvPr id="3" name="内容占位符 2"/>
          <p:cNvSpPr>
            <a:spLocks noGrp="1"/>
          </p:cNvSpPr>
          <p:nvPr>
            <p:ph idx="1"/>
          </p:nvPr>
        </p:nvSpPr>
        <p:spPr/>
        <p:txBody>
          <a:bodyPr>
            <a:normAutofit lnSpcReduction="20000"/>
          </a:bodyPr>
          <a:p>
            <a:r>
              <a:rPr lang="zh-CN" altLang="en-US" sz="2000"/>
              <a:t>任务要求</a:t>
            </a:r>
            <a:endParaRPr lang="zh-CN" altLang="en-US" sz="2000"/>
          </a:p>
          <a:p>
            <a:pPr lvl="1">
              <a:lnSpc>
                <a:spcPct val="150000"/>
              </a:lnSpc>
            </a:pPr>
            <a:r>
              <a:rPr lang="zh-CN" altLang="en-US" sz="1800"/>
              <a:t>本任务是一个自主学习型任务，要求学生一边学习一边自主完成，两个同学一组，时间为三天，撰写《×××单位MRO采购方案》，字数不限，要求方案设计合理，高效实用，格式规范，条理清晰</a:t>
            </a:r>
            <a:endParaRPr lang="zh-CN" altLang="en-US"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欢迎指导</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矩形 3"/>
          <p:cNvSpPr/>
          <p:nvPr/>
        </p:nvSpPr>
        <p:spPr>
          <a:xfrm>
            <a:off x="546102" y="1619817"/>
            <a:ext cx="11237913" cy="4368800"/>
          </a:xfrm>
          <a:prstGeom prst="rect">
            <a:avLst/>
          </a:prstGeom>
          <a:solidFill>
            <a:srgbClr val="B5B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grpSp>
        <p:nvGrpSpPr>
          <p:cNvPr id="9" name="组合 8"/>
          <p:cNvGrpSpPr/>
          <p:nvPr/>
        </p:nvGrpSpPr>
        <p:grpSpPr>
          <a:xfrm>
            <a:off x="1130299" y="2401644"/>
            <a:ext cx="381043" cy="381043"/>
            <a:chOff x="3868099" y="5741049"/>
            <a:chExt cx="366050" cy="366050"/>
          </a:xfrm>
          <a:solidFill>
            <a:schemeClr val="bg1"/>
          </a:solidFill>
        </p:grpSpPr>
        <p:sp>
          <p:nvSpPr>
            <p:cNvPr id="10" name="AutoShape 123"/>
            <p:cNvSpPr/>
            <p:nvPr/>
          </p:nvSpPr>
          <p:spPr bwMode="auto">
            <a:xfrm>
              <a:off x="3868099" y="5741049"/>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1" name="AutoShape 124"/>
            <p:cNvSpPr/>
            <p:nvPr/>
          </p:nvSpPr>
          <p:spPr bwMode="auto">
            <a:xfrm>
              <a:off x="3971344" y="5843668"/>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2" name="AutoShape 125"/>
            <p:cNvSpPr/>
            <p:nvPr/>
          </p:nvSpPr>
          <p:spPr bwMode="auto">
            <a:xfrm>
              <a:off x="4005134" y="5878083"/>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sp>
        <p:nvSpPr>
          <p:cNvPr id="13" name="AutoShape 59"/>
          <p:cNvSpPr/>
          <p:nvPr/>
        </p:nvSpPr>
        <p:spPr bwMode="auto">
          <a:xfrm>
            <a:off x="1129606" y="4973984"/>
            <a:ext cx="381694" cy="381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nvGrpSpPr>
          <p:cNvPr id="14" name="组合 13"/>
          <p:cNvGrpSpPr/>
          <p:nvPr/>
        </p:nvGrpSpPr>
        <p:grpSpPr>
          <a:xfrm>
            <a:off x="1129606" y="3751652"/>
            <a:ext cx="381694" cy="321119"/>
            <a:chOff x="4600201" y="5775463"/>
            <a:chExt cx="366676" cy="308484"/>
          </a:xfrm>
          <a:solidFill>
            <a:schemeClr val="bg1"/>
          </a:solidFill>
        </p:grpSpPr>
        <p:sp>
          <p:nvSpPr>
            <p:cNvPr id="15" name="AutoShape 120"/>
            <p:cNvSpPr/>
            <p:nvPr/>
          </p:nvSpPr>
          <p:spPr bwMode="auto">
            <a:xfrm>
              <a:off x="4692182" y="5855558"/>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6" name="AutoShape 121"/>
            <p:cNvSpPr/>
            <p:nvPr/>
          </p:nvSpPr>
          <p:spPr bwMode="auto">
            <a:xfrm>
              <a:off x="4737861" y="5901235"/>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7" name="AutoShape 122"/>
            <p:cNvSpPr/>
            <p:nvPr/>
          </p:nvSpPr>
          <p:spPr bwMode="auto">
            <a:xfrm>
              <a:off x="4600201" y="5775463"/>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sp>
        <p:nvSpPr>
          <p:cNvPr id="18" name="文本框 17"/>
          <p:cNvSpPr txBox="1"/>
          <p:nvPr/>
        </p:nvSpPr>
        <p:spPr>
          <a:xfrm>
            <a:off x="1823087" y="2277170"/>
            <a:ext cx="3968113" cy="147637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商越的数字化采购方案与传统采购相比优势在哪里？</a:t>
            </a:r>
            <a:endPar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        </a:t>
            </a:r>
            <a:endPar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9" name="文本框 18"/>
          <p:cNvSpPr txBox="1"/>
          <p:nvPr/>
        </p:nvSpPr>
        <p:spPr>
          <a:xfrm>
            <a:off x="1823085" y="3594735"/>
            <a:ext cx="4504055" cy="553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rPr>
              <a:t>商越的数字化采购流程是怎样的？ </a:t>
            </a:r>
            <a:endPar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20" name="文本框 19"/>
          <p:cNvSpPr txBox="1"/>
          <p:nvPr/>
        </p:nvSpPr>
        <p:spPr>
          <a:xfrm>
            <a:off x="1823085" y="4898390"/>
            <a:ext cx="4870450" cy="553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rPr>
              <a:t>非生产采购指的是什么？具备什么特点？</a:t>
            </a:r>
            <a:endPar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grpSp>
        <p:nvGrpSpPr>
          <p:cNvPr id="24" name="组合 23"/>
          <p:cNvGrpSpPr/>
          <p:nvPr/>
        </p:nvGrpSpPr>
        <p:grpSpPr>
          <a:xfrm>
            <a:off x="437650" y="407964"/>
            <a:ext cx="3021021" cy="521970"/>
            <a:chOff x="437650" y="407964"/>
            <a:chExt cx="3021021" cy="521970"/>
          </a:xfrm>
        </p:grpSpPr>
        <p:grpSp>
          <p:nvGrpSpPr>
            <p:cNvPr id="25" name="组合 24"/>
            <p:cNvGrpSpPr/>
            <p:nvPr/>
          </p:nvGrpSpPr>
          <p:grpSpPr>
            <a:xfrm>
              <a:off x="437650" y="426743"/>
              <a:ext cx="503641" cy="485662"/>
              <a:chOff x="431503" y="418769"/>
              <a:chExt cx="710506" cy="685142"/>
            </a:xfrm>
          </p:grpSpPr>
          <p:sp>
            <p:nvSpPr>
              <p:cNvPr id="28" name="矩形 27"/>
              <p:cNvSpPr/>
              <p:nvPr/>
            </p:nvSpPr>
            <p:spPr>
              <a:xfrm>
                <a:off x="508000" y="469900"/>
                <a:ext cx="634009" cy="63401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29" name="矩形 28"/>
              <p:cNvSpPr/>
              <p:nvPr/>
            </p:nvSpPr>
            <p:spPr>
              <a:xfrm>
                <a:off x="431503" y="418769"/>
                <a:ext cx="634008" cy="634011"/>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27" name="文本框 26"/>
            <p:cNvSpPr txBox="1"/>
            <p:nvPr/>
          </p:nvSpPr>
          <p:spPr>
            <a:xfrm>
              <a:off x="1039846" y="407964"/>
              <a:ext cx="241882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思考</a:t>
              </a:r>
              <a:endParaRPr kumimoji="0" lang="zh-CN" altLang="en-US" sz="28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grpSp>
      <p:pic>
        <p:nvPicPr>
          <p:cNvPr id="23" name="图片 22"/>
          <p:cNvPicPr>
            <a:picLocks noChangeAspect="1"/>
          </p:cNvPicPr>
          <p:nvPr/>
        </p:nvPicPr>
        <p:blipFill>
          <a:blip r:embed="rId1" cstate="screen"/>
          <a:srcRect/>
          <a:stretch>
            <a:fillRect/>
          </a:stretch>
        </p:blipFill>
        <p:spPr>
          <a:xfrm>
            <a:off x="6082665" y="1619885"/>
            <a:ext cx="5701665" cy="4368800"/>
          </a:xfrm>
          <a:custGeom>
            <a:avLst/>
            <a:gdLst>
              <a:gd name="connsiteX0" fmla="*/ 1190943 w 5954714"/>
              <a:gd name="connsiteY0" fmla="*/ 0 h 4368799"/>
              <a:gd name="connsiteX1" fmla="*/ 5954714 w 5954714"/>
              <a:gd name="connsiteY1" fmla="*/ 0 h 4368799"/>
              <a:gd name="connsiteX2" fmla="*/ 5954714 w 5954714"/>
              <a:gd name="connsiteY2" fmla="*/ 4368799 h 4368799"/>
              <a:gd name="connsiteX3" fmla="*/ 0 w 5954714"/>
              <a:gd name="connsiteY3" fmla="*/ 4368799 h 4368799"/>
            </a:gdLst>
            <a:ahLst/>
            <a:cxnLst>
              <a:cxn ang="0">
                <a:pos x="connsiteX0" y="connsiteY0"/>
              </a:cxn>
              <a:cxn ang="0">
                <a:pos x="connsiteX1" y="connsiteY1"/>
              </a:cxn>
              <a:cxn ang="0">
                <a:pos x="connsiteX2" y="connsiteY2"/>
              </a:cxn>
              <a:cxn ang="0">
                <a:pos x="connsiteX3" y="connsiteY3"/>
              </a:cxn>
            </a:cxnLst>
            <a:rect l="l" t="t" r="r" b="b"/>
            <a:pathLst>
              <a:path w="5954714" h="4368799">
                <a:moveTo>
                  <a:pt x="1190943" y="0"/>
                </a:moveTo>
                <a:lnTo>
                  <a:pt x="5954714" y="0"/>
                </a:lnTo>
                <a:lnTo>
                  <a:pt x="5954714" y="4368799"/>
                </a:lnTo>
                <a:lnTo>
                  <a:pt x="0" y="4368799"/>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图片包含 游戏机, 建筑, 桌子, 房间&#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5302" t="357" r="18621"/>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R="0" algn="just" defTabSz="914400" fontAlgn="auto">
              <a:spcBef>
                <a:spcPts val="0"/>
              </a:spcBef>
              <a:spcAft>
                <a:spcPts val="0"/>
              </a:spcAft>
              <a:buClrTx/>
              <a:buSzTx/>
              <a:buFontTx/>
              <a:buNone/>
              <a:defRPr/>
            </a:pPr>
            <a:r>
              <a:rPr kumimoji="0" lang="zh-CN" altLang="en-US" sz="4800" i="0" kern="1200" cap="none" spc="300" normalizeH="0" baseline="0" noProof="0" dirty="0">
                <a:solidFill>
                  <a:prstClr val="white"/>
                </a:solidFill>
                <a:effectLst>
                  <a:outerShdw dist="38100" dir="2700000" algn="tl" rotWithShape="0">
                    <a:prstClr val="black">
                      <a:alpha val="40000"/>
                    </a:prstClr>
                  </a:outerShdw>
                </a:effectLst>
                <a:latin typeface="站酷文艺体" panose="02000603000000000000" pitchFamily="2" charset="-122"/>
                <a:ea typeface="站酷文艺体" panose="02000603000000000000" pitchFamily="2" charset="-122"/>
                <a:cs typeface="+mn-cs"/>
              </a:rPr>
              <a:t>知识准备</a:t>
            </a:r>
            <a:endParaRPr kumimoji="0" lang="zh-CN" altLang="en-US" sz="4800" i="0" kern="1200" cap="none" spc="300" normalizeH="0" baseline="0" noProof="0" dirty="0">
              <a:solidFill>
                <a:prstClr val="white"/>
              </a:solidFill>
              <a:effectLst>
                <a:outerShdw dist="38100" dir="2700000" algn="tl" rotWithShape="0">
                  <a:prstClr val="black">
                    <a:alpha val="40000"/>
                  </a:prstClr>
                </a:outerShdw>
              </a:effectLst>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R="0" defTabSz="914400" fontAlgn="auto">
              <a:spcBef>
                <a:spcPts val="0"/>
              </a:spcBef>
              <a:spcAft>
                <a:spcPts val="0"/>
              </a:spcAft>
              <a:buClrTx/>
              <a:buSzTx/>
              <a:buFontTx/>
              <a:buNone/>
              <a:defRPr/>
            </a:pPr>
            <a:r>
              <a:rPr lang="en-US" altLang="zh-CN" sz="6600" i="0" noProof="0" dirty="0">
                <a:solidFill>
                  <a:prstClr val="white"/>
                </a:solidFill>
                <a:effectLst>
                  <a:outerShdw dist="38100" dir="2700000" algn="tl" rotWithShape="0">
                    <a:prstClr val="black">
                      <a:alpha val="40000"/>
                    </a:prstClr>
                  </a:outerShdw>
                </a:effectLst>
                <a:latin typeface="站酷小薇LOGO体" panose="02010600010101010101" pitchFamily="2" charset="-122"/>
                <a:ea typeface="站酷小薇LOGO体" panose="02010600010101010101" pitchFamily="2" charset="-122"/>
                <a:sym typeface="+mn-ea"/>
              </a:rPr>
              <a:t>01</a:t>
            </a:r>
            <a:endParaRPr kumimoji="0" lang="zh-CN" altLang="en-US" sz="6600" i="0" kern="1200" cap="none" spc="0" normalizeH="0" baseline="0" noProof="0" dirty="0">
              <a:solidFill>
                <a:prstClr val="white"/>
              </a:solidFill>
              <a:effectLst>
                <a:outerShdw dist="38100" dir="2700000" algn="tl" rotWithShape="0">
                  <a:prstClr val="black">
                    <a:alpha val="40000"/>
                  </a:prstClr>
                </a:outerShdw>
              </a:effectLst>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88465" y="4358935"/>
            <a:ext cx="4465768" cy="299085"/>
          </a:xfrm>
          <a:prstGeom prst="rect">
            <a:avLst/>
          </a:prstGeom>
          <a:noFill/>
        </p:spPr>
        <p:txBody>
          <a:bodyPr wrap="square" rtlCol="0">
            <a:spAutoFit/>
          </a:bodyPr>
          <a:lstStyle/>
          <a:p>
            <a:pPr marR="0" defTabSz="914400" fontAlgn="auto">
              <a:lnSpc>
                <a:spcPct val="150000"/>
              </a:lnSpc>
              <a:spcBef>
                <a:spcPts val="0"/>
              </a:spcBef>
              <a:spcAft>
                <a:spcPts val="0"/>
              </a:spcAft>
              <a:buClrTx/>
              <a:buSzTx/>
              <a:buFontTx/>
              <a:buNone/>
              <a:defRPr/>
            </a:pPr>
            <a:r>
              <a:rPr kumimoji="0" lang="zh-CN" altLang="en-US"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rPr>
              <a:t>采购管理概念</a:t>
            </a:r>
            <a:r>
              <a:rPr kumimoji="0" lang="en-US" altLang="zh-CN"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rPr>
              <a:t>   采购方式</a:t>
            </a:r>
            <a:endParaRPr kumimoji="0" lang="en-US" altLang="zh-CN"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采购与采购管理定义</a:t>
            </a:r>
            <a:endParaRPr lang="zh-CN" altLang="en-US"/>
          </a:p>
        </p:txBody>
      </p:sp>
      <p:sp>
        <p:nvSpPr>
          <p:cNvPr id="8" name="内容占位符 7"/>
          <p:cNvSpPr/>
          <p:nvPr>
            <p:ph sz="quarter" idx="13"/>
          </p:nvPr>
        </p:nvSpPr>
        <p:spPr>
          <a:xfrm>
            <a:off x="551025" y="1052965"/>
            <a:ext cx="5342400" cy="2894400"/>
          </a:xfrm>
        </p:spPr>
        <p:txBody>
          <a:bodyPr>
            <a:normAutofit/>
          </a:bodyPr>
          <a:p>
            <a:pPr lvl="0"/>
            <a:r>
              <a:rPr lang="en-US" altLang="zh-CN" sz="1800">
                <a:sym typeface="+mn-ea"/>
              </a:rPr>
              <a:t>采购的定义</a:t>
            </a:r>
            <a:endParaRPr lang="en-US" altLang="zh-CN" sz="1800">
              <a:sym typeface="+mn-ea"/>
            </a:endParaRPr>
          </a:p>
          <a:p>
            <a:pPr marL="685800" lvl="1" indent="-228600">
              <a:buFont typeface="Arial" panose="020B0604020202020204" pitchFamily="34" charset="0"/>
              <a:buChar char="•"/>
            </a:pPr>
            <a:r>
              <a:rPr lang="en-US" altLang="zh-CN" sz="1800">
                <a:solidFill>
                  <a:schemeClr val="tx1">
                    <a:lumMod val="85000"/>
                    <a:lumOff val="15000"/>
                  </a:schemeClr>
                </a:solidFill>
                <a:sym typeface="+mn-ea"/>
              </a:rPr>
              <a:t>采购是指企业在一定的条件下从供应市场获取产品或服务作为企业资源，以保证企业生产及经营活动正常开展的一项企业经营活动。生产企业的生产，是以采购作为前提条件的。</a:t>
            </a:r>
            <a:endParaRPr lang="en-US" altLang="zh-CN" sz="1800">
              <a:solidFill>
                <a:schemeClr val="tx1">
                  <a:lumMod val="85000"/>
                  <a:lumOff val="15000"/>
                </a:schemeClr>
              </a:solidFill>
              <a:sym typeface="+mn-ea"/>
            </a:endParaRPr>
          </a:p>
        </p:txBody>
      </p:sp>
      <p:sp>
        <p:nvSpPr>
          <p:cNvPr id="12" name="内容占位符 7"/>
          <p:cNvSpPr/>
          <p:nvPr/>
        </p:nvSpPr>
        <p:spPr>
          <a:xfrm>
            <a:off x="6311900" y="1663065"/>
            <a:ext cx="5342255" cy="4158615"/>
          </a:xfrm>
          <a:prstGeom prst="rect">
            <a:avLst/>
          </a:prstGeom>
        </p:spPr>
        <p:txBody>
          <a:bodyPr vert="horz"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1800" i="0"/>
          </a:p>
        </p:txBody>
      </p:sp>
      <p:sp>
        <p:nvSpPr>
          <p:cNvPr id="3" name="内容占位符 7"/>
          <p:cNvSpPr/>
          <p:nvPr/>
        </p:nvSpPr>
        <p:spPr>
          <a:xfrm>
            <a:off x="551025" y="4005080"/>
            <a:ext cx="5342400" cy="2894400"/>
          </a:xfrm>
          <a:prstGeom prst="rect">
            <a:avLst/>
          </a:prstGeom>
        </p:spPr>
        <p:txBody>
          <a:bodyPr vert="horz"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1800" i="0">
                <a:sym typeface="+mn-ea"/>
              </a:rPr>
              <a:t>采购管理的定义</a:t>
            </a:r>
            <a:endParaRPr lang="en-US" altLang="zh-CN" sz="1800" i="0">
              <a:sym typeface="+mn-ea"/>
            </a:endParaRPr>
          </a:p>
          <a:p>
            <a:pPr marL="685800" lvl="1" indent="-228600">
              <a:buFont typeface="Arial" panose="020B0604020202020204" pitchFamily="34" charset="0"/>
              <a:buChar char="•"/>
            </a:pPr>
            <a:r>
              <a:rPr lang="en-US" altLang="zh-CN" sz="1800" i="0">
                <a:solidFill>
                  <a:schemeClr val="tx1">
                    <a:lumMod val="85000"/>
                    <a:lumOff val="15000"/>
                  </a:schemeClr>
                </a:solidFill>
                <a:sym typeface="+mn-ea"/>
              </a:rPr>
              <a:t>采购管理是指为保障企业准时地获得物资或服务，对采购各环节进行计划、组织、协调与控制的管理活动，以确保采购计划能够顺利实现。</a:t>
            </a:r>
            <a:endParaRPr lang="en-US" altLang="zh-CN" sz="1800" i="0">
              <a:solidFill>
                <a:schemeClr val="tx1">
                  <a:lumMod val="85000"/>
                  <a:lumOff val="15000"/>
                </a:schemeClr>
              </a:solidFill>
              <a:sym typeface="+mn-ea"/>
            </a:endParaRPr>
          </a:p>
        </p:txBody>
      </p:sp>
      <p:pic>
        <p:nvPicPr>
          <p:cNvPr id="99" name="图片 4" descr="数字化采购流程"/>
          <p:cNvPicPr>
            <a:picLocks noChangeAspect="1"/>
          </p:cNvPicPr>
          <p:nvPr/>
        </p:nvPicPr>
        <p:blipFill>
          <a:blip r:embed="rId1"/>
          <a:srcRect t="16760" b="11400"/>
          <a:stretch>
            <a:fillRect/>
          </a:stretch>
        </p:blipFill>
        <p:spPr>
          <a:xfrm>
            <a:off x="6343650" y="1210310"/>
            <a:ext cx="5273675" cy="4784725"/>
          </a:xfrm>
          <a:prstGeom prst="rect">
            <a:avLst/>
          </a:prstGeom>
          <a:noFill/>
          <a:ln>
            <a:noFill/>
          </a:ln>
        </p:spPr>
      </p:pic>
      <p:sp>
        <p:nvSpPr>
          <p:cNvPr id="100" name="文本框 99"/>
          <p:cNvSpPr txBox="1"/>
          <p:nvPr/>
        </p:nvSpPr>
        <p:spPr>
          <a:xfrm>
            <a:off x="6311900" y="6134100"/>
            <a:ext cx="5080000" cy="337185"/>
          </a:xfrm>
          <a:prstGeom prst="rect">
            <a:avLst/>
          </a:prstGeom>
          <a:noFill/>
          <a:ln w="9525">
            <a:noFill/>
          </a:ln>
        </p:spPr>
        <p:txBody>
          <a:bodyPr>
            <a:spAutoFit/>
          </a:bodyPr>
          <a:p>
            <a:pPr indent="260985" algn="ctr"/>
            <a:r>
              <a:rPr lang="zh-CN" sz="1600" i="0">
                <a:solidFill>
                  <a:srgbClr val="000000"/>
                </a:solidFill>
                <a:latin typeface="Times New Roman" panose="02020603050405020304" pitchFamily="18" charset="0"/>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2-2  </a:t>
            </a:r>
            <a:r>
              <a:rPr lang="zh-CN" sz="1600" i="0">
                <a:solidFill>
                  <a:srgbClr val="000000"/>
                </a:solidFill>
                <a:latin typeface="Times New Roman" panose="02020603050405020304" pitchFamily="18" charset="0"/>
                <a:ea typeface="宋体" panose="02010600030101010101" pitchFamily="2" charset="-122"/>
              </a:rPr>
              <a:t>数字化采购作业流程（来自艾瑞咨询研究院）</a:t>
            </a:r>
            <a:endParaRPr lang="zh-CN" altLang="en-US" sz="1600" i="0">
              <a:solidFill>
                <a:srgbClr val="0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采购的含义</a:t>
            </a:r>
            <a:endParaRPr lang="zh-CN" altLang="en-US"/>
          </a:p>
        </p:txBody>
      </p:sp>
      <p:sp>
        <p:nvSpPr>
          <p:cNvPr id="8" name="内容占位符 7"/>
          <p:cNvSpPr/>
          <p:nvPr>
            <p:ph sz="quarter" idx="13"/>
          </p:nvPr>
        </p:nvSpPr>
        <p:spPr>
          <a:xfrm>
            <a:off x="579755" y="1663065"/>
            <a:ext cx="5965825" cy="3999865"/>
          </a:xfrm>
        </p:spPr>
        <p:txBody>
          <a:bodyPr>
            <a:normAutofit/>
          </a:bodyPr>
          <a:p>
            <a:r>
              <a:rPr sz="1800"/>
              <a:t>采购概念的基本认识可分为以下几个方面</a:t>
            </a:r>
            <a:endParaRPr sz="1800"/>
          </a:p>
          <a:p>
            <a:pPr marL="685800" lvl="1" indent="-228600">
              <a:buFont typeface="Arial" panose="020B0604020202020204" pitchFamily="34" charset="0"/>
              <a:buChar char="•"/>
            </a:pPr>
            <a:r>
              <a:rPr sz="1800">
                <a:solidFill>
                  <a:schemeClr val="tx1">
                    <a:lumMod val="85000"/>
                    <a:lumOff val="15000"/>
                  </a:schemeClr>
                </a:solidFill>
              </a:rPr>
              <a:t>采购是从资源市场获得资源的过程</a:t>
            </a:r>
            <a:endParaRPr sz="1800">
              <a:solidFill>
                <a:schemeClr val="tx1">
                  <a:lumMod val="85000"/>
                  <a:lumOff val="15000"/>
                </a:schemeClr>
              </a:solidFill>
            </a:endParaRPr>
          </a:p>
          <a:p>
            <a:pPr marL="685800" lvl="1" indent="-228600">
              <a:buFont typeface="Arial" panose="020B0604020202020204" pitchFamily="34" charset="0"/>
              <a:buChar char="•"/>
            </a:pPr>
            <a:r>
              <a:rPr sz="1800">
                <a:solidFill>
                  <a:schemeClr val="tx1">
                    <a:lumMod val="85000"/>
                    <a:lumOff val="15000"/>
                  </a:schemeClr>
                </a:solidFill>
              </a:rPr>
              <a:t>采购是一项复杂的商业活动</a:t>
            </a:r>
            <a:endParaRPr sz="1800">
              <a:solidFill>
                <a:schemeClr val="tx1">
                  <a:lumMod val="85000"/>
                  <a:lumOff val="15000"/>
                </a:schemeClr>
              </a:solidFill>
            </a:endParaRPr>
          </a:p>
          <a:p>
            <a:pPr marL="685800" lvl="1" indent="-228600">
              <a:buFont typeface="Arial" panose="020B0604020202020204" pitchFamily="34" charset="0"/>
              <a:buChar char="•"/>
            </a:pPr>
            <a:r>
              <a:rPr sz="1800">
                <a:solidFill>
                  <a:schemeClr val="tx1">
                    <a:lumMod val="85000"/>
                    <a:lumOff val="15000"/>
                  </a:schemeClr>
                </a:solidFill>
              </a:rPr>
              <a:t>采购既是一个商流过程，又是一个物流过程</a:t>
            </a:r>
            <a:endParaRPr sz="1800">
              <a:solidFill>
                <a:schemeClr val="tx1">
                  <a:lumMod val="85000"/>
                  <a:lumOff val="15000"/>
                </a:schemeClr>
              </a:solidFill>
            </a:endParaRPr>
          </a:p>
          <a:p>
            <a:pPr marL="685800" lvl="1" indent="-228600">
              <a:buFont typeface="Arial" panose="020B0604020202020204" pitchFamily="34" charset="0"/>
              <a:buChar char="•"/>
            </a:pPr>
            <a:r>
              <a:rPr sz="1800">
                <a:solidFill>
                  <a:schemeClr val="tx1">
                    <a:lumMod val="85000"/>
                    <a:lumOff val="15000"/>
                  </a:schemeClr>
                </a:solidFill>
              </a:rPr>
              <a:t>采购存在“利润杠杆效应”</a:t>
            </a:r>
            <a:endParaRPr sz="1800">
              <a:solidFill>
                <a:schemeClr val="tx1">
                  <a:lumMod val="85000"/>
                  <a:lumOff val="15000"/>
                </a:schemeClr>
              </a:solidFill>
            </a:endParaRPr>
          </a:p>
          <a:p>
            <a:pPr marL="685800" lvl="1" indent="-228600">
              <a:buFont typeface="Arial" panose="020B0604020202020204" pitchFamily="34" charset="0"/>
              <a:buChar char="•"/>
            </a:pPr>
            <a:r>
              <a:rPr sz="1800">
                <a:solidFill>
                  <a:schemeClr val="tx1">
                    <a:lumMod val="85000"/>
                    <a:lumOff val="15000"/>
                  </a:schemeClr>
                </a:solidFill>
              </a:rPr>
              <a:t>采购能够以间接方式提高企业竞争力</a:t>
            </a:r>
            <a:endParaRPr sz="1800">
              <a:solidFill>
                <a:schemeClr val="tx1">
                  <a:lumMod val="85000"/>
                  <a:lumOff val="15000"/>
                </a:schemeClr>
              </a:solidFill>
            </a:endParaRPr>
          </a:p>
          <a:p>
            <a:pPr marL="685800" lvl="1" indent="-228600">
              <a:buFont typeface="Arial" panose="020B0604020202020204" pitchFamily="34" charset="0"/>
              <a:buChar char="•"/>
            </a:pPr>
            <a:r>
              <a:rPr sz="1800">
                <a:solidFill>
                  <a:schemeClr val="tx1">
                    <a:lumMod val="85000"/>
                    <a:lumOff val="15000"/>
                  </a:schemeClr>
                </a:solidFill>
              </a:rPr>
              <a:t>数字化采购强调全流程数字化</a:t>
            </a:r>
            <a:endParaRPr sz="1800">
              <a:solidFill>
                <a:schemeClr val="tx1">
                  <a:lumMod val="85000"/>
                  <a:lumOff val="15000"/>
                </a:schemeClr>
              </a:solidFill>
            </a:endParaRPr>
          </a:p>
        </p:txBody>
      </p:sp>
      <p:pic>
        <p:nvPicPr>
          <p:cNvPr id="3" name="图片 2"/>
          <p:cNvPicPr>
            <a:picLocks noChangeAspect="1"/>
          </p:cNvPicPr>
          <p:nvPr/>
        </p:nvPicPr>
        <p:blipFill>
          <a:blip r:embed="rId1"/>
          <a:srcRect l="49854" t="23420" r="1855" b="9523"/>
          <a:stretch>
            <a:fillRect/>
          </a:stretch>
        </p:blipFill>
        <p:spPr>
          <a:xfrm>
            <a:off x="6600190" y="1610360"/>
            <a:ext cx="5191125" cy="40525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algn="l"/>
            <a:r>
              <a:rPr lang="zh-CN" altLang="en-US"/>
              <a:t>采购分类</a:t>
            </a:r>
            <a:endParaRPr lang="zh-CN" altLang="en-US"/>
          </a:p>
        </p:txBody>
      </p:sp>
      <p:sp>
        <p:nvSpPr>
          <p:cNvPr id="3" name="内容占位符 2"/>
          <p:cNvSpPr>
            <a:spLocks noGrp="1"/>
          </p:cNvSpPr>
          <p:nvPr>
            <p:ph sz="quarter" idx="13"/>
          </p:nvPr>
        </p:nvSpPr>
        <p:spPr>
          <a:xfrm>
            <a:off x="604520" y="1557020"/>
            <a:ext cx="5656580" cy="3211195"/>
          </a:xfrm>
        </p:spPr>
        <p:txBody>
          <a:bodyPr>
            <a:normAutofit fontScale="90000" lnSpcReduction="20000"/>
          </a:bodyPr>
          <a:p>
            <a:r>
              <a:rPr lang="zh-CN" altLang="en-US" sz="2000"/>
              <a:t>以采购方法分类</a:t>
            </a:r>
            <a:endParaRPr lang="zh-CN" altLang="en-US" sz="2000"/>
          </a:p>
          <a:p>
            <a:r>
              <a:rPr lang="zh-CN" altLang="en-US" sz="2000"/>
              <a:t>以采购方式分类</a:t>
            </a:r>
            <a:endParaRPr lang="zh-CN" altLang="en-US" sz="2000"/>
          </a:p>
          <a:p>
            <a:r>
              <a:rPr lang="zh-CN" altLang="en-US" sz="2000">
                <a:sym typeface="+mn-ea"/>
              </a:rPr>
              <a:t>按采购对象分类</a:t>
            </a:r>
            <a:endParaRPr lang="zh-CN" altLang="en-US" sz="2000" i="0"/>
          </a:p>
          <a:p>
            <a:r>
              <a:rPr lang="zh-CN" altLang="en-US" sz="2000">
                <a:sym typeface="+mn-ea"/>
              </a:rPr>
              <a:t>以采购时间分类</a:t>
            </a:r>
            <a:endParaRPr lang="zh-CN" altLang="en-US" sz="2000" i="0"/>
          </a:p>
          <a:p>
            <a:r>
              <a:rPr lang="zh-CN" altLang="en-US" sz="2000"/>
              <a:t>以采购执行方式分类</a:t>
            </a:r>
            <a:endParaRPr lang="zh-CN" altLang="en-US" sz="2000"/>
          </a:p>
          <a:p>
            <a:r>
              <a:rPr lang="zh-CN" altLang="en-US" sz="2000"/>
              <a:t>以决定采购价格方式分类 </a:t>
            </a:r>
            <a:endParaRPr lang="zh-CN" altLang="en-US" sz="2000"/>
          </a:p>
          <a:p>
            <a:r>
              <a:rPr lang="zh-CN" altLang="en-US" sz="2000"/>
              <a:t>以采购实践目标分类</a:t>
            </a:r>
            <a:endParaRPr lang="zh-CN" altLang="en-US" sz="2000"/>
          </a:p>
          <a:p>
            <a:pPr marL="685800" lvl="1" indent="-228600">
              <a:buFont typeface="Arial" panose="020B0604020202020204" pitchFamily="34" charset="0"/>
              <a:buChar char="•"/>
            </a:pPr>
            <a:endParaRPr lang="zh-CN" altLang="en-US" sz="2000">
              <a:solidFill>
                <a:schemeClr val="tx1">
                  <a:lumMod val="85000"/>
                  <a:lumOff val="15000"/>
                </a:schemeClr>
              </a:solidFill>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105.xml><?xml version="1.0" encoding="utf-8"?>
<p:tagLst xmlns:p="http://schemas.openxmlformats.org/presentationml/2006/main">
  <p:tag name="KSO_WM_SLIDE_BACKGROUND_TYPE" val="frame"/>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151.xml><?xml version="1.0" encoding="utf-8"?>
<p:tagLst xmlns:p="http://schemas.openxmlformats.org/presentationml/2006/main">
  <p:tag name="KSO_WM_SLIDE_BACKGROUND_TYPE" val="belt"/>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SLIDE_BACKGROUND_TYPE" val="belt"/>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7.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272.xml><?xml version="1.0" encoding="utf-8"?>
<p:tagLst xmlns:p="http://schemas.openxmlformats.org/presentationml/2006/main">
  <p:tag name="KSO_WM_SLIDE_BACKGROUND_TYPE" val="frame"/>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318.xml><?xml version="1.0" encoding="utf-8"?>
<p:tagLst xmlns:p="http://schemas.openxmlformats.org/presentationml/2006/main">
  <p:tag name="KSO_WM_SLIDE_BACKGROUND_TYPE" val="belt"/>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1.xml><?xml version="1.0" encoding="utf-8"?>
<p:tagLst xmlns:p="http://schemas.openxmlformats.org/presentationml/2006/main">
  <p:tag name="KSO_WM_SLIDE_BACKGROUND_TYPE" val="belt"/>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4.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439.xml><?xml version="1.0" encoding="utf-8"?>
<p:tagLst xmlns:p="http://schemas.openxmlformats.org/presentationml/2006/main">
  <p:tag name="KSO_WM_SLIDE_BACKGROUND_TYPE" val="frame"/>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485.xml><?xml version="1.0" encoding="utf-8"?>
<p:tagLst xmlns:p="http://schemas.openxmlformats.org/presentationml/2006/main">
  <p:tag name="KSO_WM_SLIDE_BACKGROUND_TYPE" val="belt"/>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88.xml><?xml version="1.0" encoding="utf-8"?>
<p:tagLst xmlns:p="http://schemas.openxmlformats.org/presentationml/2006/main">
  <p:tag name="KSO_WM_SLIDE_BACKGROUND_TYPE" val="belt"/>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3"/>
  <p:tag name="KSO_WM_UNIT_ID" val="custom20203228_12*l_h_i*1_1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2"/>
  <p:tag name="KSO_WM_UNIT_ID" val="custom20203228_12*l_h_i*1_1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03228_12*l_h_i*1_1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05.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1_1"/>
  <p:tag name="KSO_WM_UNIT_ID" val="custom20203228_12*l_h_f*1_1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VALUE" val="28"/>
  <p:tag name="KSO_WM_UNIT_SUBTYPE" val="a"/>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3"/>
  <p:tag name="KSO_WM_UNIT_ID" val="custom20203228_12*l_h_i*1_2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2"/>
  <p:tag name="KSO_WM_UNIT_ID" val="custom20203228_12*l_h_i*1_2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03228_12*l_h_i*1_2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09.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2_1"/>
  <p:tag name="KSO_WM_UNIT_ID" val="custom20203228_12*l_h_f*1_2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3"/>
  <p:tag name="KSO_WM_UNIT_ID" val="custom20203228_12*l_h_i*1_3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2"/>
  <p:tag name="KSO_WM_UNIT_ID" val="custom20203228_12*l_h_i*1_3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1"/>
  <p:tag name="KSO_WM_UNIT_ID" val="custom20203228_12*l_h_i*1_3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13.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3_1"/>
  <p:tag name="KSO_WM_UNIT_ID" val="custom20203228_12*l_h_f*1_3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4"/>
  <p:tag name="KSO_WM_UNIT_ID" val="custom20203228_12*l_h_i*1_4_4"/>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3"/>
  <p:tag name="KSO_WM_UNIT_ID" val="custom20203228_12*l_h_i*1_4_3"/>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2"/>
  <p:tag name="KSO_WM_UNIT_ID" val="custom20203228_12*l_h_i*1_4_2"/>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17.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4_1"/>
  <p:tag name="KSO_WM_UNIT_ID" val="custom20203228_12*l_h_f*1_4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4"/>
  <p:tag name="KSO_WM_UNIT_ID" val="custom20203228_12*l_h_i*1_1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1"/>
  <p:tag name="KSO_WM_UNIT_ID" val="custom20203228_12*l_h_i*1_4_1"/>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4"/>
  <p:tag name="KSO_WM_UNIT_ID" val="custom20203228_12*l_h_i*1_2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4"/>
  <p:tag name="KSO_WM_UNIT_ID" val="custom20203228_12*l_h_i*1_3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3228"/>
  <p:tag name="KSO_WM_DIAGRAM_GROUP_CODE" val="l1-2"/>
  <p:tag name="KSO_WM_UNIT_ID" val="custom20203228_12*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3228_12*b*1"/>
  <p:tag name="KSO_WM_TEMPLATE_CATEGORY" val="custom"/>
  <p:tag name="KSO_WM_TEMPLATE_INDEX" val="20203228"/>
  <p:tag name="KSO_WM_UNIT_LAYERLEVEL" val="1"/>
  <p:tag name="KSO_WM_TAG_VERSION" val="1.0"/>
  <p:tag name="KSO_WM_BEAUTIFY_FLAG" val="#wm#"/>
  <p:tag name="KSO_WM_UNIT_ISCONTENTSTITLE" val="0"/>
  <p:tag name="KSO_WM_UNIT_PRESET_TEXT" val="单击此处添加文本具体内容"/>
  <p:tag name="KSO_WM_UNIT_NOCLEAR" val="0"/>
  <p:tag name="KSO_WM_UNIT_VALUE" val="17"/>
  <p:tag name="KSO_WM_UNIT_TYPE" val="b"/>
  <p:tag name="KSO_WM_UNIT_INDEX" val="1"/>
  <p:tag name="KSO_WM_UNIT_ISNUMDGMTITLE" val="0"/>
  <p:tag name="KSO_WM_UNIT_TEXT_FILL_FORE_SCHEMECOLOR_INDEX" val="14"/>
  <p:tag name="KSO_WM_UNIT_TEXT_FILL_TYPE" val="1"/>
  <p:tag name="KSO_WM_UNIT_USESOURCEFORMAT_APPLY" val="1"/>
</p:tagLst>
</file>

<file path=ppt/tags/tag524.xml><?xml version="1.0" encoding="utf-8"?>
<p:tagLst xmlns:p="http://schemas.openxmlformats.org/presentationml/2006/main">
  <p:tag name="KSO_WM_BEAUTIFY_FLAG" val="#wm#"/>
  <p:tag name="KSO_WM_TEMPLATE_CATEGORY" val="custom"/>
  <p:tag name="KSO_WM_TEMPLATE_INDEX" val="20203228"/>
  <p:tag name="KSO_WM_SLIDE_ID" val="custom20203228_12"/>
  <p:tag name="KSO_WM_TEMPLATE_SUBCATEGORY" val="15"/>
  <p:tag name="KSO_WM_SLIDE_TYPE" val="text"/>
  <p:tag name="KSO_WM_SLIDE_SUBTYPE" val="diag"/>
  <p:tag name="KSO_WM_SLIDE_ITEM_CNT" val="4"/>
  <p:tag name="KSO_WM_SLIDE_INDEX" val="12"/>
  <p:tag name="KSO_WM_SLIDE_SIZE" val="669*324.027"/>
  <p:tag name="KSO_WM_SLIDE_POSITION" val="145.5*144.602"/>
  <p:tag name="KSO_WM_DIAGRAM_GROUP_CODE" val="l1-2"/>
  <p:tag name="KSO_WM_SLIDE_DIAGTYPE" val="l"/>
  <p:tag name="KSO_WM_TAG_VERSION" val="1.0"/>
  <p:tag name="KSO_WM_SLIDE_LAYOUT" val="a_b_l"/>
  <p:tag name="KSO_WM_SLIDE_LAYOUT_CNT" val="1_1_1"/>
  <p:tag name="KSO_WM_TEMPLATE_MASTER_TYPE" val="1"/>
  <p:tag name="KSO_WM_TEMPLATE_COLOR_TYPE" val="1"/>
</p:tagLst>
</file>

<file path=ppt/tags/tag525.xml><?xml version="1.0" encoding="utf-8"?>
<p:tagLst xmlns:p="http://schemas.openxmlformats.org/presentationml/2006/main">
  <p:tag name="KSO_WM_UNIT_PLACING_PICTURE_USER_VIEWPORT" val="{&quot;height&quot;:2761,&quot;width&quot;:8210}"/>
</p:tagLst>
</file>

<file path=ppt/tags/tag526.xml><?xml version="1.0" encoding="utf-8"?>
<p:tagLst xmlns:p="http://schemas.openxmlformats.org/presentationml/2006/main">
  <p:tag name="KSO_WM_BEAUTIFY_FLAG" val="#wm#"/>
  <p:tag name="KSO_WM_TEMPLATE_CATEGORY" val="custom"/>
  <p:tag name="KSO_WM_TEMPLATE_INDEX" val="20203228"/>
</p:tagLst>
</file>

<file path=ppt/tags/tag527.xml><?xml version="1.0" encoding="utf-8"?>
<p:tagLst xmlns:p="http://schemas.openxmlformats.org/presentationml/2006/main">
  <p:tag name="KSO_WM_UNIT_TABLE_BEAUTIFY" val="smartTable{be55655b-d320-4c22-8e92-423896e8849c}"/>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1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gICAiRmlsZUlkIiA6ICIxMTM1NTI3NTA2OTAiLAogICAiR3JvdXBJZCIgOiAiNzY2OTc2NzM2IiwKICAgIkltYWdlIiA6ICJpVkJPUncwS0dnb0FBQUFOU1VoRVVnQUFBMXdBQUFDdUNBWUFBQUFpVnd4TEFBQUFDWEJJV1hNQUFBc1RBQUFMRXdFQW1wd1lBQUFnQUVsRVFWUjRuTzNkZTF4VWRmNC84TmVaQVJRaVVWdlR0Q3hYVzB4M004NUFacGFhYVVrcW1XSm1tV2FhdC9XMm1OZEV4VHRsK3BYTXhEUTFVVk5EYzNQVHNoUXZ2L1dDUU41THZDeFpMa2dpZDJRdTUvUDdnK1lzQThObFlHN0E2L2w0K0hnNDUzek9uTS9NdkhtZnorZWN6L2tjZ0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2pXa2x4ZEFiSmRRRURBU1VtU25uUjFQUWdBWUJSQ0JDY2xKWDN2Nm9wWXcxaHhLdzZORmY3V2JzWGxlWUh4NEZaY0hnLzJ3cmlxbFNJU0V4UG51Ym9TdFozRzFSVWcyekhadVJVUEFQTmNYWW15TUZiY2lrTmpoYisxVzNGNVhtQTh1QldYeDRPOU1LNXFwYm11cmtCZDRPSHFDbERWSlNRa3VMb0tkVnAwZERUV3JsMExTWkxjL3F3bFk4VzFuQmtyL0sxZHk5M3lBdVBCdGR3dEh1eUZjVlh6SlNRa1lOU29VUUJ3Mk5WMXFRdDRoWXVJaUlpSWlNaEIyT0VpSWlJaUlpSnlFSGE0aUlpSWlJaUlISVFkTGlJaUlpSWlJZ2RoaDR1SWlJaUlpTWhCMk9HaU91UHExYXZxLy9WNnZkWC9Fd0dNRlFESXljbFIvNStXbHFiK1h3aUJtemR2dXFKSzVBUzV1YmxRRk1WaW1jRmd3TjI3ZDExVUk2cE4zRG12NlBWNkNDRmNXZ2VxdmRqaHF1TVVSVUZlWGg1dTNicUZ6TXpNY3N1bXBLUmc3ZHExTnIyL1RxY3JkLzJGQ3hlUWxaVlZhcmxlcjhjenp6eFRxWDNjdW5VTCsvYnRxN0RjYTYrOXB2Ni9jK2ZPNnY4N2RlcFVxZjNVZGZhS2xmejhmS3hZc1FJR2c4SHFPcDFPaC96OGZLdjdQM0xrQ0lRUXlNdkxLM1BmY1hGeFphNWpyRlNPb2loNDQ0MDNrSitmRDcxZWo1ZGVla2xkVjFCUWdMNTkrMWI0SGdrSkNZaUtpcXIwUHUvZXZZdXpaODlXV083Q2hRdVZmayt6UzVjdVlmcjA2UmJMVHAwNmhXZWZmUmJ4OGZFMnY1K2p0V25UcGw1UVVGQXpaKy8zOU9uVEdEcDBhS2xHNTZ4WnMvQ3ZmLzJyVlBubzZHajg1ei8vc2R2K0hYazhVaFFGWjg2Y1FYcDZlbldyU1ZYa3pua0ZBRmFzV0lIbzZPaEt2emRRZEx3cDNvbmN0V3RYbVdVTENncHc3dHc1OWZXQ0JRdHc1c3daQUVXZjYrVEprM2JaRDdrblBvZXJscnQ5K3piZWVlY2RHSTFHbUV3bW1Fd21HQXdHR0kxR0tJb0NEdzhQMUs5Zkg5N2UzdWpidHkrR0R4OE9BQWdNREVTREJnMEFBTm5aMlRoOStqVDI3OTl2OTdNLysvYnR3NWt6WnhBZEhZMFJJMGFveTRVUUtDZ293T0RCZzlWbFBYcjBzQ2hUdk95eVpjdncrT09QbzBXTEZuYXRYMTNpckZqUmFyV0lqNDlIUkVRRUZpNWNhRk1kcDB5Wmd2Mzc5eU04UEJ5eUxHUGt5SkVBZ0hIanhtSDE2dFZxbWJLZUVjTllxWndUSjA2Z1diTm04UEh4cWZKVnZVY2ZmUlN6Wjg5Rzc5NjkwYnAxNndyTHA2ZW5ZL0xreWRpOWV6ZjgvUHpLTERkeTVFZ2NQMzRjUU5FSm5mdnZ2NzlVbWQ5Ly85MmlJeFVYRjRmNzdydFBmWjJibTR1bFM1ZWlYNzkrK09DREQ3QnAweVo0ZTN2Yjh2RWNxbEdqUm8xTUp0Tk5XWmFQQ0NGaUZVWFpkZWJNbWQ4Y3VVK0R3WURJeUVoa1pHU2dmLy8rNnZJMzMzd1RodzRkd3FWTGwvRDU1NStyeTNmdjNnMHZMeStNR0RFQ3ExZXZSdVBHamZIS0s2K1V1NDg5ZS9hNDdIZ1VGUldGTFZ1MllQRGd3UWdMQzdOYUppZ29DRDQrUGhXK2wxNnZWMk9RS3MrZDg4cXBVNmZ3NVpkZm9tblRwdmp1dSsrc2x0bStmVHM4UFQzVjEyZk9uTUhpeFl1eGVmTm0zSHZ2dlFDQUpVdVdvSC8vL2toTFM4UEhIMytNRGgwNllNQ0FBUUNBNzcvL0hudjM3bFU3ZFhGeGNYajk5ZGNCQVBmY2N3OW16SmlCamgwN0lpd3NEUFhxMWF2eWZzZzlzY05WeTkxMzMzMllNV01HbWpWckJqOC9QM2g2ZWlJMk5oYVBQdm9vbm5ycUtiVmNaR1FrWkZsV1h6ZHExQWdIRGh4QVdsb2FCZzhlREwxZWo5MjdkeU0vUHg4N2R1eXcyTWVXTFZ2d3dBTVA0T1dYWDdhYVJJT0RneTFlKy9yNll1Zk9uUUNBZi96akh4ZzllalMrK09JTGJOdTJUUzJqMSt2UnFWTW5pMlZtT3AwT2pSczN0bGltMFdqdzFsdHZsU3FibVpscDB4bnNuSndjTmFIVk5jNk1sV1hMbHVHMTExN0QvdjM3MGF0WHIwclZUNlBSd01QREEzNStmbGk1Y2lXdVhidUdsSlFVTkczYUZFbEpTVmEzWWF4VVRVeE1ERjU0NFlWS2w4L0p5VUczYnQzZzVlVlZhdDJRSVVNc1hudDVlV0hDaEFrV1o1S0ZFSkFrQ1ZxdEZxR2hvVmIzY2VEQWdWTExOQnBOcVN1V0pUc01BTEIvLzM2OC8vNzdBSXB5eS9UcDA5RzFhMWRNbWpRSnk1WXR3NVFwVTdCaXhRcUxSbzRia0FCMGxTU3BxMWFyalpKbCtZUWtTYkVHZ3lIMjdObXoxKzI5czZWTGwwS1daVHovL1BObzFxd1pXclpzQ2FEbzZ0YktsU3RSdjM1OXRHalJBczJhL2UvQzIvRGh3L0hycjc4aVBEd2MyN2R2eDdGang5UjFtWm1aZVA3NTUwdWQvSEJXamlsdTNicDErUDc3NzdGOSszYUVoNGRqM2JwMTZzbWFrZzRmcnZnWnNIWGxTcmU5dVd0ZVNVbEpRVVJFQlA3ODV6OWo0TUNCRm1XenM3TXhhZElrdEd6WjBxS3psWnFhaWhrelptREZpaFZvMnJTcHVqOEFtRE5uRHVMajQvSHFxNi9peFJkZlZMZUpqWTNGMEtGRDFlMzFlajFhdFdvRkFHamJ0aTAyYjk2TVR6LzkxT0pFUWxYMlErNkpIYTQ2NE1LRkMxaXpaZzFXclZvRkh4OGY2SFE2aElXRllkT21UV2phdENuV3JWdUh5NWN2WS9Ma3lhVzJOU2UxSFR0MlFLZlRJVHc4SFBYcjExZlhoNFNFUUpJa0FFWER0VXFlOWRQcGRCWU5JcjFlajU0OWU2cXZ0Vm90bGk5ZkRsOWZYd0JRcjJpWkUwcnhLMXdQUC93d2xpNWRDbzFHVTZyeHBkUHByRjdWQ0FvS1F2ZnUzUUVVRFdmbzNyMDd2di8rZTZ2ZjA4R0RCN0Y0OFdMczJMR2pWQ085cm5CV3JEUnYzaHpyMXExRG16WnRLbFd2akl3TUpDY253OFBEQTNQbnprVktTZ295TWpMUW9rVUx6Smt6cDh6dEdDdTJPM1BtREU2ZVBJa2xTNWFvM3djQWkvK2JYMGRHUmlJb0tFaGRWdkx2WDFFVWFEVFdSNjZiR3pWbnpwekJoeDkraUk4KytnaCtmbjY0ZmZzMkprMmFoUGZlZXcrUFBmYVlXcjVQbno0QWluSkluejU5OFBISEg2dnJybDY5aWpGanhxanJlL2Z1cmE2TGo0L0g3ZHUzNGUvdmo4ek1URXlkT2hVUFB2Z2dKazZjQ0FBSUN3dkQvUG56TVh6NGNDeGF0RWh0QUxtaHA0UVFUM2w0ZUh3Z3kzSVNnRmhKa21JVEVoSitxdTRiSHp0MkROZXZYOGNubjN5QzA2ZFA0OTEzMzhXcVZhc3djK1pNR0kxR0JBUUU0UFRwMHhnM2JodzJiTmhnY2FWZ3hvd1pTRTFOVmYrMksrS3NIQU1VRGVHS2pJekUyYk5uOGVtbm4rS0JCeDdBNnRXck1XSENCS1NrcEdER2pCbTQ1NTU3TFBaeDh1Ukp6SjQ5dTh6NmI5cTBxVktma3l5NWExNjVmdjA2eG84Zmo3Q3dNUHoxcjMvRmlCRWprSldWaGVIRGgrUDgrZk9ZUFhzMk9uVG9ZSEdjdVhIakJzTEN3bkQ3OW0yMGJkc1dNVEV4K1BISEg1R1ltQWdoQklLQ2dqQjc5bXg0ZVhuaHM4OCtRNE1HRFJBYUdvcHo1ODVoM3J4NWlJaUlnS0lvdUh2M0xwNTc3cmxTbjJIUG5qMW8wYUlGSWlNanE3UWZjay9zY05VQnc0Y1BSMnBxS2lJakl4RVJFWUYyN2RwaDVNaVJTRTVPeHFWTGwzRHc0RUZFUjBlWGUzWTNPVGtabzBlUHhxdXZ2b3IxNjllalNaTW1BSW82Um1VbHZvcHMyTEFCWDMvOU5ieTl2VEZuemh6TW16ZXYzUElwS1NsUUZBVno1ODdGd0lFRGtadWJhN0hlMnBXMHVYUG5xZzIxb0tBZ0hEeDRFRUJSd3U3YXRhdGFOam82R3J0Mzc4Ynk1Y3RyWFFQYUZzNklsZHpjWEJpTlJ0eC8vLzJWanAwRkN4YWdRWU1HTUJnTUNBa0pRWnMyYmRDNGNXTW9pZ0t0Vmx2bWRvd1YyeWlLZ2c4Ly9CQUE0T2ZuaDRNSEQ2cFhtODNmUjM1K1BwNTk5bG4xZFhFWkdSbjQrZWVmMGFsVEoxeTVjZ1h2dmZjZXRtL2ZEcUNva2ZMaGh4OWkrZkxsMEdnMEdEaHdJQW9LQ2dBQWVYbDVlT09OTndBVW5kVldGQVZUcDA0RlVIVG1ldGV1WGRpN2R5K0FvcXNMNXYrYnRXN2RHZ2NPSExEYUVOdTRjU09Bb2s3WnVISGowSzlmUDR3ZE8xWmRyOUZvTUcvZVBNVEV4R0RZc0dINC9QUFA4Y2dqajFUbmExUU5IRGhRZSszYU5VMVdWcGJHejg5UGUvZnVYWTJ2cjYrbXNMQlE0KzN0cmJsNzk2N1d5OHRMWXpRYU5VYWpVZVBsNWFVeEdBeGFSVkdhVnZEV0FRQUNoQkFMWlZuK0Q0QTRBRDhrSmladUFXRHp1Ty9PblR0RGxtWFVxMWNQblR0M1JrNU9EdDUrKzIyOCtlYWJ5TTdPeHBneFk3Qmt5UklzV2JKRUhkcG41dW5waVljZWVxalMrM0xXOGNqY3VHL1RwZzAyYmRxa1hvMzI4L1BEdW5YckVCa1ppUUVEQm1EOCtQRUlEZzVXODBqSGpoMnRYazJscW5QbnZITHIxaTJNSGowYXp6Ly9QQUJnL2ZyMStQdmYvNDZ2dnZvS3FhbXBDQXNMc3pqeEN3Q0ppWWtZTldvVUZpNWNDSzFXQzZQUmlHN2R1bUhtekpubzA2Y1BPbmJzQ0M4dkx5aUtnblBuenFtZHl1SW4raUlpSXRDOGVYTzg4ODQ3Wlg1dmUvYnNxZEoreUQyeHcxVkhUSjgrM1dLU2dpVkxsaUFoSVFHRmhZVUlDQWdvYzJpVStXeGhSRVNFT254TFVSU2twNmVqU1pNbU1KbE04UEQ0WHhpWkc2ekZGVjlXL0ZMNW9FR0RFQklTZ3BkZmZobisvdjVXaHc5YTA2ZFBIM3p3d1FjV1F6OUtYa2tEZ0s1ZHU1YXFUMHBLQ2g1KytHRm9OQnAxZTUxT2g3Tm56MkxyMXEyMXJnRmRGWTZPbGZuejUrUEtsU3RJU1VuQnFWT25FQk1UVStxc2NjbmZ6WHdRam91TFEwQkFBTHk4dkxCNTgyWmN1M1lOYytmT0xmT3pNRlpzczJYTEZyV3hVaFhwNmVtWU0yY092djMyVzdSczJSSXBLU2xJUzB0RDA2Wk5jZUxFQ2VUazVLZ040di8rOTcvcUVMVHQyN2ZEMTljWHZYdjN4dnIxNjlHb1VTUDA2OWNQR28ybTFPUTVRZ2g4OWRWWDZOS2xDeFJGS2RWNU50dTZkU3V1WExtaVRwTFFxbFVyTEYrK0hPM2J0eTkxbFRNb0tBang4ZkVJQ1FrcDFhR29ocmxYcjE2ZEN3QU5HalNBRUFMMTZ0V0R3V0NBUnFOQllXRWhKRWxTLzlhMFdpMU1KaE0wR28ydDk4bytBdUF0QUcvSnNqd1BRS3hHbzRrdE9kTmdlU1JKZ28rUEQxSlRVL0hKSjU4Z0tTa0o4K2ZQVjRmMVBmVFFReGc1Y2lRR0RCaUFGaTFhd05mWEYwT0hEc1cxYTlkUVVGQ0FVNmRPbFh2aW95Ukg1NWdQUHZnQWh3NGRVaHZ3SlllWW1yM3h4aHRZdjM0OWtwS1NFQjRlWHVuNmsyM2NPYTkwN05nUkpwTUpGeTlleEtsVHAzRG8wQ0ZrWm1haWUvZnV1SGp4SXFLam81R1FrSUIyN2RxaFpjdVc2dTBUUUZIY0FyQVlvdjcyMjI5ajVNaVJNQmdNa0NRSmJkcTBLWFVWeTJReTRlalJvK293NTdKVWR6L2tYdGpocXVYS0cydHViZDNpeFl2VlAxcUR3UUJQVDA4WWpVWUFSV1BiZS9mdWpTTkhqaUExTlJVVEprd28xZUVxZWVaWnA5TlpMQ3MrcE5ESHg2ZlVEY29EQmd5d2V1QTJHbzFWbXBYSGFEUWlQajRlU1VsSlVCUUZpeFl0c2pxejFhcFZxeW85SkthMmNsYXNtQTh5NWhrc2h3MGJobUhEaGdINDMxbk92WHYzV3IxNXZVV0xGa2hOVFVWdWJpNDJidHlJRFJzMlZPOURGOE5ZS1RvTEhCa1ppWUVEQjlxMG5mbktrcisvUHp3OFBIRG16QmtFQkFUZ3NjY2VRMUpTRW5yMTZvVVRKMDZnUzVjdUZ0dmR1WE1IUzVjdVJVNU9EaFl2WGd5Z2FGallva1dMc0d2WExuVm9WMEZCQWI3NjZpc2NQMzRjQm9NQmh3NGRRdmZ1M2FIUmFMQisvWHJNbkRsVDdiUm5aR1FnTkRRVWZuNSsyTHQzTHlaUG5veHAwNlpCbzlHZ2ZmdjI1WDRPTzNhMklFbVNTUWhoQUtBVSsyY3kvMThJb1VpU3BQeFJybVFaRFlDS1p3UW9UVWlTSkl4R283Qmw1TUV2di95Q0RSczJJQzR1RHYzNzkwZGhZU0VpSWlJc3ltaTFXbHkvZmgzQndjSG8xcTBiTm16WUFLMVdXK0ZNdE1VNUs4ZTg5ZFpibURScEVyeTh2REJ6NXN4eTZ6UjA2RkNyOXg0WG42Z0QrTjlrSFdRN2Q4MHJBTEJ3NFVKOCsrMjNlUERCQnhFWUdJaHg0OFpCcDlPcDdacTB0RFRFeDhmai9QbnpPSEhpQlByMjdhdm1FUjhmSDZzbm1RR283UmhyTXlyK3YvLzMvNUNabVlueDQ4ZVhPbkYzKy9adHZQdnV1eFlUWUZSMVArUmUyT0dxNVVxT2ZkNjNieCsyYnQyS2l4Y3Z3dC9mSHpObXpFRGJ0bTJ0YnB1VmxRVmZYMS8xek5UUm8wZXhjdVZLNU9Ua1lPTEVpVlk3WE5YMXl5Ky9XSjI0d05wQnZXUUNzcGFROHZQenNYYnRXano1NUpQUWFEUmxUaU5jV3h2UXRxZ0pzZkxZWTQvaGh4OSt3TFp0MnpCbnpoejF4djZLTUZZcVo5eTRjVENaVEFDQW4zNzZDUk1tVEZEWEZiLzNzdmpyQXdjT0lEOC9YNzBYcG5QbnpqaDY5Q2dDQWdMZzcrK3ZEblU1ZWZLa2V0K1UyWm8xYTlDNmRXdWNPblVLbzBhTnNsZ1hHaHFxVGptZW41K1BiNzc1QnQyN2QwZDhmRHhXcmx5cGxtdmV2RG55OC9QVk05NEhEaHhBbHk1ZG9ORm9NSDc4ZUhXNG1abGVyN2Q2RTc2OUNTRVdKaVltenF2S3RrRkJRYzFNSnROL0sxTldrcVFMaXFMRVNwSVVtNWlZZUE1L0RDa3NQdWxFUlR3OFBOQ2tTUlBzM0xrVDk5NTdyL3E3eDhURVlQRGd3V3FqTGprNUdTTkhqa1JLU29wTlY3VE1uSlZqekIybHlneXhPbmp3b01WOVlHYjMzSE9QeGZDMjRzT0t5VGJ1bWxjQVlQejQ4Wmc2ZFNxZWZmWlphTFZhZFFLbXk1Y3Y0eTkvK1l0YTdzcVZLemh5NUloRjdqQjN4c3kyYjkrT1FZTUdxYStMMzRkVzNMWnQyekJzMkRBY1BIZ1FYM3p4aFRwODlzNmRPK2pmdnorZWZ2cHBpL0pWM1ErNUYzYTQ2cEJObXpiaHE2Kyt3dHExYTlHclZ5K0VoNGRqeXBRcGlJaUlRSWNPSFN6S2VudDdJems1R2MyYk40ZFdxOFhodzRkeC92eDVoSWFHSWljbkIvbjUrYmgxNnhZTUJrT1ZoeFJhb3loS3FmSFNaU2wrNWF6a2xUU2c2QURab0VFRDlTcklaNTk5VnVGN3hzWEY0WUVISG9DL3YzK2w2bEJiT1NOV3FpSW9LQWpoNGVHWVBYczJ1bmJ0aXZ6OC9FcE40OHhZc1YzYnRtM1ZlMW5pNCtQUm9rVUxORy9lSEQvLy9EUHk4dklzR3ZScGFXbnE5T3hCUVVIWXNHRURKazZjaURadDJtRGZ2bjJJajQ5SDgrYk44ZkRERDF2c3czejFZZWZPblJiM3pmVHMyUk92dnZvcWdLSXowUGZkZHg4MmI5NE1BRlk3d3IxNzk4Ym16WnN4WWNJRWJONjhXYjJLV3JLekJSVGQ4MkdlN2FzR1M4UWZRd2RQbno3OWMzWGZySG56NWhnM2JoeGlZbUp3NDhZTjlYYzVmZm8wSG4zMFVYVHMyQkhaMmRrWU5Xb1V0bTdkaW03ZHVwVjZqK3pzYkZ5NWNxWFNIVDFuNUppc3JLd3loenVhVENZOCtlU1RObnhMWkEvdWxGY0FvR0hEaGdDSzdpMkxpWW14S0Z2OGRWbFhtTXlNUmlQZWYvOTlpNDZRTlltSmlUaC8vanlXTGwwS1gxOWZmUHp4eHdnTEM0TVFBb3NXTGNLQUFRTkt6YkpabGYyUSsyR0hxdzY0ZnYwNklpTWprWitmai9YcjE2dVhzRnUzYm8wRkN4WWdMQ3dNTDd6d0FvWVBINDQvL2VsUEFJQi8vdk9mbURadEdxNWV2WXFKRXllaVljT0dtRDU5T3BvMGFZS0dEUnZpdSsrK1EzcDZPdlI2dmNWVXFiWU1LU3p1OHVYTHlNaklzT2x6bGJ4M282eDdPY3FpS0VxcFlZckhqaDNERTA4OFVXc2IwUlZ4WnF5WVhiaHdBWm1abVJZUEdMWW1MUzBObjN6eUNlclhyNjhPTTRxSmlZSEpaS3J3bVRpTWxhcjcrZWVmTVd2V0xDeGR1aFRObXpmSDdkdTNNWFBtVEh6MDBVZDQvUEhIQVFBWEwxNVV6d1lIQlFYaHM4OCtnMTZ2UjQ4ZVBkQ3RXemQ4OHNrblZ2L3U3Y1U4bGZPMWE5Y1FFQkNBZHUzYWxWbjIzLy8rdDFydkd1YjRIOVBDNzNMRXRQQUEwTDkvZi9UdjN4K3Z2ZllhV3JWcWhVNmRPdUhvMGFQbzJMRWpZbUppRUJJU1lyVXh1R3ZYTG16WXNBRnZ2LzEyaFIwdVYrU1lxc2pMeTdPSVdXZGNGYTFMM0MydlpHZG5xMFBicmIzKy9mZmZ5OTMreG8wYkFJcE9VdWgwT3FzakljelB1aHMxYWhUOC9Qd3dkT2hRakJrekJwOSsraWwrLy8xMzVPWGxXVXpvVTlYOWtIdGloNnVXbXoxN05nNGVQSWczM25nRG8wZVBMbldGNFc5Lyt4dGlZbUt3YU5FaUJBY0hZOW15WmVqYXRTdGlZbUp3L2ZwMWZQcnBweGcxYXBUNmtGRHptT3IyN2R2ajFLbFRhTlNva2ZvSFg1bDdyRHc5UGRYWmhZQ2lCRlJZV0loaHc0Wmgzcng1MEdnMFpUNTdxN2k1YytkYURCZXhOaEZDOGVFZ2lxS285Y3pQejRjUUFrT0dERkViRDluWjJmRHg4Y0hGaXhmVkcxWHJHbWZHaXZtZWlibHo1K0xLbFN2bFRud0JGSFhLcGs2ZGlnRURCaUFoSVFHTEZpM0NraVZMY1BYcTFRcnZJV0dzVkYxeWNqTGVmZmRkTEZ5NFVQMmVuMzc2YVV5YU5Ba1RKMDdFK3ZYcjBicDFhM3ovL2ZmcW1lUEdqUnVyZitOZVhsN1E2L1g0NFljZjFDdFVaVEZ2RHhROWQ4a1czdDdlYU5ldUhlTGk0ckIwNmRJeXkrWG41MlByMXEwVnpvanFKaFFBUndGOGFUS1pkanY2d2NkQTBiMGlZOGFNd1crLy9ZWldyVnJodWVlZXc4MmJONUdlbm81dnZ2a0dYM3p4aFVYNTgrZlBBd0FPSFRxRXRXdlhvbm56NXNqTHk0TzN0emV1WGJ0bTBVa3hHbzJZTjIrZTAzSk1kZlh1M2J2VWZXeGtIKzZZVnhvMGFHQXhlVlBQbmowdFhsdTd3clZnd1FJQVJTY1I1czZkaThEQVFFUkZSZUgyN2R2bzNidTMrcWdLc3hVclZzREh4MGNkeGFQVmFqRjI3RmlNR1RNR1dxMFduMzMybWRXcnNiYnVoOXdUTzF5MVhKY3VYVEJtekJnOCtPQ0RaWlpwMnJRcG9xS2ljUEhpUmJSdDJ4WmJ0MjdGMTE5L2pkV3JWNk5Ka3lhWU9YT21lbUNNaW9yQ3pwMDc0ZUhoQVU5UFQweWZQbDE5bi9JdWc1dEprbVR4NE16RXhFUUFSYk5XdmZqaWl4WTNzK3IxZW1nMEdxU21wcFk2YTFtWnNmbm1NdSs5OXg0dVg3NnMzaHR3Nk5BaE5HclVDS05HalVLM2J0MndjT0ZDdlBqaWkxQVVCUjA2ZENqMzdIaHQ1c3hZT1hmdUhIeDhmTkMrZlh2TW56Ky8zT25oRFFZRFpzeVlnZGRmZngxRGhneEI1ODZkTVhUb1VJU0dodUxtelp0NC9mWFhjZTNhTmRTclZ3K3BxYW1scHBObXJGUk5lbm82M24zM1hTeFpzZ1IvL2V0ZkxkYjE3OThmUC8zMEU5YXNXWVBldlh2ajVzMmI2TjY5ZTVtVElwaE1Kb3VHejU0OWV5eldMMW15QklHQmdlcnI0OGVQcTJkOHpYLzcrZm41dUh2M2JxbEdlbHBhR3ViTm13Y1BEdzhzWExnUVM1Y3V4WTgvL21oeGhRUW9HczQ4YTlZcy9PVXZmMEhIamgycjlxVTR5WjA3ZCs0MGF0U29SWHg4ZktxejlsbmVsUUs5WGcrOVhvOVhYbmtGQVBEY2M4OWgxcXhaYU5teUpjTER3OUd2WHorMVhMZHUzZFNURnNXZkNlVGg0ZUhVSEdOVzJRZXJsMVN5czNYcjFpMDBhTkFBZCs3Y3NldDl5M1dOdStVVnM2eXNMSXVIS1pkOFhmd0tWM3A2T3ZidDI0Y2JOMjVnMDZaTnVIWHJGZ1lPSElnUkkwYkEwOU1UbHk5ZlJteHNMTDc1NWhza0pTWGh3dzgveERmZmZJTkRodzVoNDhhTnlNN094cEVqUi9ETk45OGdOVFVWOCtmUHg5MjdkekY1OG1UNCsvdmpoUmRlUUZCUWtQcGdkMXYyNDJZUGJ5ZXEyV1JaRnJJc2krcVlQMzkrbWV0eWNuSkVRVUZCdWR1YlRLWks3ZWZqano4dWQzMUJRWUU0ZnZ5NCtqb3dNRkQ5L3c4Ly9DQ0NnNE5GMzc1OVJWUlVWTG52ODg0Nzc1UzU3dGRmZnhYSnljbWlzTEJRWFphVGsxTlIxU3UwWnMwYThjZHZNYy9WTVZFV2Q0NlZqSXlNVXNzTUJvUFlzbVdMTUJnTXBmWlQzSUVEQjBTUEhqM0VtMisrS1l4R281ZzFhNVlJRGc0Vy9mcjFFeHMzYml5M1ByVTFWdXp4V3dzaGhLSW80c1NKRTBJSUllN2N1Vk5tT2IxZUx3b0xDOFhObXpmRnNXUEhiTjVQNTg2ZHkxeTNjT0ZDRVJnWUtEcDM3aXlpbzZPRkVFSUVCd2VMd01CQXNXalJJclZjU0VpSW1EZHZudmo2NjYrRm9paENDQ0hTMHRMRXJGbXp4UHIxNjlWeTVwZzRjZUtFeU1yS0tyVy9iZHUyMlZ6L3NyaExYckJYUE5ncU56ZFhaR2RuVy93TlZjUlJPV2JNbURGbHJqT1pUT0x2Zi8rN3hiTGl4NStTQmc0Y0tMcDE2eVo2OU9naFZxMWFWVzU5aW5PWGVMQ1hxc2FWdStZVnM3NTkrNWI3dnFHaG9XcE02L1Y2RVJVVkpYYnMyQ0hPbmowcmpFYWoxVzJ5czdQRnZuMzdoQkJDL1BMTEwrTDY5ZXZpNTU5L0ZrOC8vYlNZTUdHQytQNzc3eTIyTFNnb0VOdTJiUk1EQmd3UWE5YXNxZEorYkhINjlHbHpiTWE1T3E3cUFnNytySUZrV1JhQTVVUDB5UG1pbzZQTk4vQkhWSFUyTWtkanJMZ0haOFJLVGZ1dFUxTlRMYTUyMXhidWtoZHFXanpVVnU0U0QvYmk3bkZWRS9KS1lXR2hXMXlKU2toSU1NL2llRGd4TWJHYmk2dFQ2MVgrUVIxRVJFUjI0dTZOSWlLcWVXcENYbkdIemhZNUh6dGNSRVJFUkVSRURzSU9GeEVSRVJFUmtZT3d3MFZFUkVSRVJPUWduTnUwQm91T2puWjFGZXEwUDI2RXJoRVlLNjdsekZqaGIrMWE3cFlYR0ErdTVXN3hZQytNcTVyUFhTYytxYTNZNGFxWmpBQThhbXNpcjJra1NjcHhkUjNLd1ZoeEl3Nk9GZjdXYnNRTjhnTGp3WTI0UVR6WUMrT3E5cWt0c2VuVzJPR3FnWVFRd1pJa1BlUHFlZ0I0R0lBQThJdXJLK0pDQmk4dnJ3MnVya1JaM0NCV25nVncxSVg3ZHljT2pSVTMrSzN0b2Jia0ZKZm5oVm9TRDdXRnkrUEJYbXBZWFBINFV3bVNKTVc2dWc1MUFaL0RSVldtMCttaUZFVVJTVWxKazJ6ZDF2d3NqOFRFUk1aZ0xSVVFFTkJFa3FSZmhSQVBKaVVscFZmbnZSZ3ZkVU4xY2dyVlB2eTdwNnFxN3ZHSHNVZjJ4a2t6cUtvMFFvaitHbzJtUHhoSFpJVWtTZjBBZUdrMG1wZGRYUmVxRVpoVGlNZ3VlUHdoZDhPREdsV0pMTXRQQW1naGhIaFFwOU1GdWJvKzVKYWlBVUJSRk41ZFRSVmlUaUVpTytMeGg5d0tPMXhVVlFQTS94RkNEQ2l2SU5VOWYvdmIzeHJoanlITGtpUnBubmppaVlZdXJoSzVQK1lVSXFvMkhuL0lIYkhEUlZVaFNaSlV2RUUwQUx3ZmtJcng4UERvVy95MUpFbDl5eXBMQk9ZVUlySVRIbi9JSGJIRFJUWUxEQXg4UWdqUnF0aWlQei94eEJNZFhGWWhjanNsR3MvUWFEUzhZa0ZsWWs0aEludmg4WWZjRVR0Y1pETkZVVW9sTDYxV3k0UkdBSURPblR2ZkMrREY0c3VFRUMrMmI5L2UxMFZWSWpmSG5FSkU5c0RqRDdrcmRyaW9La28xaEhqUEJaa1ZGQlM4QktCZWljWDE2OVdyOTVJcjZrTTFBbk1LRVZVYmp6L2tydGpoSXBzRUJBUzBBOURXeXFySFpGbCt6Tm4xSWJkVVZrT1pEV2dxaFRtRmlPeUl4eDl5Uyt4d2tVM0tHd3ZOTTlMVXFWTW5id0JsblVucy9jZDZJaFZ6Q2hIWkE0OC81TTdZNFNLYmxOY0E0bzJwcE5mclh3UndUeG1yN3lrb0tIakJtZlVoOThlY1FrVDJ3T01QdVROMnVLalNkRHBkYXdCbHpod21oSGdpS0Nqb3owNnNFcm1aaXE1SXNBRk54VEduRUpHOThQaEQ3b3dkTHFxMHlnenZNWmxNVEdoMVZQdjI3YjBBVlBTOGs1QS95aUxrRnBNQUFCVjVTVVJCVkJFeHB4Q1JYZkQ0USs2T0hTNnF0TW8wam9RUW9jNm9DN2tmTHkrdjV3SDRWVkRNNzQ5eVJNd3BSR1FYUFA2UXUyT0hpeW9sSUNEZ1lVbVNucXlvbkNSSlR3WUVCRHpzakRxUmU1RWthV0FseTdFQlRjd3BSR1EzUFA0UVVhMGx5N0tRWlZrNGUxdXFHV1JabnZmSDd6elBEdS9GZUtrRCtEdFRjWXdIcXFycUhuOFllMlJ2dk1KRlJFUkVSRVRrSU94d0VSRVJFUkVST1FnN1hFUkVSRVJFUkE3Q0RoY1JFUkVSRVpHRHNNTkZSRVJFUkVUa0lPeHdFUkVSRVJFUk9RZzdYRVJFUkVSRVJBN0NEaGNSRVJFUkVaR0RzTU5GUkVSRVJFVGtJT3h3RVJFUkVSRVJPUWc3WEVSRVJFUkVSQTdDRGhjUkVSRVJFWkdEc01ORlJFUkVSRVRrSU94d0VSRVJFUkVST1FnN1hFUkVSRVJFUkE3Q0RoY1JFUkVSRVpHRHNNTkZSRVJFUkVUa0lPeHdFUkVSRVJFUk9RZzdYRVJFUkVSRVJBN0NEaGNSRVJFUkVaR0RzTU5GUkVSRVJFVGtJQjZ1cmtCMUJBUUVuSlFrNlVsWDE2T21Fa0xFSlNVbFBlZnFlamdMNDZWNmFsTzhNQmFxcHpiRkFwRzlNYjlVRC9PTGRZeXI2bkYxWE5Yb0sxd012T3FSSkttYnErdmdUSXlYNnFsTjhjSllxSjdhRkF0RTlzYjhVajNNTDlZeHJxckgxWEZWbzY5d21TVWtKTGk2Q2pXT1RxZHpkUlZjaHZGaXU5b2FMNHdGMjlYV1dDQ3lOK1lYMnpHL1ZJeHhaVHQzaUtzYWZZV0xpSWlJaUlqSW5iSERSVVJFUkVSRTVDRHNjQkVSRVJFUkVUa0lPMXhFUkVSRVJFUU93ZzRYRVJFUkVSR1JnN0REUlVSRVJFUkU1Q0RzY0ZtaEtBcnk4dkp3NjlZdFpHWm1sbHMySlNVRmE5ZXV0ZW45SzVxZThzS0ZDOGpLeWlxMVhLL1g0NWxubnJGcFg3V0pUcWRyNmVvNldHT3ZlTW5QejhlS0ZTdGdNQmlzcnRQcGRNalB6N2U2L3lOSGprQUlnYnk4dkRMM0hSY1hWLzRIcVVIYXRHbFRMeWdvcUptcjYxSFNiNy85QmtWUjFOZUZoWVg0NktPUHJQNm14VjI2ZEFuVHAwKzNXSGJxMUNrOCsreXppSStQdDdyTnlaTW5NWFhxVkJRVUZGZ3MvOWUvL29VOWUvWlU4Uk1RMVczdW1sc0ErN1pOb3FPajhaLy8vTWZtT2pEdlZOMGZiUmpKMWZVb3lSRnQzcnQzNytMenp6KzMybWFweUsrLy9vcTllL2ZhdkoyN3F4WFA0YkxWN2R1MzhjNDc3OEJvTk1Ka01zRmtNc0ZnTU1Cb05FSlJGSGg0ZUtCKy9mcnc5dlpHMzc1OU1YejRjQUJBWUdBZ0dqUm9BQURJenM3RzZkT25zWC8vZmdnaDdGcS9mZnYyNGN5Wk00aU9qc2FJRVNQVTVVSUlGQlFVWVBEZ3dlcXlIajE2V0pTcHpZUVEzOG15YkJKQ3hBS0lUVXBLT2d2QXZsKytGYzZLRjYxV2kvajRlRVJFUkdEaHdvVTIxWEhLbENuWXYzOC93c1BESWNzeVJvNGNDUUFZTjI0Y1ZxOWVyWmFwTGMvdmFOU29VU09UeVhSVGx1VWpRb2hZUlZGMm5UbHo1amRYMXlzcUtncSt2cjZZUFhzMkpFbENiR3dzTGwrK0RFOVB6M0szaTR1THczMzMzYWUrenMzTnhkS2xTOUd2WHo5ODhNRUgyTFJwRTd5OXZTMjJrV1VaTzNic3dJUUpFN0IyN1Zwb05CcGtaMmNqT2pvYUgzMzBrVU0rSDFGdDU4cmM0c3kyaVplWEYwYU1HSUhWcTFlamNlUEdlT1dWVjhxdDI3Rmp4d0F3NzFTSEVHS3RMTXYreGRvd0p3RW9GVzFYWGE1bzgzcDZldUxHalJ1WU5tMGFvcUtpb05GVS92cU9wNmNuVnExYUJYOS9meno2NktOVis5QnVxRTUydU82Nzd6N01tREVEelpvMWc1K2ZIenc5UFJFYkc0dEhIMzBVVHozMWxGb3VNaklTc2l5cnJ4czFhb1FEQnc0Z0xTME5nd2NQaGw2dngrN2R1NUdmbjQ4ZE8zWlk3R1BMbGkxNDRJRUg4UExMTDBPdjE1ZXFRM0J3c01WclgxOWY3Tnk1RXdEd2ozLzhBNk5IajhZWFgzeUJiZHUycVdYMGVqMDZkZXBrc2F5TzhRYlFVcEtrZGdEQ1pWbStDaUJXbzlIRW5qNTlPaDRPNm53NU0xNldMVnVHMTE1N0RmdjM3MGV2WHIwcVZUK05SZ01QRHcvNCtmbGg1Y3FWdUhidEdsSlNVdEMwYVZNa0pTWFo1MHR3VHhLQXJwSWtkZFZxdFZHeUxKK1FKQ25XWURERW5qMTc5cm9yS2pSLy9ueU1IVHNXNjlldlIyaG9LRFpzMkFBQTZObXpwMFc1ek14TWZQSEZGMmpkdWpVQVlQLysvWGovL2ZjQkZQMmRUNTgrSFYyN2RzV2tTWk93Yk5reVRKa3lCU3RXckVDOWV2VUFBUDM3OTBkQlFRR01SaVB5OHZMUXUzZHZBRVZuRmUvZXZZc3hZOFlBS0RwNVEwUTJjMGx1Y2VheFp2anc0ZmoxMTE4UkhoNk83ZHUzcXgwcW9DZy9QZi84ODZWTzBESHZWSnNFNEJGSmtxWUFtQ0xMOGswQXV6UWFUV3lyVnEyTzd0eTUwK1NJblRvenJzeTBXaTFtenB5Sk1XUEdZT2ZPblJnMGFGQ1o5ZFBwZFBEejh5dTFmUFRvMGFXVzdkKy9IMTVlWGpaOWZuZFJKenRjUU5Hd3ZUVnIxbURWcWxYdzhmR0JUcWREV0ZnWU5tM2FoS1pObTJMZHVuVzRmUGt5SmsrZVhHcmJJVU9HQUFCMjdOZ0JuVTZIOFBCdzFLOWZYMTBmRWhJQ1NTcTZhbnpyMWkwY1AzN2NZbnVkVG1lUmtQUjZ2VVdEVEt2Vll2bnk1ZkQxOVFVQTlZcVcrYXhDOFN0Y0R6LzhNSll1WFZxdDc2SUdLZGx6YlExZ21xSW8wMlJadmdGZ0Y0RFkxcTFiLzl2ZWljdFo4ZEs4ZVhPc1c3Y09iZHEwcVZTOU1qSXlrSnljREE4UEQ4eWRPeGNwS1NuSXlNaEFpeFl0TUdmT0hEdDg4aHJsS1NIRVV4NGVIaC9Jc3B3RUlGYVNwTmlFaElTZm5GV0JldlhxWWNXS0ZaQWtDUXNYTHNTZ1FZUFVxNDNGdmZ6eXkrcEJJejQrSHJkdjM0YS92ejh5TXpNeGRlcFVQUGpnZzVnNGNTSUFJQ3dzRFBQbno4Znc0Y094YU5FaXRHclZDcmR1M2JKb0lBRkZlYVY0QTZrdUR6OG1zak9uNVJabkhXc0FZTWFNR1VoTlRiVllWaDdtSGJ0ckRtQzhvaWpqcjE2OW1pN0w4bGNBWWdzTEN3OWR1SENoOUpuNmFuQm1YSmxwTkJxODlOSkwrTC8vK3o4RUJ3ZXJWOHVzT1hEZ0FMUmFMUW9MQy9IV1cyOWg0Y0tGNmduSjJxTE9kcmlHRHgrTzFOUlVSRVpHSWlJaUF1M2F0Y1BJa1NPUm5KeU1TNWN1NGVEQmc0aU9qbGJQS0Z1VG5KeU0wYU5INDlWWFg4WDY5ZXZScEVrVEFFVWRJMXN1bnhhM1ljTUdmUDMxMS9EMjlzYWNPWE13Yjk2OGNzdW5wS1JBVVpRcTcwK1c1VFZWMnRBMXl1dEVQUVJnRW9CSlY2NWNTZFBwZExzVlJZbjE4L09MaTR1TE0xWjN4ODZJbDl6Y1hCaU5SdHgvLy8yVi9qMFhMRmlBQmcwYXdHQXdJQ1FrQkczYXRFSGp4bzJoS0FxMFdtMTFQM1lwTnNaTDZkTlR6aE1BSUVBSXNWQ1c1WXZPSElicTUrZUhxMWV2NHU3ZHV6aDgrREMrL3ZwcmkzV2ZmLzQ1REFhRDJ1SGF1SEVqQU9EcTFhc1lOMjRjK3ZYcmg3Rmp4NnJiYURRYXpKczNEekV4TVJnMmJCZysvL3h6QUVXZHRwS0tMN3Q3OTY0alBwNnFodVVPSW50eGFHNXhadHZFMDlNVER6MzBrRTMxYzFiZXNVTitjZVh4cHl6bHhVY1RBTzhBZUtkZXZYcVpPcDN1bjMrMFliNkxpNHVyOXBmcXFqYnY4ZVBINGVucGlaaVlHSXdiTjY3Y092YnMyUk5Hb3hFNU9UbnExZExpNnRXclY2UHY3YXF6SFM0QW1ENTl1c1hON0V1V0xFRkNRZ0lLQ3dzUkVCQ0FlKys5MStwMjVwNThSRVNFT25STFVSU2twNmVqU1pNbU1KbE04UEQ0MzFmYnAwK2ZVdTlSZkZueDhiQ0RCZzFDU0VnSVhuNzVaZmo3K3p0aitHQjFrMUpCeFVYS0pzdXkzUnUva2lRMUZVS01rU1JwVEhaMjlsMVpscmRKa2hSYjNYdnRIQjB2OCtmUHg1VXJWNUNTa29KVHAwNGhKaVlHbXpadHNuaXZrckYwOE9CQkFFWDNBQVVFQk1ETHl3dWJOMi9HdFd2WE1IZnUzR3A5M2pKVUpWNXN2MnUyRE9aNE1abHN1b0RacnVRd1ZIdlZwN2lZbUJoODl0bG55TW5KUVh4OFBLS2lvdEN6WjA4Y09IQkFMZE85ZTNjQVJWZTE2OVdyaC9qNGVLU25wd01BV3JWcWhlWExsNk45Ky9hbHpob0hCUVVoUGo0ZUlTRWg2bG5Da2plbzYzUTZpMlZPT05Qc3FBWk50WElLMVQ2T09FNlVwYnE1UmFQUnhCYWZPS2NxSEgyc0dUcDBLSzVkdTRhQ2dnS2NPblhLcHBOelRzdzc5c292MVRyK09EUDJpbWtvaEJncVNkTFE3T3hzeUxLOHZTYTBZVXJLenM3R3NXUEg4TkZISDJIS2xDa1lPblNvT25MTG1pKy8vQktob2FINDhzc3Y4Y2dqaitER2pSczJueEJ3WjNXeXc5V3BVeWViMWkxZXZCalBQZmNjQU1CZ01NRFQweE5HWTlGRms4T0hENk4zNzk0NGN1UUlVbE5UTVdIQ2hGTEJWN0pIcnRQcExKWVZIMUxvNCtNREh4OGZpL0lEQmd5d21oQ05SaU4yN2RwVjBjY3RseEJpYk1XbHl0MytiQlczaTVNa3FWdDE5bTNMN2lSSkVsVk5WczZLRi9NOVBPWlpMSWNORzRaaHc0WUJLSnFsOE5sbm44WGV2WHRMeFFjQXRHalJBcW1wcWNqTnpjWEdqUnZWZTRmc3JRcnhvdGZyOVRzcUxsYmhmdTBWTDlXS2hmSU1HVElFUTRZTVFWQlFVSVZsOVhvOXZMeThzSGZ2WGt5ZVBCblRwazJEUnFOQisvYnR5OTJ1dkNFWnpsYmQzRkhPKzFZcHAxRHQ0K1RqUkhVSlNaS0UwV2dVVlIxeDRxeGpqZmtxZVVVekpydVNuZkpMbFk4L2JoWjdRbEVVVWRtaG55VTV1ODFyWmg2Q0tNc3lubjc2YVd6ZXZObGk5RVp4a2lSaCtmTGxlT21sbC9ESUk0OEFBUHIxNjJmekNRRjNWaWM3WENYdnFkcTNieCsyYnQyS2l4Y3Z3dC9mSHpObXpFRGJ0bTJ0YnB1VmxRVmZYMTkxU3RTalI0OWk1Y3FWeU1uSndjU0pFOHNOdnFyNjVaZGZyRTROYlk5a21aU1U1SkpoUVVsSlNjL1p1bzBzeXo4QjhLOUUwVlFoeEc0QXNYNStmb2ZOUXdxTDN3eHFpNW9RTDQ4OTloaCsrT0VIYk51MkRYUG16RUhMbG82WlFkOWQ0aVVvS0tpWnlXVDZiMlcybFNUcGdxSW9zWklreFNZbUpwNERJR1Jabmw3aGhuYlN2My8vVXNzS0N3dFJ2MzU5akI4L1hoMldZV2J1akZXazVNUTdKWmM1ZWtpaHEyS0I2bzZxSENlcXE3cTVCYWpkeHhwbjVSMVg1eGRIeEo0c3kvc0J2RmlKb3BsQ2lEMlNKTVUyYU5EZ2dIbElZVTJLcTR5TURHemV2QmxSVVZFQWlpYkFHREprQ0VKQ1F0Q2lSUXUxWEVGQkFUUWFEVFFhRGZidTNRdGZYMStMWWZqRjV6ZVlOV3NXZXZUb1VhWHZ3QjNVeVE1WGNaczJiY0pYWDMyRnRXdlhvbGV2WGdnUEQ4ZVVLVk1RRVJHQkRoMDZXSlQxOXZaR2NuSXltamR2RHExV2k4T0hEK1A4K2ZNSURRMUZUazRPOHZQemNldldMUmdNaGlvUEtiUkdVUlNMaVRMcXNQSk9jL3dDWUpja1NiRi8vdk9manp0cXRoOW54RXRWQkFVRklUdzhITE5uejBiWHJsMlJuNTl2OVVwWUhaS0kvODFnK2JNcksxTDhLblQzN3QyaEtBb2tTWUpHb3luVjJRS0FHemR1b0duVHB1Vys1OHFWSzB1ZGNDazVHVTl0ZVFRQWtadHhTbTV4NXJFbU96c2JWNjVjcWJCQno3eFRiZVZkb2tvSHNGdVNwRmdBaHhJVEU4dC9lR01WT1NPdWhCQllzR0FCbm5ubUdmVTlXN1pzaVZkZWVRVVJFUkZZczJhTmVzOVhabWFtT2tOaHlkalI2WFRxWkJxMVFaM3RjRjIvZmgyUmtaSEl6OC9IK3ZYcjBiaHhZd0JBNjlhdHNXREJBb1NGaGVHRkYxN0E4T0hEOGFjLy9Ra0E4TTkvL2hQVHBrM0QxYXRYTVhIaVJEUnMyQkRUcDA5SGt5Wk4wTEJoUTN6MzNYZElUMCtIWHErM2VPNk9MVU1LaTd0OCtUSXlNakljOGZGcnFwS24vYTlJa2hSck1wbGlmL3p4eDlQNDQreWlJeEsrTStQRjdNS0ZDOGpNekVUbnpwM0xyVnRhV2hvKytlUVQxSzlmWHgwR0VCTVRBNVBKVk9yTVZpMTMvSStwbTNlNWFscjQ0c3dQTHk5K2NrV3IxU0l2TDYvY0c1UC8vZTkvNC9ISEh5OXp2YlZjVWQ2Nm9VT0g0czAzMzZ4TWxZbklPcWZsRm1jZmEzYnQyb1VOR3piZzdiZmZMcmZEeGJ6akVMOUprclJMVVpUWU5tM2FISFBVaVdMQXVYRzFhdFVxSkNjblkrdldyUloxR0R0MkxGNS8vWFVzVzdZTTA2Wk5Bd0JjdTNZTkR6MzBFQVlPSEdqMW9jc2xINDlUL0o1b2NpSlpsb1VzeThJV0JvTkJ2UGZlZTZKVHAwNWkxYXBWd21Bd3FPdUt2MWRxYXFxWU1HR0NDQXdNRkhGeGNVSUlJVFp2M2l4Q1EwTkZhbXFxQ0FrSkVSY3ZYaFJDQ0dFeW1kVHRUcDQ4S1lLRGc5WFhOMi9lTEZXSGtuVldGRVg4OTcvL1ZWL3I5WG9SR0Jnb25ucnFLYkYvLzM0UkdCaG85YlBZK3RsTGJ1dWltMEdyVEpibG4yUlp2aEFRRUJBaHkvTGpzUEdKN1RVaFhnb0xDNFVzeStLOTk5NFRnd1lOVXJmSnk4c1RzaXlMdkx3OGkvcWRQMzllQkFjSGkzWHIxb214WThlS2FkT21DWlBKSktaTm15YTJiOTllNmpldktuZUxsNkNnb0dheUxKdGtXWTZUWlhsOGh3NGRXbFM4MWY5VUpSWXFJeXNyU3dRR0JvcXBVNmVLUFh2MmlMbHo1NnJyakVhakVFS0lBd2NPaUFFREJsaHMxN2x6WnlGRTBlL2NxMWN2Y2VMRUNZdjFaZVdBNGh6eGVjcmFqenZGQXBFOVZUZTNBRFhqV0hQdTNEa2h5N0lZTzNhc3VISGpoakNaVENJM04xZVlUQ2FSa0pBZ25ucnFxVXJuQTN1cXpmbEZsdVg5c2l4ZmwyWDVBMW1XbndKZzA4MSs3aDVYUnFOUnZQLysrNkpidDI3aXlwVXJWdXR6NWNvVjBhVkxGeEVlSGk1eWMzUEY0c1dMeFljZmZsaG1MSmlQbTlWVm0rUEtLYXJhYVByMjIyL0ZqUnMzclA0Z0pWMjRjRUdZVENheFpjc1c4ZXFycjRwYnQyNEpJWVE0ZnZ5NHVIejVzaEJDaUJVclZvaW5uMzVhZE9uU1JUei8vUFBpdSsrK3EvQ0hMOCtKRXlkRVlHQ2cyTDE3dHhEQ3NyRlZXRmdvREFhRHVISGpodWpZc1dQNUg3U0NPdFMwNE5QcGROVzZNYWtteE12cDA2ZkZNODg4STdadTNXcVIxS3gxdVBSNnZlalRwNC9ZdkhtekVFS0lTNWN1aWFDZ0lQSEtLNitJamgwN2loOS8vRkZjdlhwVi9QcnJyK0wwNmRPaVU2ZE9Obi8yNHAvVm5lS2xUWnMyOVlLQ2dwcFZkWHRIZGJndVhyd29oZzBiSmk1ZHVsUnEzZXpaczhXVFR6NHBPbmJzcVA1dG0zWHUzRmtvaWlJbVRab2tKazZjV0dwYmRyaUluS082dVFXb0djZWFyS3dzaXp4VVdGZ29BZ01EaFN6TFFxZlRpU1ZMbGxTcXp1eHdWZDRmYlppcXpYd0I5NCtyNWN1WGk1ZGVlcW5NenBiWitmUG5SYytlUGNYU3BVdkZNODg4STg2ZVBXdTFIRHRjYnNUZWphYjU4K2VYdVM0bkowY1VGQlNVdTMzeEJuSjVQdjc0NDNMWEZ4UVVpT1BIajZ1dml6ZTJmdmpoQnhFY0hDejY5dTByb3FLaUtyVS9hK3BpOE5XVWVNbkl5Q2kxekdBd2lDMWJ0bGljblRMdnA3Z0RCdzZJSGoxNmlEZmZmRk1ZalVZeGE5WXNFUndjTFByMTZ5YzJidHhZYm4zS1U5dml4VkVkcm9vWWpVYXJ2N3Y1dHpseDRvVEl5c29xdFg3YnRtMFZ2bmRZV0ZqMUsxZ0p0UzBXaU95dHBoeHJTc3JOelJYWjJkbWlzTEN3MG5XemQ5NWhmaW1idThkVlZsYVd5TXpNck5TKzc5eTVJMzc3N1RjeGJkcTBNc3ZVdGc1WGxYdmE3c0Q4NWZFbVRkdVpiM3hOVEV5czBURmdDOFpMMWRXMmVHRXNWRjF0aXdVaWUyTitxVHJtbDdMVnhyZ1NRcUNxMDkzYndoM2lxbW9QaXlBaUlpSWlJcW9pWjNTMjNBVTdYRVJFUkVSRVJBN0NEaGNSRVJFUkVaR0RzTU5GUkVSRVJFVGtJT3h3RVJFUkVSRVJPWWlIcXl0Z0QrYlpSNGdxZy9GQ1pvd0ZJbklVNWhkeUJNWlZ6VlNqcjNBSkllSmNYWWVhcks1OWYzWHQ4OXBiYmZyK2F0Tm5jUVYrZjBSbDQ5OUg5ZkQ3czQ3ZlMvWHcreU1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OS9iL0FTWXpKWnd5NWl6TEFBQUFBRWxGVGtTdVFtQ0MiLAogICAiVHlwZSIgOiAiZmxvdyIsCiAgICJWZXJzaW9uIiA6ICIiCn0K"/>
    </extobj>
  </extobjs>
</s:customData>
</file>

<file path=customXml/itemProps528.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5997</Words>
  <Application>WPS 演示</Application>
  <PresentationFormat>宽屏</PresentationFormat>
  <Paragraphs>602</Paragraphs>
  <Slides>43</Slides>
  <Notes>1</Notes>
  <HiddenSlides>0</HiddenSlides>
  <MMClips>0</MMClips>
  <ScaleCrop>false</ScaleCrop>
  <HeadingPairs>
    <vt:vector size="8" baseType="variant">
      <vt:variant>
        <vt:lpstr>已用的字体</vt:lpstr>
      </vt:variant>
      <vt:variant>
        <vt:i4>23</vt:i4>
      </vt:variant>
      <vt:variant>
        <vt:lpstr>主题</vt:lpstr>
      </vt:variant>
      <vt:variant>
        <vt:i4>5</vt:i4>
      </vt:variant>
      <vt:variant>
        <vt:lpstr>嵌入 OLE 服务器</vt:lpstr>
      </vt:variant>
      <vt:variant>
        <vt:i4>10</vt:i4>
      </vt:variant>
      <vt:variant>
        <vt:lpstr>幻灯片标题</vt:lpstr>
      </vt:variant>
      <vt:variant>
        <vt:i4>43</vt:i4>
      </vt:variant>
    </vt:vector>
  </HeadingPairs>
  <TitlesOfParts>
    <vt:vector size="81" baseType="lpstr">
      <vt:lpstr>Arial</vt:lpstr>
      <vt:lpstr>宋体</vt:lpstr>
      <vt:lpstr>Wingdings</vt:lpstr>
      <vt:lpstr>华文细黑</vt:lpstr>
      <vt:lpstr>微软雅黑</vt:lpstr>
      <vt:lpstr>汉仪旗黑-85S</vt:lpstr>
      <vt:lpstr>黑体</vt:lpstr>
      <vt:lpstr>Arial</vt:lpstr>
      <vt:lpstr>站酷文艺体</vt:lpstr>
      <vt:lpstr>等线</vt:lpstr>
      <vt:lpstr>思源宋体 CN</vt:lpstr>
      <vt:lpstr>Source Han Sans Regular</vt:lpstr>
      <vt:lpstr>Tempus Sans ITC</vt:lpstr>
      <vt:lpstr>幼圆</vt:lpstr>
      <vt:lpstr>站酷文艺体</vt:lpstr>
      <vt:lpstr>站酷小薇LOGO体</vt:lpstr>
      <vt:lpstr>Times New Roman</vt:lpstr>
      <vt:lpstr>Arial Unicode MS</vt:lpstr>
      <vt:lpstr>方正宋一简体</vt:lpstr>
      <vt:lpstr>楷体_GB2312</vt:lpstr>
      <vt:lpstr>新宋体</vt:lpstr>
      <vt:lpstr>Trebuchet MS</vt:lpstr>
      <vt:lpstr>Segoe Print</vt:lpstr>
      <vt:lpstr>1_Office 主题​​</vt:lpstr>
      <vt:lpstr>3_Office 主题​​</vt:lpstr>
      <vt:lpstr>Office 主题​​</vt:lpstr>
      <vt:lpstr>2_Office 主题​​</vt:lpstr>
      <vt:lpstr>4_Office 主题​​</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PowerPoint 演示文稿</vt:lpstr>
      <vt:lpstr>PowerPoint 演示文稿</vt:lpstr>
      <vt:lpstr>PowerPoint 演示文稿</vt:lpstr>
      <vt:lpstr>商越的数字化采购方案</vt:lpstr>
      <vt:lpstr>PowerPoint 演示文稿</vt:lpstr>
      <vt:lpstr>PowerPoint 演示文稿</vt:lpstr>
      <vt:lpstr>采购与采购管理定义</vt:lpstr>
      <vt:lpstr>采购的含义</vt:lpstr>
      <vt:lpstr>采购分类</vt:lpstr>
      <vt:lpstr>采购经理与采购员的职责</vt:lpstr>
      <vt:lpstr>采购方式</vt:lpstr>
      <vt:lpstr>采购方式</vt:lpstr>
      <vt:lpstr>采购方式</vt:lpstr>
      <vt:lpstr>采购方式</vt:lpstr>
      <vt:lpstr>PowerPoint 演示文稿</vt:lpstr>
      <vt:lpstr>工作任务一 编制采购计划</vt:lpstr>
      <vt:lpstr>工作任务二 寻找供应商</vt:lpstr>
      <vt:lpstr>工作任务三 签订采购合同</vt:lpstr>
      <vt:lpstr>工作任务四 采购绩效评估</vt:lpstr>
      <vt:lpstr>工作任务四 采购绩效评估</vt:lpstr>
      <vt:lpstr>工作任务四 采购绩效评估</vt:lpstr>
      <vt:lpstr>工作任务四 采购绩效评估</vt:lpstr>
      <vt:lpstr>工作任务四 采购绩效评估</vt:lpstr>
      <vt:lpstr> 采购绩效评估案例</vt:lpstr>
      <vt:lpstr>PowerPoint 演示文稿</vt:lpstr>
      <vt:lpstr>实践应用一 亿看数字化采购管理系统操作</vt:lpstr>
      <vt:lpstr>实践应用一 亿看数字化采购管理系统操作</vt:lpstr>
      <vt:lpstr>实践应用一 亿看数字化采购管理系统操作</vt:lpstr>
      <vt:lpstr>实践应用一 亿看数字化采购管理系统操作</vt:lpstr>
      <vt:lpstr>实践应用一 亿看数字化采购管理系统操作</vt:lpstr>
      <vt:lpstr>实践应用一 亿看数字化采购管理系统操作</vt:lpstr>
      <vt:lpstr>实践应用一 亿看数字化采购管理系统操作</vt:lpstr>
      <vt:lpstr>实践应用一 亿看数字化采购管理系统操作</vt:lpstr>
      <vt:lpstr>实践应用一 亿看数字化采购管理系统操作</vt:lpstr>
      <vt:lpstr>实践应用一 亿看数字化采购管理系统操作</vt:lpstr>
      <vt:lpstr>PowerPoint 演示文稿</vt:lpstr>
      <vt:lpstr>任务拓展一 数字化采购平台对比分析</vt:lpstr>
      <vt:lpstr>任务拓展一 数字化采购平台对比分析</vt:lpstr>
      <vt:lpstr>任务拓展一 数字化采购平台对比分析</vt:lpstr>
      <vt:lpstr>任务拓展二 MRO采购方案设计</vt:lpstr>
      <vt:lpstr>任务拓展二 MRO采购方案设计</vt:lpstr>
      <vt:lpstr>任务拓展二 MRO采购方案设计</vt:lpstr>
      <vt:lpstr>欢迎指导</vt:lpstr>
    </vt:vector>
  </TitlesOfParts>
  <Company>浙江商业职业技术学院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《电子商务物流管理》第二版（人民邮电出版社）</dc:title>
  <dc:creator>邵贵平</dc:creator>
  <cp:lastModifiedBy>张j</cp:lastModifiedBy>
  <cp:revision>452</cp:revision>
  <dcterms:created xsi:type="dcterms:W3CDTF">2008-05-06T01:42:00Z</dcterms:created>
  <dcterms:modified xsi:type="dcterms:W3CDTF">2026-03-05T12:21:33Z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D96D14F92B2B4501BDB0F63686DFE141</vt:lpwstr>
  </property>
</Properties>
</file>