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activeX/activeX1.xml" ContentType="application/vnd.ms-office.activeX+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Layouts/slideLayout32.xml" ContentType="application/vnd.openxmlformats-officedocument.presentationml.slideLayout+xml"/>
  <Override PartName="/ppt/theme/theme4.xml" ContentType="application/vnd.openxmlformats-officedocument.theme+xml"/>
  <Override PartName="/ppt/activeX/activeX2.xml" ContentType="application/vnd.ms-office.activeX+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embeddings/oleObject1.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notesSlides/notesSlide6.xml" ContentType="application/vnd.openxmlformats-officedocument.presentationml.notesSlide+xml"/>
  <Override PartName="/ppt/embeddings/oleObject4.bin" ContentType="application/vnd.openxmlformats-officedocument.oleObject"/>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notesSlides/notesSlide1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embeddings/oleObject14.bin" ContentType="application/vnd.openxmlformats-officedocument.oleObject"/>
  <Override PartName="/ppt/embeddings/oleObject15.bin" ContentType="application/vnd.openxmlformats-officedocument.oleObject"/>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49" r:id="rId1"/>
    <p:sldMasterId id="2147483661" r:id="rId2"/>
    <p:sldMasterId id="2147483680" r:id="rId3"/>
    <p:sldMasterId id="2147483682" r:id="rId4"/>
  </p:sldMasterIdLst>
  <p:notesMasterIdLst>
    <p:notesMasterId r:id="rId145"/>
  </p:notesMasterIdLst>
  <p:sldIdLst>
    <p:sldId id="440" r:id="rId5"/>
    <p:sldId id="257" r:id="rId6"/>
    <p:sldId id="258" r:id="rId7"/>
    <p:sldId id="266" r:id="rId8"/>
    <p:sldId id="516" r:id="rId9"/>
    <p:sldId id="518" r:id="rId10"/>
    <p:sldId id="520" r:id="rId11"/>
    <p:sldId id="521" r:id="rId12"/>
    <p:sldId id="524" r:id="rId13"/>
    <p:sldId id="528" r:id="rId14"/>
    <p:sldId id="536" r:id="rId15"/>
    <p:sldId id="537" r:id="rId16"/>
    <p:sldId id="538" r:id="rId17"/>
    <p:sldId id="540" r:id="rId18"/>
    <p:sldId id="541" r:id="rId19"/>
    <p:sldId id="542" r:id="rId20"/>
    <p:sldId id="544" r:id="rId21"/>
    <p:sldId id="545" r:id="rId22"/>
    <p:sldId id="547" r:id="rId23"/>
    <p:sldId id="553" r:id="rId24"/>
    <p:sldId id="555" r:id="rId25"/>
    <p:sldId id="556" r:id="rId26"/>
    <p:sldId id="554" r:id="rId27"/>
    <p:sldId id="557" r:id="rId28"/>
    <p:sldId id="558" r:id="rId29"/>
    <p:sldId id="559" r:id="rId30"/>
    <p:sldId id="560" r:id="rId31"/>
    <p:sldId id="561" r:id="rId32"/>
    <p:sldId id="562" r:id="rId33"/>
    <p:sldId id="563" r:id="rId34"/>
    <p:sldId id="564" r:id="rId35"/>
    <p:sldId id="565" r:id="rId36"/>
    <p:sldId id="566" r:id="rId37"/>
    <p:sldId id="567" r:id="rId38"/>
    <p:sldId id="568" r:id="rId39"/>
    <p:sldId id="569" r:id="rId40"/>
    <p:sldId id="570" r:id="rId41"/>
    <p:sldId id="571" r:id="rId42"/>
    <p:sldId id="572" r:id="rId43"/>
    <p:sldId id="573" r:id="rId44"/>
    <p:sldId id="574" r:id="rId45"/>
    <p:sldId id="336" r:id="rId46"/>
    <p:sldId id="337" r:id="rId47"/>
    <p:sldId id="338" r:id="rId48"/>
    <p:sldId id="339" r:id="rId49"/>
    <p:sldId id="417" r:id="rId50"/>
    <p:sldId id="418" r:id="rId51"/>
    <p:sldId id="421" r:id="rId52"/>
    <p:sldId id="340" r:id="rId53"/>
    <p:sldId id="341" r:id="rId54"/>
    <p:sldId id="344" r:id="rId55"/>
    <p:sldId id="345" r:id="rId56"/>
    <p:sldId id="347" r:id="rId57"/>
    <p:sldId id="348" r:id="rId58"/>
    <p:sldId id="349" r:id="rId59"/>
    <p:sldId id="350" r:id="rId60"/>
    <p:sldId id="576" r:id="rId61"/>
    <p:sldId id="578" r:id="rId62"/>
    <p:sldId id="579" r:id="rId63"/>
    <p:sldId id="580" r:id="rId64"/>
    <p:sldId id="581" r:id="rId65"/>
    <p:sldId id="582" r:id="rId66"/>
    <p:sldId id="583" r:id="rId67"/>
    <p:sldId id="584" r:id="rId68"/>
    <p:sldId id="585" r:id="rId69"/>
    <p:sldId id="586" r:id="rId70"/>
    <p:sldId id="589" r:id="rId71"/>
    <p:sldId id="587" r:id="rId72"/>
    <p:sldId id="588" r:id="rId73"/>
    <p:sldId id="361" r:id="rId74"/>
    <p:sldId id="451" r:id="rId75"/>
    <p:sldId id="452" r:id="rId76"/>
    <p:sldId id="453" r:id="rId77"/>
    <p:sldId id="454" r:id="rId78"/>
    <p:sldId id="455" r:id="rId79"/>
    <p:sldId id="456" r:id="rId80"/>
    <p:sldId id="457" r:id="rId81"/>
    <p:sldId id="458" r:id="rId82"/>
    <p:sldId id="459" r:id="rId83"/>
    <p:sldId id="460" r:id="rId84"/>
    <p:sldId id="591" r:id="rId85"/>
    <p:sldId id="592" r:id="rId86"/>
    <p:sldId id="593" r:id="rId87"/>
    <p:sldId id="595" r:id="rId88"/>
    <p:sldId id="597" r:id="rId89"/>
    <p:sldId id="599" r:id="rId90"/>
    <p:sldId id="601" r:id="rId91"/>
    <p:sldId id="602" r:id="rId92"/>
    <p:sldId id="603" r:id="rId93"/>
    <p:sldId id="604" r:id="rId94"/>
    <p:sldId id="605" r:id="rId95"/>
    <p:sldId id="606" r:id="rId96"/>
    <p:sldId id="474" r:id="rId97"/>
    <p:sldId id="607" r:id="rId98"/>
    <p:sldId id="608" r:id="rId99"/>
    <p:sldId id="609" r:id="rId100"/>
    <p:sldId id="475" r:id="rId101"/>
    <p:sldId id="477" r:id="rId102"/>
    <p:sldId id="611" r:id="rId103"/>
    <p:sldId id="375" r:id="rId104"/>
    <p:sldId id="612" r:id="rId105"/>
    <p:sldId id="631" r:id="rId106"/>
    <p:sldId id="613" r:id="rId107"/>
    <p:sldId id="614" r:id="rId108"/>
    <p:sldId id="615" r:id="rId109"/>
    <p:sldId id="616" r:id="rId110"/>
    <p:sldId id="617" r:id="rId111"/>
    <p:sldId id="619" r:id="rId112"/>
    <p:sldId id="620" r:id="rId113"/>
    <p:sldId id="621" r:id="rId114"/>
    <p:sldId id="622" r:id="rId115"/>
    <p:sldId id="623" r:id="rId116"/>
    <p:sldId id="624" r:id="rId117"/>
    <p:sldId id="625" r:id="rId118"/>
    <p:sldId id="626" r:id="rId119"/>
    <p:sldId id="627" r:id="rId120"/>
    <p:sldId id="628" r:id="rId121"/>
    <p:sldId id="629" r:id="rId122"/>
    <p:sldId id="630" r:id="rId123"/>
    <p:sldId id="499" r:id="rId124"/>
    <p:sldId id="632" r:id="rId125"/>
    <p:sldId id="633" r:id="rId126"/>
    <p:sldId id="634" r:id="rId127"/>
    <p:sldId id="635" r:id="rId128"/>
    <p:sldId id="636" r:id="rId129"/>
    <p:sldId id="637" r:id="rId130"/>
    <p:sldId id="638" r:id="rId131"/>
    <p:sldId id="639" r:id="rId132"/>
    <p:sldId id="640" r:id="rId133"/>
    <p:sldId id="641" r:id="rId134"/>
    <p:sldId id="642" r:id="rId135"/>
    <p:sldId id="643" r:id="rId136"/>
    <p:sldId id="644" r:id="rId137"/>
    <p:sldId id="645" r:id="rId138"/>
    <p:sldId id="646" r:id="rId139"/>
    <p:sldId id="647" r:id="rId140"/>
    <p:sldId id="648" r:id="rId141"/>
    <p:sldId id="649" r:id="rId142"/>
    <p:sldId id="650" r:id="rId143"/>
    <p:sldId id="651" r:id="rId144"/>
  </p:sldIdLst>
  <p:sldSz cx="12192000" cy="6858000"/>
  <p:notesSz cx="6858000" cy="9144000"/>
  <p:defaultTex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浅色样式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8EC20E35-A176-4012-BC5E-935CFFF8708E}" styleName="中度样式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C7853C-536D-4A76-A0AE-DD22124D55A5}" styleName="主题样式 1 - 强调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D083AE6-46FA-4A59-8FB0-9F97EB10719F}" styleName="浅色样式 3 - 强调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16DA210-FB5B-4158-B5E0-FEB733F419BA}" styleName="浅色样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93D81CF-94F2-401A-BA57-92F5A7B2D0C5}" styleName="中度样式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AF606853-7671-496A-8E4F-DF71F8EC918B}" styleName="深色样式 1 - 强调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12" autoAdjust="0"/>
    <p:restoredTop sz="91775" autoAdjust="0"/>
  </p:normalViewPr>
  <p:slideViewPr>
    <p:cSldViewPr showGuides="1">
      <p:cViewPr varScale="1">
        <p:scale>
          <a:sx n="65" d="100"/>
          <a:sy n="65" d="100"/>
        </p:scale>
        <p:origin x="810" y="30"/>
      </p:cViewPr>
      <p:guideLst>
        <p:guide orient="horz" pos="2183"/>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5" d="100"/>
        <a:sy n="95" d="100"/>
      </p:scale>
      <p:origin x="0" y="0"/>
    </p:cViewPr>
  </p:sorterViewPr>
  <p:notesViewPr>
    <p:cSldViewPr>
      <p:cViewPr varScale="1">
        <p:scale>
          <a:sx n="63" d="100"/>
          <a:sy n="63" d="100"/>
        </p:scale>
        <p:origin x="-3192" y="-72"/>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tableStyles" Target="tableStyles.xml"/><Relationship Id="rId5" Type="http://schemas.openxmlformats.org/officeDocument/2006/relationships/slide" Target="slides/slide1.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activeX/activeX2.xml><?xml version="1.0" encoding="utf-8"?>
<ax:ocx xmlns:ax="http://schemas.microsoft.com/office/2006/activeX" xmlns:r="http://schemas.openxmlformats.org/officeDocument/2006/relationships" ax:classid="{D27CDB6E-AE6D-11CF-96B8-444553540000}" ax:persistence="persistStorage" r:id="rId1"/>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395AFC-47E1-42D5-B6C0-87119BEC4E2C}" type="doc">
      <dgm:prSet loTypeId="urn:microsoft.com/office/officeart/2005/8/layout/bList2#1" loCatId="list" qsTypeId="urn:microsoft.com/office/officeart/2005/8/quickstyle/simple1" qsCatId="simple" csTypeId="urn:microsoft.com/office/officeart/2005/8/colors/accent1_2" csCatId="accent1" phldr="1"/>
      <dgm:spPr/>
      <dgm:t>
        <a:bodyPr/>
        <a:lstStyle/>
        <a:p>
          <a:endParaRPr lang="zh-CN" altLang="en-US"/>
        </a:p>
      </dgm:t>
    </dgm:pt>
    <dgm:pt modelId="{9603AE88-36A3-4881-9471-3D69EE63CA49}">
      <dgm:prSet phldrT="[文本]" phldr="1" custT="1"/>
      <dgm:spPr>
        <a:ln>
          <a:noFill/>
        </a:ln>
        <a:effectLst>
          <a:outerShdw blurRad="149987" dist="250190" dir="8460000" algn="ctr">
            <a:srgbClr val="000000">
              <a:alpha val="28000"/>
            </a:srgbClr>
          </a:outerShdw>
        </a:effectLst>
        <a:sp3d prstMaterial="metal">
          <a:bevelT w="88900" h="88900"/>
        </a:sp3d>
      </dgm:spPr>
      <dgm:t>
        <a:bodyPr/>
        <a:lstStyle/>
        <a:p>
          <a:endParaRPr lang="zh-CN" altLang="en-US" sz="2000"/>
        </a:p>
      </dgm:t>
    </dgm:pt>
    <dgm:pt modelId="{FFADB73A-58DF-46CC-BDFC-E10A4A16D625}" type="parTrans" cxnId="{F9645409-C292-4F0E-91F4-FA4225B3CA37}">
      <dgm:prSet/>
      <dgm:spPr/>
      <dgm:t>
        <a:bodyPr/>
        <a:lstStyle/>
        <a:p>
          <a:endParaRPr lang="zh-CN" altLang="en-US" sz="2000"/>
        </a:p>
      </dgm:t>
    </dgm:pt>
    <dgm:pt modelId="{D0C31C8B-0DA8-4618-931C-BEC30BF54AB7}" type="sibTrans" cxnId="{F9645409-C292-4F0E-91F4-FA4225B3CA37}">
      <dgm:prSet/>
      <dgm:spPr>
        <a:ln>
          <a:noFill/>
        </a:ln>
        <a:effectLst>
          <a:outerShdw blurRad="149987" dist="250190" dir="8460000" algn="ctr">
            <a:srgbClr val="000000">
              <a:alpha val="28000"/>
            </a:srgbClr>
          </a:outerShdw>
        </a:effectLst>
        <a:sp3d prstMaterial="metal">
          <a:bevelT w="88900" h="88900"/>
        </a:sp3d>
      </dgm:spPr>
      <dgm:t>
        <a:bodyPr/>
        <a:lstStyle/>
        <a:p>
          <a:endParaRPr lang="zh-CN" altLang="en-US" sz="2000"/>
        </a:p>
      </dgm:t>
    </dgm:pt>
    <dgm:pt modelId="{12C66017-DFE3-43CE-8FB6-7F3AE087DE48}">
      <dgm:prSet phldrT="[文本]" custT="1"/>
      <dgm:spPr>
        <a:ln>
          <a:solidFill>
            <a:schemeClr val="accent5">
              <a:lumMod val="75000"/>
            </a:schemeClr>
          </a:solidFill>
        </a:ln>
        <a:effectLst>
          <a:outerShdw blurRad="149987" dist="250190" dir="8460000" algn="ctr">
            <a:srgbClr val="000000">
              <a:alpha val="28000"/>
            </a:srgbClr>
          </a:outerShdw>
        </a:effectLst>
        <a:sp3d prstMaterial="metal">
          <a:bevelT w="88900" h="88900"/>
        </a:sp3d>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zh-CN" altLang="zh-CN" sz="2000" b="1" kern="100" dirty="0" smtClean="0">
              <a:latin typeface="黑体"/>
              <a:cs typeface="Times New Roman"/>
            </a:rPr>
            <a:t>流通加工成本的构成</a:t>
          </a:r>
        </a:p>
      </dgm:t>
    </dgm:pt>
    <dgm:pt modelId="{4EC50438-EC65-4EF1-A67E-65107324ECBA}" type="parTrans" cxnId="{EFD20F8B-0519-447B-AC87-3CFDCA16CD0B}">
      <dgm:prSet/>
      <dgm:spPr/>
      <dgm:t>
        <a:bodyPr/>
        <a:lstStyle/>
        <a:p>
          <a:endParaRPr lang="zh-CN" altLang="en-US" sz="2000"/>
        </a:p>
      </dgm:t>
    </dgm:pt>
    <dgm:pt modelId="{3FBBE78B-93C1-4575-8FAA-985A857A24AB}" type="sibTrans" cxnId="{EFD20F8B-0519-447B-AC87-3CFDCA16CD0B}">
      <dgm:prSet/>
      <dgm:spPr/>
      <dgm:t>
        <a:bodyPr/>
        <a:lstStyle/>
        <a:p>
          <a:endParaRPr lang="zh-CN" altLang="en-US" sz="2000"/>
        </a:p>
      </dgm:t>
    </dgm:pt>
    <dgm:pt modelId="{7C62CAEE-FA2C-4A8A-8E38-CF9CC82FF645}">
      <dgm:prSet phldrT="[文本]" phldr="1" custT="1"/>
      <dgm:spPr>
        <a:ln>
          <a:noFill/>
        </a:ln>
        <a:effectLst>
          <a:outerShdw blurRad="149987" dist="250190" dir="8460000" algn="ctr">
            <a:srgbClr val="000000">
              <a:alpha val="28000"/>
            </a:srgbClr>
          </a:outerShdw>
        </a:effectLst>
        <a:sp3d prstMaterial="metal">
          <a:bevelT w="88900" h="88900"/>
        </a:sp3d>
      </dgm:spPr>
      <dgm:t>
        <a:bodyPr/>
        <a:lstStyle/>
        <a:p>
          <a:endParaRPr lang="zh-CN" altLang="en-US" sz="2000"/>
        </a:p>
      </dgm:t>
    </dgm:pt>
    <dgm:pt modelId="{7FB378D3-F841-4127-B9E0-4E456CF1B456}" type="parTrans" cxnId="{D13ACEDC-DF72-442E-B55A-EE0CBCFA293C}">
      <dgm:prSet/>
      <dgm:spPr/>
      <dgm:t>
        <a:bodyPr/>
        <a:lstStyle/>
        <a:p>
          <a:endParaRPr lang="zh-CN" altLang="en-US" sz="2000"/>
        </a:p>
      </dgm:t>
    </dgm:pt>
    <dgm:pt modelId="{1E58EA81-01AD-4992-8B69-64DFA4B9DA69}" type="sibTrans" cxnId="{D13ACEDC-DF72-442E-B55A-EE0CBCFA293C}">
      <dgm:prSet/>
      <dgm:spPr>
        <a:ln>
          <a:noFill/>
        </a:ln>
        <a:effectLst>
          <a:outerShdw blurRad="149987" dist="250190" dir="8460000" algn="ctr">
            <a:srgbClr val="000000">
              <a:alpha val="28000"/>
            </a:srgbClr>
          </a:outerShdw>
        </a:effectLst>
        <a:sp3d prstMaterial="metal">
          <a:bevelT w="88900" h="88900"/>
        </a:sp3d>
      </dgm:spPr>
      <dgm:t>
        <a:bodyPr/>
        <a:lstStyle/>
        <a:p>
          <a:endParaRPr lang="zh-CN" altLang="en-US" sz="2000"/>
        </a:p>
      </dgm:t>
    </dgm:pt>
    <dgm:pt modelId="{F35E7F27-9FEB-4480-8C37-46AB15127D09}">
      <dgm:prSet phldrT="[文本]" custT="1"/>
      <dgm:spPr>
        <a:ln>
          <a:solidFill>
            <a:schemeClr val="accent5">
              <a:lumMod val="75000"/>
            </a:schemeClr>
          </a:solidFill>
        </a:ln>
        <a:effectLst>
          <a:outerShdw blurRad="149987" dist="250190" dir="8460000" algn="ctr">
            <a:srgbClr val="000000">
              <a:alpha val="28000"/>
            </a:srgbClr>
          </a:outerShdw>
        </a:effectLst>
        <a:sp3d prstMaterial="metal">
          <a:bevelT w="88900" h="88900"/>
        </a:sp3d>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zh-CN" altLang="zh-CN" sz="2000" b="1" kern="100" dirty="0" smtClean="0">
              <a:latin typeface="黑体"/>
              <a:cs typeface="Times New Roman"/>
            </a:rPr>
            <a:t>直接材料费用的归集与分配</a:t>
          </a:r>
          <a:endParaRPr lang="zh-CN" altLang="en-US" sz="2000" b="1" dirty="0"/>
        </a:p>
      </dgm:t>
    </dgm:pt>
    <dgm:pt modelId="{2B6E4F06-41F3-40C8-811B-EE60AA2C3E7F}" type="parTrans" cxnId="{02BE3251-9DEF-4162-BF00-E730BFF7A239}">
      <dgm:prSet/>
      <dgm:spPr/>
      <dgm:t>
        <a:bodyPr/>
        <a:lstStyle/>
        <a:p>
          <a:endParaRPr lang="zh-CN" altLang="en-US" sz="2000"/>
        </a:p>
      </dgm:t>
    </dgm:pt>
    <dgm:pt modelId="{C34B8FE2-E31A-4125-AC7A-5F13CCC2A021}" type="sibTrans" cxnId="{02BE3251-9DEF-4162-BF00-E730BFF7A239}">
      <dgm:prSet/>
      <dgm:spPr/>
      <dgm:t>
        <a:bodyPr/>
        <a:lstStyle/>
        <a:p>
          <a:endParaRPr lang="zh-CN" altLang="en-US" sz="2000"/>
        </a:p>
      </dgm:t>
    </dgm:pt>
    <dgm:pt modelId="{5189ACB7-4581-4F86-98DE-5DD348F7D53F}">
      <dgm:prSet phldrT="[文本]" phldr="1" custT="1"/>
      <dgm:spPr>
        <a:ln>
          <a:noFill/>
        </a:ln>
        <a:effectLst>
          <a:outerShdw blurRad="149987" dist="250190" dir="8460000" algn="ctr">
            <a:srgbClr val="000000">
              <a:alpha val="28000"/>
            </a:srgbClr>
          </a:outerShdw>
        </a:effectLst>
        <a:sp3d prstMaterial="metal">
          <a:bevelT w="88900" h="88900"/>
        </a:sp3d>
      </dgm:spPr>
      <dgm:t>
        <a:bodyPr/>
        <a:lstStyle/>
        <a:p>
          <a:endParaRPr lang="zh-CN" altLang="en-US" sz="2000"/>
        </a:p>
      </dgm:t>
    </dgm:pt>
    <dgm:pt modelId="{10F0716B-48EE-4678-9D80-DC80CF4422EB}" type="parTrans" cxnId="{456AD921-639A-4F73-B232-BE56EEC16872}">
      <dgm:prSet/>
      <dgm:spPr/>
      <dgm:t>
        <a:bodyPr/>
        <a:lstStyle/>
        <a:p>
          <a:endParaRPr lang="zh-CN" altLang="en-US" sz="2000"/>
        </a:p>
      </dgm:t>
    </dgm:pt>
    <dgm:pt modelId="{62714255-B0C9-4DBD-A389-EAEC6818A794}" type="sibTrans" cxnId="{456AD921-639A-4F73-B232-BE56EEC16872}">
      <dgm:prSet/>
      <dgm:spPr>
        <a:ln>
          <a:noFill/>
        </a:ln>
        <a:effectLst>
          <a:outerShdw blurRad="149987" dist="250190" dir="8460000" algn="ctr">
            <a:srgbClr val="000000">
              <a:alpha val="28000"/>
            </a:srgbClr>
          </a:outerShdw>
        </a:effectLst>
        <a:sp3d prstMaterial="metal">
          <a:bevelT w="88900" h="88900"/>
        </a:sp3d>
      </dgm:spPr>
      <dgm:t>
        <a:bodyPr/>
        <a:lstStyle/>
        <a:p>
          <a:endParaRPr lang="zh-CN" altLang="en-US" sz="2000"/>
        </a:p>
      </dgm:t>
    </dgm:pt>
    <dgm:pt modelId="{B2C8ED37-23B9-40B1-9B7A-AE63550141CB}">
      <dgm:prSet phldrT="[文本]" custT="1"/>
      <dgm:spPr>
        <a:ln>
          <a:solidFill>
            <a:schemeClr val="accent5">
              <a:lumMod val="75000"/>
            </a:schemeClr>
          </a:solidFill>
        </a:ln>
        <a:effectLst>
          <a:outerShdw blurRad="149987" dist="250190" dir="8460000" algn="ctr">
            <a:srgbClr val="000000">
              <a:alpha val="28000"/>
            </a:srgbClr>
          </a:outerShdw>
        </a:effectLst>
        <a:sp3d prstMaterial="metal">
          <a:bevelT w="88900" h="88900"/>
        </a:sp3d>
      </dgm:spPr>
      <dgm:t>
        <a:bodyPr/>
        <a:lstStyle/>
        <a:p>
          <a:pPr marL="0">
            <a:spcAft>
              <a:spcPts val="0"/>
            </a:spcAft>
          </a:pPr>
          <a:r>
            <a:rPr lang="zh-CN" sz="2000" b="1" dirty="0" smtClean="0"/>
            <a:t>直接人工费用的归集与分配</a:t>
          </a:r>
          <a:endParaRPr lang="zh-CN" altLang="en-US" sz="2000" b="1" dirty="0"/>
        </a:p>
      </dgm:t>
    </dgm:pt>
    <dgm:pt modelId="{80621035-9F5A-4B6A-BCEF-376CE73C861F}" type="parTrans" cxnId="{95DF0235-C0BD-487F-9E75-6E4C6AA7C489}">
      <dgm:prSet/>
      <dgm:spPr/>
      <dgm:t>
        <a:bodyPr/>
        <a:lstStyle/>
        <a:p>
          <a:endParaRPr lang="zh-CN" altLang="en-US" sz="2000"/>
        </a:p>
      </dgm:t>
    </dgm:pt>
    <dgm:pt modelId="{90DF72C0-BFCE-48D5-B679-E899E20EE224}" type="sibTrans" cxnId="{95DF0235-C0BD-487F-9E75-6E4C6AA7C489}">
      <dgm:prSet/>
      <dgm:spPr/>
      <dgm:t>
        <a:bodyPr/>
        <a:lstStyle/>
        <a:p>
          <a:endParaRPr lang="zh-CN" altLang="en-US" sz="2000"/>
        </a:p>
      </dgm:t>
    </dgm:pt>
    <dgm:pt modelId="{21F52537-0A54-4116-8599-3BFA405B67AF}">
      <dgm:prSet custT="1"/>
      <dgm:spPr>
        <a:ln>
          <a:noFill/>
        </a:ln>
        <a:effectLst>
          <a:outerShdw blurRad="149987" dist="250190" dir="8460000" algn="ctr">
            <a:srgbClr val="000000">
              <a:alpha val="28000"/>
            </a:srgbClr>
          </a:outerShdw>
        </a:effectLst>
        <a:sp3d prstMaterial="metal">
          <a:bevelT w="88900" h="88900"/>
        </a:sp3d>
      </dgm:spPr>
      <dgm:t>
        <a:bodyPr/>
        <a:lstStyle/>
        <a:p>
          <a:endParaRPr lang="zh-CN" altLang="en-US" sz="2000"/>
        </a:p>
      </dgm:t>
    </dgm:pt>
    <dgm:pt modelId="{3541D299-D6AA-468D-A761-D09B1E117CF7}" type="parTrans" cxnId="{31F5C86B-4DA3-4125-ABE0-3FFD71C1B0C7}">
      <dgm:prSet/>
      <dgm:spPr/>
      <dgm:t>
        <a:bodyPr/>
        <a:lstStyle/>
        <a:p>
          <a:endParaRPr lang="zh-CN" altLang="en-US" sz="2000"/>
        </a:p>
      </dgm:t>
    </dgm:pt>
    <dgm:pt modelId="{267119E9-1B16-403B-BCEB-87FDB3EFF53A}" type="sibTrans" cxnId="{31F5C86B-4DA3-4125-ABE0-3FFD71C1B0C7}">
      <dgm:prSet/>
      <dgm:spPr>
        <a:ln>
          <a:noFill/>
        </a:ln>
        <a:effectLst>
          <a:outerShdw blurRad="149987" dist="250190" dir="8460000" algn="ctr">
            <a:srgbClr val="000000">
              <a:alpha val="28000"/>
            </a:srgbClr>
          </a:outerShdw>
        </a:effectLst>
        <a:sp3d prstMaterial="metal">
          <a:bevelT w="88900" h="88900"/>
        </a:sp3d>
      </dgm:spPr>
      <dgm:t>
        <a:bodyPr/>
        <a:lstStyle/>
        <a:p>
          <a:endParaRPr lang="zh-CN" altLang="en-US" sz="2000"/>
        </a:p>
      </dgm:t>
    </dgm:pt>
    <dgm:pt modelId="{0965AA25-2969-4BF3-BCEE-14402B953B5C}">
      <dgm:prSet custT="1"/>
      <dgm:spPr>
        <a:ln>
          <a:noFill/>
        </a:ln>
        <a:effectLst>
          <a:outerShdw blurRad="149987" dist="250190" dir="8460000" algn="ctr">
            <a:srgbClr val="000000">
              <a:alpha val="28000"/>
            </a:srgbClr>
          </a:outerShdw>
        </a:effectLst>
        <a:sp3d prstMaterial="metal">
          <a:bevelT w="88900" h="88900"/>
        </a:sp3d>
      </dgm:spPr>
      <dgm:t>
        <a:bodyPr/>
        <a:lstStyle/>
        <a:p>
          <a:endParaRPr lang="zh-CN" altLang="en-US" sz="2000"/>
        </a:p>
      </dgm:t>
    </dgm:pt>
    <dgm:pt modelId="{31173688-D70D-41EC-912F-8561CB78ED5C}" type="parTrans" cxnId="{4C8C46AB-8C4A-4978-ACD7-59CF3E33012C}">
      <dgm:prSet/>
      <dgm:spPr/>
      <dgm:t>
        <a:bodyPr/>
        <a:lstStyle/>
        <a:p>
          <a:endParaRPr lang="zh-CN" altLang="en-US" sz="2000"/>
        </a:p>
      </dgm:t>
    </dgm:pt>
    <dgm:pt modelId="{16206A16-54BD-4D6D-A618-297AFA976E4D}" type="sibTrans" cxnId="{4C8C46AB-8C4A-4978-ACD7-59CF3E33012C}">
      <dgm:prSet/>
      <dgm:spPr/>
      <dgm:t>
        <a:bodyPr/>
        <a:lstStyle/>
        <a:p>
          <a:endParaRPr lang="zh-CN" altLang="en-US" sz="2000"/>
        </a:p>
      </dgm:t>
    </dgm:pt>
    <dgm:pt modelId="{66DA1EC1-4DD3-4697-BF9F-3F061A21A7B0}">
      <dgm:prSet custT="1"/>
      <dgm:spPr>
        <a:ln>
          <a:solidFill>
            <a:schemeClr val="accent5">
              <a:lumMod val="75000"/>
            </a:schemeClr>
          </a:solidFill>
        </a:ln>
        <a:effectLst>
          <a:outerShdw blurRad="149987" dist="250190" dir="8460000" algn="ctr">
            <a:srgbClr val="000000">
              <a:alpha val="28000"/>
            </a:srgbClr>
          </a:outerShdw>
        </a:effectLst>
        <a:sp3d prstMaterial="metal">
          <a:bevelT w="88900" h="88900"/>
        </a:sp3d>
      </dgm:spPr>
      <dgm:t>
        <a:bodyPr/>
        <a:lstStyle/>
        <a:p>
          <a:r>
            <a:rPr lang="zh-CN" altLang="en-US" sz="2000" b="1" dirty="0" smtClean="0"/>
            <a:t>流通加工制造费用的归集与分配</a:t>
          </a:r>
          <a:endParaRPr lang="zh-CN" altLang="en-US" sz="2000" b="1" dirty="0"/>
        </a:p>
      </dgm:t>
    </dgm:pt>
    <dgm:pt modelId="{5D982B6B-E095-4C75-89D9-DDF0EAC48402}" type="parTrans" cxnId="{660445DE-34ED-40FB-9BA7-1A62359AFD8D}">
      <dgm:prSet/>
      <dgm:spPr/>
      <dgm:t>
        <a:bodyPr/>
        <a:lstStyle/>
        <a:p>
          <a:endParaRPr lang="zh-CN" altLang="en-US" sz="2000"/>
        </a:p>
      </dgm:t>
    </dgm:pt>
    <dgm:pt modelId="{9B3801EE-41AA-4CEF-9F28-A698A3FBBEBD}" type="sibTrans" cxnId="{660445DE-34ED-40FB-9BA7-1A62359AFD8D}">
      <dgm:prSet/>
      <dgm:spPr/>
      <dgm:t>
        <a:bodyPr/>
        <a:lstStyle/>
        <a:p>
          <a:endParaRPr lang="zh-CN" altLang="en-US" sz="2000"/>
        </a:p>
      </dgm:t>
    </dgm:pt>
    <dgm:pt modelId="{D4257FF5-A8AC-4B51-84B1-4ECB0AFA0CF7}">
      <dgm:prSet custT="1"/>
      <dgm:spPr>
        <a:ln>
          <a:solidFill>
            <a:schemeClr val="accent5">
              <a:lumMod val="75000"/>
            </a:schemeClr>
          </a:solidFill>
        </a:ln>
        <a:effectLst>
          <a:outerShdw blurRad="149987" dist="250190" dir="8460000" algn="ctr">
            <a:srgbClr val="000000">
              <a:alpha val="28000"/>
            </a:srgbClr>
          </a:outerShdw>
        </a:effectLst>
        <a:sp3d prstMaterial="metal">
          <a:bevelT w="88900" h="88900"/>
        </a:sp3d>
      </dgm:spPr>
      <dgm:t>
        <a:bodyPr/>
        <a:lstStyle/>
        <a:p>
          <a:r>
            <a:rPr lang="zh-CN" altLang="en-US" sz="2000" b="1" dirty="0" smtClean="0"/>
            <a:t>生产费用在完工产品和期末在产品之间的分配</a:t>
          </a:r>
          <a:endParaRPr lang="zh-CN" altLang="en-US" sz="2000" b="1" dirty="0"/>
        </a:p>
      </dgm:t>
    </dgm:pt>
    <dgm:pt modelId="{681C4F2E-FCD2-4F4D-A533-03E104FEE453}" type="parTrans" cxnId="{840DC83A-8D61-498F-96A3-0B1A1C5A0BBD}">
      <dgm:prSet/>
      <dgm:spPr/>
      <dgm:t>
        <a:bodyPr/>
        <a:lstStyle/>
        <a:p>
          <a:endParaRPr lang="zh-CN" altLang="en-US" sz="2000"/>
        </a:p>
      </dgm:t>
    </dgm:pt>
    <dgm:pt modelId="{A0469CDD-57B0-4EEC-B9D4-7359D2EDDB7F}" type="sibTrans" cxnId="{840DC83A-8D61-498F-96A3-0B1A1C5A0BBD}">
      <dgm:prSet/>
      <dgm:spPr/>
      <dgm:t>
        <a:bodyPr/>
        <a:lstStyle/>
        <a:p>
          <a:endParaRPr lang="zh-CN" altLang="en-US" sz="2000"/>
        </a:p>
      </dgm:t>
    </dgm:pt>
    <dgm:pt modelId="{D3FB822D-666C-4B48-8767-DF2E680F02E2}" type="pres">
      <dgm:prSet presAssocID="{28395AFC-47E1-42D5-B6C0-87119BEC4E2C}" presName="diagram" presStyleCnt="0">
        <dgm:presLayoutVars>
          <dgm:dir/>
          <dgm:animLvl val="lvl"/>
          <dgm:resizeHandles val="exact"/>
        </dgm:presLayoutVars>
      </dgm:prSet>
      <dgm:spPr/>
      <dgm:t>
        <a:bodyPr/>
        <a:lstStyle/>
        <a:p>
          <a:endParaRPr lang="zh-CN" altLang="en-US"/>
        </a:p>
      </dgm:t>
    </dgm:pt>
    <dgm:pt modelId="{DE82A34A-88E7-4E15-AFE9-C0EABB444211}" type="pres">
      <dgm:prSet presAssocID="{9603AE88-36A3-4881-9471-3D69EE63CA49}" presName="compNode" presStyleCnt="0"/>
      <dgm:spPr>
        <a:ln>
          <a:noFill/>
        </a:ln>
        <a:effectLst>
          <a:outerShdw blurRad="149987" dist="250190" dir="8460000" algn="ctr">
            <a:srgbClr val="000000">
              <a:alpha val="28000"/>
            </a:srgbClr>
          </a:outerShdw>
        </a:effectLst>
        <a:sp3d prstMaterial="metal">
          <a:bevelT w="88900" h="88900"/>
        </a:sp3d>
      </dgm:spPr>
      <dgm:t>
        <a:bodyPr/>
        <a:lstStyle/>
        <a:p>
          <a:endParaRPr lang="zh-CN" altLang="en-US"/>
        </a:p>
      </dgm:t>
    </dgm:pt>
    <dgm:pt modelId="{72225494-401F-439D-A64A-9D12AC0907C5}" type="pres">
      <dgm:prSet presAssocID="{9603AE88-36A3-4881-9471-3D69EE63CA49}" presName="childRect" presStyleLbl="bgAcc1" presStyleIdx="0" presStyleCnt="5">
        <dgm:presLayoutVars>
          <dgm:bulletEnabled val="1"/>
        </dgm:presLayoutVars>
      </dgm:prSet>
      <dgm:spPr/>
      <dgm:t>
        <a:bodyPr/>
        <a:lstStyle/>
        <a:p>
          <a:endParaRPr lang="zh-CN" altLang="en-US"/>
        </a:p>
      </dgm:t>
    </dgm:pt>
    <dgm:pt modelId="{AE7A3ECC-78BC-4A81-A550-D256F2F625FE}" type="pres">
      <dgm:prSet presAssocID="{9603AE88-36A3-4881-9471-3D69EE63CA49}" presName="parentText" presStyleLbl="node1" presStyleIdx="0" presStyleCnt="0">
        <dgm:presLayoutVars>
          <dgm:chMax val="0"/>
          <dgm:bulletEnabled val="1"/>
        </dgm:presLayoutVars>
      </dgm:prSet>
      <dgm:spPr/>
      <dgm:t>
        <a:bodyPr/>
        <a:lstStyle/>
        <a:p>
          <a:endParaRPr lang="zh-CN" altLang="en-US"/>
        </a:p>
      </dgm:t>
    </dgm:pt>
    <dgm:pt modelId="{E0EED189-D3A6-46DC-9106-14E3601BFD0C}" type="pres">
      <dgm:prSet presAssocID="{9603AE88-36A3-4881-9471-3D69EE63CA49}" presName="parentRect" presStyleLbl="alignNode1" presStyleIdx="0" presStyleCnt="5"/>
      <dgm:spPr/>
      <dgm:t>
        <a:bodyPr/>
        <a:lstStyle/>
        <a:p>
          <a:endParaRPr lang="zh-CN" altLang="en-US"/>
        </a:p>
      </dgm:t>
    </dgm:pt>
    <dgm:pt modelId="{03E046C3-2A4A-45FB-8900-02FE9B4603B2}" type="pres">
      <dgm:prSet presAssocID="{9603AE88-36A3-4881-9471-3D69EE63CA49}" presName="adorn" presStyleLbl="fgAccFollowNode1" presStyleIdx="0" presStyleCnt="5"/>
      <dgm:spPr>
        <a:solidFill>
          <a:schemeClr val="accent1">
            <a:lumMod val="60000"/>
            <a:lumOff val="40000"/>
            <a:alpha val="90000"/>
          </a:schemeClr>
        </a:solidFill>
        <a:ln>
          <a:noFill/>
        </a:ln>
        <a:effectLst>
          <a:outerShdw blurRad="149987" dist="250190" dir="8460000" algn="ctr">
            <a:srgbClr val="000000">
              <a:alpha val="28000"/>
            </a:srgbClr>
          </a:outerShdw>
        </a:effectLst>
        <a:scene3d>
          <a:camera prst="orthographicFront"/>
          <a:lightRig rig="threePt" dir="t"/>
        </a:scene3d>
        <a:sp3d>
          <a:bevelT/>
        </a:sp3d>
      </dgm:spPr>
      <dgm:t>
        <a:bodyPr/>
        <a:lstStyle/>
        <a:p>
          <a:endParaRPr lang="zh-CN" altLang="en-US"/>
        </a:p>
      </dgm:t>
    </dgm:pt>
    <dgm:pt modelId="{AB78FE23-3542-42C8-BC0F-97616C4B998D}" type="pres">
      <dgm:prSet presAssocID="{D0C31C8B-0DA8-4618-931C-BEC30BF54AB7}" presName="sibTrans" presStyleLbl="sibTrans2D1" presStyleIdx="0" presStyleCnt="0"/>
      <dgm:spPr/>
      <dgm:t>
        <a:bodyPr/>
        <a:lstStyle/>
        <a:p>
          <a:endParaRPr lang="zh-CN" altLang="en-US"/>
        </a:p>
      </dgm:t>
    </dgm:pt>
    <dgm:pt modelId="{7974C4D5-DC50-4DD4-B949-CF204D3299F0}" type="pres">
      <dgm:prSet presAssocID="{7C62CAEE-FA2C-4A8A-8E38-CF9CC82FF645}" presName="compNode" presStyleCnt="0"/>
      <dgm:spPr>
        <a:ln>
          <a:noFill/>
        </a:ln>
        <a:effectLst>
          <a:outerShdw blurRad="149987" dist="250190" dir="8460000" algn="ctr">
            <a:srgbClr val="000000">
              <a:alpha val="28000"/>
            </a:srgbClr>
          </a:outerShdw>
        </a:effectLst>
        <a:sp3d prstMaterial="metal">
          <a:bevelT w="88900" h="88900"/>
        </a:sp3d>
      </dgm:spPr>
      <dgm:t>
        <a:bodyPr/>
        <a:lstStyle/>
        <a:p>
          <a:endParaRPr lang="zh-CN" altLang="en-US"/>
        </a:p>
      </dgm:t>
    </dgm:pt>
    <dgm:pt modelId="{F1BDA68B-5BD7-4994-A142-660F397E0AB1}" type="pres">
      <dgm:prSet presAssocID="{7C62CAEE-FA2C-4A8A-8E38-CF9CC82FF645}" presName="childRect" presStyleLbl="bgAcc1" presStyleIdx="1" presStyleCnt="5">
        <dgm:presLayoutVars>
          <dgm:bulletEnabled val="1"/>
        </dgm:presLayoutVars>
      </dgm:prSet>
      <dgm:spPr/>
      <dgm:t>
        <a:bodyPr/>
        <a:lstStyle/>
        <a:p>
          <a:endParaRPr lang="zh-CN" altLang="en-US"/>
        </a:p>
      </dgm:t>
    </dgm:pt>
    <dgm:pt modelId="{B99B2A6C-3374-4D47-99B6-556DB2EA7C1A}" type="pres">
      <dgm:prSet presAssocID="{7C62CAEE-FA2C-4A8A-8E38-CF9CC82FF645}" presName="parentText" presStyleLbl="node1" presStyleIdx="0" presStyleCnt="0">
        <dgm:presLayoutVars>
          <dgm:chMax val="0"/>
          <dgm:bulletEnabled val="1"/>
        </dgm:presLayoutVars>
      </dgm:prSet>
      <dgm:spPr/>
      <dgm:t>
        <a:bodyPr/>
        <a:lstStyle/>
        <a:p>
          <a:endParaRPr lang="zh-CN" altLang="en-US"/>
        </a:p>
      </dgm:t>
    </dgm:pt>
    <dgm:pt modelId="{42FF4314-1561-49F3-9057-26247DF80272}" type="pres">
      <dgm:prSet presAssocID="{7C62CAEE-FA2C-4A8A-8E38-CF9CC82FF645}" presName="parentRect" presStyleLbl="alignNode1" presStyleIdx="1" presStyleCnt="5"/>
      <dgm:spPr/>
      <dgm:t>
        <a:bodyPr/>
        <a:lstStyle/>
        <a:p>
          <a:endParaRPr lang="zh-CN" altLang="en-US"/>
        </a:p>
      </dgm:t>
    </dgm:pt>
    <dgm:pt modelId="{4E11C898-3AD0-4FB2-AE85-F94C9F42198C}" type="pres">
      <dgm:prSet presAssocID="{7C62CAEE-FA2C-4A8A-8E38-CF9CC82FF645}" presName="adorn" presStyleLbl="fgAccFollowNode1" presStyleIdx="1" presStyleCnt="5"/>
      <dgm:spPr>
        <a:solidFill>
          <a:schemeClr val="accent1">
            <a:lumMod val="60000"/>
            <a:lumOff val="40000"/>
            <a:alpha val="90000"/>
          </a:schemeClr>
        </a:solidFill>
        <a:ln>
          <a:noFill/>
        </a:ln>
        <a:effectLst>
          <a:outerShdw blurRad="149987" dist="250190" dir="8460000" algn="ctr">
            <a:srgbClr val="000000">
              <a:alpha val="28000"/>
            </a:srgbClr>
          </a:outerShdw>
        </a:effectLst>
        <a:scene3d>
          <a:camera prst="orthographicFront"/>
          <a:lightRig rig="threePt" dir="t"/>
        </a:scene3d>
        <a:sp3d>
          <a:bevelT/>
        </a:sp3d>
      </dgm:spPr>
      <dgm:t>
        <a:bodyPr/>
        <a:lstStyle/>
        <a:p>
          <a:endParaRPr lang="zh-CN" altLang="en-US"/>
        </a:p>
      </dgm:t>
    </dgm:pt>
    <dgm:pt modelId="{B7504E6C-CA44-4F7A-8B8F-77DAA6A4AEA6}" type="pres">
      <dgm:prSet presAssocID="{1E58EA81-01AD-4992-8B69-64DFA4B9DA69}" presName="sibTrans" presStyleLbl="sibTrans2D1" presStyleIdx="0" presStyleCnt="0"/>
      <dgm:spPr/>
      <dgm:t>
        <a:bodyPr/>
        <a:lstStyle/>
        <a:p>
          <a:endParaRPr lang="zh-CN" altLang="en-US"/>
        </a:p>
      </dgm:t>
    </dgm:pt>
    <dgm:pt modelId="{A4D845BD-537D-4E6C-909B-4CDD1365EF38}" type="pres">
      <dgm:prSet presAssocID="{5189ACB7-4581-4F86-98DE-5DD348F7D53F}" presName="compNode" presStyleCnt="0"/>
      <dgm:spPr>
        <a:ln>
          <a:noFill/>
        </a:ln>
        <a:effectLst>
          <a:outerShdw blurRad="149987" dist="250190" dir="8460000" algn="ctr">
            <a:srgbClr val="000000">
              <a:alpha val="28000"/>
            </a:srgbClr>
          </a:outerShdw>
        </a:effectLst>
        <a:sp3d prstMaterial="metal">
          <a:bevelT w="88900" h="88900"/>
        </a:sp3d>
      </dgm:spPr>
      <dgm:t>
        <a:bodyPr/>
        <a:lstStyle/>
        <a:p>
          <a:endParaRPr lang="zh-CN" altLang="en-US"/>
        </a:p>
      </dgm:t>
    </dgm:pt>
    <dgm:pt modelId="{EBF4C4E3-5463-4E99-BC83-813C51CBAD63}" type="pres">
      <dgm:prSet presAssocID="{5189ACB7-4581-4F86-98DE-5DD348F7D53F}" presName="childRect" presStyleLbl="bgAcc1" presStyleIdx="2" presStyleCnt="5">
        <dgm:presLayoutVars>
          <dgm:bulletEnabled val="1"/>
        </dgm:presLayoutVars>
      </dgm:prSet>
      <dgm:spPr/>
      <dgm:t>
        <a:bodyPr/>
        <a:lstStyle/>
        <a:p>
          <a:endParaRPr lang="zh-CN" altLang="en-US"/>
        </a:p>
      </dgm:t>
    </dgm:pt>
    <dgm:pt modelId="{F092CA1C-29B7-493E-AA01-9C3C47413174}" type="pres">
      <dgm:prSet presAssocID="{5189ACB7-4581-4F86-98DE-5DD348F7D53F}" presName="parentText" presStyleLbl="node1" presStyleIdx="0" presStyleCnt="0">
        <dgm:presLayoutVars>
          <dgm:chMax val="0"/>
          <dgm:bulletEnabled val="1"/>
        </dgm:presLayoutVars>
      </dgm:prSet>
      <dgm:spPr/>
      <dgm:t>
        <a:bodyPr/>
        <a:lstStyle/>
        <a:p>
          <a:endParaRPr lang="zh-CN" altLang="en-US"/>
        </a:p>
      </dgm:t>
    </dgm:pt>
    <dgm:pt modelId="{1C4AF86A-864C-4291-B9ED-AF0D02620C8C}" type="pres">
      <dgm:prSet presAssocID="{5189ACB7-4581-4F86-98DE-5DD348F7D53F}" presName="parentRect" presStyleLbl="alignNode1" presStyleIdx="2" presStyleCnt="5"/>
      <dgm:spPr/>
      <dgm:t>
        <a:bodyPr/>
        <a:lstStyle/>
        <a:p>
          <a:endParaRPr lang="zh-CN" altLang="en-US"/>
        </a:p>
      </dgm:t>
    </dgm:pt>
    <dgm:pt modelId="{1469D0BA-4B92-4CC5-A7CE-409D6CE4FB94}" type="pres">
      <dgm:prSet presAssocID="{5189ACB7-4581-4F86-98DE-5DD348F7D53F}" presName="adorn" presStyleLbl="fgAccFollowNode1" presStyleIdx="2" presStyleCnt="5"/>
      <dgm:spPr>
        <a:solidFill>
          <a:schemeClr val="accent1">
            <a:lumMod val="60000"/>
            <a:lumOff val="40000"/>
            <a:alpha val="90000"/>
          </a:schemeClr>
        </a:solidFill>
        <a:ln>
          <a:noFill/>
        </a:ln>
        <a:effectLst>
          <a:outerShdw blurRad="149987" dist="250190" dir="8460000" algn="ctr">
            <a:srgbClr val="000000">
              <a:alpha val="28000"/>
            </a:srgbClr>
          </a:outerShdw>
        </a:effectLst>
        <a:scene3d>
          <a:camera prst="orthographicFront"/>
          <a:lightRig rig="threePt" dir="t"/>
        </a:scene3d>
        <a:sp3d>
          <a:bevelT/>
        </a:sp3d>
      </dgm:spPr>
      <dgm:t>
        <a:bodyPr/>
        <a:lstStyle/>
        <a:p>
          <a:endParaRPr lang="zh-CN" altLang="en-US"/>
        </a:p>
      </dgm:t>
    </dgm:pt>
    <dgm:pt modelId="{5504485A-4851-451B-96F1-641E137CCD9B}" type="pres">
      <dgm:prSet presAssocID="{62714255-B0C9-4DBD-A389-EAEC6818A794}" presName="sibTrans" presStyleLbl="sibTrans2D1" presStyleIdx="0" presStyleCnt="0"/>
      <dgm:spPr/>
      <dgm:t>
        <a:bodyPr/>
        <a:lstStyle/>
        <a:p>
          <a:endParaRPr lang="zh-CN" altLang="en-US"/>
        </a:p>
      </dgm:t>
    </dgm:pt>
    <dgm:pt modelId="{D8DC3D56-D5BC-4B3C-AE65-1FA198AB1CF2}" type="pres">
      <dgm:prSet presAssocID="{21F52537-0A54-4116-8599-3BFA405B67AF}" presName="compNode" presStyleCnt="0"/>
      <dgm:spPr>
        <a:ln>
          <a:noFill/>
        </a:ln>
        <a:effectLst>
          <a:outerShdw blurRad="149987" dist="250190" dir="8460000" algn="ctr">
            <a:srgbClr val="000000">
              <a:alpha val="28000"/>
            </a:srgbClr>
          </a:outerShdw>
        </a:effectLst>
        <a:sp3d prstMaterial="metal">
          <a:bevelT w="88900" h="88900"/>
        </a:sp3d>
      </dgm:spPr>
      <dgm:t>
        <a:bodyPr/>
        <a:lstStyle/>
        <a:p>
          <a:endParaRPr lang="zh-CN" altLang="en-US"/>
        </a:p>
      </dgm:t>
    </dgm:pt>
    <dgm:pt modelId="{0EC1CE3F-A1F3-4F1A-9E27-DAFC51C4A118}" type="pres">
      <dgm:prSet presAssocID="{21F52537-0A54-4116-8599-3BFA405B67AF}" presName="childRect" presStyleLbl="bgAcc1" presStyleIdx="3" presStyleCnt="5">
        <dgm:presLayoutVars>
          <dgm:bulletEnabled val="1"/>
        </dgm:presLayoutVars>
      </dgm:prSet>
      <dgm:spPr/>
      <dgm:t>
        <a:bodyPr/>
        <a:lstStyle/>
        <a:p>
          <a:endParaRPr lang="zh-CN" altLang="en-US"/>
        </a:p>
      </dgm:t>
    </dgm:pt>
    <dgm:pt modelId="{27FD4770-9374-4290-A542-FB13BC099E13}" type="pres">
      <dgm:prSet presAssocID="{21F52537-0A54-4116-8599-3BFA405B67AF}" presName="parentText" presStyleLbl="node1" presStyleIdx="0" presStyleCnt="0">
        <dgm:presLayoutVars>
          <dgm:chMax val="0"/>
          <dgm:bulletEnabled val="1"/>
        </dgm:presLayoutVars>
      </dgm:prSet>
      <dgm:spPr/>
      <dgm:t>
        <a:bodyPr/>
        <a:lstStyle/>
        <a:p>
          <a:endParaRPr lang="zh-CN" altLang="en-US"/>
        </a:p>
      </dgm:t>
    </dgm:pt>
    <dgm:pt modelId="{2BE2C531-1199-4DBF-ABF7-752FB12DBAC2}" type="pres">
      <dgm:prSet presAssocID="{21F52537-0A54-4116-8599-3BFA405B67AF}" presName="parentRect" presStyleLbl="alignNode1" presStyleIdx="3" presStyleCnt="5"/>
      <dgm:spPr/>
      <dgm:t>
        <a:bodyPr/>
        <a:lstStyle/>
        <a:p>
          <a:endParaRPr lang="zh-CN" altLang="en-US"/>
        </a:p>
      </dgm:t>
    </dgm:pt>
    <dgm:pt modelId="{D0444BC2-0360-4B72-835F-F25B482B476A}" type="pres">
      <dgm:prSet presAssocID="{21F52537-0A54-4116-8599-3BFA405B67AF}" presName="adorn" presStyleLbl="fgAccFollowNode1" presStyleIdx="3" presStyleCnt="5"/>
      <dgm:spPr>
        <a:solidFill>
          <a:schemeClr val="accent1">
            <a:lumMod val="60000"/>
            <a:lumOff val="40000"/>
            <a:alpha val="90000"/>
          </a:schemeClr>
        </a:solidFill>
        <a:ln>
          <a:noFill/>
        </a:ln>
        <a:effectLst>
          <a:outerShdw blurRad="149987" dist="250190" dir="8460000" algn="ctr">
            <a:srgbClr val="000000">
              <a:alpha val="28000"/>
            </a:srgbClr>
          </a:outerShdw>
        </a:effectLst>
        <a:scene3d>
          <a:camera prst="orthographicFront"/>
          <a:lightRig rig="threePt" dir="t"/>
        </a:scene3d>
        <a:sp3d>
          <a:bevelT/>
        </a:sp3d>
      </dgm:spPr>
      <dgm:t>
        <a:bodyPr/>
        <a:lstStyle/>
        <a:p>
          <a:endParaRPr lang="zh-CN" altLang="en-US"/>
        </a:p>
      </dgm:t>
    </dgm:pt>
    <dgm:pt modelId="{B94018B0-8CAF-4412-82A5-ADAEFC8444EE}" type="pres">
      <dgm:prSet presAssocID="{267119E9-1B16-403B-BCEB-87FDB3EFF53A}" presName="sibTrans" presStyleLbl="sibTrans2D1" presStyleIdx="0" presStyleCnt="0"/>
      <dgm:spPr/>
      <dgm:t>
        <a:bodyPr/>
        <a:lstStyle/>
        <a:p>
          <a:endParaRPr lang="zh-CN" altLang="en-US"/>
        </a:p>
      </dgm:t>
    </dgm:pt>
    <dgm:pt modelId="{2FF3B166-097B-46B9-B725-750B9D9147AA}" type="pres">
      <dgm:prSet presAssocID="{0965AA25-2969-4BF3-BCEE-14402B953B5C}" presName="compNode" presStyleCnt="0"/>
      <dgm:spPr>
        <a:ln>
          <a:noFill/>
        </a:ln>
        <a:effectLst>
          <a:outerShdw blurRad="149987" dist="250190" dir="8460000" algn="ctr">
            <a:srgbClr val="000000">
              <a:alpha val="28000"/>
            </a:srgbClr>
          </a:outerShdw>
        </a:effectLst>
        <a:sp3d prstMaterial="metal">
          <a:bevelT w="88900" h="88900"/>
        </a:sp3d>
      </dgm:spPr>
      <dgm:t>
        <a:bodyPr/>
        <a:lstStyle/>
        <a:p>
          <a:endParaRPr lang="zh-CN" altLang="en-US"/>
        </a:p>
      </dgm:t>
    </dgm:pt>
    <dgm:pt modelId="{7A780EC6-9DB1-40B3-A5DC-AD3D4E7A15EA}" type="pres">
      <dgm:prSet presAssocID="{0965AA25-2969-4BF3-BCEE-14402B953B5C}" presName="childRect" presStyleLbl="bgAcc1" presStyleIdx="4" presStyleCnt="5">
        <dgm:presLayoutVars>
          <dgm:bulletEnabled val="1"/>
        </dgm:presLayoutVars>
      </dgm:prSet>
      <dgm:spPr/>
      <dgm:t>
        <a:bodyPr/>
        <a:lstStyle/>
        <a:p>
          <a:endParaRPr lang="zh-CN" altLang="en-US"/>
        </a:p>
      </dgm:t>
    </dgm:pt>
    <dgm:pt modelId="{52E166A8-DADD-4724-8C0E-CA5029C49E61}" type="pres">
      <dgm:prSet presAssocID="{0965AA25-2969-4BF3-BCEE-14402B953B5C}" presName="parentText" presStyleLbl="node1" presStyleIdx="0" presStyleCnt="0">
        <dgm:presLayoutVars>
          <dgm:chMax val="0"/>
          <dgm:bulletEnabled val="1"/>
        </dgm:presLayoutVars>
      </dgm:prSet>
      <dgm:spPr/>
      <dgm:t>
        <a:bodyPr/>
        <a:lstStyle/>
        <a:p>
          <a:endParaRPr lang="zh-CN" altLang="en-US"/>
        </a:p>
      </dgm:t>
    </dgm:pt>
    <dgm:pt modelId="{FF122996-9E26-42E0-93CF-B88E68BA189D}" type="pres">
      <dgm:prSet presAssocID="{0965AA25-2969-4BF3-BCEE-14402B953B5C}" presName="parentRect" presStyleLbl="alignNode1" presStyleIdx="4" presStyleCnt="5"/>
      <dgm:spPr/>
      <dgm:t>
        <a:bodyPr/>
        <a:lstStyle/>
        <a:p>
          <a:endParaRPr lang="zh-CN" altLang="en-US"/>
        </a:p>
      </dgm:t>
    </dgm:pt>
    <dgm:pt modelId="{7BA60DB4-4395-4D9A-A95B-F92844E4CF04}" type="pres">
      <dgm:prSet presAssocID="{0965AA25-2969-4BF3-BCEE-14402B953B5C}" presName="adorn" presStyleLbl="fgAccFollowNode1" presStyleIdx="4" presStyleCnt="5"/>
      <dgm:spPr>
        <a:solidFill>
          <a:schemeClr val="accent1">
            <a:lumMod val="60000"/>
            <a:lumOff val="40000"/>
            <a:alpha val="90000"/>
          </a:schemeClr>
        </a:solidFill>
        <a:ln>
          <a:noFill/>
        </a:ln>
        <a:effectLst>
          <a:outerShdw blurRad="149987" dist="250190" dir="8460000" algn="ctr">
            <a:srgbClr val="000000">
              <a:alpha val="28000"/>
            </a:srgbClr>
          </a:outerShdw>
        </a:effectLst>
        <a:scene3d>
          <a:camera prst="orthographicFront"/>
          <a:lightRig rig="threePt" dir="t"/>
        </a:scene3d>
        <a:sp3d>
          <a:bevelT/>
        </a:sp3d>
      </dgm:spPr>
      <dgm:t>
        <a:bodyPr/>
        <a:lstStyle/>
        <a:p>
          <a:endParaRPr lang="zh-CN" altLang="en-US"/>
        </a:p>
      </dgm:t>
    </dgm:pt>
  </dgm:ptLst>
  <dgm:cxnLst>
    <dgm:cxn modelId="{0430B71C-585A-4D11-87F8-2E98B7F0CF25}" type="presOf" srcId="{7C62CAEE-FA2C-4A8A-8E38-CF9CC82FF645}" destId="{B99B2A6C-3374-4D47-99B6-556DB2EA7C1A}" srcOrd="0" destOrd="0" presId="urn:microsoft.com/office/officeart/2005/8/layout/bList2#1"/>
    <dgm:cxn modelId="{6BAA754F-BE4F-42E4-A5A2-C0C28A6C33E8}" type="presOf" srcId="{21F52537-0A54-4116-8599-3BFA405B67AF}" destId="{2BE2C531-1199-4DBF-ABF7-752FB12DBAC2}" srcOrd="1" destOrd="0" presId="urn:microsoft.com/office/officeart/2005/8/layout/bList2#1"/>
    <dgm:cxn modelId="{F2AA2422-68DE-4080-AAED-14450922130B}" type="presOf" srcId="{B2C8ED37-23B9-40B1-9B7A-AE63550141CB}" destId="{EBF4C4E3-5463-4E99-BC83-813C51CBAD63}" srcOrd="0" destOrd="0" presId="urn:microsoft.com/office/officeart/2005/8/layout/bList2#1"/>
    <dgm:cxn modelId="{FF0FFE81-D915-4B08-A956-52D8D65C8049}" type="presOf" srcId="{D4257FF5-A8AC-4B51-84B1-4ECB0AFA0CF7}" destId="{7A780EC6-9DB1-40B3-A5DC-AD3D4E7A15EA}" srcOrd="0" destOrd="0" presId="urn:microsoft.com/office/officeart/2005/8/layout/bList2#1"/>
    <dgm:cxn modelId="{2CAAABE8-F43D-4D03-9EA3-8CC3BBDF7245}" type="presOf" srcId="{5189ACB7-4581-4F86-98DE-5DD348F7D53F}" destId="{1C4AF86A-864C-4291-B9ED-AF0D02620C8C}" srcOrd="1" destOrd="0" presId="urn:microsoft.com/office/officeart/2005/8/layout/bList2#1"/>
    <dgm:cxn modelId="{1695FE56-94B0-4044-9CBF-DA24B3EF1A84}" type="presOf" srcId="{1E58EA81-01AD-4992-8B69-64DFA4B9DA69}" destId="{B7504E6C-CA44-4F7A-8B8F-77DAA6A4AEA6}" srcOrd="0" destOrd="0" presId="urn:microsoft.com/office/officeart/2005/8/layout/bList2#1"/>
    <dgm:cxn modelId="{F9645409-C292-4F0E-91F4-FA4225B3CA37}" srcId="{28395AFC-47E1-42D5-B6C0-87119BEC4E2C}" destId="{9603AE88-36A3-4881-9471-3D69EE63CA49}" srcOrd="0" destOrd="0" parTransId="{FFADB73A-58DF-46CC-BDFC-E10A4A16D625}" sibTransId="{D0C31C8B-0DA8-4618-931C-BEC30BF54AB7}"/>
    <dgm:cxn modelId="{4B6C465C-A4DD-469D-9D0B-A405005F55DF}" type="presOf" srcId="{F35E7F27-9FEB-4480-8C37-46AB15127D09}" destId="{F1BDA68B-5BD7-4994-A142-660F397E0AB1}" srcOrd="0" destOrd="0" presId="urn:microsoft.com/office/officeart/2005/8/layout/bList2#1"/>
    <dgm:cxn modelId="{CEBBA755-EBA4-4F46-8ED8-795CBC937E4B}" type="presOf" srcId="{12C66017-DFE3-43CE-8FB6-7F3AE087DE48}" destId="{72225494-401F-439D-A64A-9D12AC0907C5}" srcOrd="0" destOrd="0" presId="urn:microsoft.com/office/officeart/2005/8/layout/bList2#1"/>
    <dgm:cxn modelId="{BB318DCB-F535-4A69-954B-F733074BC844}" type="presOf" srcId="{9603AE88-36A3-4881-9471-3D69EE63CA49}" destId="{AE7A3ECC-78BC-4A81-A550-D256F2F625FE}" srcOrd="0" destOrd="0" presId="urn:microsoft.com/office/officeart/2005/8/layout/bList2#1"/>
    <dgm:cxn modelId="{E3D4ED3A-6375-49A5-88C2-3F14F2A2D4BB}" type="presOf" srcId="{0965AA25-2969-4BF3-BCEE-14402B953B5C}" destId="{52E166A8-DADD-4724-8C0E-CA5029C49E61}" srcOrd="0" destOrd="0" presId="urn:microsoft.com/office/officeart/2005/8/layout/bList2#1"/>
    <dgm:cxn modelId="{4C8C46AB-8C4A-4978-ACD7-59CF3E33012C}" srcId="{28395AFC-47E1-42D5-B6C0-87119BEC4E2C}" destId="{0965AA25-2969-4BF3-BCEE-14402B953B5C}" srcOrd="4" destOrd="0" parTransId="{31173688-D70D-41EC-912F-8561CB78ED5C}" sibTransId="{16206A16-54BD-4D6D-A618-297AFA976E4D}"/>
    <dgm:cxn modelId="{D13ACEDC-DF72-442E-B55A-EE0CBCFA293C}" srcId="{28395AFC-47E1-42D5-B6C0-87119BEC4E2C}" destId="{7C62CAEE-FA2C-4A8A-8E38-CF9CC82FF645}" srcOrd="1" destOrd="0" parTransId="{7FB378D3-F841-4127-B9E0-4E456CF1B456}" sibTransId="{1E58EA81-01AD-4992-8B69-64DFA4B9DA69}"/>
    <dgm:cxn modelId="{31F5C86B-4DA3-4125-ABE0-3FFD71C1B0C7}" srcId="{28395AFC-47E1-42D5-B6C0-87119BEC4E2C}" destId="{21F52537-0A54-4116-8599-3BFA405B67AF}" srcOrd="3" destOrd="0" parTransId="{3541D299-D6AA-468D-A761-D09B1E117CF7}" sibTransId="{267119E9-1B16-403B-BCEB-87FDB3EFF53A}"/>
    <dgm:cxn modelId="{2BA8838E-7B28-4EB0-876A-5244D90CC8A0}" type="presOf" srcId="{62714255-B0C9-4DBD-A389-EAEC6818A794}" destId="{5504485A-4851-451B-96F1-641E137CCD9B}" srcOrd="0" destOrd="0" presId="urn:microsoft.com/office/officeart/2005/8/layout/bList2#1"/>
    <dgm:cxn modelId="{2EB3CEF1-103B-4B1D-91EB-14BCDB6AC3AB}" type="presOf" srcId="{5189ACB7-4581-4F86-98DE-5DD348F7D53F}" destId="{F092CA1C-29B7-493E-AA01-9C3C47413174}" srcOrd="0" destOrd="0" presId="urn:microsoft.com/office/officeart/2005/8/layout/bList2#1"/>
    <dgm:cxn modelId="{6F1C2F45-413F-4380-B072-97B971C44B39}" type="presOf" srcId="{28395AFC-47E1-42D5-B6C0-87119BEC4E2C}" destId="{D3FB822D-666C-4B48-8767-DF2E680F02E2}" srcOrd="0" destOrd="0" presId="urn:microsoft.com/office/officeart/2005/8/layout/bList2#1"/>
    <dgm:cxn modelId="{F34452A5-59D2-4E8D-BE7C-35BD2F4459B8}" type="presOf" srcId="{9603AE88-36A3-4881-9471-3D69EE63CA49}" destId="{E0EED189-D3A6-46DC-9106-14E3601BFD0C}" srcOrd="1" destOrd="0" presId="urn:microsoft.com/office/officeart/2005/8/layout/bList2#1"/>
    <dgm:cxn modelId="{B255E48F-0159-4985-A60B-AFDAC1D49553}" type="presOf" srcId="{0965AA25-2969-4BF3-BCEE-14402B953B5C}" destId="{FF122996-9E26-42E0-93CF-B88E68BA189D}" srcOrd="1" destOrd="0" presId="urn:microsoft.com/office/officeart/2005/8/layout/bList2#1"/>
    <dgm:cxn modelId="{9D1AD656-60C1-48CD-BF7A-2F2CD6AE7563}" type="presOf" srcId="{D0C31C8B-0DA8-4618-931C-BEC30BF54AB7}" destId="{AB78FE23-3542-42C8-BC0F-97616C4B998D}" srcOrd="0" destOrd="0" presId="urn:microsoft.com/office/officeart/2005/8/layout/bList2#1"/>
    <dgm:cxn modelId="{660445DE-34ED-40FB-9BA7-1A62359AFD8D}" srcId="{21F52537-0A54-4116-8599-3BFA405B67AF}" destId="{66DA1EC1-4DD3-4697-BF9F-3F061A21A7B0}" srcOrd="0" destOrd="0" parTransId="{5D982B6B-E095-4C75-89D9-DDF0EAC48402}" sibTransId="{9B3801EE-41AA-4CEF-9F28-A698A3FBBEBD}"/>
    <dgm:cxn modelId="{B5E15018-C51E-47B4-8BDE-FF65C1510877}" type="presOf" srcId="{66DA1EC1-4DD3-4697-BF9F-3F061A21A7B0}" destId="{0EC1CE3F-A1F3-4F1A-9E27-DAFC51C4A118}" srcOrd="0" destOrd="0" presId="urn:microsoft.com/office/officeart/2005/8/layout/bList2#1"/>
    <dgm:cxn modelId="{EFD20F8B-0519-447B-AC87-3CFDCA16CD0B}" srcId="{9603AE88-36A3-4881-9471-3D69EE63CA49}" destId="{12C66017-DFE3-43CE-8FB6-7F3AE087DE48}" srcOrd="0" destOrd="0" parTransId="{4EC50438-EC65-4EF1-A67E-65107324ECBA}" sibTransId="{3FBBE78B-93C1-4575-8FAA-985A857A24AB}"/>
    <dgm:cxn modelId="{F0BCF1FA-F548-41A6-891A-D58F125BCF03}" type="presOf" srcId="{7C62CAEE-FA2C-4A8A-8E38-CF9CC82FF645}" destId="{42FF4314-1561-49F3-9057-26247DF80272}" srcOrd="1" destOrd="0" presId="urn:microsoft.com/office/officeart/2005/8/layout/bList2#1"/>
    <dgm:cxn modelId="{456AD921-639A-4F73-B232-BE56EEC16872}" srcId="{28395AFC-47E1-42D5-B6C0-87119BEC4E2C}" destId="{5189ACB7-4581-4F86-98DE-5DD348F7D53F}" srcOrd="2" destOrd="0" parTransId="{10F0716B-48EE-4678-9D80-DC80CF4422EB}" sibTransId="{62714255-B0C9-4DBD-A389-EAEC6818A794}"/>
    <dgm:cxn modelId="{95DF0235-C0BD-487F-9E75-6E4C6AA7C489}" srcId="{5189ACB7-4581-4F86-98DE-5DD348F7D53F}" destId="{B2C8ED37-23B9-40B1-9B7A-AE63550141CB}" srcOrd="0" destOrd="0" parTransId="{80621035-9F5A-4B6A-BCEF-376CE73C861F}" sibTransId="{90DF72C0-BFCE-48D5-B679-E899E20EE224}"/>
    <dgm:cxn modelId="{F9060BE1-5A88-4F1F-9962-4EA7900197F9}" type="presOf" srcId="{21F52537-0A54-4116-8599-3BFA405B67AF}" destId="{27FD4770-9374-4290-A542-FB13BC099E13}" srcOrd="0" destOrd="0" presId="urn:microsoft.com/office/officeart/2005/8/layout/bList2#1"/>
    <dgm:cxn modelId="{840DC83A-8D61-498F-96A3-0B1A1C5A0BBD}" srcId="{0965AA25-2969-4BF3-BCEE-14402B953B5C}" destId="{D4257FF5-A8AC-4B51-84B1-4ECB0AFA0CF7}" srcOrd="0" destOrd="0" parTransId="{681C4F2E-FCD2-4F4D-A533-03E104FEE453}" sibTransId="{A0469CDD-57B0-4EEC-B9D4-7359D2EDDB7F}"/>
    <dgm:cxn modelId="{02BE3251-9DEF-4162-BF00-E730BFF7A239}" srcId="{7C62CAEE-FA2C-4A8A-8E38-CF9CC82FF645}" destId="{F35E7F27-9FEB-4480-8C37-46AB15127D09}" srcOrd="0" destOrd="0" parTransId="{2B6E4F06-41F3-40C8-811B-EE60AA2C3E7F}" sibTransId="{C34B8FE2-E31A-4125-AC7A-5F13CCC2A021}"/>
    <dgm:cxn modelId="{094AA850-D393-4554-A8AC-D5D2A8D87DC1}" type="presOf" srcId="{267119E9-1B16-403B-BCEB-87FDB3EFF53A}" destId="{B94018B0-8CAF-4412-82A5-ADAEFC8444EE}" srcOrd="0" destOrd="0" presId="urn:microsoft.com/office/officeart/2005/8/layout/bList2#1"/>
    <dgm:cxn modelId="{A5F89752-8E99-416D-AEAE-71B5DE4CF527}" type="presParOf" srcId="{D3FB822D-666C-4B48-8767-DF2E680F02E2}" destId="{DE82A34A-88E7-4E15-AFE9-C0EABB444211}" srcOrd="0" destOrd="0" presId="urn:microsoft.com/office/officeart/2005/8/layout/bList2#1"/>
    <dgm:cxn modelId="{B3D4B54A-270F-4CCA-82D5-B611C25F13AE}" type="presParOf" srcId="{DE82A34A-88E7-4E15-AFE9-C0EABB444211}" destId="{72225494-401F-439D-A64A-9D12AC0907C5}" srcOrd="0" destOrd="0" presId="urn:microsoft.com/office/officeart/2005/8/layout/bList2#1"/>
    <dgm:cxn modelId="{95A63DE2-427D-427C-B7E6-E5EE724DE477}" type="presParOf" srcId="{DE82A34A-88E7-4E15-AFE9-C0EABB444211}" destId="{AE7A3ECC-78BC-4A81-A550-D256F2F625FE}" srcOrd="1" destOrd="0" presId="urn:microsoft.com/office/officeart/2005/8/layout/bList2#1"/>
    <dgm:cxn modelId="{02CF4ED1-33CB-43ED-8BA7-F167FDA23EA9}" type="presParOf" srcId="{DE82A34A-88E7-4E15-AFE9-C0EABB444211}" destId="{E0EED189-D3A6-46DC-9106-14E3601BFD0C}" srcOrd="2" destOrd="0" presId="urn:microsoft.com/office/officeart/2005/8/layout/bList2#1"/>
    <dgm:cxn modelId="{DFCE1158-C9D0-476F-B4B9-306FF190ABC6}" type="presParOf" srcId="{DE82A34A-88E7-4E15-AFE9-C0EABB444211}" destId="{03E046C3-2A4A-45FB-8900-02FE9B4603B2}" srcOrd="3" destOrd="0" presId="urn:microsoft.com/office/officeart/2005/8/layout/bList2#1"/>
    <dgm:cxn modelId="{48550708-12CC-4F34-83E3-86F92ECDF812}" type="presParOf" srcId="{D3FB822D-666C-4B48-8767-DF2E680F02E2}" destId="{AB78FE23-3542-42C8-BC0F-97616C4B998D}" srcOrd="1" destOrd="0" presId="urn:microsoft.com/office/officeart/2005/8/layout/bList2#1"/>
    <dgm:cxn modelId="{4D866394-EF48-4F76-AAA4-43C74EA02C66}" type="presParOf" srcId="{D3FB822D-666C-4B48-8767-DF2E680F02E2}" destId="{7974C4D5-DC50-4DD4-B949-CF204D3299F0}" srcOrd="2" destOrd="0" presId="urn:microsoft.com/office/officeart/2005/8/layout/bList2#1"/>
    <dgm:cxn modelId="{F3712FE3-31F3-4FE6-B667-61DDCD73C2E2}" type="presParOf" srcId="{7974C4D5-DC50-4DD4-B949-CF204D3299F0}" destId="{F1BDA68B-5BD7-4994-A142-660F397E0AB1}" srcOrd="0" destOrd="0" presId="urn:microsoft.com/office/officeart/2005/8/layout/bList2#1"/>
    <dgm:cxn modelId="{01518147-3112-440E-90D5-1E4FAA386A51}" type="presParOf" srcId="{7974C4D5-DC50-4DD4-B949-CF204D3299F0}" destId="{B99B2A6C-3374-4D47-99B6-556DB2EA7C1A}" srcOrd="1" destOrd="0" presId="urn:microsoft.com/office/officeart/2005/8/layout/bList2#1"/>
    <dgm:cxn modelId="{927E714C-BBC9-4CB2-A31F-00C05807A310}" type="presParOf" srcId="{7974C4D5-DC50-4DD4-B949-CF204D3299F0}" destId="{42FF4314-1561-49F3-9057-26247DF80272}" srcOrd="2" destOrd="0" presId="urn:microsoft.com/office/officeart/2005/8/layout/bList2#1"/>
    <dgm:cxn modelId="{57F6C8BA-0BEC-41EE-B1B9-1173B01FA38E}" type="presParOf" srcId="{7974C4D5-DC50-4DD4-B949-CF204D3299F0}" destId="{4E11C898-3AD0-4FB2-AE85-F94C9F42198C}" srcOrd="3" destOrd="0" presId="urn:microsoft.com/office/officeart/2005/8/layout/bList2#1"/>
    <dgm:cxn modelId="{B2F8228D-6DC7-454C-B666-8CE693D51576}" type="presParOf" srcId="{D3FB822D-666C-4B48-8767-DF2E680F02E2}" destId="{B7504E6C-CA44-4F7A-8B8F-77DAA6A4AEA6}" srcOrd="3" destOrd="0" presId="urn:microsoft.com/office/officeart/2005/8/layout/bList2#1"/>
    <dgm:cxn modelId="{472714B4-76CF-4325-A254-A74BDD66BE89}" type="presParOf" srcId="{D3FB822D-666C-4B48-8767-DF2E680F02E2}" destId="{A4D845BD-537D-4E6C-909B-4CDD1365EF38}" srcOrd="4" destOrd="0" presId="urn:microsoft.com/office/officeart/2005/8/layout/bList2#1"/>
    <dgm:cxn modelId="{516C93D1-6A5A-4F4C-B2EF-90DA5E294773}" type="presParOf" srcId="{A4D845BD-537D-4E6C-909B-4CDD1365EF38}" destId="{EBF4C4E3-5463-4E99-BC83-813C51CBAD63}" srcOrd="0" destOrd="0" presId="urn:microsoft.com/office/officeart/2005/8/layout/bList2#1"/>
    <dgm:cxn modelId="{1FEE0A4E-02D4-47BB-B221-43A357F3A056}" type="presParOf" srcId="{A4D845BD-537D-4E6C-909B-4CDD1365EF38}" destId="{F092CA1C-29B7-493E-AA01-9C3C47413174}" srcOrd="1" destOrd="0" presId="urn:microsoft.com/office/officeart/2005/8/layout/bList2#1"/>
    <dgm:cxn modelId="{796AED66-92A5-4B9A-87CA-3AE19CC79929}" type="presParOf" srcId="{A4D845BD-537D-4E6C-909B-4CDD1365EF38}" destId="{1C4AF86A-864C-4291-B9ED-AF0D02620C8C}" srcOrd="2" destOrd="0" presId="urn:microsoft.com/office/officeart/2005/8/layout/bList2#1"/>
    <dgm:cxn modelId="{3B10C563-1B5B-4602-93D0-89FDFECD4EB3}" type="presParOf" srcId="{A4D845BD-537D-4E6C-909B-4CDD1365EF38}" destId="{1469D0BA-4B92-4CC5-A7CE-409D6CE4FB94}" srcOrd="3" destOrd="0" presId="urn:microsoft.com/office/officeart/2005/8/layout/bList2#1"/>
    <dgm:cxn modelId="{D7FC0957-32A9-4658-B245-54114E0A823B}" type="presParOf" srcId="{D3FB822D-666C-4B48-8767-DF2E680F02E2}" destId="{5504485A-4851-451B-96F1-641E137CCD9B}" srcOrd="5" destOrd="0" presId="urn:microsoft.com/office/officeart/2005/8/layout/bList2#1"/>
    <dgm:cxn modelId="{68ED89FA-4419-416E-A621-E3B783599C8E}" type="presParOf" srcId="{D3FB822D-666C-4B48-8767-DF2E680F02E2}" destId="{D8DC3D56-D5BC-4B3C-AE65-1FA198AB1CF2}" srcOrd="6" destOrd="0" presId="urn:microsoft.com/office/officeart/2005/8/layout/bList2#1"/>
    <dgm:cxn modelId="{9BCA1DEA-95FC-463E-ABD7-1A1F410F83E3}" type="presParOf" srcId="{D8DC3D56-D5BC-4B3C-AE65-1FA198AB1CF2}" destId="{0EC1CE3F-A1F3-4F1A-9E27-DAFC51C4A118}" srcOrd="0" destOrd="0" presId="urn:microsoft.com/office/officeart/2005/8/layout/bList2#1"/>
    <dgm:cxn modelId="{9212B418-7D54-40F6-B959-17E7539351AE}" type="presParOf" srcId="{D8DC3D56-D5BC-4B3C-AE65-1FA198AB1CF2}" destId="{27FD4770-9374-4290-A542-FB13BC099E13}" srcOrd="1" destOrd="0" presId="urn:microsoft.com/office/officeart/2005/8/layout/bList2#1"/>
    <dgm:cxn modelId="{20275961-950D-4D53-B6FD-8961420E6026}" type="presParOf" srcId="{D8DC3D56-D5BC-4B3C-AE65-1FA198AB1CF2}" destId="{2BE2C531-1199-4DBF-ABF7-752FB12DBAC2}" srcOrd="2" destOrd="0" presId="urn:microsoft.com/office/officeart/2005/8/layout/bList2#1"/>
    <dgm:cxn modelId="{7DBA5829-9E55-469C-96A4-A1D425A34378}" type="presParOf" srcId="{D8DC3D56-D5BC-4B3C-AE65-1FA198AB1CF2}" destId="{D0444BC2-0360-4B72-835F-F25B482B476A}" srcOrd="3" destOrd="0" presId="urn:microsoft.com/office/officeart/2005/8/layout/bList2#1"/>
    <dgm:cxn modelId="{9DA55249-E792-407D-99B2-B40005950D8A}" type="presParOf" srcId="{D3FB822D-666C-4B48-8767-DF2E680F02E2}" destId="{B94018B0-8CAF-4412-82A5-ADAEFC8444EE}" srcOrd="7" destOrd="0" presId="urn:microsoft.com/office/officeart/2005/8/layout/bList2#1"/>
    <dgm:cxn modelId="{8AC6629E-2CA7-4CC9-B768-041B769D3295}" type="presParOf" srcId="{D3FB822D-666C-4B48-8767-DF2E680F02E2}" destId="{2FF3B166-097B-46B9-B725-750B9D9147AA}" srcOrd="8" destOrd="0" presId="urn:microsoft.com/office/officeart/2005/8/layout/bList2#1"/>
    <dgm:cxn modelId="{CDD40DFA-A066-4B39-96E7-96C31081F3CB}" type="presParOf" srcId="{2FF3B166-097B-46B9-B725-750B9D9147AA}" destId="{7A780EC6-9DB1-40B3-A5DC-AD3D4E7A15EA}" srcOrd="0" destOrd="0" presId="urn:microsoft.com/office/officeart/2005/8/layout/bList2#1"/>
    <dgm:cxn modelId="{DE78843B-2DD2-411C-9DFE-B7A7CA3EAA36}" type="presParOf" srcId="{2FF3B166-097B-46B9-B725-750B9D9147AA}" destId="{52E166A8-DADD-4724-8C0E-CA5029C49E61}" srcOrd="1" destOrd="0" presId="urn:microsoft.com/office/officeart/2005/8/layout/bList2#1"/>
    <dgm:cxn modelId="{4BD3495F-59A3-4710-9A18-7F557EAA2A17}" type="presParOf" srcId="{2FF3B166-097B-46B9-B725-750B9D9147AA}" destId="{FF122996-9E26-42E0-93CF-B88E68BA189D}" srcOrd="2" destOrd="0" presId="urn:microsoft.com/office/officeart/2005/8/layout/bList2#1"/>
    <dgm:cxn modelId="{460C8C9A-EA2E-4A0B-BE54-4C178143F115}" type="presParOf" srcId="{2FF3B166-097B-46B9-B725-750B9D9147AA}" destId="{7BA60DB4-4395-4D9A-A95B-F92844E4CF04}" srcOrd="3" destOrd="0" presId="urn:microsoft.com/office/officeart/2005/8/layout/bList2#1"/>
  </dgm:cxnLst>
  <dgm:bg>
    <a:effectLst>
      <a:outerShdw blurRad="50800" dist="38100" dir="8100000" algn="tr"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C99937-75C0-4750-B3E3-4D2F5316E62C}" type="doc">
      <dgm:prSet loTypeId="urn:microsoft.com/office/officeart/2005/8/layout/lProcess2" loCatId="list" qsTypeId="urn:microsoft.com/office/officeart/2005/8/quickstyle/simple1" qsCatId="simple" csTypeId="urn:microsoft.com/office/officeart/2005/8/colors/accent1_2" csCatId="accent1" phldr="1"/>
      <dgm:spPr>
        <a:scene3d>
          <a:camera prst="orthographicFront">
            <a:rot lat="0" lon="0" rev="0"/>
          </a:camera>
          <a:lightRig rig="contrasting" dir="t">
            <a:rot lat="0" lon="0" rev="1500000"/>
          </a:lightRig>
        </a:scene3d>
      </dgm:spPr>
      <dgm:t>
        <a:bodyPr/>
        <a:lstStyle/>
        <a:p>
          <a:endParaRPr lang="zh-CN" altLang="en-US"/>
        </a:p>
      </dgm:t>
    </dgm:pt>
    <dgm:pt modelId="{DCA15069-FC22-4532-AE9A-55BFA97F5EB1}">
      <dgm:prSet phldrT="[文本]"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altLang="en-US" sz="2800" b="1" dirty="0" smtClean="0">
              <a:latin typeface="宋体" panose="02010600030101010101" pitchFamily="2" charset="-122"/>
            </a:rPr>
            <a:t>设备费用</a:t>
          </a:r>
          <a:endParaRPr lang="zh-CN" altLang="en-US" sz="2800" b="1" dirty="0"/>
        </a:p>
      </dgm:t>
    </dgm:pt>
    <dgm:pt modelId="{6181DC6D-45FB-4D55-98D3-678989EBF726}" type="parTrans" cxnId="{36826D96-E294-4AB5-B0FA-EA8E6E41545E}">
      <dgm:prSet/>
      <dgm:spPr/>
      <dgm:t>
        <a:bodyPr/>
        <a:lstStyle/>
        <a:p>
          <a:endParaRPr lang="zh-CN" altLang="en-US" sz="2400" b="1"/>
        </a:p>
      </dgm:t>
    </dgm:pt>
    <dgm:pt modelId="{FEB29FEE-6511-44D9-9581-7C15EAF65073}" type="sibTrans" cxnId="{36826D96-E294-4AB5-B0FA-EA8E6E41545E}">
      <dgm:prSet/>
      <dgm:spPr/>
      <dgm:t>
        <a:bodyPr/>
        <a:lstStyle/>
        <a:p>
          <a:endParaRPr lang="zh-CN" altLang="en-US" sz="2400" b="1"/>
        </a:p>
      </dgm:t>
    </dgm:pt>
    <dgm:pt modelId="{B8FB8567-BCA9-4BAD-9D53-817CACE2D05A}">
      <dgm:prSet phldrT="[文本]" custT="1"/>
      <dgm:spPr>
        <a:solidFill>
          <a:schemeClr val="accent5">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algn="l"/>
          <a:r>
            <a:rPr lang="zh-CN" altLang="en-US" sz="2400" b="1" dirty="0" smtClean="0">
              <a:solidFill>
                <a:srgbClr val="000000"/>
              </a:solidFill>
            </a:rPr>
            <a:t>通过流通加工费的形式转移到被加工的产品中去。</a:t>
          </a:r>
          <a:endParaRPr lang="zh-CN" altLang="en-US" sz="2400" b="1" dirty="0">
            <a:solidFill>
              <a:srgbClr val="000000"/>
            </a:solidFill>
          </a:endParaRPr>
        </a:p>
      </dgm:t>
    </dgm:pt>
    <dgm:pt modelId="{3E579E2B-4DCF-433D-B7CF-9DE77895F39B}" type="parTrans" cxnId="{8C3CDD54-2698-434E-A8A9-14A921628B7D}">
      <dgm:prSet/>
      <dgm:spPr/>
      <dgm:t>
        <a:bodyPr/>
        <a:lstStyle/>
        <a:p>
          <a:endParaRPr lang="zh-CN" altLang="en-US" sz="2400" b="1"/>
        </a:p>
      </dgm:t>
    </dgm:pt>
    <dgm:pt modelId="{F02A14C7-DE5A-4BBF-ABDA-2170C293FE4E}" type="sibTrans" cxnId="{8C3CDD54-2698-434E-A8A9-14A921628B7D}">
      <dgm:prSet/>
      <dgm:spPr/>
      <dgm:t>
        <a:bodyPr/>
        <a:lstStyle/>
        <a:p>
          <a:endParaRPr lang="zh-CN" altLang="en-US" sz="2400" b="1"/>
        </a:p>
      </dgm:t>
    </dgm:pt>
    <dgm:pt modelId="{43616886-8141-4C26-9148-4FBCB0F21620}">
      <dgm:prSet phldrT="[文本]"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altLang="en-US" sz="2800" b="1" dirty="0" smtClean="0">
              <a:latin typeface="宋体" panose="02010600030101010101" pitchFamily="2" charset="-122"/>
            </a:rPr>
            <a:t>材料费用</a:t>
          </a:r>
          <a:endParaRPr lang="zh-CN" altLang="en-US" sz="2800" b="1" dirty="0"/>
        </a:p>
      </dgm:t>
    </dgm:pt>
    <dgm:pt modelId="{C9A65B33-F38F-42FD-87AC-FB34CCC30A98}" type="parTrans" cxnId="{6BB0AE4E-1ECC-45C0-97B1-EADC7ED39871}">
      <dgm:prSet/>
      <dgm:spPr/>
      <dgm:t>
        <a:bodyPr/>
        <a:lstStyle/>
        <a:p>
          <a:endParaRPr lang="zh-CN" altLang="en-US" sz="2400" b="1"/>
        </a:p>
      </dgm:t>
    </dgm:pt>
    <dgm:pt modelId="{BB88E411-25FD-4266-863A-EF8B628F6133}" type="sibTrans" cxnId="{6BB0AE4E-1ECC-45C0-97B1-EADC7ED39871}">
      <dgm:prSet/>
      <dgm:spPr/>
      <dgm:t>
        <a:bodyPr/>
        <a:lstStyle/>
        <a:p>
          <a:endParaRPr lang="zh-CN" altLang="en-US" sz="2400" b="1"/>
        </a:p>
      </dgm:t>
    </dgm:pt>
    <dgm:pt modelId="{FD12629D-C21D-4D62-83E6-F91253050D6A}">
      <dgm:prSet phldrT="[文本]" custT="1"/>
      <dgm:spPr>
        <a:solidFill>
          <a:schemeClr val="accent5">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algn="l"/>
          <a:r>
            <a:rPr lang="zh-CN" altLang="en-US" sz="2400" b="1" dirty="0" smtClean="0">
              <a:solidFill>
                <a:srgbClr val="000000"/>
              </a:solidFill>
            </a:rPr>
            <a:t>消耗材料所需要的费用，即为流通加工材料费用。</a:t>
          </a:r>
          <a:endParaRPr lang="zh-CN" altLang="en-US" sz="2400" b="1" dirty="0">
            <a:solidFill>
              <a:srgbClr val="000000"/>
            </a:solidFill>
          </a:endParaRPr>
        </a:p>
      </dgm:t>
    </dgm:pt>
    <dgm:pt modelId="{00E8F0D6-280B-4AA6-AB32-677E361859FC}" type="parTrans" cxnId="{16D00489-E11D-4A6C-83A8-4B024276C197}">
      <dgm:prSet/>
      <dgm:spPr/>
      <dgm:t>
        <a:bodyPr/>
        <a:lstStyle/>
        <a:p>
          <a:endParaRPr lang="zh-CN" altLang="en-US" sz="2400" b="1"/>
        </a:p>
      </dgm:t>
    </dgm:pt>
    <dgm:pt modelId="{CF59B312-8C1C-4F18-A022-B64321A53D79}" type="sibTrans" cxnId="{16D00489-E11D-4A6C-83A8-4B024276C197}">
      <dgm:prSet/>
      <dgm:spPr/>
      <dgm:t>
        <a:bodyPr/>
        <a:lstStyle/>
        <a:p>
          <a:endParaRPr lang="zh-CN" altLang="en-US" sz="2400" b="1"/>
        </a:p>
      </dgm:t>
    </dgm:pt>
    <dgm:pt modelId="{C4CFD24B-A1E2-48F8-9D1F-954A318EE11E}">
      <dgm:prSet phldrT="[文本]"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altLang="en-US" sz="2800" b="1" dirty="0" smtClean="0">
              <a:latin typeface="宋体" panose="02010600030101010101" pitchFamily="2" charset="-122"/>
            </a:rPr>
            <a:t>劳务费用</a:t>
          </a:r>
          <a:endParaRPr lang="zh-CN" altLang="en-US" sz="2800" b="1" dirty="0"/>
        </a:p>
      </dgm:t>
    </dgm:pt>
    <dgm:pt modelId="{09A4674A-47E2-424D-AD9C-AEE5D9E934F0}" type="parTrans" cxnId="{275B6975-D173-4E29-8EAA-AB904D38C9D3}">
      <dgm:prSet/>
      <dgm:spPr/>
      <dgm:t>
        <a:bodyPr/>
        <a:lstStyle/>
        <a:p>
          <a:endParaRPr lang="zh-CN" altLang="en-US" sz="2400" b="1"/>
        </a:p>
      </dgm:t>
    </dgm:pt>
    <dgm:pt modelId="{CA3277CA-1DA4-4625-BA80-2B8C0CB2E970}" type="sibTrans" cxnId="{275B6975-D173-4E29-8EAA-AB904D38C9D3}">
      <dgm:prSet/>
      <dgm:spPr/>
      <dgm:t>
        <a:bodyPr/>
        <a:lstStyle/>
        <a:p>
          <a:endParaRPr lang="zh-CN" altLang="en-US" sz="2400" b="1"/>
        </a:p>
      </dgm:t>
    </dgm:pt>
    <dgm:pt modelId="{2D07B408-857D-4663-B82B-D803E465FB04}">
      <dgm:prSet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altLang="en-US" sz="2800" b="1" dirty="0" smtClean="0">
              <a:latin typeface="宋体" panose="02010600030101010101" pitchFamily="2" charset="-122"/>
            </a:rPr>
            <a:t>其他费用</a:t>
          </a:r>
          <a:endParaRPr lang="zh-CN" altLang="en-US" sz="2800" b="1" dirty="0"/>
        </a:p>
      </dgm:t>
    </dgm:pt>
    <dgm:pt modelId="{7DAC6EF0-D9EC-4BFA-B5A8-622650B4627D}" type="parTrans" cxnId="{E1D5A47F-834B-47A0-804C-AA002F8ACE9E}">
      <dgm:prSet/>
      <dgm:spPr/>
      <dgm:t>
        <a:bodyPr/>
        <a:lstStyle/>
        <a:p>
          <a:endParaRPr lang="zh-CN" altLang="en-US" sz="2400" b="1"/>
        </a:p>
      </dgm:t>
    </dgm:pt>
    <dgm:pt modelId="{7F376003-EA75-4B9F-B93A-894C26C4C498}" type="sibTrans" cxnId="{E1D5A47F-834B-47A0-804C-AA002F8ACE9E}">
      <dgm:prSet/>
      <dgm:spPr/>
      <dgm:t>
        <a:bodyPr/>
        <a:lstStyle/>
        <a:p>
          <a:endParaRPr lang="zh-CN" altLang="en-US" sz="2400" b="1"/>
        </a:p>
      </dgm:t>
    </dgm:pt>
    <dgm:pt modelId="{7563FC25-0F56-4ECB-B3D1-16B0571F96CE}">
      <dgm:prSet custT="1"/>
      <dgm:spPr>
        <a:solidFill>
          <a:schemeClr val="accent5">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algn="l"/>
          <a:r>
            <a:rPr lang="zh-CN" altLang="en-US" sz="2400" b="1" dirty="0" smtClean="0">
              <a:solidFill>
                <a:srgbClr val="000000"/>
              </a:solidFill>
            </a:rPr>
            <a:t>从事加工活动的人员工资、奖金等费用的总和。</a:t>
          </a:r>
          <a:endParaRPr lang="zh-CN" altLang="en-US" sz="2400" b="1" dirty="0">
            <a:solidFill>
              <a:srgbClr val="000000"/>
            </a:solidFill>
          </a:endParaRPr>
        </a:p>
      </dgm:t>
    </dgm:pt>
    <dgm:pt modelId="{FCB59630-D9C1-4F7E-AF83-3253307344D8}" type="parTrans" cxnId="{CD45AAAC-9F4B-4576-BE8D-29E2217CE415}">
      <dgm:prSet/>
      <dgm:spPr/>
      <dgm:t>
        <a:bodyPr/>
        <a:lstStyle/>
        <a:p>
          <a:endParaRPr lang="zh-CN" altLang="en-US" sz="2400" b="1"/>
        </a:p>
      </dgm:t>
    </dgm:pt>
    <dgm:pt modelId="{316A94F6-3C25-4D08-853E-3FED59639EBB}" type="sibTrans" cxnId="{CD45AAAC-9F4B-4576-BE8D-29E2217CE415}">
      <dgm:prSet/>
      <dgm:spPr/>
      <dgm:t>
        <a:bodyPr/>
        <a:lstStyle/>
        <a:p>
          <a:endParaRPr lang="zh-CN" altLang="en-US" sz="2400" b="1"/>
        </a:p>
      </dgm:t>
    </dgm:pt>
    <dgm:pt modelId="{91FFFCD8-1830-4DF6-9130-8454C26CA204}">
      <dgm:prSet custT="1"/>
      <dgm:spPr>
        <a:solidFill>
          <a:schemeClr val="accent5">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algn="l"/>
          <a:r>
            <a:rPr lang="zh-CN" altLang="en-US" sz="2400" b="1" dirty="0" smtClean="0">
              <a:solidFill>
                <a:srgbClr val="000000"/>
              </a:solidFill>
            </a:rPr>
            <a:t>耗用的电力、燃料、油料等费用。</a:t>
          </a:r>
          <a:endParaRPr lang="zh-CN" altLang="en-US" sz="2400" b="1" dirty="0">
            <a:solidFill>
              <a:srgbClr val="000000"/>
            </a:solidFill>
          </a:endParaRPr>
        </a:p>
      </dgm:t>
    </dgm:pt>
    <dgm:pt modelId="{6B6DA34D-D119-4A03-8EFC-8A35187BCAB3}" type="parTrans" cxnId="{37D68DEE-C234-4865-9C7E-AF60611837C0}">
      <dgm:prSet/>
      <dgm:spPr/>
      <dgm:t>
        <a:bodyPr/>
        <a:lstStyle/>
        <a:p>
          <a:endParaRPr lang="zh-CN" altLang="en-US" sz="2400" b="1"/>
        </a:p>
      </dgm:t>
    </dgm:pt>
    <dgm:pt modelId="{59CC3956-140A-4AFF-817C-3A3D0A4B03D4}" type="sibTrans" cxnId="{37D68DEE-C234-4865-9C7E-AF60611837C0}">
      <dgm:prSet/>
      <dgm:spPr/>
      <dgm:t>
        <a:bodyPr/>
        <a:lstStyle/>
        <a:p>
          <a:endParaRPr lang="zh-CN" altLang="en-US" sz="2400" b="1"/>
        </a:p>
      </dgm:t>
    </dgm:pt>
    <dgm:pt modelId="{5AC75FF0-8D0D-47B0-812C-E7F1879886BB}" type="pres">
      <dgm:prSet presAssocID="{85C99937-75C0-4750-B3E3-4D2F5316E62C}" presName="theList" presStyleCnt="0">
        <dgm:presLayoutVars>
          <dgm:dir/>
          <dgm:animLvl val="lvl"/>
          <dgm:resizeHandles val="exact"/>
        </dgm:presLayoutVars>
      </dgm:prSet>
      <dgm:spPr/>
      <dgm:t>
        <a:bodyPr/>
        <a:lstStyle/>
        <a:p>
          <a:endParaRPr lang="zh-CN" altLang="en-US"/>
        </a:p>
      </dgm:t>
    </dgm:pt>
    <dgm:pt modelId="{6BE6C728-49CC-4FAE-94A2-DA1C987036C5}" type="pres">
      <dgm:prSet presAssocID="{DCA15069-FC22-4532-AE9A-55BFA97F5EB1}" presName="compNod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 modelId="{0CC1A70C-282A-4C06-AFB6-0B4B82E94160}" type="pres">
      <dgm:prSet presAssocID="{DCA15069-FC22-4532-AE9A-55BFA97F5EB1}" presName="aNode" presStyleLbl="bgShp" presStyleIdx="0" presStyleCnt="4"/>
      <dgm:spPr/>
      <dgm:t>
        <a:bodyPr/>
        <a:lstStyle/>
        <a:p>
          <a:endParaRPr lang="zh-CN" altLang="en-US"/>
        </a:p>
      </dgm:t>
    </dgm:pt>
    <dgm:pt modelId="{0B8F1E93-C79C-43CD-BCA4-1C313AFA3503}" type="pres">
      <dgm:prSet presAssocID="{DCA15069-FC22-4532-AE9A-55BFA97F5EB1}" presName="textNode" presStyleLbl="bgShp" presStyleIdx="0" presStyleCnt="4"/>
      <dgm:spPr/>
      <dgm:t>
        <a:bodyPr/>
        <a:lstStyle/>
        <a:p>
          <a:endParaRPr lang="zh-CN" altLang="en-US"/>
        </a:p>
      </dgm:t>
    </dgm:pt>
    <dgm:pt modelId="{B1744831-06F1-4E71-B962-C42B258D9AFA}" type="pres">
      <dgm:prSet presAssocID="{DCA15069-FC22-4532-AE9A-55BFA97F5EB1}" presName="compChildNod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 modelId="{F37E7A4C-83F9-497E-A630-35265F0816CF}" type="pres">
      <dgm:prSet presAssocID="{DCA15069-FC22-4532-AE9A-55BFA97F5EB1}" presName="theInnerList"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 modelId="{A44019A6-4E68-4F64-AB70-4E73EDF11B90}" type="pres">
      <dgm:prSet presAssocID="{B8FB8567-BCA9-4BAD-9D53-817CACE2D05A}" presName="childNode" presStyleLbl="node1" presStyleIdx="0" presStyleCnt="4">
        <dgm:presLayoutVars>
          <dgm:bulletEnabled val="1"/>
        </dgm:presLayoutVars>
      </dgm:prSet>
      <dgm:spPr/>
      <dgm:t>
        <a:bodyPr/>
        <a:lstStyle/>
        <a:p>
          <a:endParaRPr lang="zh-CN" altLang="en-US"/>
        </a:p>
      </dgm:t>
    </dgm:pt>
    <dgm:pt modelId="{AE60EBCA-0CEF-41E1-B891-FBB4941AAF97}" type="pres">
      <dgm:prSet presAssocID="{DCA15069-FC22-4532-AE9A-55BFA97F5EB1}" presName="aSpac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 modelId="{0E865F36-70BC-4B9A-A94B-DADA0EB8C4BF}" type="pres">
      <dgm:prSet presAssocID="{43616886-8141-4C26-9148-4FBCB0F21620}" presName="compNod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 modelId="{37ADBB39-E9BD-4686-8F5A-8503D85CA47B}" type="pres">
      <dgm:prSet presAssocID="{43616886-8141-4C26-9148-4FBCB0F21620}" presName="aNode" presStyleLbl="bgShp" presStyleIdx="1" presStyleCnt="4"/>
      <dgm:spPr/>
      <dgm:t>
        <a:bodyPr/>
        <a:lstStyle/>
        <a:p>
          <a:endParaRPr lang="zh-CN" altLang="en-US"/>
        </a:p>
      </dgm:t>
    </dgm:pt>
    <dgm:pt modelId="{0C93865F-A4D1-4811-B309-E8B778F08CF9}" type="pres">
      <dgm:prSet presAssocID="{43616886-8141-4C26-9148-4FBCB0F21620}" presName="textNode" presStyleLbl="bgShp" presStyleIdx="1" presStyleCnt="4"/>
      <dgm:spPr/>
      <dgm:t>
        <a:bodyPr/>
        <a:lstStyle/>
        <a:p>
          <a:endParaRPr lang="zh-CN" altLang="en-US"/>
        </a:p>
      </dgm:t>
    </dgm:pt>
    <dgm:pt modelId="{6BC97CCA-3695-4977-A9BA-08B9F9553FA1}" type="pres">
      <dgm:prSet presAssocID="{43616886-8141-4C26-9148-4FBCB0F21620}" presName="compChildNod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 modelId="{4FA71957-8A6A-4A15-B7EC-CA1ABC1EE110}" type="pres">
      <dgm:prSet presAssocID="{43616886-8141-4C26-9148-4FBCB0F21620}" presName="theInnerList"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 modelId="{37E5F7D4-D443-43D6-8DC3-7EAB3CB4AEE3}" type="pres">
      <dgm:prSet presAssocID="{FD12629D-C21D-4D62-83E6-F91253050D6A}" presName="childNode" presStyleLbl="node1" presStyleIdx="1" presStyleCnt="4">
        <dgm:presLayoutVars>
          <dgm:bulletEnabled val="1"/>
        </dgm:presLayoutVars>
      </dgm:prSet>
      <dgm:spPr/>
      <dgm:t>
        <a:bodyPr/>
        <a:lstStyle/>
        <a:p>
          <a:endParaRPr lang="zh-CN" altLang="en-US"/>
        </a:p>
      </dgm:t>
    </dgm:pt>
    <dgm:pt modelId="{5E62D94B-D26F-4D89-BF97-98B01ACBB059}" type="pres">
      <dgm:prSet presAssocID="{43616886-8141-4C26-9148-4FBCB0F21620}" presName="aSpac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 modelId="{74A1BBBE-F695-43C5-AAEA-B4AE4C262487}" type="pres">
      <dgm:prSet presAssocID="{C4CFD24B-A1E2-48F8-9D1F-954A318EE11E}" presName="compNod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 modelId="{9748DEED-F30A-4521-B84A-64DA59AC0DB0}" type="pres">
      <dgm:prSet presAssocID="{C4CFD24B-A1E2-48F8-9D1F-954A318EE11E}" presName="aNode" presStyleLbl="bgShp" presStyleIdx="2" presStyleCnt="4"/>
      <dgm:spPr/>
      <dgm:t>
        <a:bodyPr/>
        <a:lstStyle/>
        <a:p>
          <a:endParaRPr lang="zh-CN" altLang="en-US"/>
        </a:p>
      </dgm:t>
    </dgm:pt>
    <dgm:pt modelId="{7F9D82AA-114C-47B2-9192-82AA5D5DF714}" type="pres">
      <dgm:prSet presAssocID="{C4CFD24B-A1E2-48F8-9D1F-954A318EE11E}" presName="textNode" presStyleLbl="bgShp" presStyleIdx="2" presStyleCnt="4"/>
      <dgm:spPr/>
      <dgm:t>
        <a:bodyPr/>
        <a:lstStyle/>
        <a:p>
          <a:endParaRPr lang="zh-CN" altLang="en-US"/>
        </a:p>
      </dgm:t>
    </dgm:pt>
    <dgm:pt modelId="{BA599FD9-B700-4A57-B72B-A334077C8440}" type="pres">
      <dgm:prSet presAssocID="{C4CFD24B-A1E2-48F8-9D1F-954A318EE11E}" presName="compChildNod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 modelId="{64B5F833-E106-4F13-99CB-A968AEDC5685}" type="pres">
      <dgm:prSet presAssocID="{C4CFD24B-A1E2-48F8-9D1F-954A318EE11E}" presName="theInnerList"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 modelId="{D65DA673-B4EF-4441-AA28-D4003664C924}" type="pres">
      <dgm:prSet presAssocID="{7563FC25-0F56-4ECB-B3D1-16B0571F96CE}" presName="childNode" presStyleLbl="node1" presStyleIdx="2" presStyleCnt="4">
        <dgm:presLayoutVars>
          <dgm:bulletEnabled val="1"/>
        </dgm:presLayoutVars>
      </dgm:prSet>
      <dgm:spPr/>
      <dgm:t>
        <a:bodyPr/>
        <a:lstStyle/>
        <a:p>
          <a:endParaRPr lang="zh-CN" altLang="en-US"/>
        </a:p>
      </dgm:t>
    </dgm:pt>
    <dgm:pt modelId="{9A292ABD-23E1-426C-865F-53337E1223F3}" type="pres">
      <dgm:prSet presAssocID="{C4CFD24B-A1E2-48F8-9D1F-954A318EE11E}" presName="aSpac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 modelId="{DF40C5A2-4CD3-4D17-A621-2FD43927E77F}" type="pres">
      <dgm:prSet presAssocID="{2D07B408-857D-4663-B82B-D803E465FB04}" presName="compNod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 modelId="{1CDEBD7B-602D-487D-BD1B-37D9E8A63FFE}" type="pres">
      <dgm:prSet presAssocID="{2D07B408-857D-4663-B82B-D803E465FB04}" presName="aNode" presStyleLbl="bgShp" presStyleIdx="3" presStyleCnt="4"/>
      <dgm:spPr/>
      <dgm:t>
        <a:bodyPr/>
        <a:lstStyle/>
        <a:p>
          <a:endParaRPr lang="zh-CN" altLang="en-US"/>
        </a:p>
      </dgm:t>
    </dgm:pt>
    <dgm:pt modelId="{EAD2B78C-F814-45BB-B194-6446F3DE9E30}" type="pres">
      <dgm:prSet presAssocID="{2D07B408-857D-4663-B82B-D803E465FB04}" presName="textNode" presStyleLbl="bgShp" presStyleIdx="3" presStyleCnt="4"/>
      <dgm:spPr/>
      <dgm:t>
        <a:bodyPr/>
        <a:lstStyle/>
        <a:p>
          <a:endParaRPr lang="zh-CN" altLang="en-US"/>
        </a:p>
      </dgm:t>
    </dgm:pt>
    <dgm:pt modelId="{A485A694-2ECF-4904-9B2A-3F8A826E3B2F}" type="pres">
      <dgm:prSet presAssocID="{2D07B408-857D-4663-B82B-D803E465FB04}" presName="compChildNode"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 modelId="{A44737B1-09AF-469A-B6E5-AFAADABCEF84}" type="pres">
      <dgm:prSet presAssocID="{2D07B408-857D-4663-B82B-D803E465FB04}" presName="theInnerList"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zh-CN" altLang="en-US"/>
        </a:p>
      </dgm:t>
    </dgm:pt>
    <dgm:pt modelId="{B2A7C0F4-4AB3-494F-9DF8-A6250830ED36}" type="pres">
      <dgm:prSet presAssocID="{91FFFCD8-1830-4DF6-9130-8454C26CA204}" presName="childNode" presStyleLbl="node1" presStyleIdx="3" presStyleCnt="4">
        <dgm:presLayoutVars>
          <dgm:bulletEnabled val="1"/>
        </dgm:presLayoutVars>
      </dgm:prSet>
      <dgm:spPr/>
      <dgm:t>
        <a:bodyPr/>
        <a:lstStyle/>
        <a:p>
          <a:endParaRPr lang="zh-CN" altLang="en-US"/>
        </a:p>
      </dgm:t>
    </dgm:pt>
  </dgm:ptLst>
  <dgm:cxnLst>
    <dgm:cxn modelId="{460CF5D3-9253-4856-8A50-57B27AE17466}" type="presOf" srcId="{C4CFD24B-A1E2-48F8-9D1F-954A318EE11E}" destId="{9748DEED-F30A-4521-B84A-64DA59AC0DB0}" srcOrd="0" destOrd="0" presId="urn:microsoft.com/office/officeart/2005/8/layout/lProcess2"/>
    <dgm:cxn modelId="{16D00489-E11D-4A6C-83A8-4B024276C197}" srcId="{43616886-8141-4C26-9148-4FBCB0F21620}" destId="{FD12629D-C21D-4D62-83E6-F91253050D6A}" srcOrd="0" destOrd="0" parTransId="{00E8F0D6-280B-4AA6-AB32-677E361859FC}" sibTransId="{CF59B312-8C1C-4F18-A022-B64321A53D79}"/>
    <dgm:cxn modelId="{1C5C6367-D692-4E2E-9501-8A9FAA6A0411}" type="presOf" srcId="{DCA15069-FC22-4532-AE9A-55BFA97F5EB1}" destId="{0B8F1E93-C79C-43CD-BCA4-1C313AFA3503}" srcOrd="1" destOrd="0" presId="urn:microsoft.com/office/officeart/2005/8/layout/lProcess2"/>
    <dgm:cxn modelId="{9B7AB1E5-E515-4658-B30A-0B0ACC164BE8}" type="presOf" srcId="{85C99937-75C0-4750-B3E3-4D2F5316E62C}" destId="{5AC75FF0-8D0D-47B0-812C-E7F1879886BB}" srcOrd="0" destOrd="0" presId="urn:microsoft.com/office/officeart/2005/8/layout/lProcess2"/>
    <dgm:cxn modelId="{FE926D72-B2FB-4A0B-94A3-08690BF5340F}" type="presOf" srcId="{DCA15069-FC22-4532-AE9A-55BFA97F5EB1}" destId="{0CC1A70C-282A-4C06-AFB6-0B4B82E94160}" srcOrd="0" destOrd="0" presId="urn:microsoft.com/office/officeart/2005/8/layout/lProcess2"/>
    <dgm:cxn modelId="{6BB0AE4E-1ECC-45C0-97B1-EADC7ED39871}" srcId="{85C99937-75C0-4750-B3E3-4D2F5316E62C}" destId="{43616886-8141-4C26-9148-4FBCB0F21620}" srcOrd="1" destOrd="0" parTransId="{C9A65B33-F38F-42FD-87AC-FB34CCC30A98}" sibTransId="{BB88E411-25FD-4266-863A-EF8B628F6133}"/>
    <dgm:cxn modelId="{72DAF602-7555-42AB-841F-CEA76716A233}" type="presOf" srcId="{7563FC25-0F56-4ECB-B3D1-16B0571F96CE}" destId="{D65DA673-B4EF-4441-AA28-D4003664C924}" srcOrd="0" destOrd="0" presId="urn:microsoft.com/office/officeart/2005/8/layout/lProcess2"/>
    <dgm:cxn modelId="{3F7DCECE-A7A5-482F-8F4E-1452BF525172}" type="presOf" srcId="{43616886-8141-4C26-9148-4FBCB0F21620}" destId="{0C93865F-A4D1-4811-B309-E8B778F08CF9}" srcOrd="1" destOrd="0" presId="urn:microsoft.com/office/officeart/2005/8/layout/lProcess2"/>
    <dgm:cxn modelId="{BB49E585-39EC-40A3-8618-B0A4BD821BDF}" type="presOf" srcId="{FD12629D-C21D-4D62-83E6-F91253050D6A}" destId="{37E5F7D4-D443-43D6-8DC3-7EAB3CB4AEE3}" srcOrd="0" destOrd="0" presId="urn:microsoft.com/office/officeart/2005/8/layout/lProcess2"/>
    <dgm:cxn modelId="{948B44B2-538F-43C2-A6BB-13E2D234677A}" type="presOf" srcId="{C4CFD24B-A1E2-48F8-9D1F-954A318EE11E}" destId="{7F9D82AA-114C-47B2-9192-82AA5D5DF714}" srcOrd="1" destOrd="0" presId="urn:microsoft.com/office/officeart/2005/8/layout/lProcess2"/>
    <dgm:cxn modelId="{63C38D95-FAD5-41E7-A6F6-B37D983733AC}" type="presOf" srcId="{43616886-8141-4C26-9148-4FBCB0F21620}" destId="{37ADBB39-E9BD-4686-8F5A-8503D85CA47B}" srcOrd="0" destOrd="0" presId="urn:microsoft.com/office/officeart/2005/8/layout/lProcess2"/>
    <dgm:cxn modelId="{FB661F6B-DA0D-4DD6-8A0E-3536F7E5AF98}" type="presOf" srcId="{91FFFCD8-1830-4DF6-9130-8454C26CA204}" destId="{B2A7C0F4-4AB3-494F-9DF8-A6250830ED36}" srcOrd="0" destOrd="0" presId="urn:microsoft.com/office/officeart/2005/8/layout/lProcess2"/>
    <dgm:cxn modelId="{732C4B68-BFE3-4D26-B72E-B9780307DCF2}" type="presOf" srcId="{2D07B408-857D-4663-B82B-D803E465FB04}" destId="{EAD2B78C-F814-45BB-B194-6446F3DE9E30}" srcOrd="1" destOrd="0" presId="urn:microsoft.com/office/officeart/2005/8/layout/lProcess2"/>
    <dgm:cxn modelId="{37D68DEE-C234-4865-9C7E-AF60611837C0}" srcId="{2D07B408-857D-4663-B82B-D803E465FB04}" destId="{91FFFCD8-1830-4DF6-9130-8454C26CA204}" srcOrd="0" destOrd="0" parTransId="{6B6DA34D-D119-4A03-8EFC-8A35187BCAB3}" sibTransId="{59CC3956-140A-4AFF-817C-3A3D0A4B03D4}"/>
    <dgm:cxn modelId="{36826D96-E294-4AB5-B0FA-EA8E6E41545E}" srcId="{85C99937-75C0-4750-B3E3-4D2F5316E62C}" destId="{DCA15069-FC22-4532-AE9A-55BFA97F5EB1}" srcOrd="0" destOrd="0" parTransId="{6181DC6D-45FB-4D55-98D3-678989EBF726}" sibTransId="{FEB29FEE-6511-44D9-9581-7C15EAF65073}"/>
    <dgm:cxn modelId="{09BD7A26-0EAB-48CD-92CF-DD118C492701}" type="presOf" srcId="{B8FB8567-BCA9-4BAD-9D53-817CACE2D05A}" destId="{A44019A6-4E68-4F64-AB70-4E73EDF11B90}" srcOrd="0" destOrd="0" presId="urn:microsoft.com/office/officeart/2005/8/layout/lProcess2"/>
    <dgm:cxn modelId="{CD45AAAC-9F4B-4576-BE8D-29E2217CE415}" srcId="{C4CFD24B-A1E2-48F8-9D1F-954A318EE11E}" destId="{7563FC25-0F56-4ECB-B3D1-16B0571F96CE}" srcOrd="0" destOrd="0" parTransId="{FCB59630-D9C1-4F7E-AF83-3253307344D8}" sibTransId="{316A94F6-3C25-4D08-853E-3FED59639EBB}"/>
    <dgm:cxn modelId="{D97B5BEB-5092-40E9-9096-8C6BC63F4939}" type="presOf" srcId="{2D07B408-857D-4663-B82B-D803E465FB04}" destId="{1CDEBD7B-602D-487D-BD1B-37D9E8A63FFE}" srcOrd="0" destOrd="0" presId="urn:microsoft.com/office/officeart/2005/8/layout/lProcess2"/>
    <dgm:cxn modelId="{E1D5A47F-834B-47A0-804C-AA002F8ACE9E}" srcId="{85C99937-75C0-4750-B3E3-4D2F5316E62C}" destId="{2D07B408-857D-4663-B82B-D803E465FB04}" srcOrd="3" destOrd="0" parTransId="{7DAC6EF0-D9EC-4BFA-B5A8-622650B4627D}" sibTransId="{7F376003-EA75-4B9F-B93A-894C26C4C498}"/>
    <dgm:cxn modelId="{8C3CDD54-2698-434E-A8A9-14A921628B7D}" srcId="{DCA15069-FC22-4532-AE9A-55BFA97F5EB1}" destId="{B8FB8567-BCA9-4BAD-9D53-817CACE2D05A}" srcOrd="0" destOrd="0" parTransId="{3E579E2B-4DCF-433D-B7CF-9DE77895F39B}" sibTransId="{F02A14C7-DE5A-4BBF-ABDA-2170C293FE4E}"/>
    <dgm:cxn modelId="{275B6975-D173-4E29-8EAA-AB904D38C9D3}" srcId="{85C99937-75C0-4750-B3E3-4D2F5316E62C}" destId="{C4CFD24B-A1E2-48F8-9D1F-954A318EE11E}" srcOrd="2" destOrd="0" parTransId="{09A4674A-47E2-424D-AD9C-AEE5D9E934F0}" sibTransId="{CA3277CA-1DA4-4625-BA80-2B8C0CB2E970}"/>
    <dgm:cxn modelId="{59DBFBA0-D640-4297-BD0C-B5D5EE946472}" type="presParOf" srcId="{5AC75FF0-8D0D-47B0-812C-E7F1879886BB}" destId="{6BE6C728-49CC-4FAE-94A2-DA1C987036C5}" srcOrd="0" destOrd="0" presId="urn:microsoft.com/office/officeart/2005/8/layout/lProcess2"/>
    <dgm:cxn modelId="{876ACE22-4177-41B2-856A-8A4AD3C2F5F7}" type="presParOf" srcId="{6BE6C728-49CC-4FAE-94A2-DA1C987036C5}" destId="{0CC1A70C-282A-4C06-AFB6-0B4B82E94160}" srcOrd="0" destOrd="0" presId="urn:microsoft.com/office/officeart/2005/8/layout/lProcess2"/>
    <dgm:cxn modelId="{E81CEFF4-3B05-4D02-9980-F093C275F771}" type="presParOf" srcId="{6BE6C728-49CC-4FAE-94A2-DA1C987036C5}" destId="{0B8F1E93-C79C-43CD-BCA4-1C313AFA3503}" srcOrd="1" destOrd="0" presId="urn:microsoft.com/office/officeart/2005/8/layout/lProcess2"/>
    <dgm:cxn modelId="{342AE463-8F68-484C-B936-60A3AC288C0E}" type="presParOf" srcId="{6BE6C728-49CC-4FAE-94A2-DA1C987036C5}" destId="{B1744831-06F1-4E71-B962-C42B258D9AFA}" srcOrd="2" destOrd="0" presId="urn:microsoft.com/office/officeart/2005/8/layout/lProcess2"/>
    <dgm:cxn modelId="{3F8E9898-A9CA-4E79-81E9-055D502783E7}" type="presParOf" srcId="{B1744831-06F1-4E71-B962-C42B258D9AFA}" destId="{F37E7A4C-83F9-497E-A630-35265F0816CF}" srcOrd="0" destOrd="0" presId="urn:microsoft.com/office/officeart/2005/8/layout/lProcess2"/>
    <dgm:cxn modelId="{ED529C9D-9AC3-468A-9696-CAF5B0ED8591}" type="presParOf" srcId="{F37E7A4C-83F9-497E-A630-35265F0816CF}" destId="{A44019A6-4E68-4F64-AB70-4E73EDF11B90}" srcOrd="0" destOrd="0" presId="urn:microsoft.com/office/officeart/2005/8/layout/lProcess2"/>
    <dgm:cxn modelId="{1F873E8F-0BEC-48D8-AFCD-7C822FAB5A90}" type="presParOf" srcId="{5AC75FF0-8D0D-47B0-812C-E7F1879886BB}" destId="{AE60EBCA-0CEF-41E1-B891-FBB4941AAF97}" srcOrd="1" destOrd="0" presId="urn:microsoft.com/office/officeart/2005/8/layout/lProcess2"/>
    <dgm:cxn modelId="{0218143C-E751-4681-9488-3F837C291D8A}" type="presParOf" srcId="{5AC75FF0-8D0D-47B0-812C-E7F1879886BB}" destId="{0E865F36-70BC-4B9A-A94B-DADA0EB8C4BF}" srcOrd="2" destOrd="0" presId="urn:microsoft.com/office/officeart/2005/8/layout/lProcess2"/>
    <dgm:cxn modelId="{6E89DAC0-85C7-4D56-9B0D-14DC62073737}" type="presParOf" srcId="{0E865F36-70BC-4B9A-A94B-DADA0EB8C4BF}" destId="{37ADBB39-E9BD-4686-8F5A-8503D85CA47B}" srcOrd="0" destOrd="0" presId="urn:microsoft.com/office/officeart/2005/8/layout/lProcess2"/>
    <dgm:cxn modelId="{8C6B3D96-5DE2-4BF3-A259-4754CDA77CDF}" type="presParOf" srcId="{0E865F36-70BC-4B9A-A94B-DADA0EB8C4BF}" destId="{0C93865F-A4D1-4811-B309-E8B778F08CF9}" srcOrd="1" destOrd="0" presId="urn:microsoft.com/office/officeart/2005/8/layout/lProcess2"/>
    <dgm:cxn modelId="{E65C966F-EF9B-45A6-B820-A434EE1DEF0D}" type="presParOf" srcId="{0E865F36-70BC-4B9A-A94B-DADA0EB8C4BF}" destId="{6BC97CCA-3695-4977-A9BA-08B9F9553FA1}" srcOrd="2" destOrd="0" presId="urn:microsoft.com/office/officeart/2005/8/layout/lProcess2"/>
    <dgm:cxn modelId="{A3B5ADE7-680A-4356-AEAC-A8CB695E50FB}" type="presParOf" srcId="{6BC97CCA-3695-4977-A9BA-08B9F9553FA1}" destId="{4FA71957-8A6A-4A15-B7EC-CA1ABC1EE110}" srcOrd="0" destOrd="0" presId="urn:microsoft.com/office/officeart/2005/8/layout/lProcess2"/>
    <dgm:cxn modelId="{F8ADA09E-5E3F-4433-92F6-C42F62630FBF}" type="presParOf" srcId="{4FA71957-8A6A-4A15-B7EC-CA1ABC1EE110}" destId="{37E5F7D4-D443-43D6-8DC3-7EAB3CB4AEE3}" srcOrd="0" destOrd="0" presId="urn:microsoft.com/office/officeart/2005/8/layout/lProcess2"/>
    <dgm:cxn modelId="{197B2BF9-F316-4F6D-B2F1-EB15ED43A83C}" type="presParOf" srcId="{5AC75FF0-8D0D-47B0-812C-E7F1879886BB}" destId="{5E62D94B-D26F-4D89-BF97-98B01ACBB059}" srcOrd="3" destOrd="0" presId="urn:microsoft.com/office/officeart/2005/8/layout/lProcess2"/>
    <dgm:cxn modelId="{BB032BAE-FA82-46DC-A57E-26645955DFAC}" type="presParOf" srcId="{5AC75FF0-8D0D-47B0-812C-E7F1879886BB}" destId="{74A1BBBE-F695-43C5-AAEA-B4AE4C262487}" srcOrd="4" destOrd="0" presId="urn:microsoft.com/office/officeart/2005/8/layout/lProcess2"/>
    <dgm:cxn modelId="{22D41D33-63F9-4B7F-8A8E-0B81059E5D56}" type="presParOf" srcId="{74A1BBBE-F695-43C5-AAEA-B4AE4C262487}" destId="{9748DEED-F30A-4521-B84A-64DA59AC0DB0}" srcOrd="0" destOrd="0" presId="urn:microsoft.com/office/officeart/2005/8/layout/lProcess2"/>
    <dgm:cxn modelId="{1DF04627-18FC-4A33-AD66-54A85FCE5E38}" type="presParOf" srcId="{74A1BBBE-F695-43C5-AAEA-B4AE4C262487}" destId="{7F9D82AA-114C-47B2-9192-82AA5D5DF714}" srcOrd="1" destOrd="0" presId="urn:microsoft.com/office/officeart/2005/8/layout/lProcess2"/>
    <dgm:cxn modelId="{F5ABEC29-1CC6-486B-B68C-7F416D724FB0}" type="presParOf" srcId="{74A1BBBE-F695-43C5-AAEA-B4AE4C262487}" destId="{BA599FD9-B700-4A57-B72B-A334077C8440}" srcOrd="2" destOrd="0" presId="urn:microsoft.com/office/officeart/2005/8/layout/lProcess2"/>
    <dgm:cxn modelId="{3977B3E3-4BB3-4808-993C-128157C493FD}" type="presParOf" srcId="{BA599FD9-B700-4A57-B72B-A334077C8440}" destId="{64B5F833-E106-4F13-99CB-A968AEDC5685}" srcOrd="0" destOrd="0" presId="urn:microsoft.com/office/officeart/2005/8/layout/lProcess2"/>
    <dgm:cxn modelId="{CB0DD024-2956-4225-96B1-E7E55B8CDD84}" type="presParOf" srcId="{64B5F833-E106-4F13-99CB-A968AEDC5685}" destId="{D65DA673-B4EF-4441-AA28-D4003664C924}" srcOrd="0" destOrd="0" presId="urn:microsoft.com/office/officeart/2005/8/layout/lProcess2"/>
    <dgm:cxn modelId="{701E0560-6F55-4193-BAE7-BA7A5CC4761C}" type="presParOf" srcId="{5AC75FF0-8D0D-47B0-812C-E7F1879886BB}" destId="{9A292ABD-23E1-426C-865F-53337E1223F3}" srcOrd="5" destOrd="0" presId="urn:microsoft.com/office/officeart/2005/8/layout/lProcess2"/>
    <dgm:cxn modelId="{E1072B83-7C42-4036-B851-45354660B3DB}" type="presParOf" srcId="{5AC75FF0-8D0D-47B0-812C-E7F1879886BB}" destId="{DF40C5A2-4CD3-4D17-A621-2FD43927E77F}" srcOrd="6" destOrd="0" presId="urn:microsoft.com/office/officeart/2005/8/layout/lProcess2"/>
    <dgm:cxn modelId="{7B5A7BDD-D81B-4744-8E28-A29C57950826}" type="presParOf" srcId="{DF40C5A2-4CD3-4D17-A621-2FD43927E77F}" destId="{1CDEBD7B-602D-487D-BD1B-37D9E8A63FFE}" srcOrd="0" destOrd="0" presId="urn:microsoft.com/office/officeart/2005/8/layout/lProcess2"/>
    <dgm:cxn modelId="{BA87700F-079C-4BA6-A8DE-2C72CA3498D9}" type="presParOf" srcId="{DF40C5A2-4CD3-4D17-A621-2FD43927E77F}" destId="{EAD2B78C-F814-45BB-B194-6446F3DE9E30}" srcOrd="1" destOrd="0" presId="urn:microsoft.com/office/officeart/2005/8/layout/lProcess2"/>
    <dgm:cxn modelId="{B51C5629-7215-4C29-9B13-910AE51D334A}" type="presParOf" srcId="{DF40C5A2-4CD3-4D17-A621-2FD43927E77F}" destId="{A485A694-2ECF-4904-9B2A-3F8A826E3B2F}" srcOrd="2" destOrd="0" presId="urn:microsoft.com/office/officeart/2005/8/layout/lProcess2"/>
    <dgm:cxn modelId="{A1CE4FF9-9F05-4F04-A1C9-4537B9125CFD}" type="presParOf" srcId="{A485A694-2ECF-4904-9B2A-3F8A826E3B2F}" destId="{A44737B1-09AF-469A-B6E5-AFAADABCEF84}" srcOrd="0" destOrd="0" presId="urn:microsoft.com/office/officeart/2005/8/layout/lProcess2"/>
    <dgm:cxn modelId="{2015DEB3-3C85-4F7F-92CC-ADC97F0E5A47}" type="presParOf" srcId="{A44737B1-09AF-469A-B6E5-AFAADABCEF84}" destId="{B2A7C0F4-4AB3-494F-9DF8-A6250830ED36}"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60AB317-E133-4084-9B32-55230FF12E31}" type="doc">
      <dgm:prSet loTypeId="urn:microsoft.com/office/officeart/2005/8/layout/hProcess9" loCatId="process" qsTypeId="urn:microsoft.com/office/officeart/2005/8/quickstyle/simple1" qsCatId="simple" csTypeId="urn:microsoft.com/office/officeart/2005/8/colors/accent1_2" csCatId="accent1" phldr="1"/>
      <dgm:spPr/>
    </dgm:pt>
    <dgm:pt modelId="{55EC999F-7D6D-4371-9F4F-A193FEC3932A}">
      <dgm:prSet phldrT="[文本]"/>
      <dgm:spPr>
        <a:solidFill>
          <a:schemeClr val="accent3">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b="1" dirty="0" smtClean="0">
              <a:solidFill>
                <a:srgbClr val="000000"/>
              </a:solidFill>
            </a:rPr>
            <a:t>一、定额法成本计算程序</a:t>
          </a:r>
          <a:endParaRPr lang="zh-CN" altLang="en-US" b="1" dirty="0">
            <a:solidFill>
              <a:srgbClr val="000000"/>
            </a:solidFill>
          </a:endParaRPr>
        </a:p>
      </dgm:t>
    </dgm:pt>
    <dgm:pt modelId="{C78BB2D8-5A80-472B-812A-031BA7787BF9}" type="parTrans" cxnId="{0C0F0F8B-ED51-4A9E-94CE-E5A8A21D00FE}">
      <dgm:prSet/>
      <dgm:spPr/>
      <dgm:t>
        <a:bodyPr/>
        <a:lstStyle/>
        <a:p>
          <a:endParaRPr lang="zh-CN" altLang="en-US"/>
        </a:p>
      </dgm:t>
    </dgm:pt>
    <dgm:pt modelId="{DFE4322E-9258-483A-ADB4-10649C1181EA}" type="sibTrans" cxnId="{0C0F0F8B-ED51-4A9E-94CE-E5A8A21D00FE}">
      <dgm:prSet/>
      <dgm:spPr/>
      <dgm:t>
        <a:bodyPr/>
        <a:lstStyle/>
        <a:p>
          <a:endParaRPr lang="zh-CN" altLang="en-US"/>
        </a:p>
      </dgm:t>
    </dgm:pt>
    <dgm:pt modelId="{71A2CFB6-7A71-4023-8F7E-FBF5672F75C3}">
      <dgm:prSet phldrT="[文本]"/>
      <dgm:spPr>
        <a:solidFill>
          <a:schemeClr val="accent3">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b="1" dirty="0" smtClean="0">
              <a:solidFill>
                <a:srgbClr val="000000"/>
              </a:solidFill>
            </a:rPr>
            <a:t>二、定额成本的计算</a:t>
          </a:r>
          <a:endParaRPr lang="zh-CN" altLang="en-US" b="1" dirty="0">
            <a:solidFill>
              <a:srgbClr val="000000"/>
            </a:solidFill>
          </a:endParaRPr>
        </a:p>
      </dgm:t>
    </dgm:pt>
    <dgm:pt modelId="{4D667CFD-47F5-4FAA-992E-A0837F805216}" type="parTrans" cxnId="{2556F7E4-6F4D-452C-BCE2-76E69CE33C06}">
      <dgm:prSet/>
      <dgm:spPr/>
      <dgm:t>
        <a:bodyPr/>
        <a:lstStyle/>
        <a:p>
          <a:endParaRPr lang="zh-CN" altLang="en-US"/>
        </a:p>
      </dgm:t>
    </dgm:pt>
    <dgm:pt modelId="{4265EAF6-AE93-4D94-B8D2-D3C3E0CBB5B3}" type="sibTrans" cxnId="{2556F7E4-6F4D-452C-BCE2-76E69CE33C06}">
      <dgm:prSet/>
      <dgm:spPr/>
      <dgm:t>
        <a:bodyPr/>
        <a:lstStyle/>
        <a:p>
          <a:endParaRPr lang="zh-CN" altLang="en-US"/>
        </a:p>
      </dgm:t>
    </dgm:pt>
    <dgm:pt modelId="{5C0DC834-FCF5-4F82-AD80-D1A1572B18A3}" type="pres">
      <dgm:prSet presAssocID="{160AB317-E133-4084-9B32-55230FF12E31}" presName="CompostProcess" presStyleCnt="0">
        <dgm:presLayoutVars>
          <dgm:dir/>
          <dgm:resizeHandles val="exact"/>
        </dgm:presLayoutVars>
      </dgm:prSet>
      <dgm:spPr/>
    </dgm:pt>
    <dgm:pt modelId="{FEA13544-517C-41E5-8D3A-7EC870724EA7}" type="pres">
      <dgm:prSet presAssocID="{160AB317-E133-4084-9B32-55230FF12E31}" presName="arrow" presStyleLbl="bgShp" presStyleIdx="0" presStyleCnt="1"/>
      <dgm:spPr>
        <a:solidFill>
          <a:schemeClr val="accent6">
            <a:lumMod val="60000"/>
            <a:lumOff val="40000"/>
          </a:schemeClr>
        </a:solidFill>
      </dgm:spPr>
    </dgm:pt>
    <dgm:pt modelId="{4A5DDF50-DB02-4C12-BA94-1E9B7CE643D7}" type="pres">
      <dgm:prSet presAssocID="{160AB317-E133-4084-9B32-55230FF12E31}" presName="linearProcess" presStyleCnt="0"/>
      <dgm:spPr/>
    </dgm:pt>
    <dgm:pt modelId="{D2533C7C-B548-4413-BB5B-CFDEEB5553B4}" type="pres">
      <dgm:prSet presAssocID="{55EC999F-7D6D-4371-9F4F-A193FEC3932A}" presName="textNode" presStyleLbl="node1" presStyleIdx="0" presStyleCnt="2">
        <dgm:presLayoutVars>
          <dgm:bulletEnabled val="1"/>
        </dgm:presLayoutVars>
      </dgm:prSet>
      <dgm:spPr/>
      <dgm:t>
        <a:bodyPr/>
        <a:lstStyle/>
        <a:p>
          <a:endParaRPr lang="zh-CN" altLang="en-US"/>
        </a:p>
      </dgm:t>
    </dgm:pt>
    <dgm:pt modelId="{834F2A75-FE4A-40B7-B833-54BAEF697687}" type="pres">
      <dgm:prSet presAssocID="{DFE4322E-9258-483A-ADB4-10649C1181EA}" presName="sibTrans" presStyleCnt="0"/>
      <dgm:spPr/>
    </dgm:pt>
    <dgm:pt modelId="{6DC36C09-C530-4871-A62F-A5D857006E26}" type="pres">
      <dgm:prSet presAssocID="{71A2CFB6-7A71-4023-8F7E-FBF5672F75C3}" presName="textNode" presStyleLbl="node1" presStyleIdx="1" presStyleCnt="2">
        <dgm:presLayoutVars>
          <dgm:bulletEnabled val="1"/>
        </dgm:presLayoutVars>
      </dgm:prSet>
      <dgm:spPr/>
      <dgm:t>
        <a:bodyPr/>
        <a:lstStyle/>
        <a:p>
          <a:endParaRPr lang="zh-CN" altLang="en-US"/>
        </a:p>
      </dgm:t>
    </dgm:pt>
  </dgm:ptLst>
  <dgm:cxnLst>
    <dgm:cxn modelId="{7F6150C8-5DAF-4DC6-9DAA-5850024F0F4C}" type="presOf" srcId="{55EC999F-7D6D-4371-9F4F-A193FEC3932A}" destId="{D2533C7C-B548-4413-BB5B-CFDEEB5553B4}" srcOrd="0" destOrd="0" presId="urn:microsoft.com/office/officeart/2005/8/layout/hProcess9"/>
    <dgm:cxn modelId="{F152AB4B-5875-4805-8E6F-1D9A29AE8C03}" type="presOf" srcId="{160AB317-E133-4084-9B32-55230FF12E31}" destId="{5C0DC834-FCF5-4F82-AD80-D1A1572B18A3}" srcOrd="0" destOrd="0" presId="urn:microsoft.com/office/officeart/2005/8/layout/hProcess9"/>
    <dgm:cxn modelId="{0C0F0F8B-ED51-4A9E-94CE-E5A8A21D00FE}" srcId="{160AB317-E133-4084-9B32-55230FF12E31}" destId="{55EC999F-7D6D-4371-9F4F-A193FEC3932A}" srcOrd="0" destOrd="0" parTransId="{C78BB2D8-5A80-472B-812A-031BA7787BF9}" sibTransId="{DFE4322E-9258-483A-ADB4-10649C1181EA}"/>
    <dgm:cxn modelId="{2556F7E4-6F4D-452C-BCE2-76E69CE33C06}" srcId="{160AB317-E133-4084-9B32-55230FF12E31}" destId="{71A2CFB6-7A71-4023-8F7E-FBF5672F75C3}" srcOrd="1" destOrd="0" parTransId="{4D667CFD-47F5-4FAA-992E-A0837F805216}" sibTransId="{4265EAF6-AE93-4D94-B8D2-D3C3E0CBB5B3}"/>
    <dgm:cxn modelId="{49C34A02-A6B9-4D09-83AB-03A6C9585A58}" type="presOf" srcId="{71A2CFB6-7A71-4023-8F7E-FBF5672F75C3}" destId="{6DC36C09-C530-4871-A62F-A5D857006E26}" srcOrd="0" destOrd="0" presId="urn:microsoft.com/office/officeart/2005/8/layout/hProcess9"/>
    <dgm:cxn modelId="{B1248BC9-0FB0-4891-814C-4CBA12506B80}" type="presParOf" srcId="{5C0DC834-FCF5-4F82-AD80-D1A1572B18A3}" destId="{FEA13544-517C-41E5-8D3A-7EC870724EA7}" srcOrd="0" destOrd="0" presId="urn:microsoft.com/office/officeart/2005/8/layout/hProcess9"/>
    <dgm:cxn modelId="{0F0E71E0-2EB6-426A-B095-7FB98BBEC3C4}" type="presParOf" srcId="{5C0DC834-FCF5-4F82-AD80-D1A1572B18A3}" destId="{4A5DDF50-DB02-4C12-BA94-1E9B7CE643D7}" srcOrd="1" destOrd="0" presId="urn:microsoft.com/office/officeart/2005/8/layout/hProcess9"/>
    <dgm:cxn modelId="{1AAA4133-E97C-4758-AA42-8C1904B90B04}" type="presParOf" srcId="{4A5DDF50-DB02-4C12-BA94-1E9B7CE643D7}" destId="{D2533C7C-B548-4413-BB5B-CFDEEB5553B4}" srcOrd="0" destOrd="0" presId="urn:microsoft.com/office/officeart/2005/8/layout/hProcess9"/>
    <dgm:cxn modelId="{43FBC82F-A8C3-4722-BED3-CD3CDB9CA413}" type="presParOf" srcId="{4A5DDF50-DB02-4C12-BA94-1E9B7CE643D7}" destId="{834F2A75-FE4A-40B7-B833-54BAEF697687}" srcOrd="1" destOrd="0" presId="urn:microsoft.com/office/officeart/2005/8/layout/hProcess9"/>
    <dgm:cxn modelId="{03B4551C-CD87-4479-933A-49841D737E4B}" type="presParOf" srcId="{4A5DDF50-DB02-4C12-BA94-1E9B7CE643D7}" destId="{6DC36C09-C530-4871-A62F-A5D857006E26}" srcOrd="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81A09FE-BA34-4B31-A34D-8F4DD3DBEE7E}" type="doc">
      <dgm:prSet loTypeId="urn:microsoft.com/office/officeart/2005/8/layout/hProcess9" loCatId="process" qsTypeId="urn:microsoft.com/office/officeart/2005/8/quickstyle/3d3" qsCatId="3D" csTypeId="urn:microsoft.com/office/officeart/2005/8/colors/accent0_2" csCatId="mainScheme" phldr="1"/>
      <dgm:spPr>
        <a:scene3d>
          <a:camera prst="orthographicFront">
            <a:rot lat="0" lon="0" rev="0"/>
          </a:camera>
          <a:lightRig rig="contrasting" dir="t">
            <a:rot lat="0" lon="0" rev="1500000"/>
          </a:lightRig>
        </a:scene3d>
      </dgm:spPr>
    </dgm:pt>
    <dgm:pt modelId="{F171E8A5-2600-4EB1-ADB0-14C01EB7C7F0}">
      <dgm:prSet phldrT="[文本]" custT="1"/>
      <dgm:spPr>
        <a:ln>
          <a:solidFill>
            <a:schemeClr val="accent5">
              <a:lumMod val="75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algn="ctr"/>
          <a:r>
            <a:rPr lang="zh-CN" sz="2400" b="1" smtClean="0">
              <a:solidFill>
                <a:srgbClr val="000000"/>
              </a:solidFill>
            </a:rPr>
            <a:t>账户设置 </a:t>
          </a:r>
          <a:endParaRPr lang="zh-CN" altLang="en-US" sz="2400" b="1" dirty="0">
            <a:solidFill>
              <a:srgbClr val="000000"/>
            </a:solidFill>
          </a:endParaRPr>
        </a:p>
      </dgm:t>
    </dgm:pt>
    <dgm:pt modelId="{DF4E6F84-EB26-45B9-B7DE-7C70EB7024B5}" type="parTrans" cxnId="{A0669B17-4E9D-450B-92F9-BA96CA1E6A85}">
      <dgm:prSet/>
      <dgm:spPr/>
      <dgm:t>
        <a:bodyPr/>
        <a:lstStyle/>
        <a:p>
          <a:pPr algn="ctr"/>
          <a:endParaRPr lang="zh-CN" altLang="en-US" sz="2400" b="1">
            <a:solidFill>
              <a:srgbClr val="000000"/>
            </a:solidFill>
          </a:endParaRPr>
        </a:p>
      </dgm:t>
    </dgm:pt>
    <dgm:pt modelId="{48F0402D-0AF2-4159-A751-0F3C99585996}" type="sibTrans" cxnId="{A0669B17-4E9D-450B-92F9-BA96CA1E6A85}">
      <dgm:prSet/>
      <dgm:spPr/>
      <dgm:t>
        <a:bodyPr/>
        <a:lstStyle/>
        <a:p>
          <a:pPr algn="ctr"/>
          <a:endParaRPr lang="zh-CN" altLang="en-US" sz="2400" b="1">
            <a:solidFill>
              <a:srgbClr val="000000"/>
            </a:solidFill>
          </a:endParaRPr>
        </a:p>
      </dgm:t>
    </dgm:pt>
    <dgm:pt modelId="{9724A7CE-130A-4651-8041-D313E0E76C1A}">
      <dgm:prSet phldrT="[文本]" custT="1"/>
      <dgm:spPr>
        <a:ln>
          <a:solidFill>
            <a:schemeClr val="accent5">
              <a:lumMod val="75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algn="ctr"/>
          <a:r>
            <a:rPr lang="zh-CN" sz="2400" b="1" dirty="0" smtClean="0">
              <a:solidFill>
                <a:srgbClr val="000000"/>
              </a:solidFill>
            </a:rPr>
            <a:t>编制费用分配明细表</a:t>
          </a:r>
          <a:endParaRPr lang="zh-CN" altLang="en-US" sz="2400" b="1" dirty="0">
            <a:solidFill>
              <a:srgbClr val="000000"/>
            </a:solidFill>
          </a:endParaRPr>
        </a:p>
      </dgm:t>
    </dgm:pt>
    <dgm:pt modelId="{3EB2F3C9-4DD6-423C-911A-684D6602452F}" type="parTrans" cxnId="{42660DB8-0EC1-498C-81FF-6C2185A65855}">
      <dgm:prSet/>
      <dgm:spPr/>
      <dgm:t>
        <a:bodyPr/>
        <a:lstStyle/>
        <a:p>
          <a:pPr algn="ctr"/>
          <a:endParaRPr lang="zh-CN" altLang="en-US" sz="2400" b="1">
            <a:solidFill>
              <a:srgbClr val="000000"/>
            </a:solidFill>
          </a:endParaRPr>
        </a:p>
      </dgm:t>
    </dgm:pt>
    <dgm:pt modelId="{B3295687-58F8-4F41-BACE-4C66AC9DF174}" type="sibTrans" cxnId="{42660DB8-0EC1-498C-81FF-6C2185A65855}">
      <dgm:prSet/>
      <dgm:spPr/>
      <dgm:t>
        <a:bodyPr/>
        <a:lstStyle/>
        <a:p>
          <a:pPr algn="ctr"/>
          <a:endParaRPr lang="zh-CN" altLang="en-US" sz="2400" b="1">
            <a:solidFill>
              <a:srgbClr val="000000"/>
            </a:solidFill>
          </a:endParaRPr>
        </a:p>
      </dgm:t>
    </dgm:pt>
    <dgm:pt modelId="{927251A6-9FA2-4733-8BA6-B8749FAC8A22}">
      <dgm:prSet phldrT="[文本]" custT="1"/>
      <dgm:spPr>
        <a:ln>
          <a:solidFill>
            <a:schemeClr val="accent5">
              <a:lumMod val="75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algn="ctr"/>
          <a:r>
            <a:rPr lang="zh-CN" sz="2400" b="1" dirty="0" smtClean="0">
              <a:solidFill>
                <a:srgbClr val="000000"/>
              </a:solidFill>
            </a:rPr>
            <a:t>登记各产品成本明细账</a:t>
          </a:r>
          <a:endParaRPr lang="zh-CN" altLang="en-US" sz="2400" b="1" dirty="0">
            <a:solidFill>
              <a:srgbClr val="000000"/>
            </a:solidFill>
          </a:endParaRPr>
        </a:p>
      </dgm:t>
    </dgm:pt>
    <dgm:pt modelId="{DC56443A-5C41-4C56-900F-7FD36E50AB50}" type="parTrans" cxnId="{CACC969D-6724-47BC-9865-A04CF11ED53F}">
      <dgm:prSet/>
      <dgm:spPr/>
      <dgm:t>
        <a:bodyPr/>
        <a:lstStyle/>
        <a:p>
          <a:pPr algn="ctr"/>
          <a:endParaRPr lang="zh-CN" altLang="en-US" sz="2400" b="1">
            <a:solidFill>
              <a:srgbClr val="000000"/>
            </a:solidFill>
          </a:endParaRPr>
        </a:p>
      </dgm:t>
    </dgm:pt>
    <dgm:pt modelId="{7A1327EE-94B3-46D5-A1AA-0CBA46349E38}" type="sibTrans" cxnId="{CACC969D-6724-47BC-9865-A04CF11ED53F}">
      <dgm:prSet/>
      <dgm:spPr/>
      <dgm:t>
        <a:bodyPr/>
        <a:lstStyle/>
        <a:p>
          <a:pPr algn="ctr"/>
          <a:endParaRPr lang="zh-CN" altLang="en-US" sz="2400" b="1">
            <a:solidFill>
              <a:srgbClr val="000000"/>
            </a:solidFill>
          </a:endParaRPr>
        </a:p>
      </dgm:t>
    </dgm:pt>
    <dgm:pt modelId="{DE04C845-3131-4155-8C1D-6AF6EA91A48D}">
      <dgm:prSet custT="1"/>
      <dgm:spPr>
        <a:ln>
          <a:solidFill>
            <a:schemeClr val="accent5">
              <a:lumMod val="75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pPr algn="ctr"/>
          <a:r>
            <a:rPr lang="zh-CN" sz="2400" b="1" dirty="0" smtClean="0">
              <a:solidFill>
                <a:srgbClr val="000000"/>
              </a:solidFill>
            </a:rPr>
            <a:t>计算完工产品和月末在产品的实际成本</a:t>
          </a:r>
          <a:endParaRPr lang="zh-CN" altLang="en-US" sz="2400" b="1" dirty="0">
            <a:solidFill>
              <a:srgbClr val="000000"/>
            </a:solidFill>
          </a:endParaRPr>
        </a:p>
      </dgm:t>
    </dgm:pt>
    <dgm:pt modelId="{4BF5B4B7-C4EA-4412-8955-C337D1553403}" type="parTrans" cxnId="{95B10FEC-CAE6-4D29-AA74-47357EFA438C}">
      <dgm:prSet/>
      <dgm:spPr/>
      <dgm:t>
        <a:bodyPr/>
        <a:lstStyle/>
        <a:p>
          <a:pPr algn="ctr"/>
          <a:endParaRPr lang="zh-CN" altLang="en-US" sz="2400" b="1">
            <a:solidFill>
              <a:srgbClr val="000000"/>
            </a:solidFill>
          </a:endParaRPr>
        </a:p>
      </dgm:t>
    </dgm:pt>
    <dgm:pt modelId="{813C84D4-1E76-45B2-8972-12CFB86DA5E2}" type="sibTrans" cxnId="{95B10FEC-CAE6-4D29-AA74-47357EFA438C}">
      <dgm:prSet/>
      <dgm:spPr/>
      <dgm:t>
        <a:bodyPr/>
        <a:lstStyle/>
        <a:p>
          <a:pPr algn="ctr"/>
          <a:endParaRPr lang="zh-CN" altLang="en-US" sz="2400" b="1">
            <a:solidFill>
              <a:srgbClr val="000000"/>
            </a:solidFill>
          </a:endParaRPr>
        </a:p>
      </dgm:t>
    </dgm:pt>
    <dgm:pt modelId="{EE49C168-30AA-4894-A6DC-94126221FE50}" type="pres">
      <dgm:prSet presAssocID="{181A09FE-BA34-4B31-A34D-8F4DD3DBEE7E}" presName="CompostProcess" presStyleCnt="0">
        <dgm:presLayoutVars>
          <dgm:dir/>
          <dgm:resizeHandles val="exact"/>
        </dgm:presLayoutVars>
      </dgm:prSet>
      <dgm:spPr/>
    </dgm:pt>
    <dgm:pt modelId="{CD25A616-A803-435C-8E46-22C0EC8FC8B7}" type="pres">
      <dgm:prSet presAssocID="{181A09FE-BA34-4B31-A34D-8F4DD3DBEE7E}" presName="arrow" presStyleLbl="bgShp" presStyleIdx="0" presStyleCnt="1" custScaleX="116846" custLinFactNeighborY="531"/>
      <dgm:spPr>
        <a:solidFill>
          <a:schemeClr val="accent2">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z="-300000" prstMaterial="metal">
          <a:bevelT w="88900" h="88900"/>
        </a:sp3d>
      </dgm:spPr>
    </dgm:pt>
    <dgm:pt modelId="{F890166E-1EBC-4F36-BBE7-E159F76B7CD6}" type="pres">
      <dgm:prSet presAssocID="{181A09FE-BA34-4B31-A34D-8F4DD3DBEE7E}" presName="linearProcess"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E7CCB750-23A2-4A45-B004-088D04A44E2F}" type="pres">
      <dgm:prSet presAssocID="{F171E8A5-2600-4EB1-ADB0-14C01EB7C7F0}" presName="textNode" presStyleLbl="node1" presStyleIdx="0" presStyleCnt="4" custScaleY="147240" custLinFactNeighborX="-4435" custLinFactNeighborY="-2175">
        <dgm:presLayoutVars>
          <dgm:bulletEnabled val="1"/>
        </dgm:presLayoutVars>
      </dgm:prSet>
      <dgm:spPr>
        <a:prstGeom prst="round2DiagRect">
          <a:avLst/>
        </a:prstGeom>
      </dgm:spPr>
      <dgm:t>
        <a:bodyPr/>
        <a:lstStyle/>
        <a:p>
          <a:endParaRPr lang="zh-CN" altLang="en-US"/>
        </a:p>
      </dgm:t>
    </dgm:pt>
    <dgm:pt modelId="{D0A2142D-BB76-498A-B016-2850A4CCC13E}" type="pres">
      <dgm:prSet presAssocID="{48F0402D-0AF2-4159-A751-0F3C99585996}" presName="sibTrans"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D311CC02-12E6-422B-A46B-18E7113AF77B}" type="pres">
      <dgm:prSet presAssocID="{9724A7CE-130A-4651-8041-D313E0E76C1A}" presName="textNode" presStyleLbl="node1" presStyleIdx="1" presStyleCnt="4" custScaleY="147240" custLinFactNeighborY="-1564">
        <dgm:presLayoutVars>
          <dgm:bulletEnabled val="1"/>
        </dgm:presLayoutVars>
      </dgm:prSet>
      <dgm:spPr>
        <a:prstGeom prst="round2DiagRect">
          <a:avLst/>
        </a:prstGeom>
      </dgm:spPr>
      <dgm:t>
        <a:bodyPr/>
        <a:lstStyle/>
        <a:p>
          <a:endParaRPr lang="zh-CN" altLang="en-US"/>
        </a:p>
      </dgm:t>
    </dgm:pt>
    <dgm:pt modelId="{A292B625-E9D2-4640-8C37-9E66F099CEA2}" type="pres">
      <dgm:prSet presAssocID="{B3295687-58F8-4F41-BACE-4C66AC9DF174}" presName="sibTrans"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BA6C3FF0-9B90-45C6-A25A-1EDA1FFA2FF7}" type="pres">
      <dgm:prSet presAssocID="{927251A6-9FA2-4733-8BA6-B8749FAC8A22}" presName="textNode" presStyleLbl="node1" presStyleIdx="2" presStyleCnt="4" custScaleY="147240" custLinFactNeighborY="-1564">
        <dgm:presLayoutVars>
          <dgm:bulletEnabled val="1"/>
        </dgm:presLayoutVars>
      </dgm:prSet>
      <dgm:spPr>
        <a:prstGeom prst="round2DiagRect">
          <a:avLst/>
        </a:prstGeom>
      </dgm:spPr>
      <dgm:t>
        <a:bodyPr/>
        <a:lstStyle/>
        <a:p>
          <a:endParaRPr lang="zh-CN" altLang="en-US"/>
        </a:p>
      </dgm:t>
    </dgm:pt>
    <dgm:pt modelId="{C5322788-F7DA-45CF-A341-292B3F1491B4}" type="pres">
      <dgm:prSet presAssocID="{7A1327EE-94B3-46D5-A1AA-0CBA46349E38}" presName="sibTrans" presStyleCnt="0"/>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pt>
    <dgm:pt modelId="{CFB4FF87-3BFD-4791-8FFD-1F152D10B4A8}" type="pres">
      <dgm:prSet presAssocID="{DE04C845-3131-4155-8C1D-6AF6EA91A48D}" presName="textNode" presStyleLbl="node1" presStyleIdx="3" presStyleCnt="4" custScaleY="147239">
        <dgm:presLayoutVars>
          <dgm:bulletEnabled val="1"/>
        </dgm:presLayoutVars>
      </dgm:prSet>
      <dgm:spPr>
        <a:prstGeom prst="round2DiagRect">
          <a:avLst/>
        </a:prstGeom>
      </dgm:spPr>
      <dgm:t>
        <a:bodyPr/>
        <a:lstStyle/>
        <a:p>
          <a:endParaRPr lang="zh-CN" altLang="en-US"/>
        </a:p>
      </dgm:t>
    </dgm:pt>
  </dgm:ptLst>
  <dgm:cxnLst>
    <dgm:cxn modelId="{A0669B17-4E9D-450B-92F9-BA96CA1E6A85}" srcId="{181A09FE-BA34-4B31-A34D-8F4DD3DBEE7E}" destId="{F171E8A5-2600-4EB1-ADB0-14C01EB7C7F0}" srcOrd="0" destOrd="0" parTransId="{DF4E6F84-EB26-45B9-B7DE-7C70EB7024B5}" sibTransId="{48F0402D-0AF2-4159-A751-0F3C99585996}"/>
    <dgm:cxn modelId="{CACC969D-6724-47BC-9865-A04CF11ED53F}" srcId="{181A09FE-BA34-4B31-A34D-8F4DD3DBEE7E}" destId="{927251A6-9FA2-4733-8BA6-B8749FAC8A22}" srcOrd="2" destOrd="0" parTransId="{DC56443A-5C41-4C56-900F-7FD36E50AB50}" sibTransId="{7A1327EE-94B3-46D5-A1AA-0CBA46349E38}"/>
    <dgm:cxn modelId="{DEF4595C-00B8-4F69-829C-98E4371037D0}" type="presOf" srcId="{181A09FE-BA34-4B31-A34D-8F4DD3DBEE7E}" destId="{EE49C168-30AA-4894-A6DC-94126221FE50}" srcOrd="0" destOrd="0" presId="urn:microsoft.com/office/officeart/2005/8/layout/hProcess9"/>
    <dgm:cxn modelId="{74162F88-2012-49BE-9CDA-311377989E17}" type="presOf" srcId="{927251A6-9FA2-4733-8BA6-B8749FAC8A22}" destId="{BA6C3FF0-9B90-45C6-A25A-1EDA1FFA2FF7}" srcOrd="0" destOrd="0" presId="urn:microsoft.com/office/officeart/2005/8/layout/hProcess9"/>
    <dgm:cxn modelId="{94E8C81E-949A-45B1-84C9-62C6D7C73E7C}" type="presOf" srcId="{F171E8A5-2600-4EB1-ADB0-14C01EB7C7F0}" destId="{E7CCB750-23A2-4A45-B004-088D04A44E2F}" srcOrd="0" destOrd="0" presId="urn:microsoft.com/office/officeart/2005/8/layout/hProcess9"/>
    <dgm:cxn modelId="{95B10FEC-CAE6-4D29-AA74-47357EFA438C}" srcId="{181A09FE-BA34-4B31-A34D-8F4DD3DBEE7E}" destId="{DE04C845-3131-4155-8C1D-6AF6EA91A48D}" srcOrd="3" destOrd="0" parTransId="{4BF5B4B7-C4EA-4412-8955-C337D1553403}" sibTransId="{813C84D4-1E76-45B2-8972-12CFB86DA5E2}"/>
    <dgm:cxn modelId="{E5797BF4-5823-4309-8738-411C78D1E058}" type="presOf" srcId="{DE04C845-3131-4155-8C1D-6AF6EA91A48D}" destId="{CFB4FF87-3BFD-4791-8FFD-1F152D10B4A8}" srcOrd="0" destOrd="0" presId="urn:microsoft.com/office/officeart/2005/8/layout/hProcess9"/>
    <dgm:cxn modelId="{42660DB8-0EC1-498C-81FF-6C2185A65855}" srcId="{181A09FE-BA34-4B31-A34D-8F4DD3DBEE7E}" destId="{9724A7CE-130A-4651-8041-D313E0E76C1A}" srcOrd="1" destOrd="0" parTransId="{3EB2F3C9-4DD6-423C-911A-684D6602452F}" sibTransId="{B3295687-58F8-4F41-BACE-4C66AC9DF174}"/>
    <dgm:cxn modelId="{9487A56F-96D5-4C73-A0A5-E8F5D2F671CE}" type="presOf" srcId="{9724A7CE-130A-4651-8041-D313E0E76C1A}" destId="{D311CC02-12E6-422B-A46B-18E7113AF77B}" srcOrd="0" destOrd="0" presId="urn:microsoft.com/office/officeart/2005/8/layout/hProcess9"/>
    <dgm:cxn modelId="{8B1B44CA-6173-481D-B8C5-5A58AA84F93B}" type="presParOf" srcId="{EE49C168-30AA-4894-A6DC-94126221FE50}" destId="{CD25A616-A803-435C-8E46-22C0EC8FC8B7}" srcOrd="0" destOrd="0" presId="urn:microsoft.com/office/officeart/2005/8/layout/hProcess9"/>
    <dgm:cxn modelId="{D926A70B-0BCF-4A2F-BBA3-9EBE4FB7AEFD}" type="presParOf" srcId="{EE49C168-30AA-4894-A6DC-94126221FE50}" destId="{F890166E-1EBC-4F36-BBE7-E159F76B7CD6}" srcOrd="1" destOrd="0" presId="urn:microsoft.com/office/officeart/2005/8/layout/hProcess9"/>
    <dgm:cxn modelId="{2D136108-5119-4C04-A604-5E002642F6C0}" type="presParOf" srcId="{F890166E-1EBC-4F36-BBE7-E159F76B7CD6}" destId="{E7CCB750-23A2-4A45-B004-088D04A44E2F}" srcOrd="0" destOrd="0" presId="urn:microsoft.com/office/officeart/2005/8/layout/hProcess9"/>
    <dgm:cxn modelId="{651DFBDB-4EF7-4DFE-9B71-6B89C7497551}" type="presParOf" srcId="{F890166E-1EBC-4F36-BBE7-E159F76B7CD6}" destId="{D0A2142D-BB76-498A-B016-2850A4CCC13E}" srcOrd="1" destOrd="0" presId="urn:microsoft.com/office/officeart/2005/8/layout/hProcess9"/>
    <dgm:cxn modelId="{74D5C4FD-B1D3-4857-9668-F3F352D68532}" type="presParOf" srcId="{F890166E-1EBC-4F36-BBE7-E159F76B7CD6}" destId="{D311CC02-12E6-422B-A46B-18E7113AF77B}" srcOrd="2" destOrd="0" presId="urn:microsoft.com/office/officeart/2005/8/layout/hProcess9"/>
    <dgm:cxn modelId="{87F815A2-F7B2-4595-9F8A-51E9C5B5BB2C}" type="presParOf" srcId="{F890166E-1EBC-4F36-BBE7-E159F76B7CD6}" destId="{A292B625-E9D2-4640-8C37-9E66F099CEA2}" srcOrd="3" destOrd="0" presId="urn:microsoft.com/office/officeart/2005/8/layout/hProcess9"/>
    <dgm:cxn modelId="{CF4704B1-FE8D-424B-A76A-699E5293F1E8}" type="presParOf" srcId="{F890166E-1EBC-4F36-BBE7-E159F76B7CD6}" destId="{BA6C3FF0-9B90-45C6-A25A-1EDA1FFA2FF7}" srcOrd="4" destOrd="0" presId="urn:microsoft.com/office/officeart/2005/8/layout/hProcess9"/>
    <dgm:cxn modelId="{4CDBB545-FD42-4D49-A2DC-E65B1658E1E2}" type="presParOf" srcId="{F890166E-1EBC-4F36-BBE7-E159F76B7CD6}" destId="{C5322788-F7DA-45CF-A341-292B3F1491B4}" srcOrd="5" destOrd="0" presId="urn:microsoft.com/office/officeart/2005/8/layout/hProcess9"/>
    <dgm:cxn modelId="{15D2BF1D-F172-4DE1-8F82-DE2CF71B4D2A}" type="presParOf" srcId="{F890166E-1EBC-4F36-BBE7-E159F76B7CD6}" destId="{CFB4FF87-3BFD-4791-8FFD-1F152D10B4A8}" srcOrd="6" destOrd="0" presId="urn:microsoft.com/office/officeart/2005/8/layout/hProcess9"/>
  </dgm:cxnLst>
  <dgm:bg/>
  <dgm:whole>
    <a:ln>
      <a:solidFill>
        <a:schemeClr val="accent5">
          <a:lumMod val="60000"/>
          <a:lumOff val="40000"/>
        </a:schemeClr>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B072A9B-7666-463C-834E-C289EB77825E}" type="doc">
      <dgm:prSet loTypeId="urn:microsoft.com/office/officeart/2005/8/layout/hProcess9" loCatId="process" qsTypeId="urn:microsoft.com/office/officeart/2005/8/quickstyle/simple1" qsCatId="simple" csTypeId="urn:microsoft.com/office/officeart/2005/8/colors/accent1_2" csCatId="accent1" phldr="1"/>
      <dgm:spPr/>
    </dgm:pt>
    <dgm:pt modelId="{E9B852F9-B39C-4BB4-B5EB-C9F11C260D62}">
      <dgm:prSet phldrT="[文本]"/>
      <dgm:spPr>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n-US" b="1" dirty="0" smtClean="0">
              <a:solidFill>
                <a:srgbClr val="000000"/>
              </a:solidFill>
            </a:rPr>
            <a:t>1</a:t>
          </a:r>
          <a:r>
            <a:rPr lang="zh-CN" b="1" dirty="0" smtClean="0">
              <a:solidFill>
                <a:srgbClr val="000000"/>
              </a:solidFill>
            </a:rPr>
            <a:t>、产量记录</a:t>
          </a:r>
          <a:endParaRPr lang="zh-CN" altLang="en-US" b="1" dirty="0">
            <a:solidFill>
              <a:srgbClr val="000000"/>
            </a:solidFill>
          </a:endParaRPr>
        </a:p>
      </dgm:t>
    </dgm:pt>
    <dgm:pt modelId="{F94352F0-7BDB-4891-86F8-B6A582509A36}" type="parTrans" cxnId="{1216420D-42F0-4DDE-BB8A-2B04A50C6956}">
      <dgm:prSet/>
      <dgm:spPr/>
      <dgm:t>
        <a:bodyPr/>
        <a:lstStyle/>
        <a:p>
          <a:endParaRPr lang="zh-CN" altLang="en-US"/>
        </a:p>
      </dgm:t>
    </dgm:pt>
    <dgm:pt modelId="{E5B918EE-7A9A-48A7-9ECB-9FDF0541F7B4}" type="sibTrans" cxnId="{1216420D-42F0-4DDE-BB8A-2B04A50C6956}">
      <dgm:prSet/>
      <dgm:spPr/>
      <dgm:t>
        <a:bodyPr/>
        <a:lstStyle/>
        <a:p>
          <a:endParaRPr lang="zh-CN" altLang="en-US"/>
        </a:p>
      </dgm:t>
    </dgm:pt>
    <dgm:pt modelId="{23AC9500-8890-4415-907E-1B38FE123ADE}">
      <dgm:prSet phldrT="[文本]"/>
      <dgm:spPr>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n-US" b="1" dirty="0" smtClean="0">
              <a:solidFill>
                <a:srgbClr val="000000"/>
              </a:solidFill>
            </a:rPr>
            <a:t>2.</a:t>
          </a:r>
          <a:r>
            <a:rPr lang="zh-CN" b="1" dirty="0" smtClean="0">
              <a:solidFill>
                <a:srgbClr val="000000"/>
              </a:solidFill>
            </a:rPr>
            <a:t>定额成本资料</a:t>
          </a:r>
          <a:endParaRPr lang="zh-CN" altLang="en-US" b="1" dirty="0">
            <a:solidFill>
              <a:srgbClr val="000000"/>
            </a:solidFill>
          </a:endParaRPr>
        </a:p>
      </dgm:t>
    </dgm:pt>
    <dgm:pt modelId="{F95239BD-E348-41E4-8390-22B9B72CB480}" type="parTrans" cxnId="{AB1B074D-311E-40B7-8234-6CA968221D57}">
      <dgm:prSet/>
      <dgm:spPr/>
      <dgm:t>
        <a:bodyPr/>
        <a:lstStyle/>
        <a:p>
          <a:endParaRPr lang="zh-CN" altLang="en-US"/>
        </a:p>
      </dgm:t>
    </dgm:pt>
    <dgm:pt modelId="{19158AA2-7430-409C-9BCC-92610E14ADD3}" type="sibTrans" cxnId="{AB1B074D-311E-40B7-8234-6CA968221D57}">
      <dgm:prSet/>
      <dgm:spPr/>
      <dgm:t>
        <a:bodyPr/>
        <a:lstStyle/>
        <a:p>
          <a:endParaRPr lang="zh-CN" altLang="en-US"/>
        </a:p>
      </dgm:t>
    </dgm:pt>
    <dgm:pt modelId="{C9EABE67-22B1-4ABF-93C7-C8430AF60A75}">
      <dgm:prSet phldrT="[文本]"/>
      <dgm:spPr>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n-US" b="1" dirty="0" smtClean="0">
              <a:solidFill>
                <a:srgbClr val="000000"/>
              </a:solidFill>
            </a:rPr>
            <a:t>3.</a:t>
          </a:r>
          <a:r>
            <a:rPr lang="zh-CN" b="1" dirty="0" smtClean="0">
              <a:solidFill>
                <a:srgbClr val="000000"/>
              </a:solidFill>
            </a:rPr>
            <a:t>月初在产品成本资料</a:t>
          </a:r>
          <a:endParaRPr lang="zh-CN" altLang="en-US" b="1" dirty="0">
            <a:solidFill>
              <a:srgbClr val="000000"/>
            </a:solidFill>
          </a:endParaRPr>
        </a:p>
      </dgm:t>
    </dgm:pt>
    <dgm:pt modelId="{C2B2F2AE-6064-428D-A6A1-BDDED01F3270}" type="parTrans" cxnId="{5ACD1A9C-A991-4EBF-BD81-BA9A10EDA450}">
      <dgm:prSet/>
      <dgm:spPr/>
      <dgm:t>
        <a:bodyPr/>
        <a:lstStyle/>
        <a:p>
          <a:endParaRPr lang="zh-CN" altLang="en-US"/>
        </a:p>
      </dgm:t>
    </dgm:pt>
    <dgm:pt modelId="{5DE77B96-C4AC-447E-B3EC-16FE04A00816}" type="sibTrans" cxnId="{5ACD1A9C-A991-4EBF-BD81-BA9A10EDA450}">
      <dgm:prSet/>
      <dgm:spPr/>
      <dgm:t>
        <a:bodyPr/>
        <a:lstStyle/>
        <a:p>
          <a:endParaRPr lang="zh-CN" altLang="en-US"/>
        </a:p>
      </dgm:t>
    </dgm:pt>
    <dgm:pt modelId="{679F5801-0C6C-49F4-9610-DABD45478FA8}">
      <dgm:prSet/>
      <dgm:spPr>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n-US" b="1" smtClean="0">
              <a:solidFill>
                <a:srgbClr val="000000"/>
              </a:solidFill>
            </a:rPr>
            <a:t>4</a:t>
          </a:r>
          <a:r>
            <a:rPr lang="zh-CN" b="1" smtClean="0">
              <a:solidFill>
                <a:srgbClr val="000000"/>
              </a:solidFill>
            </a:rPr>
            <a:t>、乙产品其他资料</a:t>
          </a:r>
          <a:endParaRPr lang="zh-CN" altLang="en-US" b="1">
            <a:solidFill>
              <a:srgbClr val="000000"/>
            </a:solidFill>
          </a:endParaRPr>
        </a:p>
      </dgm:t>
    </dgm:pt>
    <dgm:pt modelId="{C10854B6-BA03-4445-ABA1-87FF406B95A8}" type="parTrans" cxnId="{202862B6-6AFC-48F9-A3A6-47BFFFDF81BC}">
      <dgm:prSet/>
      <dgm:spPr/>
      <dgm:t>
        <a:bodyPr/>
        <a:lstStyle/>
        <a:p>
          <a:endParaRPr lang="zh-CN" altLang="en-US"/>
        </a:p>
      </dgm:t>
    </dgm:pt>
    <dgm:pt modelId="{1EE098A1-4517-4243-8BAE-3B5E02108DB0}" type="sibTrans" cxnId="{202862B6-6AFC-48F9-A3A6-47BFFFDF81BC}">
      <dgm:prSet/>
      <dgm:spPr/>
      <dgm:t>
        <a:bodyPr/>
        <a:lstStyle/>
        <a:p>
          <a:endParaRPr lang="zh-CN" altLang="en-US"/>
        </a:p>
      </dgm:t>
    </dgm:pt>
    <dgm:pt modelId="{DB2D1724-F6C1-484D-A904-E6170604C9ED}">
      <dgm:prSet/>
      <dgm:spPr>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n-US" b="1" smtClean="0">
              <a:solidFill>
                <a:srgbClr val="000000"/>
              </a:solidFill>
            </a:rPr>
            <a:t>5</a:t>
          </a:r>
          <a:r>
            <a:rPr lang="zh-CN" b="1" smtClean="0">
              <a:solidFill>
                <a:srgbClr val="000000"/>
              </a:solidFill>
            </a:rPr>
            <a:t>、记账与计算</a:t>
          </a:r>
          <a:endParaRPr lang="zh-CN" b="1">
            <a:solidFill>
              <a:srgbClr val="000000"/>
            </a:solidFill>
          </a:endParaRPr>
        </a:p>
      </dgm:t>
    </dgm:pt>
    <dgm:pt modelId="{3D6EA3B7-9A95-480F-A340-32A34C2F337F}" type="parTrans" cxnId="{64B88603-39D6-4EFD-8D90-CFE097537F53}">
      <dgm:prSet/>
      <dgm:spPr/>
      <dgm:t>
        <a:bodyPr/>
        <a:lstStyle/>
        <a:p>
          <a:endParaRPr lang="zh-CN" altLang="en-US"/>
        </a:p>
      </dgm:t>
    </dgm:pt>
    <dgm:pt modelId="{53A72067-0C11-4A5B-B63E-8EC8B1EF7E67}" type="sibTrans" cxnId="{64B88603-39D6-4EFD-8D90-CFE097537F53}">
      <dgm:prSet/>
      <dgm:spPr/>
      <dgm:t>
        <a:bodyPr/>
        <a:lstStyle/>
        <a:p>
          <a:endParaRPr lang="zh-CN" altLang="en-US"/>
        </a:p>
      </dgm:t>
    </dgm:pt>
    <dgm:pt modelId="{215056A0-99E0-480B-A60A-3F8B63919255}">
      <dgm:prSet/>
      <dgm:spPr>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n-US" b="1" dirty="0" smtClean="0">
              <a:solidFill>
                <a:srgbClr val="000000"/>
              </a:solidFill>
            </a:rPr>
            <a:t>6</a:t>
          </a:r>
          <a:r>
            <a:rPr lang="zh-CN" b="1" dirty="0" smtClean="0">
              <a:solidFill>
                <a:srgbClr val="000000"/>
              </a:solidFill>
            </a:rPr>
            <a:t>、定额法与品种法计算结果的比较</a:t>
          </a:r>
          <a:r>
            <a:rPr lang="en-US" b="1" dirty="0" smtClean="0">
              <a:solidFill>
                <a:srgbClr val="000000"/>
              </a:solidFill>
            </a:rPr>
            <a:t> </a:t>
          </a:r>
          <a:endParaRPr lang="zh-CN" b="1" dirty="0">
            <a:solidFill>
              <a:srgbClr val="000000"/>
            </a:solidFill>
          </a:endParaRPr>
        </a:p>
      </dgm:t>
    </dgm:pt>
    <dgm:pt modelId="{369F3210-866D-491C-9F43-DC94CED2AC1B}" type="parTrans" cxnId="{FF1E406E-9A0A-4AFA-B275-FD607466CBF2}">
      <dgm:prSet/>
      <dgm:spPr/>
      <dgm:t>
        <a:bodyPr/>
        <a:lstStyle/>
        <a:p>
          <a:endParaRPr lang="zh-CN" altLang="en-US"/>
        </a:p>
      </dgm:t>
    </dgm:pt>
    <dgm:pt modelId="{E7DD1A02-CD80-47E2-837B-1D890BBB623C}" type="sibTrans" cxnId="{FF1E406E-9A0A-4AFA-B275-FD607466CBF2}">
      <dgm:prSet/>
      <dgm:spPr/>
      <dgm:t>
        <a:bodyPr/>
        <a:lstStyle/>
        <a:p>
          <a:endParaRPr lang="zh-CN" altLang="en-US"/>
        </a:p>
      </dgm:t>
    </dgm:pt>
    <dgm:pt modelId="{F19602AE-B5D3-4590-BDE9-00F76F6B623E}">
      <dgm:prSet/>
      <dgm:spPr>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en-US" b="1" dirty="0" smtClean="0">
              <a:solidFill>
                <a:srgbClr val="000000"/>
              </a:solidFill>
            </a:rPr>
            <a:t>7</a:t>
          </a:r>
          <a:r>
            <a:rPr lang="zh-CN" b="1" dirty="0" smtClean="0">
              <a:solidFill>
                <a:srgbClr val="000000"/>
              </a:solidFill>
            </a:rPr>
            <a:t>、定额法与标准成本法两者区别</a:t>
          </a:r>
          <a:endParaRPr lang="zh-CN" b="1" dirty="0">
            <a:solidFill>
              <a:srgbClr val="000000"/>
            </a:solidFill>
          </a:endParaRPr>
        </a:p>
      </dgm:t>
    </dgm:pt>
    <dgm:pt modelId="{D738B373-1881-49AB-B659-A0EEA8B77271}" type="parTrans" cxnId="{3723B72B-715D-4A77-AE41-38FC74855832}">
      <dgm:prSet/>
      <dgm:spPr/>
      <dgm:t>
        <a:bodyPr/>
        <a:lstStyle/>
        <a:p>
          <a:endParaRPr lang="zh-CN" altLang="en-US"/>
        </a:p>
      </dgm:t>
    </dgm:pt>
    <dgm:pt modelId="{5FA3AFD4-286E-407A-A76F-FC9ED32FB224}" type="sibTrans" cxnId="{3723B72B-715D-4A77-AE41-38FC74855832}">
      <dgm:prSet/>
      <dgm:spPr/>
      <dgm:t>
        <a:bodyPr/>
        <a:lstStyle/>
        <a:p>
          <a:endParaRPr lang="zh-CN" altLang="en-US"/>
        </a:p>
      </dgm:t>
    </dgm:pt>
    <dgm:pt modelId="{51F720E8-04DA-494F-9A89-E01C8698078E}" type="pres">
      <dgm:prSet presAssocID="{5B072A9B-7666-463C-834E-C289EB77825E}" presName="CompostProcess" presStyleCnt="0">
        <dgm:presLayoutVars>
          <dgm:dir/>
          <dgm:resizeHandles val="exact"/>
        </dgm:presLayoutVars>
      </dgm:prSet>
      <dgm:spPr/>
    </dgm:pt>
    <dgm:pt modelId="{0CD8A8E8-99B4-436F-B11B-7B31239DE144}" type="pres">
      <dgm:prSet presAssocID="{5B072A9B-7666-463C-834E-C289EB77825E}" presName="arrow" presStyleLbl="bgShp" presStyleIdx="0" presStyleCnt="1"/>
      <dgm:spPr>
        <a:solidFill>
          <a:schemeClr val="accent2">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dgm:spPr>
    </dgm:pt>
    <dgm:pt modelId="{D8662154-0E3C-4A55-A665-3BCECC8E0FBF}" type="pres">
      <dgm:prSet presAssocID="{5B072A9B-7666-463C-834E-C289EB77825E}" presName="linearProcess" presStyleCnt="0"/>
      <dgm:spPr>
        <a:ln>
          <a:noFill/>
        </a:ln>
        <a:effectLst>
          <a:outerShdw blurRad="149987" dist="250190" dir="8460000" algn="ctr">
            <a:srgbClr val="000000">
              <a:alpha val="28000"/>
            </a:srgbClr>
          </a:outerShdw>
        </a:effectLst>
      </dgm:spPr>
    </dgm:pt>
    <dgm:pt modelId="{BEBEB72D-EA1B-4582-B3B1-F856179334B6}" type="pres">
      <dgm:prSet presAssocID="{E9B852F9-B39C-4BB4-B5EB-C9F11C260D62}" presName="textNode" presStyleLbl="node1" presStyleIdx="0" presStyleCnt="7">
        <dgm:presLayoutVars>
          <dgm:bulletEnabled val="1"/>
        </dgm:presLayoutVars>
      </dgm:prSet>
      <dgm:spPr/>
      <dgm:t>
        <a:bodyPr/>
        <a:lstStyle/>
        <a:p>
          <a:endParaRPr lang="zh-CN" altLang="en-US"/>
        </a:p>
      </dgm:t>
    </dgm:pt>
    <dgm:pt modelId="{3A628840-08F0-4826-94B6-0B9B79A6A8E3}" type="pres">
      <dgm:prSet presAssocID="{E5B918EE-7A9A-48A7-9ECB-9FDF0541F7B4}" presName="sibTrans" presStyleCnt="0"/>
      <dgm:spPr>
        <a:ln>
          <a:noFill/>
        </a:ln>
        <a:effectLst>
          <a:outerShdw blurRad="149987" dist="250190" dir="8460000" algn="ctr">
            <a:srgbClr val="000000">
              <a:alpha val="28000"/>
            </a:srgbClr>
          </a:outerShdw>
        </a:effectLst>
      </dgm:spPr>
    </dgm:pt>
    <dgm:pt modelId="{E43C0AE5-413F-4B8B-825E-B182FE5A81A2}" type="pres">
      <dgm:prSet presAssocID="{23AC9500-8890-4415-907E-1B38FE123ADE}" presName="textNode" presStyleLbl="node1" presStyleIdx="1" presStyleCnt="7" custLinFactNeighborX="-60060" custLinFactNeighborY="-768">
        <dgm:presLayoutVars>
          <dgm:bulletEnabled val="1"/>
        </dgm:presLayoutVars>
      </dgm:prSet>
      <dgm:spPr/>
      <dgm:t>
        <a:bodyPr/>
        <a:lstStyle/>
        <a:p>
          <a:endParaRPr lang="zh-CN" altLang="en-US"/>
        </a:p>
      </dgm:t>
    </dgm:pt>
    <dgm:pt modelId="{1481D2BA-95DD-4596-9F5C-EBAE79D1830C}" type="pres">
      <dgm:prSet presAssocID="{19158AA2-7430-409C-9BCC-92610E14ADD3}" presName="sibTrans" presStyleCnt="0"/>
      <dgm:spPr>
        <a:ln>
          <a:noFill/>
        </a:ln>
        <a:effectLst>
          <a:outerShdw blurRad="149987" dist="250190" dir="8460000" algn="ctr">
            <a:srgbClr val="000000">
              <a:alpha val="28000"/>
            </a:srgbClr>
          </a:outerShdw>
        </a:effectLst>
      </dgm:spPr>
    </dgm:pt>
    <dgm:pt modelId="{96E60F8B-B0AA-4F79-BB5E-48679C6E556D}" type="pres">
      <dgm:prSet presAssocID="{C9EABE67-22B1-4ABF-93C7-C8430AF60A75}" presName="textNode" presStyleLbl="node1" presStyleIdx="2" presStyleCnt="7" custLinFactNeighborX="-60060" custLinFactNeighborY="-768">
        <dgm:presLayoutVars>
          <dgm:bulletEnabled val="1"/>
        </dgm:presLayoutVars>
      </dgm:prSet>
      <dgm:spPr/>
      <dgm:t>
        <a:bodyPr/>
        <a:lstStyle/>
        <a:p>
          <a:endParaRPr lang="zh-CN" altLang="en-US"/>
        </a:p>
      </dgm:t>
    </dgm:pt>
    <dgm:pt modelId="{146DA87C-BDB8-45CE-A942-9F8F5F7E8743}" type="pres">
      <dgm:prSet presAssocID="{5DE77B96-C4AC-447E-B3EC-16FE04A00816}" presName="sibTrans" presStyleCnt="0"/>
      <dgm:spPr>
        <a:ln>
          <a:noFill/>
        </a:ln>
        <a:effectLst>
          <a:outerShdw blurRad="149987" dist="250190" dir="8460000" algn="ctr">
            <a:srgbClr val="000000">
              <a:alpha val="28000"/>
            </a:srgbClr>
          </a:outerShdw>
        </a:effectLst>
      </dgm:spPr>
    </dgm:pt>
    <dgm:pt modelId="{AE5844A1-0E2C-4FCC-9CBF-60C30091CAC7}" type="pres">
      <dgm:prSet presAssocID="{679F5801-0C6C-49F4-9610-DABD45478FA8}" presName="textNode" presStyleLbl="node1" presStyleIdx="3" presStyleCnt="7" custLinFactNeighborX="-60060" custLinFactNeighborY="-768">
        <dgm:presLayoutVars>
          <dgm:bulletEnabled val="1"/>
        </dgm:presLayoutVars>
      </dgm:prSet>
      <dgm:spPr/>
      <dgm:t>
        <a:bodyPr/>
        <a:lstStyle/>
        <a:p>
          <a:endParaRPr lang="zh-CN" altLang="en-US"/>
        </a:p>
      </dgm:t>
    </dgm:pt>
    <dgm:pt modelId="{EA9A8A19-B10C-40DD-BAA9-BB15D52750AE}" type="pres">
      <dgm:prSet presAssocID="{1EE098A1-4517-4243-8BAE-3B5E02108DB0}" presName="sibTrans" presStyleCnt="0"/>
      <dgm:spPr>
        <a:ln>
          <a:noFill/>
        </a:ln>
        <a:effectLst>
          <a:outerShdw blurRad="149987" dist="250190" dir="8460000" algn="ctr">
            <a:srgbClr val="000000">
              <a:alpha val="28000"/>
            </a:srgbClr>
          </a:outerShdw>
        </a:effectLst>
      </dgm:spPr>
    </dgm:pt>
    <dgm:pt modelId="{7C88FA58-2DBD-4E33-B2BB-0D1DC110B228}" type="pres">
      <dgm:prSet presAssocID="{DB2D1724-F6C1-484D-A904-E6170604C9ED}" presName="textNode" presStyleLbl="node1" presStyleIdx="4" presStyleCnt="7" custLinFactNeighborX="-60060" custLinFactNeighborY="-768">
        <dgm:presLayoutVars>
          <dgm:bulletEnabled val="1"/>
        </dgm:presLayoutVars>
      </dgm:prSet>
      <dgm:spPr/>
      <dgm:t>
        <a:bodyPr/>
        <a:lstStyle/>
        <a:p>
          <a:endParaRPr lang="zh-CN" altLang="en-US"/>
        </a:p>
      </dgm:t>
    </dgm:pt>
    <dgm:pt modelId="{53A29710-009E-446D-992D-16F720CD0FDC}" type="pres">
      <dgm:prSet presAssocID="{53A72067-0C11-4A5B-B63E-8EC8B1EF7E67}" presName="sibTrans" presStyleCnt="0"/>
      <dgm:spPr>
        <a:ln>
          <a:noFill/>
        </a:ln>
        <a:effectLst>
          <a:outerShdw blurRad="149987" dist="250190" dir="8460000" algn="ctr">
            <a:srgbClr val="000000">
              <a:alpha val="28000"/>
            </a:srgbClr>
          </a:outerShdw>
        </a:effectLst>
      </dgm:spPr>
    </dgm:pt>
    <dgm:pt modelId="{FEB7E22B-CA4B-47DF-8A5A-C90BE2078919}" type="pres">
      <dgm:prSet presAssocID="{215056A0-99E0-480B-A60A-3F8B63919255}" presName="textNode" presStyleLbl="node1" presStyleIdx="5" presStyleCnt="7" custLinFactNeighborX="-60060" custLinFactNeighborY="-768">
        <dgm:presLayoutVars>
          <dgm:bulletEnabled val="1"/>
        </dgm:presLayoutVars>
      </dgm:prSet>
      <dgm:spPr/>
      <dgm:t>
        <a:bodyPr/>
        <a:lstStyle/>
        <a:p>
          <a:endParaRPr lang="zh-CN" altLang="en-US"/>
        </a:p>
      </dgm:t>
    </dgm:pt>
    <dgm:pt modelId="{DA229C77-83D1-4F50-8AC5-87DDB198AE75}" type="pres">
      <dgm:prSet presAssocID="{E7DD1A02-CD80-47E2-837B-1D890BBB623C}" presName="sibTrans" presStyleCnt="0"/>
      <dgm:spPr>
        <a:ln>
          <a:noFill/>
        </a:ln>
        <a:effectLst>
          <a:outerShdw blurRad="149987" dist="250190" dir="8460000" algn="ctr">
            <a:srgbClr val="000000">
              <a:alpha val="28000"/>
            </a:srgbClr>
          </a:outerShdw>
        </a:effectLst>
      </dgm:spPr>
    </dgm:pt>
    <dgm:pt modelId="{B4BF0084-C20E-4C28-911F-65B121429E0F}" type="pres">
      <dgm:prSet presAssocID="{F19602AE-B5D3-4590-BDE9-00F76F6B623E}" presName="textNode" presStyleLbl="node1" presStyleIdx="6" presStyleCnt="7" custLinFactNeighborX="-60060" custLinFactNeighborY="-768">
        <dgm:presLayoutVars>
          <dgm:bulletEnabled val="1"/>
        </dgm:presLayoutVars>
      </dgm:prSet>
      <dgm:spPr/>
      <dgm:t>
        <a:bodyPr/>
        <a:lstStyle/>
        <a:p>
          <a:endParaRPr lang="zh-CN" altLang="en-US"/>
        </a:p>
      </dgm:t>
    </dgm:pt>
  </dgm:ptLst>
  <dgm:cxnLst>
    <dgm:cxn modelId="{64B88603-39D6-4EFD-8D90-CFE097537F53}" srcId="{5B072A9B-7666-463C-834E-C289EB77825E}" destId="{DB2D1724-F6C1-484D-A904-E6170604C9ED}" srcOrd="4" destOrd="0" parTransId="{3D6EA3B7-9A95-480F-A340-32A34C2F337F}" sibTransId="{53A72067-0C11-4A5B-B63E-8EC8B1EF7E67}"/>
    <dgm:cxn modelId="{1216420D-42F0-4DDE-BB8A-2B04A50C6956}" srcId="{5B072A9B-7666-463C-834E-C289EB77825E}" destId="{E9B852F9-B39C-4BB4-B5EB-C9F11C260D62}" srcOrd="0" destOrd="0" parTransId="{F94352F0-7BDB-4891-86F8-B6A582509A36}" sibTransId="{E5B918EE-7A9A-48A7-9ECB-9FDF0541F7B4}"/>
    <dgm:cxn modelId="{5EED8BF0-8D8D-450A-AA06-5BCD141A938A}" type="presOf" srcId="{215056A0-99E0-480B-A60A-3F8B63919255}" destId="{FEB7E22B-CA4B-47DF-8A5A-C90BE2078919}" srcOrd="0" destOrd="0" presId="urn:microsoft.com/office/officeart/2005/8/layout/hProcess9"/>
    <dgm:cxn modelId="{9529B27C-29E7-4F11-99EB-8C0B1C58ED5A}" type="presOf" srcId="{F19602AE-B5D3-4590-BDE9-00F76F6B623E}" destId="{B4BF0084-C20E-4C28-911F-65B121429E0F}" srcOrd="0" destOrd="0" presId="urn:microsoft.com/office/officeart/2005/8/layout/hProcess9"/>
    <dgm:cxn modelId="{848AE6A5-B17A-40DB-BBB0-D55AEA66DBEE}" type="presOf" srcId="{679F5801-0C6C-49F4-9610-DABD45478FA8}" destId="{AE5844A1-0E2C-4FCC-9CBF-60C30091CAC7}" srcOrd="0" destOrd="0" presId="urn:microsoft.com/office/officeart/2005/8/layout/hProcess9"/>
    <dgm:cxn modelId="{AB1B074D-311E-40B7-8234-6CA968221D57}" srcId="{5B072A9B-7666-463C-834E-C289EB77825E}" destId="{23AC9500-8890-4415-907E-1B38FE123ADE}" srcOrd="1" destOrd="0" parTransId="{F95239BD-E348-41E4-8390-22B9B72CB480}" sibTransId="{19158AA2-7430-409C-9BCC-92610E14ADD3}"/>
    <dgm:cxn modelId="{2CBDFB18-8015-4C14-B1B7-58551EC7D304}" type="presOf" srcId="{E9B852F9-B39C-4BB4-B5EB-C9F11C260D62}" destId="{BEBEB72D-EA1B-4582-B3B1-F856179334B6}" srcOrd="0" destOrd="0" presId="urn:microsoft.com/office/officeart/2005/8/layout/hProcess9"/>
    <dgm:cxn modelId="{32045482-65D7-4B9B-A2D7-B330DD4B56AB}" type="presOf" srcId="{DB2D1724-F6C1-484D-A904-E6170604C9ED}" destId="{7C88FA58-2DBD-4E33-B2BB-0D1DC110B228}" srcOrd="0" destOrd="0" presId="urn:microsoft.com/office/officeart/2005/8/layout/hProcess9"/>
    <dgm:cxn modelId="{FF1E406E-9A0A-4AFA-B275-FD607466CBF2}" srcId="{5B072A9B-7666-463C-834E-C289EB77825E}" destId="{215056A0-99E0-480B-A60A-3F8B63919255}" srcOrd="5" destOrd="0" parTransId="{369F3210-866D-491C-9F43-DC94CED2AC1B}" sibTransId="{E7DD1A02-CD80-47E2-837B-1D890BBB623C}"/>
    <dgm:cxn modelId="{3723B72B-715D-4A77-AE41-38FC74855832}" srcId="{5B072A9B-7666-463C-834E-C289EB77825E}" destId="{F19602AE-B5D3-4590-BDE9-00F76F6B623E}" srcOrd="6" destOrd="0" parTransId="{D738B373-1881-49AB-B659-A0EEA8B77271}" sibTransId="{5FA3AFD4-286E-407A-A76F-FC9ED32FB224}"/>
    <dgm:cxn modelId="{202862B6-6AFC-48F9-A3A6-47BFFFDF81BC}" srcId="{5B072A9B-7666-463C-834E-C289EB77825E}" destId="{679F5801-0C6C-49F4-9610-DABD45478FA8}" srcOrd="3" destOrd="0" parTransId="{C10854B6-BA03-4445-ABA1-87FF406B95A8}" sibTransId="{1EE098A1-4517-4243-8BAE-3B5E02108DB0}"/>
    <dgm:cxn modelId="{C9640AE7-6CBE-4535-9993-AB0B62C9BCC6}" type="presOf" srcId="{C9EABE67-22B1-4ABF-93C7-C8430AF60A75}" destId="{96E60F8B-B0AA-4F79-BB5E-48679C6E556D}" srcOrd="0" destOrd="0" presId="urn:microsoft.com/office/officeart/2005/8/layout/hProcess9"/>
    <dgm:cxn modelId="{7833D3E5-928B-4926-8C13-88D889DE4EB8}" type="presOf" srcId="{5B072A9B-7666-463C-834E-C289EB77825E}" destId="{51F720E8-04DA-494F-9A89-E01C8698078E}" srcOrd="0" destOrd="0" presId="urn:microsoft.com/office/officeart/2005/8/layout/hProcess9"/>
    <dgm:cxn modelId="{5ACD1A9C-A991-4EBF-BD81-BA9A10EDA450}" srcId="{5B072A9B-7666-463C-834E-C289EB77825E}" destId="{C9EABE67-22B1-4ABF-93C7-C8430AF60A75}" srcOrd="2" destOrd="0" parTransId="{C2B2F2AE-6064-428D-A6A1-BDDED01F3270}" sibTransId="{5DE77B96-C4AC-447E-B3EC-16FE04A00816}"/>
    <dgm:cxn modelId="{433FC559-9557-4501-BAE9-E79FD0EF0644}" type="presOf" srcId="{23AC9500-8890-4415-907E-1B38FE123ADE}" destId="{E43C0AE5-413F-4B8B-825E-B182FE5A81A2}" srcOrd="0" destOrd="0" presId="urn:microsoft.com/office/officeart/2005/8/layout/hProcess9"/>
    <dgm:cxn modelId="{C8629284-E0B0-49E1-A7BB-39F4899D98D9}" type="presParOf" srcId="{51F720E8-04DA-494F-9A89-E01C8698078E}" destId="{0CD8A8E8-99B4-436F-B11B-7B31239DE144}" srcOrd="0" destOrd="0" presId="urn:microsoft.com/office/officeart/2005/8/layout/hProcess9"/>
    <dgm:cxn modelId="{1A8C8F35-E60D-4955-A824-D1AC8FEE6A6A}" type="presParOf" srcId="{51F720E8-04DA-494F-9A89-E01C8698078E}" destId="{D8662154-0E3C-4A55-A665-3BCECC8E0FBF}" srcOrd="1" destOrd="0" presId="urn:microsoft.com/office/officeart/2005/8/layout/hProcess9"/>
    <dgm:cxn modelId="{6E8A5A85-51D7-4935-BF42-756F3A080EF6}" type="presParOf" srcId="{D8662154-0E3C-4A55-A665-3BCECC8E0FBF}" destId="{BEBEB72D-EA1B-4582-B3B1-F856179334B6}" srcOrd="0" destOrd="0" presId="urn:microsoft.com/office/officeart/2005/8/layout/hProcess9"/>
    <dgm:cxn modelId="{A2A1E9E8-11FF-40BB-9301-2BFE95D64FF0}" type="presParOf" srcId="{D8662154-0E3C-4A55-A665-3BCECC8E0FBF}" destId="{3A628840-08F0-4826-94B6-0B9B79A6A8E3}" srcOrd="1" destOrd="0" presId="urn:microsoft.com/office/officeart/2005/8/layout/hProcess9"/>
    <dgm:cxn modelId="{CD1074C9-D4BF-49FF-94F4-1FD626026C6F}" type="presParOf" srcId="{D8662154-0E3C-4A55-A665-3BCECC8E0FBF}" destId="{E43C0AE5-413F-4B8B-825E-B182FE5A81A2}" srcOrd="2" destOrd="0" presId="urn:microsoft.com/office/officeart/2005/8/layout/hProcess9"/>
    <dgm:cxn modelId="{3C4BB75F-E3BF-4217-8518-F3CDB35588B3}" type="presParOf" srcId="{D8662154-0E3C-4A55-A665-3BCECC8E0FBF}" destId="{1481D2BA-95DD-4596-9F5C-EBAE79D1830C}" srcOrd="3" destOrd="0" presId="urn:microsoft.com/office/officeart/2005/8/layout/hProcess9"/>
    <dgm:cxn modelId="{067DCA8E-DA70-4FDD-8094-EEA938EAB53B}" type="presParOf" srcId="{D8662154-0E3C-4A55-A665-3BCECC8E0FBF}" destId="{96E60F8B-B0AA-4F79-BB5E-48679C6E556D}" srcOrd="4" destOrd="0" presId="urn:microsoft.com/office/officeart/2005/8/layout/hProcess9"/>
    <dgm:cxn modelId="{003784A6-FBB3-4F1D-B3FA-8490F000F2A3}" type="presParOf" srcId="{D8662154-0E3C-4A55-A665-3BCECC8E0FBF}" destId="{146DA87C-BDB8-45CE-A942-9F8F5F7E8743}" srcOrd="5" destOrd="0" presId="urn:microsoft.com/office/officeart/2005/8/layout/hProcess9"/>
    <dgm:cxn modelId="{3EF9DCD8-EDE8-4F68-BFED-B25EE251DA95}" type="presParOf" srcId="{D8662154-0E3C-4A55-A665-3BCECC8E0FBF}" destId="{AE5844A1-0E2C-4FCC-9CBF-60C30091CAC7}" srcOrd="6" destOrd="0" presId="urn:microsoft.com/office/officeart/2005/8/layout/hProcess9"/>
    <dgm:cxn modelId="{25B3FFE2-626E-4EB8-950E-851F1298E76D}" type="presParOf" srcId="{D8662154-0E3C-4A55-A665-3BCECC8E0FBF}" destId="{EA9A8A19-B10C-40DD-BAA9-BB15D52750AE}" srcOrd="7" destOrd="0" presId="urn:microsoft.com/office/officeart/2005/8/layout/hProcess9"/>
    <dgm:cxn modelId="{F881E511-0B2C-4A70-9756-60B5196FA94E}" type="presParOf" srcId="{D8662154-0E3C-4A55-A665-3BCECC8E0FBF}" destId="{7C88FA58-2DBD-4E33-B2BB-0D1DC110B228}" srcOrd="8" destOrd="0" presId="urn:microsoft.com/office/officeart/2005/8/layout/hProcess9"/>
    <dgm:cxn modelId="{A849B21A-06EA-489D-99FB-98B70FC3C090}" type="presParOf" srcId="{D8662154-0E3C-4A55-A665-3BCECC8E0FBF}" destId="{53A29710-009E-446D-992D-16F720CD0FDC}" srcOrd="9" destOrd="0" presId="urn:microsoft.com/office/officeart/2005/8/layout/hProcess9"/>
    <dgm:cxn modelId="{41E510AB-B426-4DE4-903E-453986D9586B}" type="presParOf" srcId="{D8662154-0E3C-4A55-A665-3BCECC8E0FBF}" destId="{FEB7E22B-CA4B-47DF-8A5A-C90BE2078919}" srcOrd="10" destOrd="0" presId="urn:microsoft.com/office/officeart/2005/8/layout/hProcess9"/>
    <dgm:cxn modelId="{427BE617-0966-461B-8DB7-BDD2F96F2290}" type="presParOf" srcId="{D8662154-0E3C-4A55-A665-3BCECC8E0FBF}" destId="{DA229C77-83D1-4F50-8AC5-87DDB198AE75}" srcOrd="11" destOrd="0" presId="urn:microsoft.com/office/officeart/2005/8/layout/hProcess9"/>
    <dgm:cxn modelId="{ACE9AE19-A81F-4591-8AA5-DFF2D5EDD736}" type="presParOf" srcId="{D8662154-0E3C-4A55-A665-3BCECC8E0FBF}" destId="{B4BF0084-C20E-4C28-911F-65B121429E0F}" srcOrd="12" destOrd="0" presId="urn:microsoft.com/office/officeart/2005/8/layout/hProcess9"/>
  </dgm:cxnLst>
  <dgm:bg>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A9C3229-5AAF-4809-A6E1-8C78578E0B62}" type="doc">
      <dgm:prSet loTypeId="urn:microsoft.com/office/officeart/2005/8/layout/hProcess9" loCatId="process" qsTypeId="urn:microsoft.com/office/officeart/2005/8/quickstyle/simple1" qsCatId="simple" csTypeId="urn:microsoft.com/office/officeart/2005/8/colors/accent1_2" csCatId="accent1" phldr="1"/>
      <dgm:spPr/>
    </dgm:pt>
    <dgm:pt modelId="{A87429A5-9D15-491B-984E-23A8D4825337}">
      <dgm:prSet phldrT="[文本]"/>
      <dgm:spPr>
        <a:solidFill>
          <a:schemeClr val="accent5">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b="1" dirty="0" smtClean="0">
              <a:solidFill>
                <a:srgbClr val="000000"/>
              </a:solidFill>
            </a:rPr>
            <a:t>一、流通加工成本预算执行情况的总体检查</a:t>
          </a:r>
          <a:endParaRPr lang="zh-CN" altLang="en-US" b="1" dirty="0">
            <a:solidFill>
              <a:srgbClr val="000000"/>
            </a:solidFill>
          </a:endParaRPr>
        </a:p>
      </dgm:t>
    </dgm:pt>
    <dgm:pt modelId="{820472BD-7BB8-4210-A262-A3B039752251}" type="parTrans" cxnId="{5377D425-3860-4BFA-AA88-F769A5CDA9D0}">
      <dgm:prSet/>
      <dgm:spPr/>
      <dgm:t>
        <a:bodyPr/>
        <a:lstStyle/>
        <a:p>
          <a:endParaRPr lang="zh-CN" altLang="en-US" b="1">
            <a:solidFill>
              <a:srgbClr val="000000"/>
            </a:solidFill>
          </a:endParaRPr>
        </a:p>
      </dgm:t>
    </dgm:pt>
    <dgm:pt modelId="{58AC0A21-22CB-4178-BB86-17FAB27DF7F3}" type="sibTrans" cxnId="{5377D425-3860-4BFA-AA88-F769A5CDA9D0}">
      <dgm:prSet/>
      <dgm:spPr/>
      <dgm:t>
        <a:bodyPr/>
        <a:lstStyle/>
        <a:p>
          <a:endParaRPr lang="zh-CN" altLang="en-US" b="1">
            <a:solidFill>
              <a:srgbClr val="000000"/>
            </a:solidFill>
          </a:endParaRPr>
        </a:p>
      </dgm:t>
    </dgm:pt>
    <dgm:pt modelId="{E77BE9B1-2E07-46A2-9BD0-7EE018C6B94D}">
      <dgm:prSet phldrT="[文本]"/>
      <dgm:spPr>
        <a:solidFill>
          <a:schemeClr val="accent5">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r>
            <a:rPr lang="zh-CN" b="1" dirty="0" smtClean="0">
              <a:solidFill>
                <a:srgbClr val="000000"/>
              </a:solidFill>
            </a:rPr>
            <a:t>二、可比产品成本降低目标达成情况的因素分析</a:t>
          </a:r>
          <a:endParaRPr lang="zh-CN" altLang="en-US" b="1" dirty="0">
            <a:solidFill>
              <a:srgbClr val="000000"/>
            </a:solidFill>
          </a:endParaRPr>
        </a:p>
      </dgm:t>
    </dgm:pt>
    <dgm:pt modelId="{12B61AAD-C975-47CC-A08A-DA907A715EC8}" type="parTrans" cxnId="{DB4FA045-42DF-474E-8F2D-9195F424B18D}">
      <dgm:prSet/>
      <dgm:spPr/>
      <dgm:t>
        <a:bodyPr/>
        <a:lstStyle/>
        <a:p>
          <a:endParaRPr lang="zh-CN" altLang="en-US" b="1">
            <a:solidFill>
              <a:srgbClr val="000000"/>
            </a:solidFill>
          </a:endParaRPr>
        </a:p>
      </dgm:t>
    </dgm:pt>
    <dgm:pt modelId="{2C2983CF-5504-432A-B3FF-CAF1C0EC9E73}" type="sibTrans" cxnId="{DB4FA045-42DF-474E-8F2D-9195F424B18D}">
      <dgm:prSet/>
      <dgm:spPr/>
      <dgm:t>
        <a:bodyPr/>
        <a:lstStyle/>
        <a:p>
          <a:endParaRPr lang="zh-CN" altLang="en-US" b="1">
            <a:solidFill>
              <a:srgbClr val="000000"/>
            </a:solidFill>
          </a:endParaRPr>
        </a:p>
      </dgm:t>
    </dgm:pt>
    <dgm:pt modelId="{33FB1AB3-9F30-4D21-BFE8-0B5507ED4406}" type="pres">
      <dgm:prSet presAssocID="{9A9C3229-5AAF-4809-A6E1-8C78578E0B62}" presName="CompostProcess" presStyleCnt="0">
        <dgm:presLayoutVars>
          <dgm:dir/>
          <dgm:resizeHandles val="exact"/>
        </dgm:presLayoutVars>
      </dgm:prSet>
      <dgm:spPr/>
    </dgm:pt>
    <dgm:pt modelId="{0AE87B11-09EB-4BC5-9D08-C1170EA56033}" type="pres">
      <dgm:prSet presAssocID="{9A9C3229-5AAF-4809-A6E1-8C78578E0B62}" presName="arrow" presStyleLbl="bgShp" presStyleIdx="0" presStyleCnt="1"/>
      <dgm:spPr>
        <a:solidFill>
          <a:schemeClr val="accent6">
            <a:lumMod val="60000"/>
            <a:lumOff val="40000"/>
          </a:schemeClr>
        </a:solidFill>
      </dgm:spPr>
    </dgm:pt>
    <dgm:pt modelId="{6E5C8445-F619-4897-9F00-B7FBA25DBA92}" type="pres">
      <dgm:prSet presAssocID="{9A9C3229-5AAF-4809-A6E1-8C78578E0B62}" presName="linearProcess" presStyleCnt="0"/>
      <dgm:spPr/>
    </dgm:pt>
    <dgm:pt modelId="{A9813601-3C2A-4B4E-8849-0FC3AFFA04E4}" type="pres">
      <dgm:prSet presAssocID="{A87429A5-9D15-491B-984E-23A8D4825337}" presName="textNode" presStyleLbl="node1" presStyleIdx="0" presStyleCnt="2">
        <dgm:presLayoutVars>
          <dgm:bulletEnabled val="1"/>
        </dgm:presLayoutVars>
      </dgm:prSet>
      <dgm:spPr/>
      <dgm:t>
        <a:bodyPr/>
        <a:lstStyle/>
        <a:p>
          <a:endParaRPr lang="zh-CN" altLang="en-US"/>
        </a:p>
      </dgm:t>
    </dgm:pt>
    <dgm:pt modelId="{69C77862-4E6F-4E09-8AC9-D6186C1DBE28}" type="pres">
      <dgm:prSet presAssocID="{58AC0A21-22CB-4178-BB86-17FAB27DF7F3}" presName="sibTrans" presStyleCnt="0"/>
      <dgm:spPr/>
    </dgm:pt>
    <dgm:pt modelId="{46A2DD7C-BE66-4855-BB2C-438196E55A1E}" type="pres">
      <dgm:prSet presAssocID="{E77BE9B1-2E07-46A2-9BD0-7EE018C6B94D}" presName="textNode" presStyleLbl="node1" presStyleIdx="1" presStyleCnt="2">
        <dgm:presLayoutVars>
          <dgm:bulletEnabled val="1"/>
        </dgm:presLayoutVars>
      </dgm:prSet>
      <dgm:spPr/>
      <dgm:t>
        <a:bodyPr/>
        <a:lstStyle/>
        <a:p>
          <a:endParaRPr lang="zh-CN" altLang="en-US"/>
        </a:p>
      </dgm:t>
    </dgm:pt>
  </dgm:ptLst>
  <dgm:cxnLst>
    <dgm:cxn modelId="{DB4FA045-42DF-474E-8F2D-9195F424B18D}" srcId="{9A9C3229-5AAF-4809-A6E1-8C78578E0B62}" destId="{E77BE9B1-2E07-46A2-9BD0-7EE018C6B94D}" srcOrd="1" destOrd="0" parTransId="{12B61AAD-C975-47CC-A08A-DA907A715EC8}" sibTransId="{2C2983CF-5504-432A-B3FF-CAF1C0EC9E73}"/>
    <dgm:cxn modelId="{5377D425-3860-4BFA-AA88-F769A5CDA9D0}" srcId="{9A9C3229-5AAF-4809-A6E1-8C78578E0B62}" destId="{A87429A5-9D15-491B-984E-23A8D4825337}" srcOrd="0" destOrd="0" parTransId="{820472BD-7BB8-4210-A262-A3B039752251}" sibTransId="{58AC0A21-22CB-4178-BB86-17FAB27DF7F3}"/>
    <dgm:cxn modelId="{F812CF03-53CC-4494-9674-A87C35EC3823}" type="presOf" srcId="{9A9C3229-5AAF-4809-A6E1-8C78578E0B62}" destId="{33FB1AB3-9F30-4D21-BFE8-0B5507ED4406}" srcOrd="0" destOrd="0" presId="urn:microsoft.com/office/officeart/2005/8/layout/hProcess9"/>
    <dgm:cxn modelId="{2036173B-9122-434A-A344-004641CC23F7}" type="presOf" srcId="{E77BE9B1-2E07-46A2-9BD0-7EE018C6B94D}" destId="{46A2DD7C-BE66-4855-BB2C-438196E55A1E}" srcOrd="0" destOrd="0" presId="urn:microsoft.com/office/officeart/2005/8/layout/hProcess9"/>
    <dgm:cxn modelId="{BE68C811-274C-4D96-A8A8-B13D99A705A0}" type="presOf" srcId="{A87429A5-9D15-491B-984E-23A8D4825337}" destId="{A9813601-3C2A-4B4E-8849-0FC3AFFA04E4}" srcOrd="0" destOrd="0" presId="urn:microsoft.com/office/officeart/2005/8/layout/hProcess9"/>
    <dgm:cxn modelId="{4CBF361A-2BEC-4B9B-9AA7-E0F01D212665}" type="presParOf" srcId="{33FB1AB3-9F30-4D21-BFE8-0B5507ED4406}" destId="{0AE87B11-09EB-4BC5-9D08-C1170EA56033}" srcOrd="0" destOrd="0" presId="urn:microsoft.com/office/officeart/2005/8/layout/hProcess9"/>
    <dgm:cxn modelId="{D0205D66-846F-439C-B142-75153BD4E7C0}" type="presParOf" srcId="{33FB1AB3-9F30-4D21-BFE8-0B5507ED4406}" destId="{6E5C8445-F619-4897-9F00-B7FBA25DBA92}" srcOrd="1" destOrd="0" presId="urn:microsoft.com/office/officeart/2005/8/layout/hProcess9"/>
    <dgm:cxn modelId="{1669092E-6751-4985-86E7-3B25A87E8C9F}" type="presParOf" srcId="{6E5C8445-F619-4897-9F00-B7FBA25DBA92}" destId="{A9813601-3C2A-4B4E-8849-0FC3AFFA04E4}" srcOrd="0" destOrd="0" presId="urn:microsoft.com/office/officeart/2005/8/layout/hProcess9"/>
    <dgm:cxn modelId="{942CE6AC-42F9-492E-A436-9E463DC2EE97}" type="presParOf" srcId="{6E5C8445-F619-4897-9F00-B7FBA25DBA92}" destId="{69C77862-4E6F-4E09-8AC9-D6186C1DBE28}" srcOrd="1" destOrd="0" presId="urn:microsoft.com/office/officeart/2005/8/layout/hProcess9"/>
    <dgm:cxn modelId="{DA9834DD-52B2-441F-9B39-10F3B3B4741B}" type="presParOf" srcId="{6E5C8445-F619-4897-9F00-B7FBA25DBA92}" destId="{46A2DD7C-BE66-4855-BB2C-438196E55A1E}" srcOrd="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6B59C4C-1110-4FC2-99F3-9CE328A04E3C}"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zh-CN" altLang="en-US"/>
        </a:p>
      </dgm:t>
    </dgm:pt>
    <dgm:pt modelId="{F5C39232-F923-46AC-B27F-00B0697BA6E8}">
      <dgm:prSet phldrT="[文本]" custT="1"/>
      <dgm:spPr/>
      <dgm:t>
        <a:bodyPr/>
        <a:lstStyle/>
        <a:p>
          <a:r>
            <a:rPr lang="en-US" sz="2800" b="1" dirty="0" smtClean="0">
              <a:solidFill>
                <a:srgbClr val="000000"/>
              </a:solidFill>
              <a:latin typeface="+mn-ea"/>
              <a:ea typeface="+mn-ea"/>
            </a:rPr>
            <a:t>1</a:t>
          </a:r>
          <a:r>
            <a:rPr lang="zh-CN" sz="2800" b="1" dirty="0" smtClean="0">
              <a:solidFill>
                <a:srgbClr val="000000"/>
              </a:solidFill>
              <a:latin typeface="+mn-ea"/>
              <a:ea typeface="+mn-ea"/>
            </a:rPr>
            <a:t>、分析算式</a:t>
          </a:r>
          <a:endParaRPr lang="zh-CN" altLang="en-US" sz="2800" b="1" dirty="0">
            <a:solidFill>
              <a:srgbClr val="000000"/>
            </a:solidFill>
            <a:latin typeface="+mn-ea"/>
            <a:ea typeface="+mn-ea"/>
          </a:endParaRPr>
        </a:p>
      </dgm:t>
    </dgm:pt>
    <dgm:pt modelId="{941F21BC-41C5-4A4A-9872-92E2F366E917}" type="parTrans" cxnId="{750331DC-CCC6-468C-899E-7BD65C3E8F8E}">
      <dgm:prSet/>
      <dgm:spPr/>
      <dgm:t>
        <a:bodyPr/>
        <a:lstStyle/>
        <a:p>
          <a:endParaRPr lang="zh-CN" altLang="en-US" b="1">
            <a:solidFill>
              <a:srgbClr val="000000"/>
            </a:solidFill>
            <a:latin typeface="+mn-ea"/>
            <a:ea typeface="+mn-ea"/>
          </a:endParaRPr>
        </a:p>
      </dgm:t>
    </dgm:pt>
    <dgm:pt modelId="{6AD310AF-9940-4834-9955-B8553C2F9BEC}" type="sibTrans" cxnId="{750331DC-CCC6-468C-899E-7BD65C3E8F8E}">
      <dgm:prSet/>
      <dgm:spPr/>
      <dgm:t>
        <a:bodyPr/>
        <a:lstStyle/>
        <a:p>
          <a:endParaRPr lang="zh-CN" altLang="en-US" b="1">
            <a:solidFill>
              <a:srgbClr val="000000"/>
            </a:solidFill>
            <a:latin typeface="+mn-ea"/>
            <a:ea typeface="+mn-ea"/>
          </a:endParaRPr>
        </a:p>
      </dgm:t>
    </dgm:pt>
    <dgm:pt modelId="{7A0550B0-62F9-4A67-ABB0-AF721FC3A86F}">
      <dgm:prSet phldrT="[文本]"/>
      <dgm:spPr>
        <a:solidFill>
          <a:schemeClr val="bg1">
            <a:lumMod val="95000"/>
          </a:schemeClr>
        </a:solidFill>
      </dgm:spPr>
      <dgm:t>
        <a:bodyPr/>
        <a:lstStyle/>
        <a:p>
          <a:r>
            <a:rPr lang="zh-CN" b="1" dirty="0" smtClean="0">
              <a:solidFill>
                <a:srgbClr val="000000"/>
              </a:solidFill>
              <a:latin typeface="+mn-ea"/>
              <a:ea typeface="+mn-ea"/>
            </a:rPr>
            <a:t>（</a:t>
          </a:r>
          <a:r>
            <a:rPr lang="en-US" b="1" dirty="0" smtClean="0">
              <a:solidFill>
                <a:srgbClr val="000000"/>
              </a:solidFill>
              <a:latin typeface="+mn-ea"/>
              <a:ea typeface="+mn-ea"/>
            </a:rPr>
            <a:t>1</a:t>
          </a:r>
          <a:r>
            <a:rPr lang="zh-CN" b="1" dirty="0" smtClean="0">
              <a:solidFill>
                <a:srgbClr val="000000"/>
              </a:solidFill>
              <a:latin typeface="+mn-ea"/>
              <a:ea typeface="+mn-ea"/>
            </a:rPr>
            <a:t>）产量因素变动对成本项目成本降低额差额影响额的算式</a:t>
          </a:r>
          <a:endParaRPr lang="zh-CN" altLang="en-US" b="1" dirty="0">
            <a:solidFill>
              <a:srgbClr val="000000"/>
            </a:solidFill>
            <a:latin typeface="+mn-ea"/>
            <a:ea typeface="+mn-ea"/>
          </a:endParaRPr>
        </a:p>
      </dgm:t>
    </dgm:pt>
    <dgm:pt modelId="{9B5E21C5-E4FD-4E3B-88CF-4DAEAAA65E4C}" type="parTrans" cxnId="{204E224B-D8C8-4ABB-9B1E-28B9F504F5D4}">
      <dgm:prSet/>
      <dgm:spPr/>
      <dgm:t>
        <a:bodyPr/>
        <a:lstStyle/>
        <a:p>
          <a:endParaRPr lang="zh-CN" altLang="en-US" b="1">
            <a:solidFill>
              <a:srgbClr val="000000"/>
            </a:solidFill>
            <a:latin typeface="+mn-ea"/>
            <a:ea typeface="+mn-ea"/>
          </a:endParaRPr>
        </a:p>
      </dgm:t>
    </dgm:pt>
    <dgm:pt modelId="{4B6FBC6C-7F55-4493-AC0E-F87EE38E24D8}" type="sibTrans" cxnId="{204E224B-D8C8-4ABB-9B1E-28B9F504F5D4}">
      <dgm:prSet/>
      <dgm:spPr/>
      <dgm:t>
        <a:bodyPr/>
        <a:lstStyle/>
        <a:p>
          <a:endParaRPr lang="zh-CN" altLang="en-US" b="1">
            <a:solidFill>
              <a:srgbClr val="000000"/>
            </a:solidFill>
            <a:latin typeface="+mn-ea"/>
            <a:ea typeface="+mn-ea"/>
          </a:endParaRPr>
        </a:p>
      </dgm:t>
    </dgm:pt>
    <dgm:pt modelId="{0246DAB4-ADE2-4222-87CB-8330A2ECB77C}">
      <dgm:prSet phldrT="[文本]"/>
      <dgm:spPr>
        <a:solidFill>
          <a:schemeClr val="bg1">
            <a:lumMod val="95000"/>
          </a:schemeClr>
        </a:solidFill>
      </dgm:spPr>
      <dgm:t>
        <a:bodyPr/>
        <a:lstStyle/>
        <a:p>
          <a:r>
            <a:rPr lang="zh-CN" b="1" dirty="0" smtClean="0">
              <a:solidFill>
                <a:srgbClr val="000000"/>
              </a:solidFill>
              <a:latin typeface="+mn-ea"/>
              <a:ea typeface="+mn-ea"/>
            </a:rPr>
            <a:t>（</a:t>
          </a:r>
          <a:r>
            <a:rPr lang="en-US" b="1" dirty="0" smtClean="0">
              <a:solidFill>
                <a:srgbClr val="000000"/>
              </a:solidFill>
              <a:latin typeface="+mn-ea"/>
              <a:ea typeface="+mn-ea"/>
            </a:rPr>
            <a:t>2</a:t>
          </a:r>
          <a:r>
            <a:rPr lang="zh-CN" b="1" dirty="0" smtClean="0">
              <a:solidFill>
                <a:srgbClr val="000000"/>
              </a:solidFill>
              <a:latin typeface="+mn-ea"/>
              <a:ea typeface="+mn-ea"/>
            </a:rPr>
            <a:t>）某成本项目单位成本因素变动对该成本项目成本降低额差额影响额的算式</a:t>
          </a:r>
          <a:endParaRPr lang="zh-CN" altLang="en-US" b="1" dirty="0">
            <a:solidFill>
              <a:srgbClr val="000000"/>
            </a:solidFill>
            <a:latin typeface="+mn-ea"/>
            <a:ea typeface="+mn-ea"/>
          </a:endParaRPr>
        </a:p>
      </dgm:t>
    </dgm:pt>
    <dgm:pt modelId="{16DE1A3E-8E52-4BDC-8770-8028211FA5B9}" type="parTrans" cxnId="{C6840895-AAC9-409E-BF2C-DF08A9258BDB}">
      <dgm:prSet/>
      <dgm:spPr/>
      <dgm:t>
        <a:bodyPr/>
        <a:lstStyle/>
        <a:p>
          <a:endParaRPr lang="zh-CN" altLang="en-US" b="1">
            <a:solidFill>
              <a:srgbClr val="000000"/>
            </a:solidFill>
            <a:latin typeface="+mn-ea"/>
            <a:ea typeface="+mn-ea"/>
          </a:endParaRPr>
        </a:p>
      </dgm:t>
    </dgm:pt>
    <dgm:pt modelId="{3A1254BC-7232-4720-8571-EF1EAE6C7E1E}" type="sibTrans" cxnId="{C6840895-AAC9-409E-BF2C-DF08A9258BDB}">
      <dgm:prSet/>
      <dgm:spPr/>
      <dgm:t>
        <a:bodyPr/>
        <a:lstStyle/>
        <a:p>
          <a:endParaRPr lang="zh-CN" altLang="en-US" b="1">
            <a:solidFill>
              <a:srgbClr val="000000"/>
            </a:solidFill>
            <a:latin typeface="+mn-ea"/>
            <a:ea typeface="+mn-ea"/>
          </a:endParaRPr>
        </a:p>
      </dgm:t>
    </dgm:pt>
    <dgm:pt modelId="{1D72213E-BABE-4EB8-8B5E-0FE74DC46658}">
      <dgm:prSet phldrT="[文本]" custT="1"/>
      <dgm:spPr/>
      <dgm:t>
        <a:bodyPr/>
        <a:lstStyle/>
        <a:p>
          <a:r>
            <a:rPr lang="en-US" sz="2800" b="1" dirty="0" smtClean="0">
              <a:solidFill>
                <a:srgbClr val="000000"/>
              </a:solidFill>
              <a:latin typeface="+mn-ea"/>
              <a:ea typeface="+mn-ea"/>
            </a:rPr>
            <a:t>2</a:t>
          </a:r>
          <a:r>
            <a:rPr lang="zh-CN" sz="2800" b="1" dirty="0" smtClean="0">
              <a:solidFill>
                <a:srgbClr val="000000"/>
              </a:solidFill>
              <a:latin typeface="+mn-ea"/>
              <a:ea typeface="+mn-ea"/>
            </a:rPr>
            <a:t>、分析实例</a:t>
          </a:r>
          <a:endParaRPr lang="zh-CN" altLang="en-US" sz="2800" b="1" dirty="0">
            <a:solidFill>
              <a:srgbClr val="000000"/>
            </a:solidFill>
            <a:latin typeface="+mn-ea"/>
            <a:ea typeface="+mn-ea"/>
          </a:endParaRPr>
        </a:p>
      </dgm:t>
    </dgm:pt>
    <dgm:pt modelId="{65340004-1CDA-4AD4-818A-6BA747C03F85}" type="parTrans" cxnId="{7E29956F-E3BA-49B5-8933-118B3DFD8D75}">
      <dgm:prSet/>
      <dgm:spPr/>
      <dgm:t>
        <a:bodyPr/>
        <a:lstStyle/>
        <a:p>
          <a:endParaRPr lang="zh-CN" altLang="en-US" b="1">
            <a:solidFill>
              <a:srgbClr val="000000"/>
            </a:solidFill>
            <a:latin typeface="+mn-ea"/>
            <a:ea typeface="+mn-ea"/>
          </a:endParaRPr>
        </a:p>
      </dgm:t>
    </dgm:pt>
    <dgm:pt modelId="{6DFEDC16-4617-4AF7-A92F-53F61695F52A}" type="sibTrans" cxnId="{7E29956F-E3BA-49B5-8933-118B3DFD8D75}">
      <dgm:prSet/>
      <dgm:spPr/>
      <dgm:t>
        <a:bodyPr/>
        <a:lstStyle/>
        <a:p>
          <a:endParaRPr lang="zh-CN" altLang="en-US" b="1">
            <a:solidFill>
              <a:srgbClr val="000000"/>
            </a:solidFill>
            <a:latin typeface="+mn-ea"/>
            <a:ea typeface="+mn-ea"/>
          </a:endParaRPr>
        </a:p>
      </dgm:t>
    </dgm:pt>
    <dgm:pt modelId="{4FA5A79C-6B0A-4278-AEDA-B15EE4BE3CC6}">
      <dgm:prSet phldrT="[文本]"/>
      <dgm:spPr>
        <a:solidFill>
          <a:schemeClr val="bg1">
            <a:lumMod val="95000"/>
          </a:schemeClr>
        </a:solidFill>
      </dgm:spPr>
      <dgm:t>
        <a:bodyPr/>
        <a:lstStyle/>
        <a:p>
          <a:r>
            <a:rPr lang="zh-CN" b="1" dirty="0" smtClean="0">
              <a:solidFill>
                <a:srgbClr val="000000"/>
              </a:solidFill>
              <a:latin typeface="+mn-ea"/>
              <a:ea typeface="+mn-ea"/>
            </a:rPr>
            <a:t>例【</a:t>
          </a:r>
          <a:r>
            <a:rPr lang="en-US" b="1" dirty="0" smtClean="0">
              <a:solidFill>
                <a:srgbClr val="000000"/>
              </a:solidFill>
              <a:latin typeface="+mn-ea"/>
              <a:ea typeface="+mn-ea"/>
            </a:rPr>
            <a:t>10-7</a:t>
          </a:r>
          <a:r>
            <a:rPr lang="zh-CN" b="1" dirty="0" smtClean="0">
              <a:solidFill>
                <a:srgbClr val="000000"/>
              </a:solidFill>
              <a:latin typeface="+mn-ea"/>
              <a:ea typeface="+mn-ea"/>
            </a:rPr>
            <a:t>】</a:t>
          </a:r>
          <a:endParaRPr lang="zh-CN" altLang="en-US" b="1" dirty="0">
            <a:solidFill>
              <a:srgbClr val="000000"/>
            </a:solidFill>
            <a:latin typeface="+mn-ea"/>
            <a:ea typeface="+mn-ea"/>
          </a:endParaRPr>
        </a:p>
      </dgm:t>
    </dgm:pt>
    <dgm:pt modelId="{BB60AA41-8C00-4598-A9EF-598728039E84}" type="parTrans" cxnId="{7C82A536-FEFF-4567-9E93-328CACAB4496}">
      <dgm:prSet/>
      <dgm:spPr/>
      <dgm:t>
        <a:bodyPr/>
        <a:lstStyle/>
        <a:p>
          <a:endParaRPr lang="zh-CN" altLang="en-US" b="1">
            <a:solidFill>
              <a:srgbClr val="000000"/>
            </a:solidFill>
            <a:latin typeface="+mn-ea"/>
            <a:ea typeface="+mn-ea"/>
          </a:endParaRPr>
        </a:p>
      </dgm:t>
    </dgm:pt>
    <dgm:pt modelId="{07546B73-4D80-49DC-B9CB-F0ACCD3069FF}" type="sibTrans" cxnId="{7C82A536-FEFF-4567-9E93-328CACAB4496}">
      <dgm:prSet/>
      <dgm:spPr/>
      <dgm:t>
        <a:bodyPr/>
        <a:lstStyle/>
        <a:p>
          <a:endParaRPr lang="zh-CN" altLang="en-US" b="1">
            <a:solidFill>
              <a:srgbClr val="000000"/>
            </a:solidFill>
            <a:latin typeface="+mn-ea"/>
            <a:ea typeface="+mn-ea"/>
          </a:endParaRPr>
        </a:p>
      </dgm:t>
    </dgm:pt>
    <dgm:pt modelId="{CF0A0868-7B91-4785-B4B5-25F5D7D46772}" type="pres">
      <dgm:prSet presAssocID="{36B59C4C-1110-4FC2-99F3-9CE328A04E3C}" presName="theList" presStyleCnt="0">
        <dgm:presLayoutVars>
          <dgm:dir/>
          <dgm:animLvl val="lvl"/>
          <dgm:resizeHandles val="exact"/>
        </dgm:presLayoutVars>
      </dgm:prSet>
      <dgm:spPr/>
      <dgm:t>
        <a:bodyPr/>
        <a:lstStyle/>
        <a:p>
          <a:endParaRPr lang="zh-CN" altLang="en-US"/>
        </a:p>
      </dgm:t>
    </dgm:pt>
    <dgm:pt modelId="{653C81F6-C380-4EB8-9FEF-3903030C15C6}" type="pres">
      <dgm:prSet presAssocID="{F5C39232-F923-46AC-B27F-00B0697BA6E8}" presName="compNode" presStyleCnt="0"/>
      <dgm:spPr/>
    </dgm:pt>
    <dgm:pt modelId="{7198B624-8533-4144-9F6F-F0ABC9447445}" type="pres">
      <dgm:prSet presAssocID="{F5C39232-F923-46AC-B27F-00B0697BA6E8}" presName="aNode" presStyleLbl="bgShp" presStyleIdx="0" presStyleCnt="2"/>
      <dgm:spPr/>
      <dgm:t>
        <a:bodyPr/>
        <a:lstStyle/>
        <a:p>
          <a:endParaRPr lang="zh-CN" altLang="en-US"/>
        </a:p>
      </dgm:t>
    </dgm:pt>
    <dgm:pt modelId="{88460C5D-8FA5-4397-BEC6-2ADD679831C9}" type="pres">
      <dgm:prSet presAssocID="{F5C39232-F923-46AC-B27F-00B0697BA6E8}" presName="textNode" presStyleLbl="bgShp" presStyleIdx="0" presStyleCnt="2"/>
      <dgm:spPr/>
      <dgm:t>
        <a:bodyPr/>
        <a:lstStyle/>
        <a:p>
          <a:endParaRPr lang="zh-CN" altLang="en-US"/>
        </a:p>
      </dgm:t>
    </dgm:pt>
    <dgm:pt modelId="{5A74EEE4-E3D1-4E0B-ADD3-F59F5D0B120F}" type="pres">
      <dgm:prSet presAssocID="{F5C39232-F923-46AC-B27F-00B0697BA6E8}" presName="compChildNode" presStyleCnt="0"/>
      <dgm:spPr/>
    </dgm:pt>
    <dgm:pt modelId="{FB011A6D-8824-4F13-84A6-45D8A42C5E3E}" type="pres">
      <dgm:prSet presAssocID="{F5C39232-F923-46AC-B27F-00B0697BA6E8}" presName="theInnerList" presStyleCnt="0"/>
      <dgm:spPr/>
    </dgm:pt>
    <dgm:pt modelId="{F161B303-ECE1-46E2-8035-20D65117C6FB}" type="pres">
      <dgm:prSet presAssocID="{7A0550B0-62F9-4A67-ABB0-AF721FC3A86F}" presName="childNode" presStyleLbl="node1" presStyleIdx="0" presStyleCnt="3">
        <dgm:presLayoutVars>
          <dgm:bulletEnabled val="1"/>
        </dgm:presLayoutVars>
      </dgm:prSet>
      <dgm:spPr>
        <a:prstGeom prst="homePlate">
          <a:avLst/>
        </a:prstGeom>
      </dgm:spPr>
      <dgm:t>
        <a:bodyPr/>
        <a:lstStyle/>
        <a:p>
          <a:endParaRPr lang="zh-CN" altLang="en-US"/>
        </a:p>
      </dgm:t>
    </dgm:pt>
    <dgm:pt modelId="{A9DEAE39-9B1B-4F82-B238-A5CF3629ABC9}" type="pres">
      <dgm:prSet presAssocID="{7A0550B0-62F9-4A67-ABB0-AF721FC3A86F}" presName="aSpace2" presStyleCnt="0"/>
      <dgm:spPr/>
    </dgm:pt>
    <dgm:pt modelId="{AF00A8AF-25AF-48AF-9E36-9A81DA3AD42B}" type="pres">
      <dgm:prSet presAssocID="{0246DAB4-ADE2-4222-87CB-8330A2ECB77C}" presName="childNode" presStyleLbl="node1" presStyleIdx="1" presStyleCnt="3">
        <dgm:presLayoutVars>
          <dgm:bulletEnabled val="1"/>
        </dgm:presLayoutVars>
      </dgm:prSet>
      <dgm:spPr>
        <a:prstGeom prst="homePlate">
          <a:avLst/>
        </a:prstGeom>
      </dgm:spPr>
      <dgm:t>
        <a:bodyPr/>
        <a:lstStyle/>
        <a:p>
          <a:endParaRPr lang="zh-CN" altLang="en-US"/>
        </a:p>
      </dgm:t>
    </dgm:pt>
    <dgm:pt modelId="{F944BE5B-617E-4A39-B100-D7FF8FCC6EC7}" type="pres">
      <dgm:prSet presAssocID="{F5C39232-F923-46AC-B27F-00B0697BA6E8}" presName="aSpace" presStyleCnt="0"/>
      <dgm:spPr/>
    </dgm:pt>
    <dgm:pt modelId="{DF8E484C-7F7A-40D9-8F94-16D483A3C977}" type="pres">
      <dgm:prSet presAssocID="{1D72213E-BABE-4EB8-8B5E-0FE74DC46658}" presName="compNode" presStyleCnt="0"/>
      <dgm:spPr/>
    </dgm:pt>
    <dgm:pt modelId="{6BD0A881-9FFC-45CF-86A2-606BE79B63AA}" type="pres">
      <dgm:prSet presAssocID="{1D72213E-BABE-4EB8-8B5E-0FE74DC46658}" presName="aNode" presStyleLbl="bgShp" presStyleIdx="1" presStyleCnt="2"/>
      <dgm:spPr/>
      <dgm:t>
        <a:bodyPr/>
        <a:lstStyle/>
        <a:p>
          <a:endParaRPr lang="zh-CN" altLang="en-US"/>
        </a:p>
      </dgm:t>
    </dgm:pt>
    <dgm:pt modelId="{DA605B48-C130-4BBD-A287-E5930EA6A44C}" type="pres">
      <dgm:prSet presAssocID="{1D72213E-BABE-4EB8-8B5E-0FE74DC46658}" presName="textNode" presStyleLbl="bgShp" presStyleIdx="1" presStyleCnt="2"/>
      <dgm:spPr/>
      <dgm:t>
        <a:bodyPr/>
        <a:lstStyle/>
        <a:p>
          <a:endParaRPr lang="zh-CN" altLang="en-US"/>
        </a:p>
      </dgm:t>
    </dgm:pt>
    <dgm:pt modelId="{3A1EEC2F-AD83-42AC-91A0-5B13271C8DA3}" type="pres">
      <dgm:prSet presAssocID="{1D72213E-BABE-4EB8-8B5E-0FE74DC46658}" presName="compChildNode" presStyleCnt="0"/>
      <dgm:spPr/>
    </dgm:pt>
    <dgm:pt modelId="{93E246B4-3A46-4BD8-943C-5CCFCA58C7DA}" type="pres">
      <dgm:prSet presAssocID="{1D72213E-BABE-4EB8-8B5E-0FE74DC46658}" presName="theInnerList" presStyleCnt="0"/>
      <dgm:spPr/>
    </dgm:pt>
    <dgm:pt modelId="{98FFF47C-73D4-4394-9400-3B775E1198BC}" type="pres">
      <dgm:prSet presAssocID="{4FA5A79C-6B0A-4278-AEDA-B15EE4BE3CC6}" presName="childNode" presStyleLbl="node1" presStyleIdx="2" presStyleCnt="3">
        <dgm:presLayoutVars>
          <dgm:bulletEnabled val="1"/>
        </dgm:presLayoutVars>
      </dgm:prSet>
      <dgm:spPr>
        <a:prstGeom prst="homePlate">
          <a:avLst/>
        </a:prstGeom>
      </dgm:spPr>
      <dgm:t>
        <a:bodyPr/>
        <a:lstStyle/>
        <a:p>
          <a:endParaRPr lang="zh-CN" altLang="en-US"/>
        </a:p>
      </dgm:t>
    </dgm:pt>
  </dgm:ptLst>
  <dgm:cxnLst>
    <dgm:cxn modelId="{7E29956F-E3BA-49B5-8933-118B3DFD8D75}" srcId="{36B59C4C-1110-4FC2-99F3-9CE328A04E3C}" destId="{1D72213E-BABE-4EB8-8B5E-0FE74DC46658}" srcOrd="1" destOrd="0" parTransId="{65340004-1CDA-4AD4-818A-6BA747C03F85}" sibTransId="{6DFEDC16-4617-4AF7-A92F-53F61695F52A}"/>
    <dgm:cxn modelId="{F8297A83-6770-487C-8523-051DEB2B294B}" type="presOf" srcId="{F5C39232-F923-46AC-B27F-00B0697BA6E8}" destId="{7198B624-8533-4144-9F6F-F0ABC9447445}" srcOrd="0" destOrd="0" presId="urn:microsoft.com/office/officeart/2005/8/layout/lProcess2"/>
    <dgm:cxn modelId="{8D5E2B1C-1059-4C1D-8188-35BE55D30C59}" type="presOf" srcId="{F5C39232-F923-46AC-B27F-00B0697BA6E8}" destId="{88460C5D-8FA5-4397-BEC6-2ADD679831C9}" srcOrd="1" destOrd="0" presId="urn:microsoft.com/office/officeart/2005/8/layout/lProcess2"/>
    <dgm:cxn modelId="{681EC078-4623-43ED-A796-ACCFD41D1952}" type="presOf" srcId="{4FA5A79C-6B0A-4278-AEDA-B15EE4BE3CC6}" destId="{98FFF47C-73D4-4394-9400-3B775E1198BC}" srcOrd="0" destOrd="0" presId="urn:microsoft.com/office/officeart/2005/8/layout/lProcess2"/>
    <dgm:cxn modelId="{750331DC-CCC6-468C-899E-7BD65C3E8F8E}" srcId="{36B59C4C-1110-4FC2-99F3-9CE328A04E3C}" destId="{F5C39232-F923-46AC-B27F-00B0697BA6E8}" srcOrd="0" destOrd="0" parTransId="{941F21BC-41C5-4A4A-9872-92E2F366E917}" sibTransId="{6AD310AF-9940-4834-9955-B8553C2F9BEC}"/>
    <dgm:cxn modelId="{51BA78CC-06AD-4F93-9FCA-346C1D03FCA6}" type="presOf" srcId="{36B59C4C-1110-4FC2-99F3-9CE328A04E3C}" destId="{CF0A0868-7B91-4785-B4B5-25F5D7D46772}" srcOrd="0" destOrd="0" presId="urn:microsoft.com/office/officeart/2005/8/layout/lProcess2"/>
    <dgm:cxn modelId="{204E224B-D8C8-4ABB-9B1E-28B9F504F5D4}" srcId="{F5C39232-F923-46AC-B27F-00B0697BA6E8}" destId="{7A0550B0-62F9-4A67-ABB0-AF721FC3A86F}" srcOrd="0" destOrd="0" parTransId="{9B5E21C5-E4FD-4E3B-88CF-4DAEAAA65E4C}" sibTransId="{4B6FBC6C-7F55-4493-AC0E-F87EE38E24D8}"/>
    <dgm:cxn modelId="{37552B24-D19B-4B32-B01A-ECFF4B6DB8B3}" type="presOf" srcId="{1D72213E-BABE-4EB8-8B5E-0FE74DC46658}" destId="{DA605B48-C130-4BBD-A287-E5930EA6A44C}" srcOrd="1" destOrd="0" presId="urn:microsoft.com/office/officeart/2005/8/layout/lProcess2"/>
    <dgm:cxn modelId="{C6840895-AAC9-409E-BF2C-DF08A9258BDB}" srcId="{F5C39232-F923-46AC-B27F-00B0697BA6E8}" destId="{0246DAB4-ADE2-4222-87CB-8330A2ECB77C}" srcOrd="1" destOrd="0" parTransId="{16DE1A3E-8E52-4BDC-8770-8028211FA5B9}" sibTransId="{3A1254BC-7232-4720-8571-EF1EAE6C7E1E}"/>
    <dgm:cxn modelId="{7C82A536-FEFF-4567-9E93-328CACAB4496}" srcId="{1D72213E-BABE-4EB8-8B5E-0FE74DC46658}" destId="{4FA5A79C-6B0A-4278-AEDA-B15EE4BE3CC6}" srcOrd="0" destOrd="0" parTransId="{BB60AA41-8C00-4598-A9EF-598728039E84}" sibTransId="{07546B73-4D80-49DC-B9CB-F0ACCD3069FF}"/>
    <dgm:cxn modelId="{DAA4F9C3-68AD-465C-B793-22FF3312393C}" type="presOf" srcId="{7A0550B0-62F9-4A67-ABB0-AF721FC3A86F}" destId="{F161B303-ECE1-46E2-8035-20D65117C6FB}" srcOrd="0" destOrd="0" presId="urn:microsoft.com/office/officeart/2005/8/layout/lProcess2"/>
    <dgm:cxn modelId="{2F98759F-638D-4A10-AF55-2D65897C95C7}" type="presOf" srcId="{1D72213E-BABE-4EB8-8B5E-0FE74DC46658}" destId="{6BD0A881-9FFC-45CF-86A2-606BE79B63AA}" srcOrd="0" destOrd="0" presId="urn:microsoft.com/office/officeart/2005/8/layout/lProcess2"/>
    <dgm:cxn modelId="{3FD08207-3968-4DCB-A96B-1A72077E18E2}" type="presOf" srcId="{0246DAB4-ADE2-4222-87CB-8330A2ECB77C}" destId="{AF00A8AF-25AF-48AF-9E36-9A81DA3AD42B}" srcOrd="0" destOrd="0" presId="urn:microsoft.com/office/officeart/2005/8/layout/lProcess2"/>
    <dgm:cxn modelId="{7BD54E29-3901-4289-BD48-39F339713A07}" type="presParOf" srcId="{CF0A0868-7B91-4785-B4B5-25F5D7D46772}" destId="{653C81F6-C380-4EB8-9FEF-3903030C15C6}" srcOrd="0" destOrd="0" presId="urn:microsoft.com/office/officeart/2005/8/layout/lProcess2"/>
    <dgm:cxn modelId="{CCBD6DE9-63B5-4022-838B-47C227BEAA69}" type="presParOf" srcId="{653C81F6-C380-4EB8-9FEF-3903030C15C6}" destId="{7198B624-8533-4144-9F6F-F0ABC9447445}" srcOrd="0" destOrd="0" presId="urn:microsoft.com/office/officeart/2005/8/layout/lProcess2"/>
    <dgm:cxn modelId="{B4C8184E-0A18-487E-9820-8E886AE18E2E}" type="presParOf" srcId="{653C81F6-C380-4EB8-9FEF-3903030C15C6}" destId="{88460C5D-8FA5-4397-BEC6-2ADD679831C9}" srcOrd="1" destOrd="0" presId="urn:microsoft.com/office/officeart/2005/8/layout/lProcess2"/>
    <dgm:cxn modelId="{8EF0014C-3A80-434C-A48F-05F1DEBB0FAB}" type="presParOf" srcId="{653C81F6-C380-4EB8-9FEF-3903030C15C6}" destId="{5A74EEE4-E3D1-4E0B-ADD3-F59F5D0B120F}" srcOrd="2" destOrd="0" presId="urn:microsoft.com/office/officeart/2005/8/layout/lProcess2"/>
    <dgm:cxn modelId="{BFA60CEB-69A1-47D3-A0B5-678B266C7841}" type="presParOf" srcId="{5A74EEE4-E3D1-4E0B-ADD3-F59F5D0B120F}" destId="{FB011A6D-8824-4F13-84A6-45D8A42C5E3E}" srcOrd="0" destOrd="0" presId="urn:microsoft.com/office/officeart/2005/8/layout/lProcess2"/>
    <dgm:cxn modelId="{1EBA229B-E14F-469C-81B2-BFA554B276EE}" type="presParOf" srcId="{FB011A6D-8824-4F13-84A6-45D8A42C5E3E}" destId="{F161B303-ECE1-46E2-8035-20D65117C6FB}" srcOrd="0" destOrd="0" presId="urn:microsoft.com/office/officeart/2005/8/layout/lProcess2"/>
    <dgm:cxn modelId="{B67F78A7-AED7-4F18-870D-39815D9912CC}" type="presParOf" srcId="{FB011A6D-8824-4F13-84A6-45D8A42C5E3E}" destId="{A9DEAE39-9B1B-4F82-B238-A5CF3629ABC9}" srcOrd="1" destOrd="0" presId="urn:microsoft.com/office/officeart/2005/8/layout/lProcess2"/>
    <dgm:cxn modelId="{2C638E77-CD32-4B1A-8945-FCA1E37A4F55}" type="presParOf" srcId="{FB011A6D-8824-4F13-84A6-45D8A42C5E3E}" destId="{AF00A8AF-25AF-48AF-9E36-9A81DA3AD42B}" srcOrd="2" destOrd="0" presId="urn:microsoft.com/office/officeart/2005/8/layout/lProcess2"/>
    <dgm:cxn modelId="{E9081314-D0ED-4765-8D5F-C829E071BB19}" type="presParOf" srcId="{CF0A0868-7B91-4785-B4B5-25F5D7D46772}" destId="{F944BE5B-617E-4A39-B100-D7FF8FCC6EC7}" srcOrd="1" destOrd="0" presId="urn:microsoft.com/office/officeart/2005/8/layout/lProcess2"/>
    <dgm:cxn modelId="{A2BA35BA-86E2-4CB1-8098-420A1539A049}" type="presParOf" srcId="{CF0A0868-7B91-4785-B4B5-25F5D7D46772}" destId="{DF8E484C-7F7A-40D9-8F94-16D483A3C977}" srcOrd="2" destOrd="0" presId="urn:microsoft.com/office/officeart/2005/8/layout/lProcess2"/>
    <dgm:cxn modelId="{16AEED6E-AD97-47E4-8DEC-BE28C285F08D}" type="presParOf" srcId="{DF8E484C-7F7A-40D9-8F94-16D483A3C977}" destId="{6BD0A881-9FFC-45CF-86A2-606BE79B63AA}" srcOrd="0" destOrd="0" presId="urn:microsoft.com/office/officeart/2005/8/layout/lProcess2"/>
    <dgm:cxn modelId="{02F2DB28-C058-4131-B276-CFDDFA299645}" type="presParOf" srcId="{DF8E484C-7F7A-40D9-8F94-16D483A3C977}" destId="{DA605B48-C130-4BBD-A287-E5930EA6A44C}" srcOrd="1" destOrd="0" presId="urn:microsoft.com/office/officeart/2005/8/layout/lProcess2"/>
    <dgm:cxn modelId="{A17D7591-4844-460B-B835-910BE3073188}" type="presParOf" srcId="{DF8E484C-7F7A-40D9-8F94-16D483A3C977}" destId="{3A1EEC2F-AD83-42AC-91A0-5B13271C8DA3}" srcOrd="2" destOrd="0" presId="urn:microsoft.com/office/officeart/2005/8/layout/lProcess2"/>
    <dgm:cxn modelId="{007B717D-7DEC-460F-AE45-86DA5B0A0779}" type="presParOf" srcId="{3A1EEC2F-AD83-42AC-91A0-5B13271C8DA3}" destId="{93E246B4-3A46-4BD8-943C-5CCFCA58C7DA}" srcOrd="0" destOrd="0" presId="urn:microsoft.com/office/officeart/2005/8/layout/lProcess2"/>
    <dgm:cxn modelId="{D5633587-5D1A-41D6-B7DC-60F5DA52399B}" type="presParOf" srcId="{93E246B4-3A46-4BD8-943C-5CCFCA58C7DA}" destId="{98FFF47C-73D4-4394-9400-3B775E1198BC}"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225494-401F-439D-A64A-9D12AC0907C5}">
      <dsp:nvSpPr>
        <dsp:cNvPr id="0" name=""/>
        <dsp:cNvSpPr/>
      </dsp:nvSpPr>
      <dsp:spPr>
        <a:xfrm>
          <a:off x="5710" y="849878"/>
          <a:ext cx="1823828" cy="1361449"/>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5">
              <a:lumMod val="75000"/>
            </a:schemeClr>
          </a:solidFill>
          <a:prstDash val="solid"/>
          <a:miter lim="800000"/>
        </a:ln>
        <a:effectLst>
          <a:outerShdw blurRad="149987" dist="250190" dir="8460000" algn="ctr" rotWithShape="0">
            <a:srgbClr val="000000">
              <a:alpha val="28000"/>
            </a:srgbClr>
          </a:outerShdw>
        </a:effectLst>
        <a:sp3d prstMaterial="metal">
          <a:bevelT w="88900" h="88900"/>
        </a:sp3d>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0" marR="0" lvl="1" indent="0" algn="l" defTabSz="914400" eaLnBrk="1" fontAlgn="auto" latinLnBrk="0" hangingPunct="1">
            <a:lnSpc>
              <a:spcPct val="100000"/>
            </a:lnSpc>
            <a:spcBef>
              <a:spcPct val="0"/>
            </a:spcBef>
            <a:spcAft>
              <a:spcPts val="0"/>
            </a:spcAft>
            <a:buClrTx/>
            <a:buSzTx/>
            <a:buFontTx/>
            <a:buChar char="••"/>
            <a:tabLst/>
            <a:defRPr/>
          </a:pPr>
          <a:r>
            <a:rPr lang="zh-CN" altLang="zh-CN" sz="2000" b="1" kern="100" dirty="0" smtClean="0">
              <a:latin typeface="黑体"/>
              <a:cs typeface="Times New Roman"/>
            </a:rPr>
            <a:t>流通加工成本的构成</a:t>
          </a:r>
        </a:p>
      </dsp:txBody>
      <dsp:txXfrm>
        <a:off x="37610" y="881778"/>
        <a:ext cx="1760028" cy="1329549"/>
      </dsp:txXfrm>
    </dsp:sp>
    <dsp:sp modelId="{E0EED189-D3A6-46DC-9106-14E3601BFD0C}">
      <dsp:nvSpPr>
        <dsp:cNvPr id="0" name=""/>
        <dsp:cNvSpPr/>
      </dsp:nvSpPr>
      <dsp:spPr>
        <a:xfrm>
          <a:off x="5710" y="2211328"/>
          <a:ext cx="1823828" cy="585423"/>
        </a:xfrm>
        <a:prstGeom prst="rect">
          <a:avLst/>
        </a:prstGeom>
        <a:solidFill>
          <a:schemeClr val="accent1">
            <a:hueOff val="0"/>
            <a:satOff val="0"/>
            <a:lumOff val="0"/>
            <a:alphaOff val="0"/>
          </a:schemeClr>
        </a:solidFill>
        <a:ln w="12700" cap="flat" cmpd="sng" algn="ctr">
          <a:noFill/>
          <a:prstDash val="solid"/>
          <a:miter lim="800000"/>
        </a:ln>
        <a:effectLst>
          <a:outerShdw blurRad="149987" dist="250190" dir="8460000" algn="ctr" rotWithShape="0">
            <a:srgbClr val="000000">
              <a:alpha val="28000"/>
            </a:srgbClr>
          </a:outerShdw>
        </a:effectLst>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76200" tIns="0" rIns="25400" bIns="0" numCol="1" spcCol="1270" anchor="ctr" anchorCtr="0">
          <a:noAutofit/>
        </a:bodyPr>
        <a:lstStyle/>
        <a:p>
          <a:pPr lvl="0" algn="l" defTabSz="889000">
            <a:lnSpc>
              <a:spcPct val="90000"/>
            </a:lnSpc>
            <a:spcBef>
              <a:spcPct val="0"/>
            </a:spcBef>
            <a:spcAft>
              <a:spcPct val="35000"/>
            </a:spcAft>
          </a:pPr>
          <a:endParaRPr lang="zh-CN" altLang="en-US" sz="2000" kern="1200"/>
        </a:p>
      </dsp:txBody>
      <dsp:txXfrm>
        <a:off x="5710" y="2211328"/>
        <a:ext cx="1284386" cy="585423"/>
      </dsp:txXfrm>
    </dsp:sp>
    <dsp:sp modelId="{03E046C3-2A4A-45FB-8900-02FE9B4603B2}">
      <dsp:nvSpPr>
        <dsp:cNvPr id="0" name=""/>
        <dsp:cNvSpPr/>
      </dsp:nvSpPr>
      <dsp:spPr>
        <a:xfrm>
          <a:off x="1341690" y="2304317"/>
          <a:ext cx="638340" cy="638340"/>
        </a:xfrm>
        <a:prstGeom prst="ellipse">
          <a:avLst/>
        </a:prstGeom>
        <a:solidFill>
          <a:schemeClr val="accent1">
            <a:lumMod val="60000"/>
            <a:lumOff val="40000"/>
            <a:alpha val="9000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F1BDA68B-5BD7-4994-A142-660F397E0AB1}">
      <dsp:nvSpPr>
        <dsp:cNvPr id="0" name=""/>
        <dsp:cNvSpPr/>
      </dsp:nvSpPr>
      <dsp:spPr>
        <a:xfrm>
          <a:off x="2138175" y="849878"/>
          <a:ext cx="1823828" cy="1361449"/>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5">
              <a:lumMod val="75000"/>
            </a:schemeClr>
          </a:solidFill>
          <a:prstDash val="solid"/>
          <a:miter lim="800000"/>
        </a:ln>
        <a:effectLst>
          <a:outerShdw blurRad="149987" dist="250190" dir="8460000" algn="ctr" rotWithShape="0">
            <a:srgbClr val="000000">
              <a:alpha val="28000"/>
            </a:srgbClr>
          </a:outerShdw>
        </a:effectLst>
        <a:sp3d prstMaterial="metal">
          <a:bevelT w="88900" h="88900"/>
        </a:sp3d>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0" marR="0" lvl="1" indent="0" algn="l" defTabSz="914400" eaLnBrk="1" fontAlgn="auto" latinLnBrk="0" hangingPunct="1">
            <a:lnSpc>
              <a:spcPct val="100000"/>
            </a:lnSpc>
            <a:spcBef>
              <a:spcPct val="0"/>
            </a:spcBef>
            <a:spcAft>
              <a:spcPts val="0"/>
            </a:spcAft>
            <a:buClrTx/>
            <a:buSzTx/>
            <a:buFontTx/>
            <a:buChar char="••"/>
            <a:tabLst/>
            <a:defRPr/>
          </a:pPr>
          <a:r>
            <a:rPr lang="zh-CN" altLang="en-US" sz="2000" b="1" kern="100" dirty="0" smtClean="0">
              <a:latin typeface="黑体"/>
              <a:cs typeface="Times New Roman"/>
            </a:rPr>
            <a:t>直接材料费用的归集与分配</a:t>
          </a:r>
          <a:endParaRPr lang="zh-CN" altLang="en-US" sz="2000" b="1" dirty="0"/>
        </a:p>
      </dsp:txBody>
      <dsp:txXfrm>
        <a:off x="2170075" y="881778"/>
        <a:ext cx="1760028" cy="1329549"/>
      </dsp:txXfrm>
    </dsp:sp>
    <dsp:sp modelId="{42FF4314-1561-49F3-9057-26247DF80272}">
      <dsp:nvSpPr>
        <dsp:cNvPr id="0" name=""/>
        <dsp:cNvSpPr/>
      </dsp:nvSpPr>
      <dsp:spPr>
        <a:xfrm>
          <a:off x="2138175" y="2211328"/>
          <a:ext cx="1823828" cy="585423"/>
        </a:xfrm>
        <a:prstGeom prst="rect">
          <a:avLst/>
        </a:prstGeom>
        <a:solidFill>
          <a:schemeClr val="accent1">
            <a:hueOff val="0"/>
            <a:satOff val="0"/>
            <a:lumOff val="0"/>
            <a:alphaOff val="0"/>
          </a:schemeClr>
        </a:solidFill>
        <a:ln w="12700" cap="flat" cmpd="sng" algn="ctr">
          <a:noFill/>
          <a:prstDash val="solid"/>
          <a:miter lim="800000"/>
        </a:ln>
        <a:effectLst>
          <a:outerShdw blurRad="149987" dist="250190" dir="8460000" algn="ctr" rotWithShape="0">
            <a:srgbClr val="000000">
              <a:alpha val="28000"/>
            </a:srgbClr>
          </a:outerShdw>
        </a:effectLst>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76200" tIns="0" rIns="25400" bIns="0" numCol="1" spcCol="1270" anchor="ctr" anchorCtr="0">
          <a:noAutofit/>
        </a:bodyPr>
        <a:lstStyle/>
        <a:p>
          <a:pPr lvl="0" algn="l" defTabSz="889000">
            <a:lnSpc>
              <a:spcPct val="90000"/>
            </a:lnSpc>
            <a:spcBef>
              <a:spcPct val="0"/>
            </a:spcBef>
            <a:spcAft>
              <a:spcPct val="35000"/>
            </a:spcAft>
          </a:pPr>
          <a:endParaRPr lang="zh-CN" altLang="en-US" sz="2000" kern="1200"/>
        </a:p>
      </dsp:txBody>
      <dsp:txXfrm>
        <a:off x="2138175" y="2211328"/>
        <a:ext cx="1284386" cy="585423"/>
      </dsp:txXfrm>
    </dsp:sp>
    <dsp:sp modelId="{4E11C898-3AD0-4FB2-AE85-F94C9F42198C}">
      <dsp:nvSpPr>
        <dsp:cNvPr id="0" name=""/>
        <dsp:cNvSpPr/>
      </dsp:nvSpPr>
      <dsp:spPr>
        <a:xfrm>
          <a:off x="3474155" y="2304317"/>
          <a:ext cx="638340" cy="638340"/>
        </a:xfrm>
        <a:prstGeom prst="ellipse">
          <a:avLst/>
        </a:prstGeom>
        <a:solidFill>
          <a:schemeClr val="accent1">
            <a:lumMod val="60000"/>
            <a:lumOff val="40000"/>
            <a:alpha val="9000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EBF4C4E3-5463-4E99-BC83-813C51CBAD63}">
      <dsp:nvSpPr>
        <dsp:cNvPr id="0" name=""/>
        <dsp:cNvSpPr/>
      </dsp:nvSpPr>
      <dsp:spPr>
        <a:xfrm>
          <a:off x="4270640" y="849878"/>
          <a:ext cx="1823828" cy="1361449"/>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5">
              <a:lumMod val="75000"/>
            </a:schemeClr>
          </a:solidFill>
          <a:prstDash val="solid"/>
          <a:miter lim="800000"/>
        </a:ln>
        <a:effectLst>
          <a:outerShdw blurRad="149987" dist="250190" dir="8460000" algn="ctr" rotWithShape="0">
            <a:srgbClr val="000000">
              <a:alpha val="28000"/>
            </a:srgbClr>
          </a:outerShdw>
        </a:effectLst>
        <a:sp3d prstMaterial="metal">
          <a:bevelT w="88900" h="88900"/>
        </a:sp3d>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0" lvl="1" indent="-228600" algn="l" defTabSz="889000">
            <a:lnSpc>
              <a:spcPct val="90000"/>
            </a:lnSpc>
            <a:spcBef>
              <a:spcPct val="0"/>
            </a:spcBef>
            <a:spcAft>
              <a:spcPts val="0"/>
            </a:spcAft>
            <a:buChar char="••"/>
          </a:pPr>
          <a:r>
            <a:rPr lang="zh-CN" altLang="en-US" sz="2000" b="1" kern="1200" dirty="0" smtClean="0"/>
            <a:t>直接人工费用的归集与分配</a:t>
          </a:r>
          <a:endParaRPr lang="zh-CN" altLang="en-US" sz="2000" b="1" kern="1200" dirty="0"/>
        </a:p>
      </dsp:txBody>
      <dsp:txXfrm>
        <a:off x="4302540" y="881778"/>
        <a:ext cx="1760028" cy="1329549"/>
      </dsp:txXfrm>
    </dsp:sp>
    <dsp:sp modelId="{1C4AF86A-864C-4291-B9ED-AF0D02620C8C}">
      <dsp:nvSpPr>
        <dsp:cNvPr id="0" name=""/>
        <dsp:cNvSpPr/>
      </dsp:nvSpPr>
      <dsp:spPr>
        <a:xfrm>
          <a:off x="4270640" y="2211328"/>
          <a:ext cx="1823828" cy="585423"/>
        </a:xfrm>
        <a:prstGeom prst="rect">
          <a:avLst/>
        </a:prstGeom>
        <a:solidFill>
          <a:schemeClr val="accent1">
            <a:hueOff val="0"/>
            <a:satOff val="0"/>
            <a:lumOff val="0"/>
            <a:alphaOff val="0"/>
          </a:schemeClr>
        </a:solidFill>
        <a:ln w="12700" cap="flat" cmpd="sng" algn="ctr">
          <a:noFill/>
          <a:prstDash val="solid"/>
          <a:miter lim="800000"/>
        </a:ln>
        <a:effectLst>
          <a:outerShdw blurRad="149987" dist="250190" dir="8460000" algn="ctr" rotWithShape="0">
            <a:srgbClr val="000000">
              <a:alpha val="28000"/>
            </a:srgbClr>
          </a:outerShdw>
        </a:effectLst>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76200" tIns="0" rIns="25400" bIns="0" numCol="1" spcCol="1270" anchor="ctr" anchorCtr="0">
          <a:noAutofit/>
        </a:bodyPr>
        <a:lstStyle/>
        <a:p>
          <a:pPr lvl="0" algn="l" defTabSz="889000">
            <a:lnSpc>
              <a:spcPct val="90000"/>
            </a:lnSpc>
            <a:spcBef>
              <a:spcPct val="0"/>
            </a:spcBef>
            <a:spcAft>
              <a:spcPct val="35000"/>
            </a:spcAft>
          </a:pPr>
          <a:endParaRPr lang="zh-CN" altLang="en-US" sz="2000" kern="1200"/>
        </a:p>
      </dsp:txBody>
      <dsp:txXfrm>
        <a:off x="4270640" y="2211328"/>
        <a:ext cx="1284386" cy="585423"/>
      </dsp:txXfrm>
    </dsp:sp>
    <dsp:sp modelId="{1469D0BA-4B92-4CC5-A7CE-409D6CE4FB94}">
      <dsp:nvSpPr>
        <dsp:cNvPr id="0" name=""/>
        <dsp:cNvSpPr/>
      </dsp:nvSpPr>
      <dsp:spPr>
        <a:xfrm>
          <a:off x="5606619" y="2304317"/>
          <a:ext cx="638340" cy="638340"/>
        </a:xfrm>
        <a:prstGeom prst="ellipse">
          <a:avLst/>
        </a:prstGeom>
        <a:solidFill>
          <a:schemeClr val="accent1">
            <a:lumMod val="60000"/>
            <a:lumOff val="40000"/>
            <a:alpha val="9000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0EC1CE3F-A1F3-4F1A-9E27-DAFC51C4A118}">
      <dsp:nvSpPr>
        <dsp:cNvPr id="0" name=""/>
        <dsp:cNvSpPr/>
      </dsp:nvSpPr>
      <dsp:spPr>
        <a:xfrm>
          <a:off x="6403104" y="849878"/>
          <a:ext cx="1823828" cy="1361449"/>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5">
              <a:lumMod val="75000"/>
            </a:schemeClr>
          </a:solidFill>
          <a:prstDash val="solid"/>
          <a:miter lim="800000"/>
        </a:ln>
        <a:effectLst>
          <a:outerShdw blurRad="149987" dist="250190" dir="8460000" algn="ctr" rotWithShape="0">
            <a:srgbClr val="000000">
              <a:alpha val="28000"/>
            </a:srgbClr>
          </a:outerShdw>
        </a:effectLst>
        <a:sp3d prstMaterial="metal">
          <a:bevelT w="88900" h="88900"/>
        </a:sp3d>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zh-CN" altLang="en-US" sz="2000" b="1" kern="1200" dirty="0" smtClean="0"/>
            <a:t>流通加工制造费用的归集与分配</a:t>
          </a:r>
          <a:endParaRPr lang="zh-CN" altLang="en-US" sz="2000" b="1" kern="1200" dirty="0"/>
        </a:p>
      </dsp:txBody>
      <dsp:txXfrm>
        <a:off x="6435004" y="881778"/>
        <a:ext cx="1760028" cy="1329549"/>
      </dsp:txXfrm>
    </dsp:sp>
    <dsp:sp modelId="{2BE2C531-1199-4DBF-ABF7-752FB12DBAC2}">
      <dsp:nvSpPr>
        <dsp:cNvPr id="0" name=""/>
        <dsp:cNvSpPr/>
      </dsp:nvSpPr>
      <dsp:spPr>
        <a:xfrm>
          <a:off x="6403104" y="2211328"/>
          <a:ext cx="1823828" cy="585423"/>
        </a:xfrm>
        <a:prstGeom prst="rect">
          <a:avLst/>
        </a:prstGeom>
        <a:solidFill>
          <a:schemeClr val="accent1">
            <a:hueOff val="0"/>
            <a:satOff val="0"/>
            <a:lumOff val="0"/>
            <a:alphaOff val="0"/>
          </a:schemeClr>
        </a:solidFill>
        <a:ln w="12700" cap="flat" cmpd="sng" algn="ctr">
          <a:noFill/>
          <a:prstDash val="solid"/>
          <a:miter lim="800000"/>
        </a:ln>
        <a:effectLst>
          <a:outerShdw blurRad="149987" dist="250190" dir="8460000" algn="ctr" rotWithShape="0">
            <a:srgbClr val="000000">
              <a:alpha val="28000"/>
            </a:srgbClr>
          </a:outerShdw>
        </a:effectLst>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76200" tIns="0" rIns="25400" bIns="0" numCol="1" spcCol="1270" anchor="ctr" anchorCtr="0">
          <a:noAutofit/>
        </a:bodyPr>
        <a:lstStyle/>
        <a:p>
          <a:pPr lvl="0" algn="l" defTabSz="889000">
            <a:lnSpc>
              <a:spcPct val="90000"/>
            </a:lnSpc>
            <a:spcBef>
              <a:spcPct val="0"/>
            </a:spcBef>
            <a:spcAft>
              <a:spcPct val="35000"/>
            </a:spcAft>
          </a:pPr>
          <a:endParaRPr lang="zh-CN" altLang="en-US" sz="2000" kern="1200"/>
        </a:p>
      </dsp:txBody>
      <dsp:txXfrm>
        <a:off x="6403104" y="2211328"/>
        <a:ext cx="1284386" cy="585423"/>
      </dsp:txXfrm>
    </dsp:sp>
    <dsp:sp modelId="{D0444BC2-0360-4B72-835F-F25B482B476A}">
      <dsp:nvSpPr>
        <dsp:cNvPr id="0" name=""/>
        <dsp:cNvSpPr/>
      </dsp:nvSpPr>
      <dsp:spPr>
        <a:xfrm>
          <a:off x="7739084" y="2304317"/>
          <a:ext cx="638340" cy="638340"/>
        </a:xfrm>
        <a:prstGeom prst="ellipse">
          <a:avLst/>
        </a:prstGeom>
        <a:solidFill>
          <a:schemeClr val="accent1">
            <a:lumMod val="60000"/>
            <a:lumOff val="40000"/>
            <a:alpha val="9000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 modelId="{7A780EC6-9DB1-40B3-A5DC-AD3D4E7A15EA}">
      <dsp:nvSpPr>
        <dsp:cNvPr id="0" name=""/>
        <dsp:cNvSpPr/>
      </dsp:nvSpPr>
      <dsp:spPr>
        <a:xfrm>
          <a:off x="8535569" y="849878"/>
          <a:ext cx="1823828" cy="1361449"/>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5">
              <a:lumMod val="75000"/>
            </a:schemeClr>
          </a:solidFill>
          <a:prstDash val="solid"/>
          <a:miter lim="800000"/>
        </a:ln>
        <a:effectLst>
          <a:outerShdw blurRad="149987" dist="250190" dir="8460000" algn="ctr" rotWithShape="0">
            <a:srgbClr val="000000">
              <a:alpha val="28000"/>
            </a:srgbClr>
          </a:outerShdw>
        </a:effectLst>
        <a:sp3d prstMaterial="metal">
          <a:bevelT w="88900" h="88900"/>
        </a:sp3d>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zh-CN" altLang="en-US" sz="2000" b="1" kern="1200" dirty="0" smtClean="0"/>
            <a:t>生产费用在完工产品和期末在产品之间的分配</a:t>
          </a:r>
          <a:endParaRPr lang="zh-CN" altLang="en-US" sz="2000" b="1" kern="1200" dirty="0"/>
        </a:p>
      </dsp:txBody>
      <dsp:txXfrm>
        <a:off x="8567469" y="881778"/>
        <a:ext cx="1760028" cy="1329549"/>
      </dsp:txXfrm>
    </dsp:sp>
    <dsp:sp modelId="{FF122996-9E26-42E0-93CF-B88E68BA189D}">
      <dsp:nvSpPr>
        <dsp:cNvPr id="0" name=""/>
        <dsp:cNvSpPr/>
      </dsp:nvSpPr>
      <dsp:spPr>
        <a:xfrm>
          <a:off x="8535569" y="2211328"/>
          <a:ext cx="1823828" cy="585423"/>
        </a:xfrm>
        <a:prstGeom prst="rect">
          <a:avLst/>
        </a:prstGeom>
        <a:solidFill>
          <a:schemeClr val="accent1">
            <a:hueOff val="0"/>
            <a:satOff val="0"/>
            <a:lumOff val="0"/>
            <a:alphaOff val="0"/>
          </a:schemeClr>
        </a:solidFill>
        <a:ln w="12700" cap="flat" cmpd="sng" algn="ctr">
          <a:noFill/>
          <a:prstDash val="solid"/>
          <a:miter lim="800000"/>
        </a:ln>
        <a:effectLst>
          <a:outerShdw blurRad="149987" dist="250190" dir="8460000" algn="ctr" rotWithShape="0">
            <a:srgbClr val="000000">
              <a:alpha val="28000"/>
            </a:srgbClr>
          </a:outerShdw>
        </a:effectLst>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76200" tIns="0" rIns="25400" bIns="0" numCol="1" spcCol="1270" anchor="ctr" anchorCtr="0">
          <a:noAutofit/>
        </a:bodyPr>
        <a:lstStyle/>
        <a:p>
          <a:pPr lvl="0" algn="l" defTabSz="889000">
            <a:lnSpc>
              <a:spcPct val="90000"/>
            </a:lnSpc>
            <a:spcBef>
              <a:spcPct val="0"/>
            </a:spcBef>
            <a:spcAft>
              <a:spcPct val="35000"/>
            </a:spcAft>
          </a:pPr>
          <a:endParaRPr lang="zh-CN" altLang="en-US" sz="2000" kern="1200"/>
        </a:p>
      </dsp:txBody>
      <dsp:txXfrm>
        <a:off x="8535569" y="2211328"/>
        <a:ext cx="1284386" cy="585423"/>
      </dsp:txXfrm>
    </dsp:sp>
    <dsp:sp modelId="{7BA60DB4-4395-4D9A-A95B-F92844E4CF04}">
      <dsp:nvSpPr>
        <dsp:cNvPr id="0" name=""/>
        <dsp:cNvSpPr/>
      </dsp:nvSpPr>
      <dsp:spPr>
        <a:xfrm>
          <a:off x="9871549" y="2304317"/>
          <a:ext cx="638340" cy="638340"/>
        </a:xfrm>
        <a:prstGeom prst="ellipse">
          <a:avLst/>
        </a:prstGeom>
        <a:solidFill>
          <a:schemeClr val="accent1">
            <a:lumMod val="60000"/>
            <a:lumOff val="40000"/>
            <a:alpha val="9000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lightRig rig="threePt" dir="t"/>
        </a:scene3d>
        <a:sp3d>
          <a:bevelT/>
        </a:sp3d>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C1A70C-282A-4C06-AFB6-0B4B82E94160}">
      <dsp:nvSpPr>
        <dsp:cNvPr id="0" name=""/>
        <dsp:cNvSpPr/>
      </dsp:nvSpPr>
      <dsp:spPr>
        <a:xfrm>
          <a:off x="2535" y="0"/>
          <a:ext cx="2487699" cy="3792537"/>
        </a:xfrm>
        <a:prstGeom prst="roundRect">
          <a:avLst>
            <a:gd name="adj" fmla="val 10000"/>
          </a:avLst>
        </a:prstGeom>
        <a:solidFill>
          <a:schemeClr val="accent1">
            <a:tint val="40000"/>
            <a:hueOff val="0"/>
            <a:satOff val="0"/>
            <a:lumOff val="0"/>
            <a:alphaOff val="0"/>
          </a:schemeClr>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CN" altLang="en-US" sz="2800" b="1" kern="1200" dirty="0" smtClean="0">
              <a:latin typeface="宋体" panose="02010600030101010101" pitchFamily="2" charset="-122"/>
            </a:rPr>
            <a:t>设备费用</a:t>
          </a:r>
          <a:endParaRPr lang="zh-CN" altLang="en-US" sz="2800" b="1" kern="1200" dirty="0"/>
        </a:p>
      </dsp:txBody>
      <dsp:txXfrm>
        <a:off x="2535" y="0"/>
        <a:ext cx="2487699" cy="1137761"/>
      </dsp:txXfrm>
    </dsp:sp>
    <dsp:sp modelId="{A44019A6-4E68-4F64-AB70-4E73EDF11B90}">
      <dsp:nvSpPr>
        <dsp:cNvPr id="0" name=""/>
        <dsp:cNvSpPr/>
      </dsp:nvSpPr>
      <dsp:spPr>
        <a:xfrm>
          <a:off x="251305" y="1137761"/>
          <a:ext cx="1990159" cy="2465149"/>
        </a:xfrm>
        <a:prstGeom prst="roundRect">
          <a:avLst>
            <a:gd name="adj" fmla="val 10000"/>
          </a:avLst>
        </a:prstGeom>
        <a:solidFill>
          <a:schemeClr val="accent5">
            <a:lumMod val="20000"/>
            <a:lumOff val="8000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lvl="0" algn="l" defTabSz="1066800">
            <a:lnSpc>
              <a:spcPct val="90000"/>
            </a:lnSpc>
            <a:spcBef>
              <a:spcPct val="0"/>
            </a:spcBef>
            <a:spcAft>
              <a:spcPct val="35000"/>
            </a:spcAft>
          </a:pPr>
          <a:r>
            <a:rPr lang="zh-CN" altLang="en-US" sz="2400" b="1" kern="1200" dirty="0" smtClean="0">
              <a:solidFill>
                <a:srgbClr val="000000"/>
              </a:solidFill>
            </a:rPr>
            <a:t>通过流通加工费的形式转移到被加工的产品中去。</a:t>
          </a:r>
          <a:endParaRPr lang="zh-CN" altLang="en-US" sz="2400" b="1" kern="1200" dirty="0">
            <a:solidFill>
              <a:srgbClr val="000000"/>
            </a:solidFill>
          </a:endParaRPr>
        </a:p>
      </dsp:txBody>
      <dsp:txXfrm>
        <a:off x="309595" y="1196051"/>
        <a:ext cx="1873579" cy="2348569"/>
      </dsp:txXfrm>
    </dsp:sp>
    <dsp:sp modelId="{37ADBB39-E9BD-4686-8F5A-8503D85CA47B}">
      <dsp:nvSpPr>
        <dsp:cNvPr id="0" name=""/>
        <dsp:cNvSpPr/>
      </dsp:nvSpPr>
      <dsp:spPr>
        <a:xfrm>
          <a:off x="2676811" y="0"/>
          <a:ext cx="2487699" cy="3792537"/>
        </a:xfrm>
        <a:prstGeom prst="roundRect">
          <a:avLst>
            <a:gd name="adj" fmla="val 10000"/>
          </a:avLst>
        </a:prstGeom>
        <a:solidFill>
          <a:schemeClr val="accent1">
            <a:tint val="40000"/>
            <a:hueOff val="0"/>
            <a:satOff val="0"/>
            <a:lumOff val="0"/>
            <a:alphaOff val="0"/>
          </a:schemeClr>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CN" altLang="en-US" sz="2800" b="1" kern="1200" dirty="0" smtClean="0">
              <a:latin typeface="宋体" panose="02010600030101010101" pitchFamily="2" charset="-122"/>
            </a:rPr>
            <a:t>材料费用</a:t>
          </a:r>
          <a:endParaRPr lang="zh-CN" altLang="en-US" sz="2800" b="1" kern="1200" dirty="0"/>
        </a:p>
      </dsp:txBody>
      <dsp:txXfrm>
        <a:off x="2676811" y="0"/>
        <a:ext cx="2487699" cy="1137761"/>
      </dsp:txXfrm>
    </dsp:sp>
    <dsp:sp modelId="{37E5F7D4-D443-43D6-8DC3-7EAB3CB4AEE3}">
      <dsp:nvSpPr>
        <dsp:cNvPr id="0" name=""/>
        <dsp:cNvSpPr/>
      </dsp:nvSpPr>
      <dsp:spPr>
        <a:xfrm>
          <a:off x="2925581" y="1137761"/>
          <a:ext cx="1990159" cy="2465149"/>
        </a:xfrm>
        <a:prstGeom prst="roundRect">
          <a:avLst>
            <a:gd name="adj" fmla="val 10000"/>
          </a:avLst>
        </a:prstGeom>
        <a:solidFill>
          <a:schemeClr val="accent5">
            <a:lumMod val="20000"/>
            <a:lumOff val="8000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lvl="0" algn="l" defTabSz="1066800">
            <a:lnSpc>
              <a:spcPct val="90000"/>
            </a:lnSpc>
            <a:spcBef>
              <a:spcPct val="0"/>
            </a:spcBef>
            <a:spcAft>
              <a:spcPct val="35000"/>
            </a:spcAft>
          </a:pPr>
          <a:r>
            <a:rPr lang="zh-CN" altLang="en-US" sz="2400" b="1" kern="1200" dirty="0" smtClean="0">
              <a:solidFill>
                <a:srgbClr val="000000"/>
              </a:solidFill>
            </a:rPr>
            <a:t>消耗材料所需要的费用，即为流通加工材料费用。</a:t>
          </a:r>
          <a:endParaRPr lang="zh-CN" altLang="en-US" sz="2400" b="1" kern="1200" dirty="0">
            <a:solidFill>
              <a:srgbClr val="000000"/>
            </a:solidFill>
          </a:endParaRPr>
        </a:p>
      </dsp:txBody>
      <dsp:txXfrm>
        <a:off x="2983871" y="1196051"/>
        <a:ext cx="1873579" cy="2348569"/>
      </dsp:txXfrm>
    </dsp:sp>
    <dsp:sp modelId="{9748DEED-F30A-4521-B84A-64DA59AC0DB0}">
      <dsp:nvSpPr>
        <dsp:cNvPr id="0" name=""/>
        <dsp:cNvSpPr/>
      </dsp:nvSpPr>
      <dsp:spPr>
        <a:xfrm>
          <a:off x="5351088" y="0"/>
          <a:ext cx="2487699" cy="3792537"/>
        </a:xfrm>
        <a:prstGeom prst="roundRect">
          <a:avLst>
            <a:gd name="adj" fmla="val 10000"/>
          </a:avLst>
        </a:prstGeom>
        <a:solidFill>
          <a:schemeClr val="accent1">
            <a:tint val="40000"/>
            <a:hueOff val="0"/>
            <a:satOff val="0"/>
            <a:lumOff val="0"/>
            <a:alphaOff val="0"/>
          </a:schemeClr>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CN" altLang="en-US" sz="2800" b="1" kern="1200" dirty="0" smtClean="0">
              <a:latin typeface="宋体" panose="02010600030101010101" pitchFamily="2" charset="-122"/>
            </a:rPr>
            <a:t>劳务费用</a:t>
          </a:r>
          <a:endParaRPr lang="zh-CN" altLang="en-US" sz="2800" b="1" kern="1200" dirty="0"/>
        </a:p>
      </dsp:txBody>
      <dsp:txXfrm>
        <a:off x="5351088" y="0"/>
        <a:ext cx="2487699" cy="1137761"/>
      </dsp:txXfrm>
    </dsp:sp>
    <dsp:sp modelId="{D65DA673-B4EF-4441-AA28-D4003664C924}">
      <dsp:nvSpPr>
        <dsp:cNvPr id="0" name=""/>
        <dsp:cNvSpPr/>
      </dsp:nvSpPr>
      <dsp:spPr>
        <a:xfrm>
          <a:off x="5599858" y="1137761"/>
          <a:ext cx="1990159" cy="2465149"/>
        </a:xfrm>
        <a:prstGeom prst="roundRect">
          <a:avLst>
            <a:gd name="adj" fmla="val 10000"/>
          </a:avLst>
        </a:prstGeom>
        <a:solidFill>
          <a:schemeClr val="accent5">
            <a:lumMod val="20000"/>
            <a:lumOff val="8000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lvl="0" algn="l" defTabSz="1066800">
            <a:lnSpc>
              <a:spcPct val="90000"/>
            </a:lnSpc>
            <a:spcBef>
              <a:spcPct val="0"/>
            </a:spcBef>
            <a:spcAft>
              <a:spcPct val="35000"/>
            </a:spcAft>
          </a:pPr>
          <a:r>
            <a:rPr lang="zh-CN" altLang="en-US" sz="2400" b="1" kern="1200" dirty="0" smtClean="0">
              <a:solidFill>
                <a:srgbClr val="000000"/>
              </a:solidFill>
            </a:rPr>
            <a:t>从事加工活动的人员工资、奖金等费用的总和。</a:t>
          </a:r>
          <a:endParaRPr lang="zh-CN" altLang="en-US" sz="2400" b="1" kern="1200" dirty="0">
            <a:solidFill>
              <a:srgbClr val="000000"/>
            </a:solidFill>
          </a:endParaRPr>
        </a:p>
      </dsp:txBody>
      <dsp:txXfrm>
        <a:off x="5658148" y="1196051"/>
        <a:ext cx="1873579" cy="2348569"/>
      </dsp:txXfrm>
    </dsp:sp>
    <dsp:sp modelId="{1CDEBD7B-602D-487D-BD1B-37D9E8A63FFE}">
      <dsp:nvSpPr>
        <dsp:cNvPr id="0" name=""/>
        <dsp:cNvSpPr/>
      </dsp:nvSpPr>
      <dsp:spPr>
        <a:xfrm>
          <a:off x="8025365" y="0"/>
          <a:ext cx="2487699" cy="3792537"/>
        </a:xfrm>
        <a:prstGeom prst="roundRect">
          <a:avLst>
            <a:gd name="adj" fmla="val 10000"/>
          </a:avLst>
        </a:prstGeom>
        <a:solidFill>
          <a:schemeClr val="accent1">
            <a:tint val="40000"/>
            <a:hueOff val="0"/>
            <a:satOff val="0"/>
            <a:lumOff val="0"/>
            <a:alphaOff val="0"/>
          </a:schemeClr>
        </a:solidFill>
        <a:ln>
          <a:no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CN" altLang="en-US" sz="2800" b="1" kern="1200" dirty="0" smtClean="0">
              <a:latin typeface="宋体" panose="02010600030101010101" pitchFamily="2" charset="-122"/>
            </a:rPr>
            <a:t>其他费用</a:t>
          </a:r>
          <a:endParaRPr lang="zh-CN" altLang="en-US" sz="2800" b="1" kern="1200" dirty="0"/>
        </a:p>
      </dsp:txBody>
      <dsp:txXfrm>
        <a:off x="8025365" y="0"/>
        <a:ext cx="2487699" cy="1137761"/>
      </dsp:txXfrm>
    </dsp:sp>
    <dsp:sp modelId="{B2A7C0F4-4AB3-494F-9DF8-A6250830ED36}">
      <dsp:nvSpPr>
        <dsp:cNvPr id="0" name=""/>
        <dsp:cNvSpPr/>
      </dsp:nvSpPr>
      <dsp:spPr>
        <a:xfrm>
          <a:off x="8274135" y="1137761"/>
          <a:ext cx="1990159" cy="2465149"/>
        </a:xfrm>
        <a:prstGeom prst="roundRect">
          <a:avLst>
            <a:gd name="adj" fmla="val 10000"/>
          </a:avLst>
        </a:prstGeom>
        <a:solidFill>
          <a:schemeClr val="accent5">
            <a:lumMod val="20000"/>
            <a:lumOff val="8000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lvl="0" algn="l" defTabSz="1066800">
            <a:lnSpc>
              <a:spcPct val="90000"/>
            </a:lnSpc>
            <a:spcBef>
              <a:spcPct val="0"/>
            </a:spcBef>
            <a:spcAft>
              <a:spcPct val="35000"/>
            </a:spcAft>
          </a:pPr>
          <a:r>
            <a:rPr lang="zh-CN" altLang="en-US" sz="2400" b="1" kern="1200" dirty="0" smtClean="0">
              <a:solidFill>
                <a:srgbClr val="000000"/>
              </a:solidFill>
            </a:rPr>
            <a:t>耗用的电力、燃料、油料等费用。</a:t>
          </a:r>
          <a:endParaRPr lang="zh-CN" altLang="en-US" sz="2400" b="1" kern="1200" dirty="0">
            <a:solidFill>
              <a:srgbClr val="000000"/>
            </a:solidFill>
          </a:endParaRPr>
        </a:p>
      </dsp:txBody>
      <dsp:txXfrm>
        <a:off x="8332425" y="1196051"/>
        <a:ext cx="1873579" cy="23485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A13544-517C-41E5-8D3A-7EC870724EA7}">
      <dsp:nvSpPr>
        <dsp:cNvPr id="0" name=""/>
        <dsp:cNvSpPr/>
      </dsp:nvSpPr>
      <dsp:spPr>
        <a:xfrm>
          <a:off x="788669" y="0"/>
          <a:ext cx="8938260" cy="3360737"/>
        </a:xfrm>
        <a:prstGeom prst="rightArrow">
          <a:avLst/>
        </a:prstGeom>
        <a:solidFill>
          <a:schemeClr val="accent6">
            <a:lumMod val="60000"/>
            <a:lumOff val="40000"/>
          </a:schemeClr>
        </a:solidFill>
        <a:ln>
          <a:noFill/>
        </a:ln>
        <a:effectLst/>
      </dsp:spPr>
      <dsp:style>
        <a:lnRef idx="0">
          <a:scrgbClr r="0" g="0" b="0"/>
        </a:lnRef>
        <a:fillRef idx="1">
          <a:scrgbClr r="0" g="0" b="0"/>
        </a:fillRef>
        <a:effectRef idx="0">
          <a:scrgbClr r="0" g="0" b="0"/>
        </a:effectRef>
        <a:fontRef idx="minor"/>
      </dsp:style>
    </dsp:sp>
    <dsp:sp modelId="{D2533C7C-B548-4413-BB5B-CFDEEB5553B4}">
      <dsp:nvSpPr>
        <dsp:cNvPr id="0" name=""/>
        <dsp:cNvSpPr/>
      </dsp:nvSpPr>
      <dsp:spPr>
        <a:xfrm>
          <a:off x="6707" y="1008221"/>
          <a:ext cx="5114256" cy="1344294"/>
        </a:xfrm>
        <a:prstGeom prst="roundRect">
          <a:avLst/>
        </a:prstGeom>
        <a:solidFill>
          <a:schemeClr val="accent3">
            <a:lumMod val="9500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zh-CN" altLang="en-US" sz="3300" b="1" kern="1200" dirty="0" smtClean="0">
              <a:solidFill>
                <a:srgbClr val="000000"/>
              </a:solidFill>
            </a:rPr>
            <a:t>一、定额法成本计算程序</a:t>
          </a:r>
          <a:endParaRPr lang="zh-CN" altLang="en-US" sz="3300" b="1" kern="1200" dirty="0">
            <a:solidFill>
              <a:srgbClr val="000000"/>
            </a:solidFill>
          </a:endParaRPr>
        </a:p>
      </dsp:txBody>
      <dsp:txXfrm>
        <a:off x="72330" y="1073844"/>
        <a:ext cx="4983010" cy="1213048"/>
      </dsp:txXfrm>
    </dsp:sp>
    <dsp:sp modelId="{6DC36C09-C530-4871-A62F-A5D857006E26}">
      <dsp:nvSpPr>
        <dsp:cNvPr id="0" name=""/>
        <dsp:cNvSpPr/>
      </dsp:nvSpPr>
      <dsp:spPr>
        <a:xfrm>
          <a:off x="5394636" y="1008221"/>
          <a:ext cx="5114256" cy="1344294"/>
        </a:xfrm>
        <a:prstGeom prst="roundRect">
          <a:avLst/>
        </a:prstGeom>
        <a:solidFill>
          <a:schemeClr val="accent3">
            <a:lumMod val="9500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zh-CN" altLang="en-US" sz="3300" b="1" kern="1200" dirty="0" smtClean="0">
              <a:solidFill>
                <a:srgbClr val="000000"/>
              </a:solidFill>
            </a:rPr>
            <a:t>二、定额成本的计算</a:t>
          </a:r>
          <a:endParaRPr lang="zh-CN" altLang="en-US" sz="3300" b="1" kern="1200" dirty="0">
            <a:solidFill>
              <a:srgbClr val="000000"/>
            </a:solidFill>
          </a:endParaRPr>
        </a:p>
      </dsp:txBody>
      <dsp:txXfrm>
        <a:off x="5460259" y="1073844"/>
        <a:ext cx="4983010" cy="12130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25A616-A803-435C-8E46-22C0EC8FC8B7}">
      <dsp:nvSpPr>
        <dsp:cNvPr id="0" name=""/>
        <dsp:cNvSpPr/>
      </dsp:nvSpPr>
      <dsp:spPr>
        <a:xfrm>
          <a:off x="35622" y="0"/>
          <a:ext cx="10391968" cy="3475657"/>
        </a:xfrm>
        <a:prstGeom prst="rightArrow">
          <a:avLst/>
        </a:prstGeom>
        <a:solidFill>
          <a:schemeClr val="accent2">
            <a:lumMod val="50000"/>
          </a:schemeClr>
        </a:solidFill>
        <a:ln w="635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z="-300000" prstMaterial="metal">
          <a:bevelT w="88900" h="88900"/>
        </a:sp3d>
      </dsp:spPr>
      <dsp:style>
        <a:lnRef idx="1">
          <a:scrgbClr r="0" g="0" b="0"/>
        </a:lnRef>
        <a:fillRef idx="1">
          <a:scrgbClr r="0" g="0" b="0"/>
        </a:fillRef>
        <a:effectRef idx="0">
          <a:scrgbClr r="0" g="0" b="0"/>
        </a:effectRef>
        <a:fontRef idx="minor"/>
      </dsp:style>
    </dsp:sp>
    <dsp:sp modelId="{E7CCB750-23A2-4A45-B004-088D04A44E2F}">
      <dsp:nvSpPr>
        <dsp:cNvPr id="0" name=""/>
        <dsp:cNvSpPr/>
      </dsp:nvSpPr>
      <dsp:spPr>
        <a:xfrm>
          <a:off x="0" y="684078"/>
          <a:ext cx="2323568" cy="2047022"/>
        </a:xfrm>
        <a:prstGeom prst="round2DiagRect">
          <a:avLst/>
        </a:prstGeom>
        <a:solidFill>
          <a:schemeClr val="lt1">
            <a:hueOff val="0"/>
            <a:satOff val="0"/>
            <a:lumOff val="0"/>
            <a:alphaOff val="0"/>
          </a:schemeClr>
        </a:solidFill>
        <a:ln>
          <a:solidFill>
            <a:schemeClr val="accent5">
              <a:lumMod val="75000"/>
            </a:schemeClr>
          </a:solid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CN" altLang="en-US" sz="2400" b="1" kern="1200" smtClean="0">
              <a:solidFill>
                <a:srgbClr val="000000"/>
              </a:solidFill>
            </a:rPr>
            <a:t>账户设置 </a:t>
          </a:r>
          <a:endParaRPr lang="zh-CN" altLang="en-US" sz="2400" b="1" kern="1200" dirty="0">
            <a:solidFill>
              <a:srgbClr val="000000"/>
            </a:solidFill>
          </a:endParaRPr>
        </a:p>
      </dsp:txBody>
      <dsp:txXfrm>
        <a:off x="99927" y="784005"/>
        <a:ext cx="2123714" cy="1847168"/>
      </dsp:txXfrm>
    </dsp:sp>
    <dsp:sp modelId="{D311CC02-12E6-422B-A46B-18E7113AF77B}">
      <dsp:nvSpPr>
        <dsp:cNvPr id="0" name=""/>
        <dsp:cNvSpPr/>
      </dsp:nvSpPr>
      <dsp:spPr>
        <a:xfrm>
          <a:off x="2714406" y="692573"/>
          <a:ext cx="2323568" cy="2047022"/>
        </a:xfrm>
        <a:prstGeom prst="round2DiagRect">
          <a:avLst/>
        </a:prstGeom>
        <a:solidFill>
          <a:schemeClr val="lt1">
            <a:hueOff val="0"/>
            <a:satOff val="0"/>
            <a:lumOff val="0"/>
            <a:alphaOff val="0"/>
          </a:schemeClr>
        </a:solidFill>
        <a:ln>
          <a:solidFill>
            <a:schemeClr val="accent5">
              <a:lumMod val="75000"/>
            </a:schemeClr>
          </a:solid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CN" altLang="en-US" sz="2400" b="1" kern="1200" dirty="0" smtClean="0">
              <a:solidFill>
                <a:srgbClr val="000000"/>
              </a:solidFill>
            </a:rPr>
            <a:t>编制费用分配明细表</a:t>
          </a:r>
          <a:endParaRPr lang="zh-CN" altLang="en-US" sz="2400" b="1" kern="1200" dirty="0">
            <a:solidFill>
              <a:srgbClr val="000000"/>
            </a:solidFill>
          </a:endParaRPr>
        </a:p>
      </dsp:txBody>
      <dsp:txXfrm>
        <a:off x="2814333" y="792500"/>
        <a:ext cx="2123714" cy="1847168"/>
      </dsp:txXfrm>
    </dsp:sp>
    <dsp:sp modelId="{BA6C3FF0-9B90-45C6-A25A-1EDA1FFA2FF7}">
      <dsp:nvSpPr>
        <dsp:cNvPr id="0" name=""/>
        <dsp:cNvSpPr/>
      </dsp:nvSpPr>
      <dsp:spPr>
        <a:xfrm>
          <a:off x="5425237" y="692573"/>
          <a:ext cx="2323568" cy="2047022"/>
        </a:xfrm>
        <a:prstGeom prst="round2DiagRect">
          <a:avLst/>
        </a:prstGeom>
        <a:solidFill>
          <a:schemeClr val="lt1">
            <a:hueOff val="0"/>
            <a:satOff val="0"/>
            <a:lumOff val="0"/>
            <a:alphaOff val="0"/>
          </a:schemeClr>
        </a:solidFill>
        <a:ln>
          <a:solidFill>
            <a:schemeClr val="accent5">
              <a:lumMod val="75000"/>
            </a:schemeClr>
          </a:solid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CN" altLang="en-US" sz="2400" b="1" kern="1200" dirty="0" smtClean="0">
              <a:solidFill>
                <a:srgbClr val="000000"/>
              </a:solidFill>
            </a:rPr>
            <a:t>登记各产品成本明细账</a:t>
          </a:r>
          <a:endParaRPr lang="zh-CN" altLang="en-US" sz="2400" b="1" kern="1200" dirty="0">
            <a:solidFill>
              <a:srgbClr val="000000"/>
            </a:solidFill>
          </a:endParaRPr>
        </a:p>
      </dsp:txBody>
      <dsp:txXfrm>
        <a:off x="5525164" y="792500"/>
        <a:ext cx="2123714" cy="1847168"/>
      </dsp:txXfrm>
    </dsp:sp>
    <dsp:sp modelId="{CFB4FF87-3BFD-4791-8FFD-1F152D10B4A8}">
      <dsp:nvSpPr>
        <dsp:cNvPr id="0" name=""/>
        <dsp:cNvSpPr/>
      </dsp:nvSpPr>
      <dsp:spPr>
        <a:xfrm>
          <a:off x="8136067" y="714323"/>
          <a:ext cx="2323568" cy="2047009"/>
        </a:xfrm>
        <a:prstGeom prst="round2DiagRect">
          <a:avLst/>
        </a:prstGeom>
        <a:solidFill>
          <a:schemeClr val="lt1">
            <a:hueOff val="0"/>
            <a:satOff val="0"/>
            <a:lumOff val="0"/>
            <a:alphaOff val="0"/>
          </a:schemeClr>
        </a:solidFill>
        <a:ln>
          <a:solidFill>
            <a:schemeClr val="accent5">
              <a:lumMod val="75000"/>
            </a:schemeClr>
          </a:solidFill>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CN" altLang="en-US" sz="2400" b="1" kern="1200" dirty="0" smtClean="0">
              <a:solidFill>
                <a:srgbClr val="000000"/>
              </a:solidFill>
            </a:rPr>
            <a:t>计算完工产品和月末在产品的实际成本</a:t>
          </a:r>
          <a:endParaRPr lang="zh-CN" altLang="en-US" sz="2400" b="1" kern="1200" dirty="0">
            <a:solidFill>
              <a:srgbClr val="000000"/>
            </a:solidFill>
          </a:endParaRPr>
        </a:p>
      </dsp:txBody>
      <dsp:txXfrm>
        <a:off x="8235994" y="814250"/>
        <a:ext cx="2123714" cy="184715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D8A8E8-99B4-436F-B11B-7B31239DE144}">
      <dsp:nvSpPr>
        <dsp:cNvPr id="0" name=""/>
        <dsp:cNvSpPr/>
      </dsp:nvSpPr>
      <dsp:spPr>
        <a:xfrm>
          <a:off x="784740" y="0"/>
          <a:ext cx="8893731" cy="3439654"/>
        </a:xfrm>
        <a:prstGeom prst="rightArrow">
          <a:avLst/>
        </a:prstGeom>
        <a:solidFill>
          <a:schemeClr val="accent2">
            <a:lumMod val="60000"/>
            <a:lumOff val="40000"/>
          </a:schemeClr>
        </a:solidFill>
        <a:ln>
          <a:noFill/>
        </a:ln>
        <a:effectLst>
          <a:outerShdw blurRad="57785" dist="33020" dir="3180000" algn="ctr" rotWithShape="0">
            <a:srgbClr val="000000">
              <a:alpha val="30000"/>
            </a:srgbClr>
          </a:outerShdw>
        </a:effectLst>
        <a:scene3d>
          <a:camera prst="orthographicFront">
            <a:rot lat="0" lon="0" rev="0"/>
          </a:camera>
          <a:lightRig rig="brightRoom" dir="t">
            <a:rot lat="0" lon="0" rev="600000"/>
          </a:lightRig>
        </a:scene3d>
        <a:sp3d prstMaterial="metal">
          <a:bevelT w="38100" h="57150" prst="angle"/>
        </a:sp3d>
      </dsp:spPr>
      <dsp:style>
        <a:lnRef idx="0">
          <a:scrgbClr r="0" g="0" b="0"/>
        </a:lnRef>
        <a:fillRef idx="1">
          <a:scrgbClr r="0" g="0" b="0"/>
        </a:fillRef>
        <a:effectRef idx="0">
          <a:scrgbClr r="0" g="0" b="0"/>
        </a:effectRef>
        <a:fontRef idx="minor"/>
      </dsp:style>
    </dsp:sp>
    <dsp:sp modelId="{BEBEB72D-EA1B-4582-B3B1-F856179334B6}">
      <dsp:nvSpPr>
        <dsp:cNvPr id="0" name=""/>
        <dsp:cNvSpPr/>
      </dsp:nvSpPr>
      <dsp:spPr>
        <a:xfrm>
          <a:off x="894" y="1031896"/>
          <a:ext cx="1433071" cy="1375861"/>
        </a:xfrm>
        <a:prstGeom prst="roundRect">
          <a:avLst/>
        </a:prstGeom>
        <a:solidFill>
          <a:schemeClr val="accent5">
            <a:lumMod val="40000"/>
            <a:lumOff val="6000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000000"/>
              </a:solidFill>
            </a:rPr>
            <a:t>1</a:t>
          </a:r>
          <a:r>
            <a:rPr lang="zh-CN" sz="1800" b="1" kern="1200" dirty="0" smtClean="0">
              <a:solidFill>
                <a:srgbClr val="000000"/>
              </a:solidFill>
            </a:rPr>
            <a:t>、产量记录</a:t>
          </a:r>
          <a:endParaRPr lang="zh-CN" altLang="en-US" sz="1800" b="1" kern="1200" dirty="0">
            <a:solidFill>
              <a:srgbClr val="000000"/>
            </a:solidFill>
          </a:endParaRPr>
        </a:p>
      </dsp:txBody>
      <dsp:txXfrm>
        <a:off x="68058" y="1099060"/>
        <a:ext cx="1298743" cy="1241533"/>
      </dsp:txXfrm>
    </dsp:sp>
    <dsp:sp modelId="{E43C0AE5-413F-4B8B-825E-B182FE5A81A2}">
      <dsp:nvSpPr>
        <dsp:cNvPr id="0" name=""/>
        <dsp:cNvSpPr/>
      </dsp:nvSpPr>
      <dsp:spPr>
        <a:xfrm>
          <a:off x="1462584" y="1021329"/>
          <a:ext cx="1433071" cy="1375861"/>
        </a:xfrm>
        <a:prstGeom prst="roundRect">
          <a:avLst/>
        </a:prstGeom>
        <a:solidFill>
          <a:schemeClr val="accent5">
            <a:lumMod val="40000"/>
            <a:lumOff val="6000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000000"/>
              </a:solidFill>
            </a:rPr>
            <a:t>2.</a:t>
          </a:r>
          <a:r>
            <a:rPr lang="zh-CN" sz="1800" b="1" kern="1200" dirty="0" smtClean="0">
              <a:solidFill>
                <a:srgbClr val="000000"/>
              </a:solidFill>
            </a:rPr>
            <a:t>定额成本资料</a:t>
          </a:r>
          <a:endParaRPr lang="zh-CN" altLang="en-US" sz="1800" b="1" kern="1200" dirty="0">
            <a:solidFill>
              <a:srgbClr val="000000"/>
            </a:solidFill>
          </a:endParaRPr>
        </a:p>
      </dsp:txBody>
      <dsp:txXfrm>
        <a:off x="1529748" y="1088493"/>
        <a:ext cx="1298743" cy="1241533"/>
      </dsp:txXfrm>
    </dsp:sp>
    <dsp:sp modelId="{96E60F8B-B0AA-4F79-BB5E-48679C6E556D}">
      <dsp:nvSpPr>
        <dsp:cNvPr id="0" name=""/>
        <dsp:cNvSpPr/>
      </dsp:nvSpPr>
      <dsp:spPr>
        <a:xfrm>
          <a:off x="2967309" y="1021329"/>
          <a:ext cx="1433071" cy="1375861"/>
        </a:xfrm>
        <a:prstGeom prst="roundRect">
          <a:avLst/>
        </a:prstGeom>
        <a:solidFill>
          <a:schemeClr val="accent5">
            <a:lumMod val="40000"/>
            <a:lumOff val="6000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000000"/>
              </a:solidFill>
            </a:rPr>
            <a:t>3.</a:t>
          </a:r>
          <a:r>
            <a:rPr lang="zh-CN" sz="1800" b="1" kern="1200" dirty="0" smtClean="0">
              <a:solidFill>
                <a:srgbClr val="000000"/>
              </a:solidFill>
            </a:rPr>
            <a:t>月初在产品成本资料</a:t>
          </a:r>
          <a:endParaRPr lang="zh-CN" altLang="en-US" sz="1800" b="1" kern="1200" dirty="0">
            <a:solidFill>
              <a:srgbClr val="000000"/>
            </a:solidFill>
          </a:endParaRPr>
        </a:p>
      </dsp:txBody>
      <dsp:txXfrm>
        <a:off x="3034473" y="1088493"/>
        <a:ext cx="1298743" cy="1241533"/>
      </dsp:txXfrm>
    </dsp:sp>
    <dsp:sp modelId="{AE5844A1-0E2C-4FCC-9CBF-60C30091CAC7}">
      <dsp:nvSpPr>
        <dsp:cNvPr id="0" name=""/>
        <dsp:cNvSpPr/>
      </dsp:nvSpPr>
      <dsp:spPr>
        <a:xfrm>
          <a:off x="4472035" y="1021329"/>
          <a:ext cx="1433071" cy="1375861"/>
        </a:xfrm>
        <a:prstGeom prst="roundRect">
          <a:avLst/>
        </a:prstGeom>
        <a:solidFill>
          <a:schemeClr val="accent5">
            <a:lumMod val="40000"/>
            <a:lumOff val="6000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smtClean="0">
              <a:solidFill>
                <a:srgbClr val="000000"/>
              </a:solidFill>
            </a:rPr>
            <a:t>4</a:t>
          </a:r>
          <a:r>
            <a:rPr lang="zh-CN" sz="1800" b="1" kern="1200" smtClean="0">
              <a:solidFill>
                <a:srgbClr val="000000"/>
              </a:solidFill>
            </a:rPr>
            <a:t>、乙产品其他资料</a:t>
          </a:r>
          <a:endParaRPr lang="zh-CN" altLang="en-US" sz="1800" b="1" kern="1200">
            <a:solidFill>
              <a:srgbClr val="000000"/>
            </a:solidFill>
          </a:endParaRPr>
        </a:p>
      </dsp:txBody>
      <dsp:txXfrm>
        <a:off x="4539199" y="1088493"/>
        <a:ext cx="1298743" cy="1241533"/>
      </dsp:txXfrm>
    </dsp:sp>
    <dsp:sp modelId="{7C88FA58-2DBD-4E33-B2BB-0D1DC110B228}">
      <dsp:nvSpPr>
        <dsp:cNvPr id="0" name=""/>
        <dsp:cNvSpPr/>
      </dsp:nvSpPr>
      <dsp:spPr>
        <a:xfrm>
          <a:off x="5976760" y="1021329"/>
          <a:ext cx="1433071" cy="1375861"/>
        </a:xfrm>
        <a:prstGeom prst="roundRect">
          <a:avLst/>
        </a:prstGeom>
        <a:solidFill>
          <a:schemeClr val="accent5">
            <a:lumMod val="40000"/>
            <a:lumOff val="6000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smtClean="0">
              <a:solidFill>
                <a:srgbClr val="000000"/>
              </a:solidFill>
            </a:rPr>
            <a:t>5</a:t>
          </a:r>
          <a:r>
            <a:rPr lang="zh-CN" sz="1800" b="1" kern="1200" smtClean="0">
              <a:solidFill>
                <a:srgbClr val="000000"/>
              </a:solidFill>
            </a:rPr>
            <a:t>、记账与计算</a:t>
          </a:r>
          <a:endParaRPr lang="zh-CN" sz="1800" b="1" kern="1200">
            <a:solidFill>
              <a:srgbClr val="000000"/>
            </a:solidFill>
          </a:endParaRPr>
        </a:p>
      </dsp:txBody>
      <dsp:txXfrm>
        <a:off x="6043924" y="1088493"/>
        <a:ext cx="1298743" cy="1241533"/>
      </dsp:txXfrm>
    </dsp:sp>
    <dsp:sp modelId="{FEB7E22B-CA4B-47DF-8A5A-C90BE2078919}">
      <dsp:nvSpPr>
        <dsp:cNvPr id="0" name=""/>
        <dsp:cNvSpPr/>
      </dsp:nvSpPr>
      <dsp:spPr>
        <a:xfrm>
          <a:off x="7481486" y="1021329"/>
          <a:ext cx="1433071" cy="1375861"/>
        </a:xfrm>
        <a:prstGeom prst="roundRect">
          <a:avLst/>
        </a:prstGeom>
        <a:solidFill>
          <a:schemeClr val="accent5">
            <a:lumMod val="40000"/>
            <a:lumOff val="6000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000000"/>
              </a:solidFill>
            </a:rPr>
            <a:t>6</a:t>
          </a:r>
          <a:r>
            <a:rPr lang="zh-CN" sz="1800" b="1" kern="1200" dirty="0" smtClean="0">
              <a:solidFill>
                <a:srgbClr val="000000"/>
              </a:solidFill>
            </a:rPr>
            <a:t>、定额法与品种法计算结果的比较</a:t>
          </a:r>
          <a:r>
            <a:rPr lang="en-US" sz="1800" b="1" kern="1200" dirty="0" smtClean="0">
              <a:solidFill>
                <a:srgbClr val="000000"/>
              </a:solidFill>
            </a:rPr>
            <a:t> </a:t>
          </a:r>
          <a:endParaRPr lang="zh-CN" sz="1800" b="1" kern="1200" dirty="0">
            <a:solidFill>
              <a:srgbClr val="000000"/>
            </a:solidFill>
          </a:endParaRPr>
        </a:p>
      </dsp:txBody>
      <dsp:txXfrm>
        <a:off x="7548650" y="1088493"/>
        <a:ext cx="1298743" cy="1241533"/>
      </dsp:txXfrm>
    </dsp:sp>
    <dsp:sp modelId="{B4BF0084-C20E-4C28-911F-65B121429E0F}">
      <dsp:nvSpPr>
        <dsp:cNvPr id="0" name=""/>
        <dsp:cNvSpPr/>
      </dsp:nvSpPr>
      <dsp:spPr>
        <a:xfrm>
          <a:off x="8986211" y="1021329"/>
          <a:ext cx="1433071" cy="1375861"/>
        </a:xfrm>
        <a:prstGeom prst="roundRect">
          <a:avLst/>
        </a:prstGeom>
        <a:solidFill>
          <a:schemeClr val="accent5">
            <a:lumMod val="40000"/>
            <a:lumOff val="6000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000000"/>
              </a:solidFill>
            </a:rPr>
            <a:t>7</a:t>
          </a:r>
          <a:r>
            <a:rPr lang="zh-CN" sz="1800" b="1" kern="1200" dirty="0" smtClean="0">
              <a:solidFill>
                <a:srgbClr val="000000"/>
              </a:solidFill>
            </a:rPr>
            <a:t>、定额法与标准成本法两者区别</a:t>
          </a:r>
          <a:endParaRPr lang="zh-CN" sz="1800" b="1" kern="1200" dirty="0">
            <a:solidFill>
              <a:srgbClr val="000000"/>
            </a:solidFill>
          </a:endParaRPr>
        </a:p>
      </dsp:txBody>
      <dsp:txXfrm>
        <a:off x="9053375" y="1088493"/>
        <a:ext cx="1298743" cy="124153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E87B11-09EB-4BC5-9D08-C1170EA56033}">
      <dsp:nvSpPr>
        <dsp:cNvPr id="0" name=""/>
        <dsp:cNvSpPr/>
      </dsp:nvSpPr>
      <dsp:spPr>
        <a:xfrm>
          <a:off x="788669" y="0"/>
          <a:ext cx="8938260" cy="3360737"/>
        </a:xfrm>
        <a:prstGeom prst="rightArrow">
          <a:avLst/>
        </a:prstGeom>
        <a:solidFill>
          <a:schemeClr val="accent6">
            <a:lumMod val="60000"/>
            <a:lumOff val="40000"/>
          </a:schemeClr>
        </a:solidFill>
        <a:ln>
          <a:noFill/>
        </a:ln>
        <a:effectLst/>
      </dsp:spPr>
      <dsp:style>
        <a:lnRef idx="0">
          <a:scrgbClr r="0" g="0" b="0"/>
        </a:lnRef>
        <a:fillRef idx="1">
          <a:scrgbClr r="0" g="0" b="0"/>
        </a:fillRef>
        <a:effectRef idx="0">
          <a:scrgbClr r="0" g="0" b="0"/>
        </a:effectRef>
        <a:fontRef idx="minor"/>
      </dsp:style>
    </dsp:sp>
    <dsp:sp modelId="{A9813601-3C2A-4B4E-8849-0FC3AFFA04E4}">
      <dsp:nvSpPr>
        <dsp:cNvPr id="0" name=""/>
        <dsp:cNvSpPr/>
      </dsp:nvSpPr>
      <dsp:spPr>
        <a:xfrm>
          <a:off x="220914" y="1008221"/>
          <a:ext cx="4908649" cy="1344294"/>
        </a:xfrm>
        <a:prstGeom prst="roundRect">
          <a:avLst/>
        </a:prstGeom>
        <a:solidFill>
          <a:schemeClr val="accent5">
            <a:lumMod val="20000"/>
            <a:lumOff val="8000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CN" altLang="en-US" sz="3200" b="1" kern="1200" dirty="0" smtClean="0">
              <a:solidFill>
                <a:srgbClr val="000000"/>
              </a:solidFill>
            </a:rPr>
            <a:t>一、流通加工成本预算执行情况的总体检查</a:t>
          </a:r>
          <a:endParaRPr lang="zh-CN" altLang="en-US" sz="3200" b="1" kern="1200" dirty="0">
            <a:solidFill>
              <a:srgbClr val="000000"/>
            </a:solidFill>
          </a:endParaRPr>
        </a:p>
      </dsp:txBody>
      <dsp:txXfrm>
        <a:off x="286537" y="1073844"/>
        <a:ext cx="4777403" cy="1213048"/>
      </dsp:txXfrm>
    </dsp:sp>
    <dsp:sp modelId="{46A2DD7C-BE66-4855-BB2C-438196E55A1E}">
      <dsp:nvSpPr>
        <dsp:cNvPr id="0" name=""/>
        <dsp:cNvSpPr/>
      </dsp:nvSpPr>
      <dsp:spPr>
        <a:xfrm>
          <a:off x="5386035" y="1008221"/>
          <a:ext cx="4908649" cy="1344294"/>
        </a:xfrm>
        <a:prstGeom prst="roundRect">
          <a:avLst/>
        </a:prstGeom>
        <a:solidFill>
          <a:schemeClr val="accent5">
            <a:lumMod val="20000"/>
            <a:lumOff val="80000"/>
          </a:schemeClr>
        </a:solidFill>
        <a:ln w="12700" cap="flat" cmpd="sng" algn="ctr">
          <a:noFill/>
          <a:prstDash val="solid"/>
          <a:miter lim="800000"/>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CN" altLang="en-US" sz="3200" b="1" kern="1200" dirty="0" smtClean="0">
              <a:solidFill>
                <a:srgbClr val="000000"/>
              </a:solidFill>
            </a:rPr>
            <a:t>二、可比产品成本降低目标达成情况的因素分析</a:t>
          </a:r>
          <a:endParaRPr lang="zh-CN" altLang="en-US" sz="3200" b="1" kern="1200" dirty="0">
            <a:solidFill>
              <a:srgbClr val="000000"/>
            </a:solidFill>
          </a:endParaRPr>
        </a:p>
      </dsp:txBody>
      <dsp:txXfrm>
        <a:off x="5451658" y="1073844"/>
        <a:ext cx="4777403" cy="121304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98B624-8533-4144-9F6F-F0ABC9447445}">
      <dsp:nvSpPr>
        <dsp:cNvPr id="0" name=""/>
        <dsp:cNvSpPr/>
      </dsp:nvSpPr>
      <dsp:spPr>
        <a:xfrm>
          <a:off x="5236" y="0"/>
          <a:ext cx="5037464" cy="31511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solidFill>
                <a:srgbClr val="000000"/>
              </a:solidFill>
              <a:latin typeface="+mn-ea"/>
              <a:ea typeface="+mn-ea"/>
            </a:rPr>
            <a:t>1</a:t>
          </a:r>
          <a:r>
            <a:rPr lang="zh-CN" sz="2800" b="1" kern="1200" dirty="0" smtClean="0">
              <a:solidFill>
                <a:srgbClr val="000000"/>
              </a:solidFill>
              <a:latin typeface="+mn-ea"/>
              <a:ea typeface="+mn-ea"/>
            </a:rPr>
            <a:t>、分析算式</a:t>
          </a:r>
          <a:endParaRPr lang="zh-CN" altLang="en-US" sz="2800" b="1" kern="1200" dirty="0">
            <a:solidFill>
              <a:srgbClr val="000000"/>
            </a:solidFill>
            <a:latin typeface="+mn-ea"/>
            <a:ea typeface="+mn-ea"/>
          </a:endParaRPr>
        </a:p>
      </dsp:txBody>
      <dsp:txXfrm>
        <a:off x="5236" y="0"/>
        <a:ext cx="5037464" cy="945356"/>
      </dsp:txXfrm>
    </dsp:sp>
    <dsp:sp modelId="{F161B303-ECE1-46E2-8035-20D65117C6FB}">
      <dsp:nvSpPr>
        <dsp:cNvPr id="0" name=""/>
        <dsp:cNvSpPr/>
      </dsp:nvSpPr>
      <dsp:spPr>
        <a:xfrm>
          <a:off x="508983" y="946279"/>
          <a:ext cx="4029971" cy="950126"/>
        </a:xfrm>
        <a:prstGeom prst="homePlate">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lvl="0" algn="ctr" defTabSz="844550">
            <a:lnSpc>
              <a:spcPct val="90000"/>
            </a:lnSpc>
            <a:spcBef>
              <a:spcPct val="0"/>
            </a:spcBef>
            <a:spcAft>
              <a:spcPct val="35000"/>
            </a:spcAft>
          </a:pPr>
          <a:r>
            <a:rPr lang="zh-CN" sz="1900" b="1" kern="1200" dirty="0" smtClean="0">
              <a:solidFill>
                <a:srgbClr val="000000"/>
              </a:solidFill>
              <a:latin typeface="+mn-ea"/>
              <a:ea typeface="+mn-ea"/>
            </a:rPr>
            <a:t>（</a:t>
          </a:r>
          <a:r>
            <a:rPr lang="en-US" sz="1900" b="1" kern="1200" dirty="0" smtClean="0">
              <a:solidFill>
                <a:srgbClr val="000000"/>
              </a:solidFill>
              <a:latin typeface="+mn-ea"/>
              <a:ea typeface="+mn-ea"/>
            </a:rPr>
            <a:t>1</a:t>
          </a:r>
          <a:r>
            <a:rPr lang="zh-CN" sz="1900" b="1" kern="1200" dirty="0" smtClean="0">
              <a:solidFill>
                <a:srgbClr val="000000"/>
              </a:solidFill>
              <a:latin typeface="+mn-ea"/>
              <a:ea typeface="+mn-ea"/>
            </a:rPr>
            <a:t>）产量因素变动对成本项目成本降低额差额影响额的算式</a:t>
          </a:r>
          <a:endParaRPr lang="zh-CN" altLang="en-US" sz="1900" b="1" kern="1200" dirty="0">
            <a:solidFill>
              <a:srgbClr val="000000"/>
            </a:solidFill>
            <a:latin typeface="+mn-ea"/>
            <a:ea typeface="+mn-ea"/>
          </a:endParaRPr>
        </a:p>
      </dsp:txBody>
      <dsp:txXfrm>
        <a:off x="508983" y="946279"/>
        <a:ext cx="3792440" cy="950126"/>
      </dsp:txXfrm>
    </dsp:sp>
    <dsp:sp modelId="{AF00A8AF-25AF-48AF-9E36-9A81DA3AD42B}">
      <dsp:nvSpPr>
        <dsp:cNvPr id="0" name=""/>
        <dsp:cNvSpPr/>
      </dsp:nvSpPr>
      <dsp:spPr>
        <a:xfrm>
          <a:off x="508983" y="2042579"/>
          <a:ext cx="4029971" cy="950126"/>
        </a:xfrm>
        <a:prstGeom prst="homePlate">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lvl="0" algn="ctr" defTabSz="844550">
            <a:lnSpc>
              <a:spcPct val="90000"/>
            </a:lnSpc>
            <a:spcBef>
              <a:spcPct val="0"/>
            </a:spcBef>
            <a:spcAft>
              <a:spcPct val="35000"/>
            </a:spcAft>
          </a:pPr>
          <a:r>
            <a:rPr lang="zh-CN" sz="1900" b="1" kern="1200" dirty="0" smtClean="0">
              <a:solidFill>
                <a:srgbClr val="000000"/>
              </a:solidFill>
              <a:latin typeface="+mn-ea"/>
              <a:ea typeface="+mn-ea"/>
            </a:rPr>
            <a:t>（</a:t>
          </a:r>
          <a:r>
            <a:rPr lang="en-US" sz="1900" b="1" kern="1200" dirty="0" smtClean="0">
              <a:solidFill>
                <a:srgbClr val="000000"/>
              </a:solidFill>
              <a:latin typeface="+mn-ea"/>
              <a:ea typeface="+mn-ea"/>
            </a:rPr>
            <a:t>2</a:t>
          </a:r>
          <a:r>
            <a:rPr lang="zh-CN" sz="1900" b="1" kern="1200" dirty="0" smtClean="0">
              <a:solidFill>
                <a:srgbClr val="000000"/>
              </a:solidFill>
              <a:latin typeface="+mn-ea"/>
              <a:ea typeface="+mn-ea"/>
            </a:rPr>
            <a:t>）某成本项目单位成本因素变动对该成本项目成本降低额差额影响额的算式</a:t>
          </a:r>
          <a:endParaRPr lang="zh-CN" altLang="en-US" sz="1900" b="1" kern="1200" dirty="0">
            <a:solidFill>
              <a:srgbClr val="000000"/>
            </a:solidFill>
            <a:latin typeface="+mn-ea"/>
            <a:ea typeface="+mn-ea"/>
          </a:endParaRPr>
        </a:p>
      </dsp:txBody>
      <dsp:txXfrm>
        <a:off x="508983" y="2042579"/>
        <a:ext cx="3792440" cy="950126"/>
      </dsp:txXfrm>
    </dsp:sp>
    <dsp:sp modelId="{6BD0A881-9FFC-45CF-86A2-606BE79B63AA}">
      <dsp:nvSpPr>
        <dsp:cNvPr id="0" name=""/>
        <dsp:cNvSpPr/>
      </dsp:nvSpPr>
      <dsp:spPr>
        <a:xfrm>
          <a:off x="5420511" y="0"/>
          <a:ext cx="5037464" cy="31511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solidFill>
                <a:srgbClr val="000000"/>
              </a:solidFill>
              <a:latin typeface="+mn-ea"/>
              <a:ea typeface="+mn-ea"/>
            </a:rPr>
            <a:t>2</a:t>
          </a:r>
          <a:r>
            <a:rPr lang="zh-CN" sz="2800" b="1" kern="1200" dirty="0" smtClean="0">
              <a:solidFill>
                <a:srgbClr val="000000"/>
              </a:solidFill>
              <a:latin typeface="+mn-ea"/>
              <a:ea typeface="+mn-ea"/>
            </a:rPr>
            <a:t>、分析实例</a:t>
          </a:r>
          <a:endParaRPr lang="zh-CN" altLang="en-US" sz="2800" b="1" kern="1200" dirty="0">
            <a:solidFill>
              <a:srgbClr val="000000"/>
            </a:solidFill>
            <a:latin typeface="+mn-ea"/>
            <a:ea typeface="+mn-ea"/>
          </a:endParaRPr>
        </a:p>
      </dsp:txBody>
      <dsp:txXfrm>
        <a:off x="5420511" y="0"/>
        <a:ext cx="5037464" cy="945356"/>
      </dsp:txXfrm>
    </dsp:sp>
    <dsp:sp modelId="{98FFF47C-73D4-4394-9400-3B775E1198BC}">
      <dsp:nvSpPr>
        <dsp:cNvPr id="0" name=""/>
        <dsp:cNvSpPr/>
      </dsp:nvSpPr>
      <dsp:spPr>
        <a:xfrm>
          <a:off x="5924257" y="945356"/>
          <a:ext cx="4029971" cy="2048272"/>
        </a:xfrm>
        <a:prstGeom prst="homePlate">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lvl="0" algn="ctr" defTabSz="844550">
            <a:lnSpc>
              <a:spcPct val="90000"/>
            </a:lnSpc>
            <a:spcBef>
              <a:spcPct val="0"/>
            </a:spcBef>
            <a:spcAft>
              <a:spcPct val="35000"/>
            </a:spcAft>
          </a:pPr>
          <a:r>
            <a:rPr lang="zh-CN" sz="1900" b="1" kern="1200" dirty="0" smtClean="0">
              <a:solidFill>
                <a:srgbClr val="000000"/>
              </a:solidFill>
              <a:latin typeface="+mn-ea"/>
              <a:ea typeface="+mn-ea"/>
            </a:rPr>
            <a:t>例【</a:t>
          </a:r>
          <a:r>
            <a:rPr lang="en-US" sz="1900" b="1" kern="1200" dirty="0" smtClean="0">
              <a:solidFill>
                <a:srgbClr val="000000"/>
              </a:solidFill>
              <a:latin typeface="+mn-ea"/>
              <a:ea typeface="+mn-ea"/>
            </a:rPr>
            <a:t>10-7</a:t>
          </a:r>
          <a:r>
            <a:rPr lang="zh-CN" sz="1900" b="1" kern="1200" dirty="0" smtClean="0">
              <a:solidFill>
                <a:srgbClr val="000000"/>
              </a:solidFill>
              <a:latin typeface="+mn-ea"/>
              <a:ea typeface="+mn-ea"/>
            </a:rPr>
            <a:t>】</a:t>
          </a:r>
          <a:endParaRPr lang="zh-CN" altLang="en-US" sz="1900" b="1" kern="1200" dirty="0">
            <a:solidFill>
              <a:srgbClr val="000000"/>
            </a:solidFill>
            <a:latin typeface="+mn-ea"/>
            <a:ea typeface="+mn-ea"/>
          </a:endParaRPr>
        </a:p>
      </dsp:txBody>
      <dsp:txXfrm>
        <a:off x="5924257" y="945356"/>
        <a:ext cx="3517903" cy="2048272"/>
      </dsp:txXfrm>
    </dsp:sp>
  </dsp:spTree>
</dsp:drawing>
</file>

<file path=ppt/diagrams/layout1.xml><?xml version="1.0" encoding="utf-8"?>
<dgm:layoutDef xmlns:dgm="http://schemas.openxmlformats.org/drawingml/2006/diagram" xmlns:a="http://schemas.openxmlformats.org/drawingml/2006/main" uniqueId="urn:microsoft.com/office/officeart/2005/8/layout/bList2#1">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image" Target="../media/image46.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image" Target="../media/image5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image" Target="../media/image39.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image" Target="../media/image42.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image" Target="../media/image4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zh-CN"/>
          </a:p>
        </p:txBody>
      </p:sp>
      <p:sp>
        <p:nvSpPr>
          <p:cNvPr id="5325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zh-CN"/>
          </a:p>
        </p:txBody>
      </p:sp>
      <p:sp>
        <p:nvSpPr>
          <p:cNvPr id="5325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325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5325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zh-CN"/>
          </a:p>
        </p:txBody>
      </p:sp>
      <p:sp>
        <p:nvSpPr>
          <p:cNvPr id="5325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A3619B32-5185-48D1-8D28-36AFA0615888}" type="slidenum">
              <a:rPr lang="en-US" altLang="zh-CN"/>
              <a:pPr/>
              <a:t>‹#›</a:t>
            </a:fld>
            <a:endParaRPr lang="en-US" altLang="zh-CN"/>
          </a:p>
        </p:txBody>
      </p:sp>
    </p:spTree>
    <p:extLst>
      <p:ext uri="{BB962C8B-B14F-4D97-AF65-F5344CB8AC3E}">
        <p14:creationId xmlns:p14="http://schemas.microsoft.com/office/powerpoint/2010/main" val="400358709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zh-CN" sz="1200" kern="100" dirty="0" smtClean="0">
                <a:solidFill>
                  <a:srgbClr val="333333"/>
                </a:solidFill>
                <a:latin typeface="Times New Roman"/>
                <a:ea typeface="宋体"/>
                <a:cs typeface="Times New Roman"/>
              </a:rPr>
              <a:t>流通加工成本核算，一般可设置直接材料、直接人工和制造费用等成本项目，按被加工产品的品种、批别或加工步骤等设置成本计算对象，并根据需要选用品种法、分批法或分步法核算成本。</a:t>
            </a:r>
            <a:endParaRPr lang="zh-CN" altLang="en-US" dirty="0"/>
          </a:p>
        </p:txBody>
      </p:sp>
      <p:sp>
        <p:nvSpPr>
          <p:cNvPr id="4" name="灯片编号占位符 3"/>
          <p:cNvSpPr>
            <a:spLocks noGrp="1"/>
          </p:cNvSpPr>
          <p:nvPr>
            <p:ph type="sldNum" sz="quarter" idx="10"/>
          </p:nvPr>
        </p:nvSpPr>
        <p:spPr/>
        <p:txBody>
          <a:bodyPr/>
          <a:lstStyle/>
          <a:p>
            <a:fld id="{A3619B32-5185-48D1-8D28-36AFA0615888}" type="slidenum">
              <a:rPr lang="en-US" altLang="zh-CN" smtClean="0"/>
              <a:pPr/>
              <a:t>3</a:t>
            </a:fld>
            <a:endParaRPr lang="en-US" alt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3D49A6-B8DE-4C56-9169-C85F0AB2A53B}" type="slidenum">
              <a:rPr lang="en-US" altLang="zh-CN"/>
              <a:pPr/>
              <a:t>45</a:t>
            </a:fld>
            <a:endParaRPr lang="en-US" altLang="zh-CN"/>
          </a:p>
        </p:txBody>
      </p:sp>
      <p:sp>
        <p:nvSpPr>
          <p:cNvPr id="362498" name="Rectangle 2"/>
          <p:cNvSpPr>
            <a:spLocks noGrp="1" noRot="1" noChangeAspect="1" noChangeArrowheads="1" noTextEdit="1"/>
          </p:cNvSpPr>
          <p:nvPr>
            <p:ph type="sldImg"/>
          </p:nvPr>
        </p:nvSpPr>
        <p:spPr>
          <a:xfrm>
            <a:off x="381000" y="685800"/>
            <a:ext cx="6096000" cy="3429000"/>
          </a:xfrm>
          <a:ln/>
        </p:spPr>
      </p:sp>
      <p:sp>
        <p:nvSpPr>
          <p:cNvPr id="362499" name="Rectangle 3"/>
          <p:cNvSpPr>
            <a:spLocks noGrp="1" noChangeArrowheads="1"/>
          </p:cNvSpPr>
          <p:nvPr>
            <p:ph type="body" idx="1"/>
          </p:nvPr>
        </p:nvSpPr>
        <p:spPr/>
        <p:txBody>
          <a:bodyPr/>
          <a:lstStyle/>
          <a:p>
            <a:r>
              <a:rPr lang="zh-CN" altLang="en-US">
                <a:latin typeface="宋体" panose="02010600030101010101" pitchFamily="2" charset="-122"/>
              </a:rPr>
              <a:t>（</a:t>
            </a:r>
            <a:r>
              <a:rPr lang="en-US" altLang="zh-CN">
                <a:latin typeface="宋体" panose="02010600030101010101" pitchFamily="2" charset="-122"/>
              </a:rPr>
              <a:t>1</a:t>
            </a:r>
            <a:r>
              <a:rPr lang="zh-CN" altLang="en-US">
                <a:latin typeface="宋体" panose="02010600030101010101" pitchFamily="2" charset="-122"/>
              </a:rPr>
              <a:t>）账户设置  按成本计算对象设置成本明细账，按成本项目设“期初在产品成本”、“本月生产费用”、“生产费用合计”、“完工产品成本”和“月末在产品成本”等专栏，各栏又分为“定额成本”、“脱离定额差异”、“定额变动差异”、“材料成本差异”各小栏。若本月初定额有变动，还应加设“月初在产品定额成本变动”栏，并将其分为“定额成本调整”和“定额变动差异”两小栏。</a:t>
            </a:r>
            <a:br>
              <a:rPr lang="zh-CN" altLang="en-US">
                <a:latin typeface="宋体" panose="02010600030101010101" pitchFamily="2" charset="-122"/>
              </a:rPr>
            </a:br>
            <a:r>
              <a:rPr lang="zh-CN" altLang="en-US">
                <a:latin typeface="宋体" panose="02010600030101010101" pitchFamily="2" charset="-122"/>
              </a:rPr>
              <a:t>（</a:t>
            </a:r>
            <a:r>
              <a:rPr lang="en-US" altLang="zh-CN">
                <a:latin typeface="宋体" panose="02010600030101010101" pitchFamily="2" charset="-122"/>
              </a:rPr>
              <a:t>2</a:t>
            </a:r>
            <a:r>
              <a:rPr lang="zh-CN" altLang="en-US">
                <a:latin typeface="宋体" panose="02010600030101010101" pitchFamily="2" charset="-122"/>
              </a:rPr>
              <a:t>）编制费用分配明细表  各项费用应按定额成本和脱离定额差异进行汇总和分配。</a:t>
            </a:r>
            <a:br>
              <a:rPr lang="zh-CN" altLang="en-US">
                <a:latin typeface="宋体" panose="02010600030101010101" pitchFamily="2" charset="-122"/>
              </a:rPr>
            </a:br>
            <a:r>
              <a:rPr lang="zh-CN" altLang="en-US">
                <a:latin typeface="宋体" panose="02010600030101010101" pitchFamily="2" charset="-122"/>
              </a:rPr>
              <a:t>（</a:t>
            </a:r>
            <a:r>
              <a:rPr lang="en-US" altLang="zh-CN">
                <a:latin typeface="宋体" panose="02010600030101010101" pitchFamily="2" charset="-122"/>
              </a:rPr>
              <a:t>3</a:t>
            </a:r>
            <a:r>
              <a:rPr lang="zh-CN" altLang="en-US">
                <a:latin typeface="宋体" panose="02010600030101010101" pitchFamily="2" charset="-122"/>
              </a:rPr>
              <a:t>）登记各产品成本明细账  产品明细账中的期初在产品成本各栏目可根据上月成本明细账中的期末在产品各栏目填列。若月初定额发生下调，可在“月初在产品定额成本变动”栏中的“定额成本调整”栏用“</a:t>
            </a:r>
            <a:r>
              <a:rPr lang="en-US" altLang="zh-CN">
                <a:latin typeface="宋体" panose="02010600030101010101" pitchFamily="2" charset="-122"/>
              </a:rPr>
              <a:t>-”</a:t>
            </a:r>
            <a:r>
              <a:rPr lang="zh-CN" altLang="en-US">
                <a:latin typeface="宋体" panose="02010600030101010101" pitchFamily="2" charset="-122"/>
              </a:rPr>
              <a:t>号表示，同时，在“定额变动差异”栏用“</a:t>
            </a:r>
            <a:r>
              <a:rPr lang="en-US" altLang="zh-CN">
                <a:latin typeface="宋体" panose="02010600030101010101" pitchFamily="2" charset="-122"/>
              </a:rPr>
              <a:t>+”</a:t>
            </a:r>
            <a:r>
              <a:rPr lang="zh-CN" altLang="en-US">
                <a:latin typeface="宋体" panose="02010600030101010101" pitchFamily="2" charset="-122"/>
              </a:rPr>
              <a:t>符号表示；若定额成本发生上调，则在“定额成本调整”栏用“</a:t>
            </a:r>
            <a:r>
              <a:rPr lang="en-US" altLang="zh-CN">
                <a:latin typeface="宋体" panose="02010600030101010101" pitchFamily="2" charset="-122"/>
              </a:rPr>
              <a:t>+”</a:t>
            </a:r>
            <a:r>
              <a:rPr lang="zh-CN" altLang="en-US">
                <a:latin typeface="宋体" panose="02010600030101010101" pitchFamily="2" charset="-122"/>
              </a:rPr>
              <a:t>号表示，同时，在“定额变动差异”栏用“</a:t>
            </a:r>
            <a:r>
              <a:rPr lang="en-US" altLang="zh-CN">
                <a:latin typeface="宋体" panose="02010600030101010101" pitchFamily="2" charset="-122"/>
              </a:rPr>
              <a:t>-”</a:t>
            </a:r>
            <a:r>
              <a:rPr lang="zh-CN" altLang="en-US">
                <a:latin typeface="宋体" panose="02010600030101010101" pitchFamily="2" charset="-122"/>
              </a:rPr>
              <a:t>号表示。“本月产品费用”各栏目可根据各费用分配明细表填列。然后，将“月初在产品”、“月初在产品定额成本变动”和“本月产品费用”各栏的数字分别按定额成本、脱离定额变动差异和定额变动相加，记入“生产费用合计”栏内。</a:t>
            </a:r>
            <a:br>
              <a:rPr lang="zh-CN" altLang="en-US">
                <a:latin typeface="宋体" panose="02010600030101010101" pitchFamily="2" charset="-122"/>
              </a:rPr>
            </a:br>
            <a:r>
              <a:rPr lang="zh-CN" altLang="en-US">
                <a:latin typeface="宋体" panose="02010600030101010101" pitchFamily="2" charset="-122"/>
              </a:rPr>
              <a:t>（</a:t>
            </a:r>
            <a:r>
              <a:rPr lang="en-US" altLang="zh-CN">
                <a:latin typeface="宋体" panose="02010600030101010101" pitchFamily="2" charset="-122"/>
              </a:rPr>
              <a:t>4</a:t>
            </a:r>
            <a:r>
              <a:rPr lang="zh-CN" altLang="en-US">
                <a:latin typeface="宋体" panose="02010600030101010101" pitchFamily="2" charset="-122"/>
              </a:rPr>
              <a:t>）计算完工产品和月末在产品的实际成本  产成品的定额成本应根据事先编制好的产品定额成本表中产品月初成本定额乘以产成品数量求得，然后，根据“生产费用合计”中的定额成本合计减去产成品的定额成本，就是月末在产品的定额成本。对于各种成本差异，可采用定额比例法在完工产品和月末在产品间按定额成本比例进行分配。</a:t>
            </a:r>
          </a:p>
          <a:p>
            <a:endParaRPr lang="en-US" altLang="zh-CN"/>
          </a:p>
        </p:txBody>
      </p:sp>
    </p:spTree>
    <p:extLst>
      <p:ext uri="{BB962C8B-B14F-4D97-AF65-F5344CB8AC3E}">
        <p14:creationId xmlns:p14="http://schemas.microsoft.com/office/powerpoint/2010/main" val="3481564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sz="1200" kern="1200" dirty="0" smtClean="0">
                <a:solidFill>
                  <a:schemeClr val="tx1"/>
                </a:solidFill>
                <a:latin typeface="Arial" panose="020B0604020202020204" pitchFamily="34" charset="0"/>
                <a:ea typeface="宋体" panose="02010600030101010101" pitchFamily="2" charset="-122"/>
                <a:cs typeface="+mn-cs"/>
              </a:rPr>
              <a:t>7</a:t>
            </a:r>
            <a:r>
              <a:rPr lang="zh-CN" altLang="zh-CN" sz="1200" kern="1200" dirty="0" smtClean="0">
                <a:solidFill>
                  <a:schemeClr val="tx1"/>
                </a:solidFill>
                <a:latin typeface="Arial" panose="020B0604020202020204" pitchFamily="34" charset="0"/>
                <a:ea typeface="宋体" panose="02010600030101010101" pitchFamily="2" charset="-122"/>
                <a:cs typeface="+mn-cs"/>
              </a:rPr>
              <a:t>．定额法与标准成本法两者区别</a:t>
            </a:r>
          </a:p>
          <a:p>
            <a:r>
              <a:rPr lang="zh-CN" altLang="zh-CN" sz="1200" kern="1200" dirty="0" smtClean="0">
                <a:solidFill>
                  <a:schemeClr val="tx1"/>
                </a:solidFill>
                <a:latin typeface="Arial" panose="020B0604020202020204" pitchFamily="34" charset="0"/>
                <a:ea typeface="宋体" panose="02010600030101010101" pitchFamily="2" charset="-122"/>
                <a:cs typeface="+mn-cs"/>
              </a:rPr>
              <a:t>定额法与标准成本法都属于成本计算方法，都要事先制订产品的目标成本（即定额成本和标准成本）作为产品应该发生的成本，并以此作为成本控制的依据。</a:t>
            </a:r>
          </a:p>
          <a:p>
            <a:r>
              <a:rPr lang="zh-CN" altLang="zh-CN" sz="1200" kern="1200" dirty="0" smtClean="0">
                <a:solidFill>
                  <a:schemeClr val="tx1"/>
                </a:solidFill>
                <a:latin typeface="Arial" panose="020B0604020202020204" pitchFamily="34" charset="0"/>
                <a:ea typeface="宋体" panose="02010600030101010101" pitchFamily="2" charset="-122"/>
                <a:cs typeface="+mn-cs"/>
              </a:rPr>
              <a:t>但是两种方法又有许多不同之处，主要表现在：</a:t>
            </a:r>
          </a:p>
          <a:p>
            <a:r>
              <a:rPr lang="zh-CN" altLang="zh-CN" sz="1200" kern="1200" dirty="0" smtClean="0">
                <a:solidFill>
                  <a:schemeClr val="tx1"/>
                </a:solidFill>
                <a:latin typeface="Arial" panose="020B0604020202020204" pitchFamily="34" charset="0"/>
                <a:ea typeface="宋体" panose="02010600030101010101" pitchFamily="2" charset="-122"/>
                <a:cs typeface="+mn-cs"/>
              </a:rPr>
              <a:t>（</a:t>
            </a:r>
            <a:r>
              <a:rPr lang="en-US" altLang="zh-CN" sz="1200" kern="1200" dirty="0" smtClean="0">
                <a:solidFill>
                  <a:schemeClr val="tx1"/>
                </a:solidFill>
                <a:latin typeface="Arial" panose="020B0604020202020204" pitchFamily="34" charset="0"/>
                <a:ea typeface="宋体" panose="02010600030101010101" pitchFamily="2" charset="-122"/>
                <a:cs typeface="+mn-cs"/>
              </a:rPr>
              <a:t>1</a:t>
            </a:r>
            <a:r>
              <a:rPr lang="zh-CN" altLang="zh-CN" sz="1200" kern="1200" dirty="0" smtClean="0">
                <a:solidFill>
                  <a:schemeClr val="tx1"/>
                </a:solidFill>
                <a:latin typeface="Arial" panose="020B0604020202020204" pitchFamily="34" charset="0"/>
                <a:ea typeface="宋体" panose="02010600030101010101" pitchFamily="2" charset="-122"/>
                <a:cs typeface="+mn-cs"/>
              </a:rPr>
              <a:t>）制定目标成本的依据不同。</a:t>
            </a:r>
          </a:p>
          <a:p>
            <a:r>
              <a:rPr lang="zh-CN" altLang="zh-CN" sz="1200" kern="1200" dirty="0" smtClean="0">
                <a:solidFill>
                  <a:schemeClr val="tx1"/>
                </a:solidFill>
                <a:latin typeface="Arial" panose="020B0604020202020204" pitchFamily="34" charset="0"/>
                <a:ea typeface="宋体" panose="02010600030101010101" pitchFamily="2" charset="-122"/>
                <a:cs typeface="+mn-cs"/>
              </a:rPr>
              <a:t>（</a:t>
            </a:r>
            <a:r>
              <a:rPr lang="en-US" altLang="zh-CN" sz="1200" kern="1200" dirty="0" smtClean="0">
                <a:solidFill>
                  <a:schemeClr val="tx1"/>
                </a:solidFill>
                <a:latin typeface="Arial" panose="020B0604020202020204" pitchFamily="34" charset="0"/>
                <a:ea typeface="宋体" panose="02010600030101010101" pitchFamily="2" charset="-122"/>
                <a:cs typeface="+mn-cs"/>
              </a:rPr>
              <a:t>2</a:t>
            </a:r>
            <a:r>
              <a:rPr lang="zh-CN" altLang="zh-CN" sz="1200" kern="1200" dirty="0" smtClean="0">
                <a:solidFill>
                  <a:schemeClr val="tx1"/>
                </a:solidFill>
                <a:latin typeface="Arial" panose="020B0604020202020204" pitchFamily="34" charset="0"/>
                <a:ea typeface="宋体" panose="02010600030101010101" pitchFamily="2" charset="-122"/>
                <a:cs typeface="+mn-cs"/>
              </a:rPr>
              <a:t>）制定目标成本所依据的定额的稳定性不同。</a:t>
            </a:r>
          </a:p>
          <a:p>
            <a:r>
              <a:rPr lang="zh-CN" altLang="zh-CN" sz="1200" kern="1200" dirty="0" smtClean="0">
                <a:solidFill>
                  <a:schemeClr val="tx1"/>
                </a:solidFill>
                <a:latin typeface="Arial" panose="020B0604020202020204" pitchFamily="34" charset="0"/>
                <a:ea typeface="宋体" panose="02010600030101010101" pitchFamily="2" charset="-122"/>
                <a:cs typeface="+mn-cs"/>
              </a:rPr>
              <a:t>（</a:t>
            </a:r>
            <a:r>
              <a:rPr lang="en-US" altLang="zh-CN" sz="1200" kern="1200" dirty="0" smtClean="0">
                <a:solidFill>
                  <a:schemeClr val="tx1"/>
                </a:solidFill>
                <a:latin typeface="Arial" panose="020B0604020202020204" pitchFamily="34" charset="0"/>
                <a:ea typeface="宋体" panose="02010600030101010101" pitchFamily="2" charset="-122"/>
                <a:cs typeface="+mn-cs"/>
              </a:rPr>
              <a:t>3</a:t>
            </a:r>
            <a:r>
              <a:rPr lang="zh-CN" altLang="zh-CN" sz="1200" kern="1200" dirty="0" smtClean="0">
                <a:solidFill>
                  <a:schemeClr val="tx1"/>
                </a:solidFill>
                <a:latin typeface="Arial" panose="020B0604020202020204" pitchFamily="34" charset="0"/>
                <a:ea typeface="宋体" panose="02010600030101010101" pitchFamily="2" charset="-122"/>
                <a:cs typeface="+mn-cs"/>
              </a:rPr>
              <a:t>）实际成本与目标成本差异的揭示方法不同。</a:t>
            </a:r>
          </a:p>
          <a:p>
            <a:r>
              <a:rPr lang="zh-CN" altLang="zh-CN" sz="1200" kern="1200" dirty="0" smtClean="0">
                <a:solidFill>
                  <a:schemeClr val="tx1"/>
                </a:solidFill>
                <a:latin typeface="Arial" panose="020B0604020202020204" pitchFamily="34" charset="0"/>
                <a:ea typeface="宋体" panose="02010600030101010101" pitchFamily="2" charset="-122"/>
                <a:cs typeface="+mn-cs"/>
              </a:rPr>
              <a:t>（</a:t>
            </a:r>
            <a:r>
              <a:rPr lang="en-US" altLang="zh-CN" sz="1200" kern="1200" dirty="0" smtClean="0">
                <a:solidFill>
                  <a:schemeClr val="tx1"/>
                </a:solidFill>
                <a:latin typeface="Arial" panose="020B0604020202020204" pitchFamily="34" charset="0"/>
                <a:ea typeface="宋体" panose="02010600030101010101" pitchFamily="2" charset="-122"/>
                <a:cs typeface="+mn-cs"/>
              </a:rPr>
              <a:t>4</a:t>
            </a:r>
            <a:r>
              <a:rPr lang="zh-CN" altLang="zh-CN" sz="1200" kern="1200" dirty="0" smtClean="0">
                <a:solidFill>
                  <a:schemeClr val="tx1"/>
                </a:solidFill>
                <a:latin typeface="Arial" panose="020B0604020202020204" pitchFamily="34" charset="0"/>
                <a:ea typeface="宋体" panose="02010600030101010101" pitchFamily="2" charset="-122"/>
                <a:cs typeface="+mn-cs"/>
              </a:rPr>
              <a:t>）实际成本与目标成本差异的账务处理不同。</a:t>
            </a:r>
          </a:p>
          <a:p>
            <a:r>
              <a:rPr lang="zh-CN" altLang="zh-CN" sz="1200" kern="1200" dirty="0" smtClean="0">
                <a:solidFill>
                  <a:schemeClr val="tx1"/>
                </a:solidFill>
                <a:latin typeface="Arial" panose="020B0604020202020204" pitchFamily="34" charset="0"/>
                <a:ea typeface="宋体" panose="02010600030101010101" pitchFamily="2" charset="-122"/>
                <a:cs typeface="+mn-cs"/>
              </a:rPr>
              <a:t>（</a:t>
            </a:r>
            <a:r>
              <a:rPr lang="en-US" altLang="zh-CN" sz="1200" kern="1200" dirty="0" smtClean="0">
                <a:solidFill>
                  <a:schemeClr val="tx1"/>
                </a:solidFill>
                <a:latin typeface="Arial" panose="020B0604020202020204" pitchFamily="34" charset="0"/>
                <a:ea typeface="宋体" panose="02010600030101010101" pitchFamily="2" charset="-122"/>
                <a:cs typeface="+mn-cs"/>
              </a:rPr>
              <a:t>5</a:t>
            </a:r>
            <a:r>
              <a:rPr lang="zh-CN" altLang="zh-CN" sz="1200" kern="1200" dirty="0" smtClean="0">
                <a:solidFill>
                  <a:schemeClr val="tx1"/>
                </a:solidFill>
                <a:latin typeface="Arial" panose="020B0604020202020204" pitchFamily="34" charset="0"/>
                <a:ea typeface="宋体" panose="02010600030101010101" pitchFamily="2" charset="-122"/>
                <a:cs typeface="+mn-cs"/>
              </a:rPr>
              <a:t>）实际成本与目标成本差异的分配方法不同。</a:t>
            </a:r>
          </a:p>
          <a:p>
            <a:r>
              <a:rPr lang="zh-CN" altLang="zh-CN" sz="1200" kern="1200" dirty="0" smtClean="0">
                <a:solidFill>
                  <a:schemeClr val="tx1"/>
                </a:solidFill>
                <a:latin typeface="Arial" panose="020B0604020202020204" pitchFamily="34" charset="0"/>
                <a:ea typeface="宋体" panose="02010600030101010101" pitchFamily="2" charset="-122"/>
                <a:cs typeface="+mn-cs"/>
              </a:rPr>
              <a:t>（</a:t>
            </a:r>
            <a:r>
              <a:rPr lang="en-US" altLang="zh-CN" sz="1200" kern="1200" dirty="0" smtClean="0">
                <a:solidFill>
                  <a:schemeClr val="tx1"/>
                </a:solidFill>
                <a:latin typeface="Arial" panose="020B0604020202020204" pitchFamily="34" charset="0"/>
                <a:ea typeface="宋体" panose="02010600030101010101" pitchFamily="2" charset="-122"/>
                <a:cs typeface="+mn-cs"/>
              </a:rPr>
              <a:t>6</a:t>
            </a:r>
            <a:r>
              <a:rPr lang="zh-CN" altLang="zh-CN" sz="1200" kern="1200" dirty="0" smtClean="0">
                <a:solidFill>
                  <a:schemeClr val="tx1"/>
                </a:solidFill>
                <a:latin typeface="Arial" panose="020B0604020202020204" pitchFamily="34" charset="0"/>
                <a:ea typeface="宋体" panose="02010600030101010101" pitchFamily="2" charset="-122"/>
                <a:cs typeface="+mn-cs"/>
              </a:rPr>
              <a:t>）提供管理信息的详细程度和侧重点不同等。</a:t>
            </a:r>
          </a:p>
          <a:p>
            <a:r>
              <a:rPr lang="zh-CN" altLang="zh-CN" sz="1200" kern="1200" dirty="0" smtClean="0">
                <a:solidFill>
                  <a:schemeClr val="tx1"/>
                </a:solidFill>
                <a:latin typeface="Arial" panose="020B0604020202020204" pitchFamily="34" charset="0"/>
                <a:ea typeface="宋体" panose="02010600030101010101" pitchFamily="2" charset="-122"/>
                <a:cs typeface="+mn-cs"/>
              </a:rPr>
              <a:t>（</a:t>
            </a:r>
            <a:r>
              <a:rPr lang="en-US" altLang="zh-CN" sz="1200" kern="1200" dirty="0" smtClean="0">
                <a:solidFill>
                  <a:schemeClr val="tx1"/>
                </a:solidFill>
                <a:latin typeface="Arial" panose="020B0604020202020204" pitchFamily="34" charset="0"/>
                <a:ea typeface="宋体" panose="02010600030101010101" pitchFamily="2" charset="-122"/>
                <a:cs typeface="+mn-cs"/>
              </a:rPr>
              <a:t>7</a:t>
            </a:r>
            <a:r>
              <a:rPr lang="zh-CN" altLang="zh-CN" sz="1200" kern="1200" dirty="0" smtClean="0">
                <a:solidFill>
                  <a:schemeClr val="tx1"/>
                </a:solidFill>
                <a:latin typeface="Arial" panose="020B0604020202020204" pitchFamily="34" charset="0"/>
                <a:ea typeface="宋体" panose="02010600030101010101" pitchFamily="2" charset="-122"/>
                <a:cs typeface="+mn-cs"/>
              </a:rPr>
              <a:t>）标准成本法一般不按产品计算实际成本，而定额成本法则按产品计算实际成本，这是两者最主要的区别。</a:t>
            </a:r>
          </a:p>
          <a:p>
            <a:endParaRPr lang="zh-CN" altLang="en-US" dirty="0"/>
          </a:p>
        </p:txBody>
      </p:sp>
      <p:sp>
        <p:nvSpPr>
          <p:cNvPr id="4" name="灯片编号占位符 3"/>
          <p:cNvSpPr>
            <a:spLocks noGrp="1"/>
          </p:cNvSpPr>
          <p:nvPr>
            <p:ph type="sldNum" sz="quarter" idx="10"/>
          </p:nvPr>
        </p:nvSpPr>
        <p:spPr/>
        <p:txBody>
          <a:bodyPr/>
          <a:lstStyle/>
          <a:p>
            <a:fld id="{A3619B32-5185-48D1-8D28-36AFA0615888}" type="slidenum">
              <a:rPr lang="en-US" altLang="zh-CN" smtClean="0"/>
              <a:pPr/>
              <a:t>69</a:t>
            </a:fld>
            <a:endParaRPr lang="en-US" alt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zh-CN" dirty="0" smtClean="0"/>
              <a:t>在对流通加工成本的预算完成情况进行总体检查时，关注的重点是加工成本是否脱离了预算，以及脱离的差额、程度与性质。加工成本预算执行情况的检查方法有两种：一是直接将加工成本实绩与其预算相比较，确定预算执行结果；二是先将加工成本实绩与上期实绩相比较，然后再与预算比较，例如可比产品成本降低额（率）实际数与预算数的比较。</a:t>
            </a:r>
          </a:p>
          <a:p>
            <a:endParaRPr lang="zh-CN" altLang="en-US" dirty="0"/>
          </a:p>
        </p:txBody>
      </p:sp>
      <p:sp>
        <p:nvSpPr>
          <p:cNvPr id="4" name="灯片编号占位符 3"/>
          <p:cNvSpPr>
            <a:spLocks noGrp="1"/>
          </p:cNvSpPr>
          <p:nvPr>
            <p:ph type="sldNum" sz="quarter" idx="10"/>
          </p:nvPr>
        </p:nvSpPr>
        <p:spPr/>
        <p:txBody>
          <a:bodyPr/>
          <a:lstStyle/>
          <a:p>
            <a:fld id="{A3619B32-5185-48D1-8D28-36AFA0615888}" type="slidenum">
              <a:rPr lang="en-US" altLang="zh-CN" smtClean="0"/>
              <a:pPr/>
              <a:t>71</a:t>
            </a:fld>
            <a:endParaRPr lang="en-US" altLang="zh-CN"/>
          </a:p>
        </p:txBody>
      </p:sp>
    </p:spTree>
    <p:extLst>
      <p:ext uri="{BB962C8B-B14F-4D97-AF65-F5344CB8AC3E}">
        <p14:creationId xmlns:p14="http://schemas.microsoft.com/office/powerpoint/2010/main" val="17105438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zh-CN" sz="1200" kern="1200" dirty="0" smtClean="0">
                <a:solidFill>
                  <a:schemeClr val="tx1"/>
                </a:solidFill>
                <a:latin typeface="Arial" panose="020B0604020202020204" pitchFamily="34" charset="0"/>
                <a:ea typeface="宋体" panose="02010600030101010101" pitchFamily="2" charset="-122"/>
                <a:cs typeface="+mn-cs"/>
              </a:rPr>
              <a:t>注：本例中丙产品和丁产品的成本项目从略。</a:t>
            </a:r>
            <a:endParaRPr lang="zh-CN" altLang="en-US" dirty="0"/>
          </a:p>
        </p:txBody>
      </p:sp>
      <p:sp>
        <p:nvSpPr>
          <p:cNvPr id="4" name="灯片编号占位符 3"/>
          <p:cNvSpPr>
            <a:spLocks noGrp="1"/>
          </p:cNvSpPr>
          <p:nvPr>
            <p:ph type="sldNum" sz="quarter" idx="10"/>
          </p:nvPr>
        </p:nvSpPr>
        <p:spPr/>
        <p:txBody>
          <a:bodyPr/>
          <a:lstStyle/>
          <a:p>
            <a:fld id="{A3619B32-5185-48D1-8D28-36AFA0615888}" type="slidenum">
              <a:rPr lang="en-US" altLang="zh-CN" smtClean="0"/>
              <a:pPr/>
              <a:t>74</a:t>
            </a:fld>
            <a:endParaRPr lang="en-US" altLang="zh-C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Arial" panose="020B0604020202020204" pitchFamily="34" charset="0"/>
                <a:ea typeface="宋体" panose="02010600030101010101" pitchFamily="2" charset="-122"/>
                <a:cs typeface="+mn-cs"/>
              </a:rPr>
              <a:t>从表</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10-28</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上可以直观地看出，可比产品总体</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 </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的成本降低额与成本降低率的实际数均小于预算数，未能达成降低目标。对于可比产品成本降低目标达成情况的总体检查结果还需进行详细的因素分析，确定出影响降低目标达成的因素及其所影响的数额。</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 </a:t>
            </a:r>
            <a:endParaRPr lang="zh-CN" altLang="zh-CN" sz="1200" kern="1200" dirty="0" smtClean="0">
              <a:solidFill>
                <a:schemeClr val="tx1"/>
              </a:solidFill>
              <a:effectLst/>
              <a:latin typeface="Arial" panose="020B0604020202020204" pitchFamily="34" charset="0"/>
              <a:ea typeface="宋体" panose="02010600030101010101" pitchFamily="2" charset="-122"/>
              <a:cs typeface="+mn-cs"/>
            </a:endParaRPr>
          </a:p>
          <a:p>
            <a:endParaRPr lang="zh-CN" altLang="en-US" dirty="0"/>
          </a:p>
        </p:txBody>
      </p:sp>
      <p:sp>
        <p:nvSpPr>
          <p:cNvPr id="4" name="灯片编号占位符 3"/>
          <p:cNvSpPr>
            <a:spLocks noGrp="1"/>
          </p:cNvSpPr>
          <p:nvPr>
            <p:ph type="sldNum" sz="quarter" idx="10"/>
          </p:nvPr>
        </p:nvSpPr>
        <p:spPr/>
        <p:txBody>
          <a:bodyPr/>
          <a:lstStyle/>
          <a:p>
            <a:fld id="{A3619B32-5185-48D1-8D28-36AFA0615888}" type="slidenum">
              <a:rPr lang="en-US" altLang="zh-CN" smtClean="0"/>
              <a:pPr/>
              <a:t>78</a:t>
            </a:fld>
            <a:endParaRPr lang="en-US" altLang="zh-CN"/>
          </a:p>
        </p:txBody>
      </p:sp>
    </p:spTree>
    <p:extLst>
      <p:ext uri="{BB962C8B-B14F-4D97-AF65-F5344CB8AC3E}">
        <p14:creationId xmlns:p14="http://schemas.microsoft.com/office/powerpoint/2010/main" val="22505606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Arial" panose="020B0604020202020204" pitchFamily="34" charset="0"/>
                <a:ea typeface="宋体" panose="02010600030101010101" pitchFamily="2" charset="-122"/>
                <a:cs typeface="+mn-cs"/>
              </a:rPr>
              <a:t>可比产品成本降低目标达成情况的因素分析可分为两个方面</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一是可比产品的产量、结构、单位成本三个因素变动对成本降低目标达成情况影响的因素分析；二是可比产品的成本项目（直接材料、直接人工、制造费用）因产品产量变动和各项费用的单位成本变动对成本降低目标达成情况影响的因素分析。</a:t>
            </a:r>
            <a:endParaRPr lang="zh-CN" altLang="zh-CN" sz="1200" kern="1200" dirty="0">
              <a:solidFill>
                <a:schemeClr val="tx1"/>
              </a:solidFill>
              <a:effectLst/>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0"/>
          </p:nvPr>
        </p:nvSpPr>
        <p:spPr/>
        <p:txBody>
          <a:bodyPr/>
          <a:lstStyle/>
          <a:p>
            <a:fld id="{A3619B32-5185-48D1-8D28-36AFA0615888}" type="slidenum">
              <a:rPr lang="en-US" altLang="zh-CN" smtClean="0"/>
              <a:pPr/>
              <a:t>79</a:t>
            </a:fld>
            <a:endParaRPr lang="en-US" altLang="zh-CN"/>
          </a:p>
        </p:txBody>
      </p:sp>
    </p:spTree>
    <p:extLst>
      <p:ext uri="{BB962C8B-B14F-4D97-AF65-F5344CB8AC3E}">
        <p14:creationId xmlns:p14="http://schemas.microsoft.com/office/powerpoint/2010/main" val="10159842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Arial" panose="020B0604020202020204" pitchFamily="34" charset="0"/>
                <a:ea typeface="宋体" panose="02010600030101010101" pitchFamily="2" charset="-122"/>
                <a:cs typeface="+mn-cs"/>
              </a:rPr>
              <a:t>（一）可比产品的产量、结构、单位成本变动影响成本降低目标达成情况的因素分析</a:t>
            </a:r>
          </a:p>
          <a:p>
            <a:r>
              <a:rPr lang="zh-CN" altLang="zh-CN" sz="1200" kern="1200" dirty="0" smtClean="0">
                <a:solidFill>
                  <a:schemeClr val="tx1"/>
                </a:solidFill>
                <a:effectLst/>
                <a:latin typeface="Arial" panose="020B0604020202020204" pitchFamily="34" charset="0"/>
                <a:ea typeface="宋体" panose="02010600030101010101" pitchFamily="2" charset="-122"/>
                <a:cs typeface="+mn-cs"/>
              </a:rPr>
              <a:t>对可比产品为两种及以上的产品，影响其成本降低目标达成情况的因素有三个，即产品产量、产品品种结构 </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 </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和产品单位成本。当产品产量、产品品种构成和产品单位成本的实际数与预算数不一致时（通常称之为脱离预算），将对可比产品成本降低额实际数与预算数之差产生影响。对此需要分别计算与确定这三个因素变动时，对可比产品成本降低额实际数与预算数之差的影响数额。</a:t>
            </a:r>
          </a:p>
          <a:p>
            <a:r>
              <a:rPr lang="zh-CN" altLang="zh-CN" sz="1200" kern="1200" dirty="0" smtClean="0">
                <a:solidFill>
                  <a:schemeClr val="tx1"/>
                </a:solidFill>
                <a:effectLst/>
                <a:latin typeface="Arial" panose="020B0604020202020204" pitchFamily="34" charset="0"/>
                <a:ea typeface="宋体" panose="02010600030101010101" pitchFamily="2" charset="-122"/>
                <a:cs typeface="+mn-cs"/>
              </a:rPr>
              <a:t>按照因素替代法的思路，对可比产品成本降低额预算数的因素变量采取逐次替代的方法，首先分别确定出（</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1</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）所有因素变量均为预算数时的可比产品成本降低额（即可比产品成本降低额预算数），（</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2</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）产量因素变动且其它因素不变的可比产品成本降低额，（</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3</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）产量因素和产品结构因素变动其它因素不变的可比产品成本降低额，（</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4</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产量因素、产品结构因素和单位成本因素均发生变动时的可比产品成本降低额（即可比产品成本降低额实际数）；然后，依次将后者减去前者，即可分别得到产量变动对可比产品成本降低额的影响额、结构变动对可比产品成本降低额的影响额和单位成本变动对可比产品成本降低额的影响额。</a:t>
            </a:r>
          </a:p>
          <a:p>
            <a:r>
              <a:rPr lang="zh-CN" altLang="zh-CN" sz="1200" kern="1200" dirty="0" smtClean="0">
                <a:solidFill>
                  <a:schemeClr val="tx1"/>
                </a:solidFill>
                <a:effectLst/>
                <a:latin typeface="Arial" panose="020B0604020202020204" pitchFamily="34" charset="0"/>
                <a:ea typeface="宋体" panose="02010600030101010101" pitchFamily="2" charset="-122"/>
                <a:cs typeface="+mn-cs"/>
              </a:rPr>
              <a:t>由于产品结构因素变动导致可比产品成本降低率的变动，进而影响可比产品成本降低额的变动，为便于讨论并计算产品结构因素变动对可比产品成本降低额的影响额，需要将可比产品成本降低额的计算式做一变换。</a:t>
            </a:r>
          </a:p>
          <a:p>
            <a:r>
              <a:rPr lang="zh-CN" altLang="zh-CN" sz="1200" kern="1200" dirty="0" smtClean="0">
                <a:solidFill>
                  <a:schemeClr val="tx1"/>
                </a:solidFill>
                <a:effectLst/>
                <a:latin typeface="Arial" panose="020B0604020202020204" pitchFamily="34" charset="0"/>
                <a:ea typeface="宋体" panose="02010600030101010101" pitchFamily="2" charset="-122"/>
                <a:cs typeface="+mn-cs"/>
              </a:rPr>
              <a:t>由于可比产品成本降低额与可比产品成本降低率的关系式，</a:t>
            </a:r>
            <a:r>
              <a:rPr lang="en-US" altLang="zh-CN" sz="1200" kern="1200" dirty="0" smtClean="0">
                <a:solidFill>
                  <a:schemeClr val="tx1"/>
                </a:solidFill>
                <a:effectLst/>
                <a:latin typeface="Arial" panose="020B0604020202020204" pitchFamily="34" charset="0"/>
                <a:ea typeface="宋体" panose="02010600030101010101" pitchFamily="2" charset="-122"/>
                <a:cs typeface="+mn-cs"/>
              </a:rPr>
              <a:t> </a:t>
            </a: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可知</a:t>
            </a:r>
          </a:p>
          <a:p>
            <a:r>
              <a:rPr lang="zh-CN" altLang="zh-CN" sz="1200" kern="1200" dirty="0" smtClean="0">
                <a:solidFill>
                  <a:schemeClr val="tx1"/>
                </a:solidFill>
                <a:effectLst/>
                <a:latin typeface="Arial" panose="020B0604020202020204" pitchFamily="34" charset="0"/>
                <a:ea typeface="宋体" panose="02010600030101010101" pitchFamily="2" charset="-122"/>
                <a:cs typeface="+mn-cs"/>
              </a:rPr>
              <a:t>可比产品成本降低额预算数的计算式为</a:t>
            </a:r>
          </a:p>
          <a:p>
            <a:r>
              <a:rPr lang="en-US" altLang="zh-CN" sz="1200" kern="1200" dirty="0" smtClean="0">
                <a:solidFill>
                  <a:schemeClr val="tx1"/>
                </a:solidFill>
                <a:effectLst/>
                <a:latin typeface="Arial" panose="020B0604020202020204" pitchFamily="34" charset="0"/>
                <a:ea typeface="宋体" panose="02010600030101010101" pitchFamily="2" charset="-122"/>
                <a:cs typeface="+mn-cs"/>
              </a:rPr>
              <a:t> </a:t>
            </a:r>
            <a:endParaRPr lang="zh-CN" altLang="zh-CN" sz="1200" kern="1200" dirty="0" smtClean="0">
              <a:solidFill>
                <a:schemeClr val="tx1"/>
              </a:solidFill>
              <a:effectLst/>
              <a:latin typeface="Arial" panose="020B0604020202020204" pitchFamily="34" charset="0"/>
              <a:ea typeface="宋体" panose="02010600030101010101" pitchFamily="2" charset="-122"/>
              <a:cs typeface="+mn-cs"/>
            </a:endParaRPr>
          </a:p>
        </p:txBody>
      </p:sp>
      <p:sp>
        <p:nvSpPr>
          <p:cNvPr id="4" name="灯片编号占位符 3"/>
          <p:cNvSpPr>
            <a:spLocks noGrp="1"/>
          </p:cNvSpPr>
          <p:nvPr>
            <p:ph type="sldNum" sz="quarter" idx="10"/>
          </p:nvPr>
        </p:nvSpPr>
        <p:spPr/>
        <p:txBody>
          <a:bodyPr/>
          <a:lstStyle/>
          <a:p>
            <a:fld id="{A3619B32-5185-48D1-8D28-36AFA0615888}" type="slidenum">
              <a:rPr lang="en-US" altLang="zh-CN" smtClean="0"/>
              <a:pPr/>
              <a:t>80</a:t>
            </a:fld>
            <a:endParaRPr lang="en-US" altLang="zh-CN"/>
          </a:p>
        </p:txBody>
      </p:sp>
    </p:spTree>
    <p:extLst>
      <p:ext uri="{BB962C8B-B14F-4D97-AF65-F5344CB8AC3E}">
        <p14:creationId xmlns:p14="http://schemas.microsoft.com/office/powerpoint/2010/main" val="36998041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zh-CN" dirty="0" smtClean="0"/>
              <a:t>可比产品的成本项目（工、料、费）均有各自的成本降低目标，影响其成本降低目标达成情况的因素有产品产量和各成本项目的单位成本。当产品产量、成本项目的单位成本发生变动（脱离预算）时，将对成本项目的成本降低额实际数与预算数之差产生影响。对此需要分别计算与确定这两个因素变动时，对成本项目的降低额实际数与预算数之差的影响数额。</a:t>
            </a:r>
          </a:p>
          <a:p>
            <a:endParaRPr lang="zh-CN" altLang="en-US" dirty="0"/>
          </a:p>
        </p:txBody>
      </p:sp>
      <p:sp>
        <p:nvSpPr>
          <p:cNvPr id="4" name="灯片编号占位符 3"/>
          <p:cNvSpPr>
            <a:spLocks noGrp="1"/>
          </p:cNvSpPr>
          <p:nvPr>
            <p:ph type="sldNum" sz="quarter" idx="10"/>
          </p:nvPr>
        </p:nvSpPr>
        <p:spPr/>
        <p:txBody>
          <a:bodyPr/>
          <a:lstStyle/>
          <a:p>
            <a:fld id="{A3619B32-5185-48D1-8D28-36AFA0615888}" type="slidenum">
              <a:rPr lang="en-US" altLang="zh-CN" smtClean="0"/>
              <a:pPr/>
              <a:t>93</a:t>
            </a:fld>
            <a:endParaRPr lang="en-US" altLang="zh-CN"/>
          </a:p>
        </p:txBody>
      </p:sp>
    </p:spTree>
    <p:extLst>
      <p:ext uri="{BB962C8B-B14F-4D97-AF65-F5344CB8AC3E}">
        <p14:creationId xmlns:p14="http://schemas.microsoft.com/office/powerpoint/2010/main" val="1360947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indent="269875" algn="just">
              <a:spcAft>
                <a:spcPts val="0"/>
              </a:spcAft>
            </a:pPr>
            <a:r>
              <a:rPr lang="en-US" altLang="zh-CN" sz="1200" kern="100" dirty="0" smtClean="0">
                <a:latin typeface="方正仿宋_GBK"/>
                <a:ea typeface="方正仿宋_GBK"/>
              </a:rPr>
              <a:t>承例</a:t>
            </a:r>
            <a:r>
              <a:rPr lang="en-US" altLang="zh-CN" sz="1200" kern="100" dirty="0" smtClean="0">
                <a:latin typeface="Times New Roman"/>
                <a:ea typeface="方正仿宋_GBK"/>
              </a:rPr>
              <a:t>10</a:t>
            </a:r>
            <a:r>
              <a:rPr lang="en-US" altLang="zh-CN" sz="1200" kern="100" dirty="0" smtClean="0">
                <a:latin typeface="黑体"/>
                <a:ea typeface="方正仿宋_GBK"/>
              </a:rPr>
              <a:t>-</a:t>
            </a:r>
            <a:r>
              <a:rPr lang="en-US" altLang="zh-CN" sz="1200" kern="100" dirty="0" smtClean="0">
                <a:latin typeface="Times New Roman"/>
                <a:ea typeface="方正仿宋_GBK"/>
              </a:rPr>
              <a:t>5</a:t>
            </a:r>
            <a:r>
              <a:rPr lang="en-US" altLang="zh-CN" sz="1200" kern="100" dirty="0" smtClean="0">
                <a:latin typeface="方正仿宋_GBK"/>
                <a:ea typeface="方正仿宋_GBK"/>
              </a:rPr>
              <a:t>，该物流中心生产的甲产品未能达成降低目标的主要原因是其直接人工成本降低额比预算减少了</a:t>
            </a:r>
            <a:r>
              <a:rPr lang="en-US" altLang="zh-CN" sz="1200" kern="100" dirty="0" smtClean="0">
                <a:latin typeface="Times New Roman"/>
                <a:ea typeface="方正仿宋_GBK"/>
              </a:rPr>
              <a:t>9 000</a:t>
            </a:r>
            <a:r>
              <a:rPr lang="en-US" altLang="zh-CN" sz="1200" kern="100" dirty="0" smtClean="0">
                <a:latin typeface="方正仿宋_GBK"/>
                <a:ea typeface="方正仿宋_GBK"/>
              </a:rPr>
              <a:t>元（</a:t>
            </a:r>
            <a:r>
              <a:rPr lang="en-US" altLang="zh-CN" sz="1200" kern="100" dirty="0" smtClean="0">
                <a:latin typeface="Times New Roman"/>
                <a:ea typeface="方正仿宋_GBK"/>
              </a:rPr>
              <a:t>6 000</a:t>
            </a:r>
            <a:r>
              <a:rPr lang="en-US" altLang="zh-CN" sz="1200" kern="100" dirty="0" smtClean="0">
                <a:latin typeface="方正仿宋_GBK"/>
                <a:ea typeface="方正仿宋_GBK"/>
              </a:rPr>
              <a:t>元</a:t>
            </a:r>
            <a:r>
              <a:rPr lang="en-US" altLang="zh-CN" sz="1200" kern="100" dirty="0" smtClean="0">
                <a:latin typeface="Times New Roman"/>
                <a:ea typeface="方正仿宋_GBK"/>
                <a:sym typeface="Symbol"/>
              </a:rPr>
              <a:t></a:t>
            </a:r>
            <a:r>
              <a:rPr lang="en-US" altLang="zh-CN" sz="1200" kern="100" dirty="0" smtClean="0">
                <a:latin typeface="Times New Roman"/>
                <a:ea typeface="方正仿宋_GBK"/>
              </a:rPr>
              <a:t>15 000</a:t>
            </a:r>
            <a:r>
              <a:rPr lang="en-US" altLang="zh-CN" sz="1200" kern="100" dirty="0" smtClean="0">
                <a:latin typeface="方正仿宋_GBK"/>
                <a:ea typeface="方正仿宋_GBK"/>
              </a:rPr>
              <a:t>元）。故此，可对直接人工的成本降低额实际数与预算数之差</a:t>
            </a:r>
            <a:r>
              <a:rPr lang="en-US" altLang="zh-CN" sz="1200" kern="100" dirty="0" smtClean="0">
                <a:latin typeface="Times New Roman"/>
                <a:ea typeface="方正仿宋_GBK"/>
              </a:rPr>
              <a:t>9 000</a:t>
            </a:r>
            <a:r>
              <a:rPr lang="en-US" altLang="zh-CN" sz="1200" kern="100" dirty="0" smtClean="0">
                <a:latin typeface="方正仿宋_GBK"/>
                <a:ea typeface="方正仿宋_GBK"/>
              </a:rPr>
              <a:t>元进行因素分析。</a:t>
            </a:r>
            <a:endParaRPr lang="en-US" altLang="zh-CN" sz="1200" kern="100" dirty="0" smtClean="0">
              <a:latin typeface="Times New Roman"/>
              <a:ea typeface="方正仿宋_GBK"/>
            </a:endParaRPr>
          </a:p>
          <a:p>
            <a:pPr indent="269875" algn="just">
              <a:spcAft>
                <a:spcPts val="0"/>
              </a:spcAft>
            </a:pPr>
            <a:r>
              <a:rPr lang="zh-CN" altLang="zh-CN" sz="1200" kern="100" dirty="0" smtClean="0">
                <a:latin typeface="Times New Roman"/>
                <a:ea typeface="方正仿宋_GBK"/>
              </a:rPr>
              <a:t>甲产品产量预算数为</a:t>
            </a:r>
            <a:r>
              <a:rPr lang="en-US" altLang="zh-CN" sz="1200" kern="100" dirty="0" smtClean="0">
                <a:latin typeface="Times New Roman"/>
                <a:ea typeface="方正仿宋_GBK"/>
              </a:rPr>
              <a:t>5 000</a:t>
            </a:r>
            <a:r>
              <a:rPr lang="zh-CN" altLang="zh-CN" sz="1200" kern="100" dirty="0" smtClean="0">
                <a:latin typeface="Times New Roman"/>
                <a:ea typeface="方正仿宋_GBK"/>
              </a:rPr>
              <a:t>件，实际数为</a:t>
            </a:r>
            <a:r>
              <a:rPr lang="en-US" altLang="zh-CN" sz="1200" kern="100" dirty="0" smtClean="0">
                <a:latin typeface="Times New Roman"/>
                <a:ea typeface="方正仿宋_GBK"/>
              </a:rPr>
              <a:t>6 000</a:t>
            </a:r>
            <a:r>
              <a:rPr lang="zh-CN" altLang="zh-CN" sz="1200" kern="100" dirty="0" smtClean="0">
                <a:latin typeface="Times New Roman"/>
                <a:ea typeface="方正仿宋_GBK"/>
              </a:rPr>
              <a:t>件；其成本项目中的直接人工单位成本上年实际数为</a:t>
            </a:r>
            <a:r>
              <a:rPr lang="en-US" altLang="zh-CN" sz="1200" kern="100" dirty="0" smtClean="0">
                <a:latin typeface="Times New Roman"/>
                <a:ea typeface="方正仿宋_GBK"/>
              </a:rPr>
              <a:t>71.00</a:t>
            </a:r>
            <a:r>
              <a:rPr lang="zh-CN" altLang="zh-CN" sz="1200" kern="100" dirty="0" smtClean="0">
                <a:latin typeface="Times New Roman"/>
                <a:ea typeface="方正仿宋_GBK"/>
              </a:rPr>
              <a:t>元</a:t>
            </a:r>
            <a:r>
              <a:rPr lang="en-US" altLang="zh-CN" sz="1200" kern="100" dirty="0" smtClean="0">
                <a:latin typeface="Times New Roman"/>
                <a:ea typeface="方正仿宋_GBK"/>
              </a:rPr>
              <a:t>/</a:t>
            </a:r>
            <a:r>
              <a:rPr lang="zh-CN" altLang="zh-CN" sz="1200" kern="100" dirty="0" smtClean="0">
                <a:latin typeface="Times New Roman"/>
                <a:ea typeface="方正仿宋_GBK"/>
              </a:rPr>
              <a:t>件，预算数为</a:t>
            </a:r>
            <a:r>
              <a:rPr lang="en-US" altLang="zh-CN" sz="1200" kern="100" dirty="0" smtClean="0">
                <a:latin typeface="Times New Roman"/>
                <a:ea typeface="方正仿宋_GBK"/>
              </a:rPr>
              <a:t>68.00</a:t>
            </a:r>
            <a:r>
              <a:rPr lang="zh-CN" altLang="zh-CN" sz="1200" kern="100" dirty="0" smtClean="0">
                <a:latin typeface="Times New Roman"/>
                <a:ea typeface="方正仿宋_GBK"/>
              </a:rPr>
              <a:t>元</a:t>
            </a:r>
            <a:r>
              <a:rPr lang="en-US" altLang="zh-CN" sz="1200" kern="100" dirty="0" smtClean="0">
                <a:latin typeface="Times New Roman"/>
                <a:ea typeface="方正仿宋_GBK"/>
              </a:rPr>
              <a:t>/</a:t>
            </a:r>
            <a:r>
              <a:rPr lang="zh-CN" altLang="zh-CN" sz="1200" kern="100" dirty="0" smtClean="0">
                <a:latin typeface="Times New Roman"/>
                <a:ea typeface="方正仿宋_GBK"/>
              </a:rPr>
              <a:t>件，实际数为</a:t>
            </a:r>
            <a:r>
              <a:rPr lang="en-US" altLang="zh-CN" sz="1200" kern="100" dirty="0" smtClean="0">
                <a:latin typeface="Times New Roman"/>
                <a:ea typeface="方正仿宋_GBK"/>
              </a:rPr>
              <a:t>70.00</a:t>
            </a:r>
            <a:r>
              <a:rPr lang="zh-CN" altLang="zh-CN" sz="1200" kern="100" dirty="0" smtClean="0">
                <a:latin typeface="Times New Roman"/>
                <a:ea typeface="方正仿宋_GBK"/>
              </a:rPr>
              <a:t>元</a:t>
            </a:r>
            <a:r>
              <a:rPr lang="en-US" altLang="zh-CN" sz="1200" kern="100" dirty="0" smtClean="0">
                <a:latin typeface="Times New Roman"/>
                <a:ea typeface="方正仿宋_GBK"/>
              </a:rPr>
              <a:t>/</a:t>
            </a:r>
            <a:r>
              <a:rPr lang="zh-CN" altLang="zh-CN" sz="1200" kern="100" dirty="0" smtClean="0">
                <a:latin typeface="Times New Roman"/>
                <a:ea typeface="方正仿宋_GBK"/>
              </a:rPr>
              <a:t>件；可代入式（</a:t>
            </a:r>
            <a:r>
              <a:rPr lang="en-US" altLang="zh-CN" sz="1200" kern="100" dirty="0" smtClean="0">
                <a:latin typeface="Times New Roman"/>
                <a:ea typeface="方正仿宋_GBK"/>
              </a:rPr>
              <a:t>10</a:t>
            </a:r>
            <a:r>
              <a:rPr lang="en-US" altLang="zh-CN" sz="1200" kern="100" dirty="0" smtClean="0">
                <a:latin typeface="黑体"/>
                <a:ea typeface="仿宋_GB2312"/>
              </a:rPr>
              <a:t>-</a:t>
            </a:r>
            <a:r>
              <a:rPr lang="en-US" altLang="zh-CN" sz="1200" kern="100" dirty="0" smtClean="0">
                <a:latin typeface="Times New Roman"/>
                <a:ea typeface="方正仿宋_GBK"/>
              </a:rPr>
              <a:t>10</a:t>
            </a:r>
            <a:r>
              <a:rPr lang="zh-CN" altLang="zh-CN" sz="1200" kern="100" dirty="0" smtClean="0">
                <a:latin typeface="Times New Roman"/>
                <a:ea typeface="方正仿宋_GBK"/>
              </a:rPr>
              <a:t>）和式（</a:t>
            </a:r>
            <a:r>
              <a:rPr lang="en-US" altLang="zh-CN" sz="1200" kern="100" dirty="0" smtClean="0">
                <a:latin typeface="Times New Roman"/>
                <a:ea typeface="方正仿宋_GBK"/>
              </a:rPr>
              <a:t>10</a:t>
            </a:r>
            <a:r>
              <a:rPr lang="en-US" altLang="zh-CN" sz="1200" kern="100" dirty="0" smtClean="0">
                <a:latin typeface="黑体"/>
                <a:ea typeface="仿宋_GB2312"/>
              </a:rPr>
              <a:t>-</a:t>
            </a:r>
            <a:r>
              <a:rPr lang="en-US" altLang="zh-CN" sz="1200" kern="100" dirty="0" smtClean="0">
                <a:latin typeface="Times New Roman"/>
                <a:ea typeface="方正仿宋_GBK"/>
              </a:rPr>
              <a:t>11</a:t>
            </a:r>
            <a:r>
              <a:rPr lang="zh-CN" altLang="zh-CN" sz="1200" kern="100" dirty="0" smtClean="0">
                <a:latin typeface="Times New Roman"/>
                <a:ea typeface="方正仿宋_GBK"/>
              </a:rPr>
              <a:t>）分别计算</a:t>
            </a:r>
            <a:r>
              <a:rPr lang="zh-CN" altLang="zh-CN" sz="1200" kern="0" dirty="0" smtClean="0">
                <a:latin typeface="Times New Roman"/>
                <a:ea typeface="方正仿宋_GBK"/>
              </a:rPr>
              <a:t>产量因素变动和直接人工单位成本因素变动对甲产品直接人工成本降低额差额影响额。</a:t>
            </a:r>
            <a:endParaRPr lang="zh-CN" altLang="zh-CN" sz="1200" kern="100" dirty="0" smtClean="0">
              <a:latin typeface="Times New Roman"/>
              <a:ea typeface="仿宋_GB2312"/>
            </a:endParaRPr>
          </a:p>
          <a:p>
            <a:endParaRPr lang="zh-CN" altLang="en-US" dirty="0"/>
          </a:p>
        </p:txBody>
      </p:sp>
      <p:sp>
        <p:nvSpPr>
          <p:cNvPr id="4" name="灯片编号占位符 3"/>
          <p:cNvSpPr>
            <a:spLocks noGrp="1"/>
          </p:cNvSpPr>
          <p:nvPr>
            <p:ph type="sldNum" sz="quarter" idx="10"/>
          </p:nvPr>
        </p:nvSpPr>
        <p:spPr/>
        <p:txBody>
          <a:bodyPr/>
          <a:lstStyle/>
          <a:p>
            <a:fld id="{A3619B32-5185-48D1-8D28-36AFA0615888}" type="slidenum">
              <a:rPr lang="en-US" altLang="zh-CN" smtClean="0"/>
              <a:pPr/>
              <a:t>96</a:t>
            </a:fld>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E4ABF6-D954-49B3-B7E6-37B7F715C597}" type="slidenum">
              <a:rPr lang="en-US" altLang="zh-CN"/>
              <a:pPr/>
              <a:t>4</a:t>
            </a:fld>
            <a:endParaRPr lang="en-US" altLang="zh-CN"/>
          </a:p>
        </p:txBody>
      </p:sp>
      <p:sp>
        <p:nvSpPr>
          <p:cNvPr id="58370" name="Rectangle 2"/>
          <p:cNvSpPr>
            <a:spLocks noGrp="1" noRot="1" noChangeAspect="1" noChangeArrowheads="1" noTextEdit="1"/>
          </p:cNvSpPr>
          <p:nvPr>
            <p:ph type="sldImg"/>
          </p:nvPr>
        </p:nvSpPr>
        <p:spPr>
          <a:xfrm>
            <a:off x="381000" y="685800"/>
            <a:ext cx="6096000" cy="3429000"/>
          </a:xfrm>
          <a:ln/>
        </p:spPr>
      </p:sp>
      <p:sp>
        <p:nvSpPr>
          <p:cNvPr id="58371" name="Rectangle 3"/>
          <p:cNvSpPr>
            <a:spLocks noGrp="1" noChangeArrowheads="1"/>
          </p:cNvSpPr>
          <p:nvPr>
            <p:ph type="body" idx="1"/>
          </p:nvPr>
        </p:nvSpPr>
        <p:spPr/>
        <p:txBody>
          <a:bodyPr/>
          <a:lstStyle/>
          <a:p>
            <a:pPr indent="269875">
              <a:spcBef>
                <a:spcPts val="1200"/>
              </a:spcBef>
              <a:spcAft>
                <a:spcPts val="600"/>
              </a:spcAft>
            </a:pPr>
            <a:r>
              <a:rPr lang="zh-CN" altLang="zh-CN" sz="1200" kern="100" dirty="0" smtClean="0">
                <a:latin typeface="黑体"/>
                <a:cs typeface="Times New Roman"/>
              </a:rPr>
              <a:t>一、流通加工成本的构成</a:t>
            </a:r>
          </a:p>
          <a:p>
            <a:pPr indent="269875" algn="just">
              <a:spcAft>
                <a:spcPts val="0"/>
              </a:spcAft>
            </a:pPr>
            <a:r>
              <a:rPr lang="zh-CN" altLang="zh-CN" sz="1200" kern="100" dirty="0" smtClean="0">
                <a:latin typeface="Times New Roman"/>
                <a:ea typeface="宋体"/>
              </a:rPr>
              <a:t>在物流系统中进行流通加工所消耗的物化劳动和活劳动的货币表现，即为流通加工成本。流通加工成本由以下方面构成：</a:t>
            </a:r>
          </a:p>
          <a:p>
            <a:pPr indent="269875" algn="just">
              <a:spcBef>
                <a:spcPts val="300"/>
              </a:spcBef>
              <a:spcAft>
                <a:spcPts val="200"/>
              </a:spcAft>
            </a:pPr>
            <a:r>
              <a:rPr lang="en-US" altLang="zh-CN" sz="1200" kern="100" dirty="0" smtClean="0">
                <a:latin typeface="黑体"/>
                <a:cs typeface="Times New Roman"/>
              </a:rPr>
              <a:t>1</a:t>
            </a:r>
            <a:r>
              <a:rPr lang="zh-CN" altLang="zh-CN" sz="1200" kern="100" dirty="0" smtClean="0">
                <a:latin typeface="黑体"/>
                <a:cs typeface="Times New Roman"/>
              </a:rPr>
              <a:t>．流通加工设备费用</a:t>
            </a:r>
          </a:p>
          <a:p>
            <a:pPr indent="269875" algn="just">
              <a:spcAft>
                <a:spcPts val="0"/>
              </a:spcAft>
            </a:pPr>
            <a:r>
              <a:rPr lang="zh-CN" altLang="zh-CN" sz="1200" kern="100" dirty="0" smtClean="0">
                <a:latin typeface="Times New Roman"/>
                <a:ea typeface="宋体"/>
              </a:rPr>
              <a:t>流通加工设备因流通加工形式、服务对象的不同而不同。物流中心常见的流通加工设备有数种，如剪板加工需要的剪板机，印贴标签条码的喷印机，拆箱需要的拆箱机等。购置这些设备所支出的费用，通过流通加工费的形式转移到被加工的产品中去。</a:t>
            </a:r>
          </a:p>
          <a:p>
            <a:pPr indent="269875" algn="just">
              <a:spcBef>
                <a:spcPts val="300"/>
              </a:spcBef>
              <a:spcAft>
                <a:spcPts val="200"/>
              </a:spcAft>
            </a:pPr>
            <a:r>
              <a:rPr lang="en-US" altLang="zh-CN" sz="1200" kern="100" dirty="0" smtClean="0">
                <a:latin typeface="黑体"/>
                <a:cs typeface="Times New Roman"/>
              </a:rPr>
              <a:t>2</a:t>
            </a:r>
            <a:r>
              <a:rPr lang="zh-CN" altLang="zh-CN" sz="1200" kern="100" dirty="0" smtClean="0">
                <a:latin typeface="黑体"/>
                <a:cs typeface="Times New Roman"/>
              </a:rPr>
              <a:t>．流通加工材料费用</a:t>
            </a:r>
          </a:p>
          <a:p>
            <a:pPr indent="269875" algn="just">
              <a:spcAft>
                <a:spcPts val="0"/>
              </a:spcAft>
            </a:pPr>
            <a:r>
              <a:rPr lang="zh-CN" altLang="zh-CN" sz="1200" kern="100" dirty="0" smtClean="0">
                <a:latin typeface="Times New Roman"/>
                <a:ea typeface="宋体"/>
              </a:rPr>
              <a:t>在流通加工过程中需要消耗一些材料，如包装材料等，消耗这些材料所需要的费用，即为流通加工材料费用。</a:t>
            </a:r>
          </a:p>
          <a:p>
            <a:pPr indent="269875" algn="just">
              <a:spcBef>
                <a:spcPts val="300"/>
              </a:spcBef>
              <a:spcAft>
                <a:spcPts val="200"/>
              </a:spcAft>
            </a:pPr>
            <a:r>
              <a:rPr lang="en-US" altLang="zh-CN" sz="1200" kern="100" dirty="0" smtClean="0">
                <a:latin typeface="黑体"/>
                <a:cs typeface="Times New Roman"/>
              </a:rPr>
              <a:t>3</a:t>
            </a:r>
            <a:r>
              <a:rPr lang="zh-CN" altLang="zh-CN" sz="1200" kern="100" dirty="0" smtClean="0">
                <a:latin typeface="黑体"/>
                <a:cs typeface="Times New Roman"/>
              </a:rPr>
              <a:t>．流通加工劳务费用</a:t>
            </a:r>
          </a:p>
          <a:p>
            <a:pPr indent="269875" algn="just">
              <a:spcAft>
                <a:spcPts val="0"/>
              </a:spcAft>
            </a:pPr>
            <a:r>
              <a:rPr lang="zh-CN" altLang="zh-CN" sz="1200" kern="100" dirty="0" smtClean="0">
                <a:latin typeface="Times New Roman"/>
                <a:ea typeface="宋体"/>
              </a:rPr>
              <a:t>在流通加工过程中从事加工活动的管理人员、工人及有关人员工资、奖金等费用的总和，即为流通加工劳务费用。</a:t>
            </a:r>
          </a:p>
          <a:p>
            <a:pPr indent="269875" algn="just">
              <a:spcBef>
                <a:spcPts val="300"/>
              </a:spcBef>
              <a:spcAft>
                <a:spcPts val="200"/>
              </a:spcAft>
            </a:pPr>
            <a:r>
              <a:rPr lang="en-US" altLang="zh-CN" sz="1200" kern="100" dirty="0" smtClean="0">
                <a:latin typeface="黑体"/>
                <a:cs typeface="Times New Roman"/>
              </a:rPr>
              <a:t>4</a:t>
            </a:r>
            <a:r>
              <a:rPr lang="zh-CN" altLang="zh-CN" sz="1200" kern="100" dirty="0" smtClean="0">
                <a:latin typeface="黑体"/>
                <a:cs typeface="Times New Roman"/>
              </a:rPr>
              <a:t>．流通加工其他费用</a:t>
            </a:r>
          </a:p>
          <a:p>
            <a:pPr indent="269875" algn="just">
              <a:spcAft>
                <a:spcPts val="0"/>
              </a:spcAft>
            </a:pPr>
            <a:r>
              <a:rPr lang="zh-CN" altLang="zh-CN" sz="1200" kern="100" dirty="0" smtClean="0">
                <a:latin typeface="Times New Roman"/>
                <a:ea typeface="宋体"/>
              </a:rPr>
              <a:t>除上述费用外，在流通加工中耗用的电力、燃料、油料等费用，也是流通加工成本的构成费用。</a:t>
            </a:r>
          </a:p>
          <a:p>
            <a:pPr indent="269875" algn="just">
              <a:spcAft>
                <a:spcPts val="0"/>
              </a:spcAft>
            </a:pPr>
            <a:r>
              <a:rPr lang="zh-CN" altLang="zh-CN" sz="1200" kern="100" dirty="0" smtClean="0">
                <a:highlight>
                  <a:srgbClr val="808080"/>
                </a:highlight>
                <a:latin typeface="Times New Roman"/>
                <a:ea typeface="宋体"/>
              </a:rPr>
              <a:t>为简化核算，对流通加工成本可设置直接材料、直接人工和制造费用三个成本项目。</a:t>
            </a:r>
            <a:endParaRPr lang="zh-CN" altLang="zh-CN" sz="1200" kern="100" dirty="0" smtClean="0">
              <a:latin typeface="Times New Roman"/>
              <a:ea typeface="宋体"/>
            </a:endParaRPr>
          </a:p>
          <a:p>
            <a:endParaRPr lang="en-US" altLang="zh-CN" dirty="0"/>
          </a:p>
        </p:txBody>
      </p:sp>
    </p:spTree>
    <p:extLst>
      <p:ext uri="{BB962C8B-B14F-4D97-AF65-F5344CB8AC3E}">
        <p14:creationId xmlns:p14="http://schemas.microsoft.com/office/powerpoint/2010/main" val="1201315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zh-CN" altLang="zh-CN" sz="1200" kern="1200" dirty="0" smtClean="0">
                <a:solidFill>
                  <a:schemeClr val="tx1"/>
                </a:solidFill>
                <a:latin typeface="Arial" panose="020B0604020202020204" pitchFamily="34" charset="0"/>
                <a:ea typeface="宋体" panose="02010600030101010101" pitchFamily="2" charset="-122"/>
                <a:cs typeface="+mn-cs"/>
              </a:rPr>
              <a:t>直接材料费用受材料消耗量和材料价格两个因素的影响。直接材料费用的计算，应正确计算与确定材料的消耗数量和价格。</a:t>
            </a:r>
          </a:p>
          <a:p>
            <a:endParaRPr lang="zh-CN" altLang="en-US" dirty="0"/>
          </a:p>
        </p:txBody>
      </p:sp>
      <p:sp>
        <p:nvSpPr>
          <p:cNvPr id="4" name="灯片编号占位符 3"/>
          <p:cNvSpPr>
            <a:spLocks noGrp="1"/>
          </p:cNvSpPr>
          <p:nvPr>
            <p:ph type="sldNum" sz="quarter" idx="10"/>
          </p:nvPr>
        </p:nvSpPr>
        <p:spPr/>
        <p:txBody>
          <a:bodyPr/>
          <a:lstStyle/>
          <a:p>
            <a:fld id="{A3619B32-5185-48D1-8D28-36AFA0615888}" type="slidenum">
              <a:rPr lang="en-US" altLang="zh-CN" smtClean="0"/>
              <a:pPr/>
              <a:t>5</a:t>
            </a:fld>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zh-CN" sz="1200" kern="1200" dirty="0" smtClean="0">
                <a:solidFill>
                  <a:schemeClr val="tx1"/>
                </a:solidFill>
                <a:latin typeface="Arial" panose="020B0604020202020204" pitchFamily="34" charset="0"/>
                <a:ea typeface="宋体" panose="02010600030101010101" pitchFamily="2" charset="-122"/>
                <a:cs typeface="+mn-cs"/>
              </a:rPr>
              <a:t>（</a:t>
            </a:r>
            <a:r>
              <a:rPr lang="en-US" altLang="zh-CN" sz="1200" kern="1200" dirty="0" smtClean="0">
                <a:solidFill>
                  <a:schemeClr val="tx1"/>
                </a:solidFill>
                <a:latin typeface="Arial" panose="020B0604020202020204" pitchFamily="34" charset="0"/>
                <a:ea typeface="宋体" panose="02010600030101010101" pitchFamily="2" charset="-122"/>
                <a:cs typeface="+mn-cs"/>
              </a:rPr>
              <a:t>2</a:t>
            </a:r>
            <a:r>
              <a:rPr lang="zh-CN" altLang="zh-CN" sz="1200" kern="1200" dirty="0" smtClean="0">
                <a:solidFill>
                  <a:schemeClr val="tx1"/>
                </a:solidFill>
                <a:latin typeface="Arial" panose="020B0604020202020204" pitchFamily="34" charset="0"/>
                <a:ea typeface="宋体" panose="02010600030101010101" pitchFamily="2" charset="-122"/>
                <a:cs typeface="+mn-cs"/>
              </a:rPr>
              <a:t>）消耗材料价格的计算</a:t>
            </a:r>
            <a:r>
              <a:rPr lang="en-US" altLang="zh-CN" sz="1200" kern="1200" dirty="0" smtClean="0">
                <a:solidFill>
                  <a:schemeClr val="tx1"/>
                </a:solidFill>
                <a:latin typeface="Arial" panose="020B0604020202020204" pitchFamily="34" charset="0"/>
                <a:ea typeface="宋体" panose="02010600030101010101" pitchFamily="2" charset="-122"/>
                <a:cs typeface="+mn-cs"/>
              </a:rPr>
              <a:t>  </a:t>
            </a:r>
            <a:r>
              <a:rPr lang="zh-CN" altLang="zh-CN" sz="1200" kern="1200" dirty="0" smtClean="0">
                <a:solidFill>
                  <a:schemeClr val="tx1"/>
                </a:solidFill>
                <a:latin typeface="Arial" panose="020B0604020202020204" pitchFamily="34" charset="0"/>
                <a:ea typeface="宋体" panose="02010600030101010101" pitchFamily="2" charset="-122"/>
                <a:cs typeface="+mn-cs"/>
              </a:rPr>
              <a:t>在实际工作中，物流企业可以按照实际成本计价组织材料核算，也可按计划成本计价组织材料核算，但无论采用哪种计价方式，加工过程中消耗的材料，都应当是材料的实际成本。</a:t>
            </a:r>
          </a:p>
          <a:p>
            <a:r>
              <a:rPr lang="zh-CN" altLang="zh-CN" sz="1200" kern="1200" dirty="0" smtClean="0">
                <a:solidFill>
                  <a:schemeClr val="tx1"/>
                </a:solidFill>
                <a:latin typeface="Arial" panose="020B0604020202020204" pitchFamily="34" charset="0"/>
                <a:ea typeface="宋体" panose="02010600030101010101" pitchFamily="2" charset="-122"/>
                <a:cs typeface="+mn-cs"/>
              </a:rPr>
              <a:t>当采用计划成本计价组织材料核算时，物流企业应当正确计算消耗材料应分摊的材料成本差异，将消耗材料的计划成本调整为实际成本。消耗材料的实际成本等于计划成本加上应分摊的材料成本超支差异，或减去应分摊的材料成本节约差异。</a:t>
            </a:r>
          </a:p>
          <a:p>
            <a:endParaRPr lang="zh-CN" altLang="en-US" dirty="0"/>
          </a:p>
        </p:txBody>
      </p:sp>
      <p:sp>
        <p:nvSpPr>
          <p:cNvPr id="4" name="灯片编号占位符 3"/>
          <p:cNvSpPr>
            <a:spLocks noGrp="1"/>
          </p:cNvSpPr>
          <p:nvPr>
            <p:ph type="sldNum" sz="quarter" idx="10"/>
          </p:nvPr>
        </p:nvSpPr>
        <p:spPr/>
        <p:txBody>
          <a:bodyPr/>
          <a:lstStyle/>
          <a:p>
            <a:fld id="{A3619B32-5185-48D1-8D28-36AFA0615888}" type="slidenum">
              <a:rPr lang="en-US" altLang="zh-CN" smtClean="0"/>
              <a:pPr/>
              <a:t>7</a:t>
            </a:fld>
            <a:endParaRPr lang="en-US"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zh-CN" sz="1200" kern="1200" dirty="0" smtClean="0">
                <a:solidFill>
                  <a:schemeClr val="tx1"/>
                </a:solidFill>
                <a:latin typeface="Arial" panose="020B0604020202020204" pitchFamily="34" charset="0"/>
                <a:ea typeface="宋体" panose="02010600030101010101" pitchFamily="2" charset="-122"/>
                <a:cs typeface="+mn-cs"/>
              </a:rPr>
              <a:t>（</a:t>
            </a:r>
            <a:r>
              <a:rPr lang="en-US" altLang="zh-CN" sz="1200" kern="1200" dirty="0" smtClean="0">
                <a:solidFill>
                  <a:schemeClr val="tx1"/>
                </a:solidFill>
                <a:latin typeface="Arial" panose="020B0604020202020204" pitchFamily="34" charset="0"/>
                <a:ea typeface="宋体" panose="02010600030101010101" pitchFamily="2" charset="-122"/>
                <a:cs typeface="+mn-cs"/>
              </a:rPr>
              <a:t>3</a:t>
            </a:r>
            <a:r>
              <a:rPr lang="zh-CN" altLang="zh-CN" sz="1200" kern="1200" dirty="0" smtClean="0">
                <a:solidFill>
                  <a:schemeClr val="tx1"/>
                </a:solidFill>
                <a:latin typeface="Arial" panose="020B0604020202020204" pitchFamily="34" charset="0"/>
                <a:ea typeface="宋体" panose="02010600030101010101" pitchFamily="2" charset="-122"/>
                <a:cs typeface="+mn-cs"/>
              </a:rPr>
              <a:t>）直接材料费用的归集</a:t>
            </a:r>
            <a:r>
              <a:rPr lang="en-US" altLang="zh-CN" sz="1200" kern="1200" dirty="0" smtClean="0">
                <a:solidFill>
                  <a:schemeClr val="tx1"/>
                </a:solidFill>
                <a:latin typeface="Arial" panose="020B0604020202020204" pitchFamily="34" charset="0"/>
                <a:ea typeface="宋体" panose="02010600030101010101" pitchFamily="2" charset="-122"/>
                <a:cs typeface="+mn-cs"/>
              </a:rPr>
              <a:t>  </a:t>
            </a:r>
            <a:r>
              <a:rPr lang="zh-CN" altLang="zh-CN" sz="1200" kern="1200" dirty="0" smtClean="0">
                <a:solidFill>
                  <a:schemeClr val="tx1"/>
                </a:solidFill>
                <a:latin typeface="Arial" panose="020B0604020202020204" pitchFamily="34" charset="0"/>
                <a:ea typeface="宋体" panose="02010600030101010101" pitchFamily="2" charset="-122"/>
                <a:cs typeface="+mn-cs"/>
              </a:rPr>
              <a:t>在直接材料费用中，材料费用数额是根据全部领料凭证汇总编制“耗用材料汇总表”确定的。</a:t>
            </a:r>
          </a:p>
          <a:p>
            <a:r>
              <a:rPr lang="zh-CN" altLang="zh-CN" sz="1200" kern="1200" dirty="0" smtClean="0">
                <a:solidFill>
                  <a:schemeClr val="tx1"/>
                </a:solidFill>
                <a:latin typeface="Arial" panose="020B0604020202020204" pitchFamily="34" charset="0"/>
                <a:ea typeface="宋体" panose="02010600030101010101" pitchFamily="2" charset="-122"/>
                <a:cs typeface="+mn-cs"/>
              </a:rPr>
              <a:t>在归集直接材料费用时，凡能分清某一成本计算对象的费用，应单独列出，以便直接计入该加工对象的产品成本计算单中；属于几个加工成本对象共同耗用的直接材料费用，应当选择适当的方法，分配计入各加工成本计算对象的成本计算单中。</a:t>
            </a:r>
          </a:p>
          <a:p>
            <a:endParaRPr lang="zh-CN" altLang="en-US" dirty="0"/>
          </a:p>
        </p:txBody>
      </p:sp>
      <p:sp>
        <p:nvSpPr>
          <p:cNvPr id="4" name="灯片编号占位符 3"/>
          <p:cNvSpPr>
            <a:spLocks noGrp="1"/>
          </p:cNvSpPr>
          <p:nvPr>
            <p:ph type="sldNum" sz="quarter" idx="10"/>
          </p:nvPr>
        </p:nvSpPr>
        <p:spPr/>
        <p:txBody>
          <a:bodyPr/>
          <a:lstStyle/>
          <a:p>
            <a:fld id="{A3619B32-5185-48D1-8D28-36AFA0615888}" type="slidenum">
              <a:rPr lang="en-US" altLang="zh-CN" smtClean="0"/>
              <a:pPr/>
              <a:t>8</a:t>
            </a:fld>
            <a:endParaRPr lang="en-US"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zh-CN" altLang="zh-CN" sz="1200" kern="1200" dirty="0" smtClean="0">
                <a:solidFill>
                  <a:schemeClr val="tx1"/>
                </a:solidFill>
                <a:latin typeface="Arial" panose="020B0604020202020204" pitchFamily="34" charset="0"/>
                <a:ea typeface="宋体" panose="02010600030101010101" pitchFamily="2" charset="-122"/>
                <a:cs typeface="+mn-cs"/>
              </a:rPr>
              <a:t>制造费用是各加工单位为组织和管理流通加工所发生的间接费用，其受益对象是流通加工单位当期所发生的全部产品。当加工单位只加工一种产品时，制造费用不需要在受益对象之间分配，直接转入流通加工成本；若加工多种产品时，则需要在全部受益对象之间分配，包括自制材料、工具，以及生产单位负责进行的在建工程，都要负担制造费用。在选择制造费用分配方法时，同样注意分配标准的合理和简便。在实际工作中，制造费用分配方法有生产工时分配法、机器工时分配法、系数分配法、直接人工费用比例分配法、计划分配率分配法等。现以生产工时分配法、机器工时分配法和预算分配率分配法为例说明。</a:t>
            </a:r>
          </a:p>
          <a:p>
            <a:endParaRPr lang="zh-CN" altLang="en-US" dirty="0"/>
          </a:p>
        </p:txBody>
      </p:sp>
      <p:sp>
        <p:nvSpPr>
          <p:cNvPr id="4" name="灯片编号占位符 3"/>
          <p:cNvSpPr>
            <a:spLocks noGrp="1"/>
          </p:cNvSpPr>
          <p:nvPr>
            <p:ph type="sldNum" sz="quarter" idx="10"/>
          </p:nvPr>
        </p:nvSpPr>
        <p:spPr/>
        <p:txBody>
          <a:bodyPr/>
          <a:lstStyle/>
          <a:p>
            <a:fld id="{A3619B32-5185-48D1-8D28-36AFA0615888}" type="slidenum">
              <a:rPr lang="en-US" altLang="zh-CN" smtClean="0"/>
              <a:pPr/>
              <a:t>11</a:t>
            </a:fld>
            <a:endParaRPr lang="en-US" alt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zh-CN" sz="1200" kern="1200" dirty="0" smtClean="0">
                <a:solidFill>
                  <a:schemeClr val="tx1"/>
                </a:solidFill>
                <a:latin typeface="Arial" panose="020B0604020202020204" pitchFamily="34" charset="0"/>
                <a:ea typeface="宋体" panose="02010600030101010101" pitchFamily="2" charset="-122"/>
                <a:cs typeface="+mn-cs"/>
              </a:rPr>
              <a:t>（</a:t>
            </a:r>
            <a:r>
              <a:rPr lang="en-US" altLang="zh-CN" sz="1200" kern="1200" dirty="0" smtClean="0">
                <a:solidFill>
                  <a:schemeClr val="tx1"/>
                </a:solidFill>
                <a:latin typeface="Arial" panose="020B0604020202020204" pitchFamily="34" charset="0"/>
                <a:ea typeface="宋体" panose="02010600030101010101" pitchFamily="2" charset="-122"/>
                <a:cs typeface="+mn-cs"/>
              </a:rPr>
              <a:t>2</a:t>
            </a:r>
            <a:r>
              <a:rPr lang="zh-CN" altLang="zh-CN" sz="1200" kern="1200" dirty="0" smtClean="0">
                <a:solidFill>
                  <a:schemeClr val="tx1"/>
                </a:solidFill>
                <a:latin typeface="Arial" panose="020B0604020202020204" pitchFamily="34" charset="0"/>
                <a:ea typeface="宋体" panose="02010600030101010101" pitchFamily="2" charset="-122"/>
                <a:cs typeface="+mn-cs"/>
              </a:rPr>
              <a:t>）机器工时分配法</a:t>
            </a:r>
            <a:r>
              <a:rPr lang="en-US" altLang="zh-CN" sz="1200" kern="1200" dirty="0" smtClean="0">
                <a:solidFill>
                  <a:schemeClr val="tx1"/>
                </a:solidFill>
                <a:latin typeface="Arial" panose="020B0604020202020204" pitchFamily="34" charset="0"/>
                <a:ea typeface="宋体" panose="02010600030101010101" pitchFamily="2" charset="-122"/>
                <a:cs typeface="+mn-cs"/>
              </a:rPr>
              <a:t>  </a:t>
            </a:r>
            <a:r>
              <a:rPr lang="zh-CN" altLang="zh-CN" sz="1200" kern="1200" dirty="0" smtClean="0">
                <a:solidFill>
                  <a:schemeClr val="tx1"/>
                </a:solidFill>
                <a:latin typeface="Arial" panose="020B0604020202020204" pitchFamily="34" charset="0"/>
                <a:ea typeface="宋体" panose="02010600030101010101" pitchFamily="2" charset="-122"/>
                <a:cs typeface="+mn-cs"/>
              </a:rPr>
              <a:t>机器工时分配法是以各种加工产品（各受益对象）的机器工作时间为标准，来分配制造费用的方法。当制造费用中机器设备的折旧费用和修理费用比较大时，采用机器工时分配法比较合理。</a:t>
            </a:r>
          </a:p>
          <a:p>
            <a:r>
              <a:rPr lang="zh-CN" altLang="zh-CN" sz="1200" kern="1200" dirty="0" smtClean="0">
                <a:solidFill>
                  <a:schemeClr val="tx1"/>
                </a:solidFill>
                <a:latin typeface="Arial" panose="020B0604020202020204" pitchFamily="34" charset="0"/>
                <a:ea typeface="宋体" panose="02010600030101010101" pitchFamily="2" charset="-122"/>
                <a:cs typeface="+mn-cs"/>
              </a:rPr>
              <a:t>必须指出，不同机器设备在同一工作时间内的折旧费用和修理费用差别较大。也就是说，同一件产品在不同的机器上的单位加工时间，所负担的费用应当有所差别。因此，当一个加工部门内存在使用和维修费用差别较大的不同类型的机器设备时，应将机器设备合理分类，确定各类机器设备的工时系数。各类机器设备的实际工作时间，应当按照其工时系数换算成标准机器工时，将标准机器工时作为分配制造费用的依据。</a:t>
            </a:r>
          </a:p>
          <a:p>
            <a:endParaRPr lang="zh-CN" altLang="en-US" dirty="0"/>
          </a:p>
        </p:txBody>
      </p:sp>
      <p:sp>
        <p:nvSpPr>
          <p:cNvPr id="4" name="灯片编号占位符 3"/>
          <p:cNvSpPr>
            <a:spLocks noGrp="1"/>
          </p:cNvSpPr>
          <p:nvPr>
            <p:ph type="sldNum" sz="quarter" idx="10"/>
          </p:nvPr>
        </p:nvSpPr>
        <p:spPr/>
        <p:txBody>
          <a:bodyPr/>
          <a:lstStyle/>
          <a:p>
            <a:fld id="{A3619B32-5185-48D1-8D28-36AFA0615888}" type="slidenum">
              <a:rPr lang="en-US" altLang="zh-CN" smtClean="0"/>
              <a:pPr/>
              <a:t>14</a:t>
            </a:fld>
            <a:endParaRPr lang="en-US" alt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zh-CN" altLang="zh-CN" sz="1200" kern="1200" dirty="0" smtClean="0">
                <a:solidFill>
                  <a:schemeClr val="tx1"/>
                </a:solidFill>
                <a:latin typeface="Arial" panose="020B0604020202020204" pitchFamily="34" charset="0"/>
                <a:ea typeface="宋体" panose="02010600030101010101" pitchFamily="2" charset="-122"/>
                <a:cs typeface="+mn-cs"/>
              </a:rPr>
              <a:t>从表</a:t>
            </a:r>
            <a:r>
              <a:rPr lang="en-US" altLang="zh-CN" sz="1200" kern="1200" dirty="0" smtClean="0">
                <a:solidFill>
                  <a:schemeClr val="tx1"/>
                </a:solidFill>
                <a:latin typeface="Arial" panose="020B0604020202020204" pitchFamily="34" charset="0"/>
                <a:ea typeface="宋体" panose="02010600030101010101" pitchFamily="2" charset="-122"/>
                <a:cs typeface="+mn-cs"/>
              </a:rPr>
              <a:t>10-4</a:t>
            </a:r>
            <a:r>
              <a:rPr lang="zh-CN" altLang="zh-CN" sz="1200" kern="1200" dirty="0" smtClean="0">
                <a:solidFill>
                  <a:schemeClr val="tx1"/>
                </a:solidFill>
                <a:latin typeface="Arial" panose="020B0604020202020204" pitchFamily="34" charset="0"/>
                <a:ea typeface="宋体" panose="02010600030101010101" pitchFamily="2" charset="-122"/>
                <a:cs typeface="+mn-cs"/>
              </a:rPr>
              <a:t>的分配结果可以看到，乙、丙两种产品实际机器工时均为</a:t>
            </a:r>
            <a:r>
              <a:rPr lang="en-US" altLang="zh-CN" sz="1200" kern="1200" dirty="0" smtClean="0">
                <a:solidFill>
                  <a:schemeClr val="tx1"/>
                </a:solidFill>
                <a:latin typeface="Arial" panose="020B0604020202020204" pitchFamily="34" charset="0"/>
                <a:ea typeface="宋体" panose="02010600030101010101" pitchFamily="2" charset="-122"/>
                <a:cs typeface="+mn-cs"/>
              </a:rPr>
              <a:t>24 000h</a:t>
            </a:r>
            <a:r>
              <a:rPr lang="zh-CN" altLang="zh-CN" sz="1200" kern="1200" dirty="0" smtClean="0">
                <a:solidFill>
                  <a:schemeClr val="tx1"/>
                </a:solidFill>
                <a:latin typeface="Arial" panose="020B0604020202020204" pitchFamily="34" charset="0"/>
                <a:ea typeface="宋体" panose="02010600030101010101" pitchFamily="2" charset="-122"/>
                <a:cs typeface="+mn-cs"/>
              </a:rPr>
              <a:t>，但由于乙产品在</a:t>
            </a:r>
            <a:r>
              <a:rPr lang="en-US" altLang="zh-CN" sz="1200" kern="1200" dirty="0" smtClean="0">
                <a:solidFill>
                  <a:schemeClr val="tx1"/>
                </a:solidFill>
                <a:latin typeface="Arial" panose="020B0604020202020204" pitchFamily="34" charset="0"/>
                <a:ea typeface="宋体" panose="02010600030101010101" pitchFamily="2" charset="-122"/>
                <a:cs typeface="+mn-cs"/>
              </a:rPr>
              <a:t>B</a:t>
            </a:r>
            <a:r>
              <a:rPr lang="zh-CN" altLang="zh-CN" sz="1200" kern="1200" dirty="0" smtClean="0">
                <a:solidFill>
                  <a:schemeClr val="tx1"/>
                </a:solidFill>
                <a:latin typeface="Arial" panose="020B0604020202020204" pitchFamily="34" charset="0"/>
                <a:ea typeface="宋体" panose="02010600030101010101" pitchFamily="2" charset="-122"/>
                <a:cs typeface="+mn-cs"/>
              </a:rPr>
              <a:t>类设备加工工时较多，通过计算</a:t>
            </a:r>
            <a:r>
              <a:rPr lang="en-US" altLang="zh-CN" sz="1200" kern="1200" dirty="0" smtClean="0">
                <a:solidFill>
                  <a:schemeClr val="tx1"/>
                </a:solidFill>
                <a:latin typeface="Arial" panose="020B0604020202020204" pitchFamily="34" charset="0"/>
                <a:ea typeface="宋体" panose="02010600030101010101" pitchFamily="2" charset="-122"/>
                <a:cs typeface="+mn-cs"/>
              </a:rPr>
              <a:t>B</a:t>
            </a:r>
            <a:r>
              <a:rPr lang="zh-CN" altLang="zh-CN" sz="1200" kern="1200" dirty="0" smtClean="0">
                <a:solidFill>
                  <a:schemeClr val="tx1"/>
                </a:solidFill>
                <a:latin typeface="Arial" panose="020B0604020202020204" pitchFamily="34" charset="0"/>
                <a:ea typeface="宋体" panose="02010600030101010101" pitchFamily="2" charset="-122"/>
                <a:cs typeface="+mn-cs"/>
              </a:rPr>
              <a:t>类设备工时系数，乙产品就比丙产品多负担了</a:t>
            </a:r>
            <a:r>
              <a:rPr lang="en-US" altLang="zh-CN" sz="1200" kern="1200" dirty="0" smtClean="0">
                <a:solidFill>
                  <a:schemeClr val="tx1"/>
                </a:solidFill>
                <a:latin typeface="Arial" panose="020B0604020202020204" pitchFamily="34" charset="0"/>
                <a:ea typeface="宋体" panose="02010600030101010101" pitchFamily="2" charset="-122"/>
                <a:cs typeface="+mn-cs"/>
              </a:rPr>
              <a:t>5 280</a:t>
            </a:r>
            <a:r>
              <a:rPr lang="zh-CN" altLang="zh-CN" sz="1200" kern="1200" dirty="0" smtClean="0">
                <a:solidFill>
                  <a:schemeClr val="tx1"/>
                </a:solidFill>
                <a:latin typeface="Arial" panose="020B0604020202020204" pitchFamily="34" charset="0"/>
                <a:ea typeface="宋体" panose="02010600030101010101" pitchFamily="2" charset="-122"/>
                <a:cs typeface="+mn-cs"/>
              </a:rPr>
              <a:t>元费用，这样分配比较合理。</a:t>
            </a:r>
          </a:p>
          <a:p>
            <a:endParaRPr lang="zh-CN" altLang="en-US" dirty="0"/>
          </a:p>
        </p:txBody>
      </p:sp>
      <p:sp>
        <p:nvSpPr>
          <p:cNvPr id="4" name="灯片编号占位符 3"/>
          <p:cNvSpPr>
            <a:spLocks noGrp="1"/>
          </p:cNvSpPr>
          <p:nvPr>
            <p:ph type="sldNum" sz="quarter" idx="10"/>
          </p:nvPr>
        </p:nvSpPr>
        <p:spPr/>
        <p:txBody>
          <a:bodyPr/>
          <a:lstStyle/>
          <a:p>
            <a:fld id="{A3619B32-5185-48D1-8D28-36AFA0615888}" type="slidenum">
              <a:rPr lang="en-US" altLang="zh-CN" smtClean="0"/>
              <a:pPr/>
              <a:t>16</a:t>
            </a:fld>
            <a:endParaRPr lang="en-US"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zh-CN" sz="1200" kern="1200" dirty="0" smtClean="0">
                <a:solidFill>
                  <a:schemeClr val="tx1"/>
                </a:solidFill>
                <a:effectLst/>
                <a:latin typeface="Arial" panose="020B0604020202020204" pitchFamily="34" charset="0"/>
                <a:ea typeface="宋体" panose="02010600030101010101" pitchFamily="2" charset="-122"/>
                <a:cs typeface="+mn-cs"/>
              </a:rPr>
              <a:t>以流通加工成本计算的品种法示例为例，如若对其乙产品采用定额法计算其成本，其过程简述如下。</a:t>
            </a:r>
          </a:p>
          <a:p>
            <a:endParaRPr lang="zh-CN" altLang="en-US" dirty="0"/>
          </a:p>
        </p:txBody>
      </p:sp>
      <p:sp>
        <p:nvSpPr>
          <p:cNvPr id="4" name="灯片编号占位符 3"/>
          <p:cNvSpPr>
            <a:spLocks noGrp="1"/>
          </p:cNvSpPr>
          <p:nvPr>
            <p:ph type="sldNum" sz="quarter" idx="10"/>
          </p:nvPr>
        </p:nvSpPr>
        <p:spPr/>
        <p:txBody>
          <a:bodyPr/>
          <a:lstStyle/>
          <a:p>
            <a:fld id="{A3619B32-5185-48D1-8D28-36AFA0615888}" type="slidenum">
              <a:rPr lang="en-US" altLang="zh-CN" smtClean="0"/>
              <a:pPr/>
              <a:t>42</a:t>
            </a:fld>
            <a:endParaRPr lang="en-US" altLang="zh-CN"/>
          </a:p>
        </p:txBody>
      </p:sp>
    </p:spTree>
    <p:extLst>
      <p:ext uri="{BB962C8B-B14F-4D97-AF65-F5344CB8AC3E}">
        <p14:creationId xmlns:p14="http://schemas.microsoft.com/office/powerpoint/2010/main" val="24296222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bwMode="gray">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sz="quarter"/>
          </p:nvPr>
        </p:nvSpPr>
        <p:spPr bwMode="black">
          <a:xfrm>
            <a:off x="755651" y="2347913"/>
            <a:ext cx="10871200" cy="2295525"/>
          </a:xfrm>
        </p:spPr>
        <p:txBody>
          <a:bodyPr/>
          <a:lstStyle>
            <a:lvl1pPr algn="ctr">
              <a:defRPr sz="3600"/>
            </a:lvl1pPr>
          </a:lstStyle>
          <a:p>
            <a:pPr lvl="0"/>
            <a:r>
              <a:rPr lang="en-US" altLang="ko-KR" noProof="0" smtClean="0"/>
              <a:t>Click to edit Master title style</a:t>
            </a:r>
          </a:p>
        </p:txBody>
      </p:sp>
      <p:sp>
        <p:nvSpPr>
          <p:cNvPr id="4099" name="Rectangle 3"/>
          <p:cNvSpPr>
            <a:spLocks noGrp="1" noChangeArrowheads="1"/>
          </p:cNvSpPr>
          <p:nvPr>
            <p:ph type="dt" sz="quarter" idx="2"/>
          </p:nvPr>
        </p:nvSpPr>
        <p:spPr bwMode="auto">
          <a:xfrm>
            <a:off x="609600" y="6553200"/>
            <a:ext cx="2844800" cy="1524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effectLst>
                  <a:outerShdw blurRad="38100" dist="38100" dir="2700000" algn="tl">
                    <a:srgbClr val="C0C0C0"/>
                  </a:outerShdw>
                </a:effectLst>
                <a:latin typeface="Times New Roman" panose="02020603050405020304" pitchFamily="18" charset="0"/>
                <a:ea typeface="Gulim" pitchFamily="34" charset="-127"/>
              </a:defRPr>
            </a:lvl1pPr>
          </a:lstStyle>
          <a:p>
            <a:endParaRPr lang="en-US" altLang="ko-KR"/>
          </a:p>
        </p:txBody>
      </p:sp>
      <p:sp>
        <p:nvSpPr>
          <p:cNvPr id="4100" name="Rectangle 4"/>
          <p:cNvSpPr>
            <a:spLocks noGrp="1" noChangeArrowheads="1"/>
          </p:cNvSpPr>
          <p:nvPr>
            <p:ph type="ftr" sz="quarter" idx="3"/>
          </p:nvPr>
        </p:nvSpPr>
        <p:spPr bwMode="auto">
          <a:xfrm>
            <a:off x="4165600" y="6553200"/>
            <a:ext cx="3860800" cy="1524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effectLst>
                  <a:outerShdw blurRad="38100" dist="38100" dir="2700000" algn="tl">
                    <a:srgbClr val="C0C0C0"/>
                  </a:outerShdw>
                </a:effectLst>
                <a:latin typeface="Times New Roman" panose="02020603050405020304" pitchFamily="18" charset="0"/>
                <a:ea typeface="Gulim" pitchFamily="34" charset="-127"/>
              </a:defRPr>
            </a:lvl1pPr>
          </a:lstStyle>
          <a:p>
            <a:endParaRPr lang="en-US" altLang="ko-KR"/>
          </a:p>
        </p:txBody>
      </p:sp>
      <p:sp>
        <p:nvSpPr>
          <p:cNvPr id="4101" name="Rectangle 5"/>
          <p:cNvSpPr>
            <a:spLocks noGrp="1" noChangeArrowheads="1"/>
          </p:cNvSpPr>
          <p:nvPr>
            <p:ph type="sldNum" sz="quarter" idx="4"/>
          </p:nvPr>
        </p:nvSpPr>
        <p:spPr>
          <a:xfrm>
            <a:off x="8737600" y="6553200"/>
            <a:ext cx="2844800" cy="152400"/>
          </a:xfrm>
        </p:spPr>
        <p:txBody>
          <a:bodyPr/>
          <a:lstStyle>
            <a:lvl1pPr algn="r">
              <a:defRPr sz="1400">
                <a:latin typeface="Times New Roman" panose="02020603050405020304" pitchFamily="18" charset="0"/>
              </a:defRPr>
            </a:lvl1pPr>
          </a:lstStyle>
          <a:p>
            <a:fld id="{4FB63261-86FF-4D0E-9314-ABC421D03177}" type="slidenum">
              <a:rPr lang="ko-KR" altLang="en-US"/>
              <a:pPr/>
              <a:t>‹#›</a:t>
            </a:fld>
            <a:endParaRPr lang="en-US" altLang="ko-KR"/>
          </a:p>
        </p:txBody>
      </p:sp>
      <p:sp>
        <p:nvSpPr>
          <p:cNvPr id="4102" name="Freeform 6"/>
          <p:cNvSpPr>
            <a:spLocks/>
          </p:cNvSpPr>
          <p:nvPr/>
        </p:nvSpPr>
        <p:spPr bwMode="gray">
          <a:xfrm>
            <a:off x="0" y="0"/>
            <a:ext cx="12175067" cy="825500"/>
          </a:xfrm>
          <a:custGeom>
            <a:avLst/>
            <a:gdLst>
              <a:gd name="T0" fmla="*/ 0 w 5752"/>
              <a:gd name="T1" fmla="*/ 432 h 520"/>
              <a:gd name="T2" fmla="*/ 0 w 5752"/>
              <a:gd name="T3" fmla="*/ 0 h 520"/>
              <a:gd name="T4" fmla="*/ 5752 w 5752"/>
              <a:gd name="T5" fmla="*/ 0 h 520"/>
              <a:gd name="T6" fmla="*/ 5752 w 5752"/>
              <a:gd name="T7" fmla="*/ 520 h 520"/>
              <a:gd name="T8" fmla="*/ 3960 w 5752"/>
              <a:gd name="T9" fmla="*/ 520 h 520"/>
              <a:gd name="T10" fmla="*/ 3672 w 5752"/>
              <a:gd name="T11" fmla="*/ 232 h 520"/>
              <a:gd name="T12" fmla="*/ 80 w 5752"/>
              <a:gd name="T13" fmla="*/ 232 h 520"/>
              <a:gd name="T14" fmla="*/ 80 w 5752"/>
              <a:gd name="T15" fmla="*/ 432 h 520"/>
              <a:gd name="T16" fmla="*/ 0 w 5752"/>
              <a:gd name="T17" fmla="*/ 432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52" h="520">
                <a:moveTo>
                  <a:pt x="0" y="432"/>
                </a:moveTo>
                <a:lnTo>
                  <a:pt x="0" y="0"/>
                </a:lnTo>
                <a:lnTo>
                  <a:pt x="5752" y="0"/>
                </a:lnTo>
                <a:lnTo>
                  <a:pt x="5752" y="520"/>
                </a:lnTo>
                <a:lnTo>
                  <a:pt x="3960" y="520"/>
                </a:lnTo>
                <a:lnTo>
                  <a:pt x="3672" y="232"/>
                </a:lnTo>
                <a:lnTo>
                  <a:pt x="80" y="232"/>
                </a:lnTo>
                <a:lnTo>
                  <a:pt x="80" y="432"/>
                </a:lnTo>
                <a:lnTo>
                  <a:pt x="0" y="432"/>
                </a:lnTo>
                <a:close/>
              </a:path>
            </a:pathLst>
          </a:custGeom>
          <a:solidFill>
            <a:schemeClr val="folHlink"/>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56796" dir="3806097" algn="ctr" rotWithShape="0">
                    <a:schemeClr val="tx1"/>
                  </a:outerShdw>
                </a:effectLst>
              </a14:hiddenEffects>
            </a:ext>
          </a:extLst>
        </p:spPr>
        <p:txBody>
          <a:bodyPr/>
          <a:lstStyle/>
          <a:p>
            <a:endParaRPr lang="zh-CN" altLang="en-US"/>
          </a:p>
        </p:txBody>
      </p:sp>
      <p:grpSp>
        <p:nvGrpSpPr>
          <p:cNvPr id="4103" name="Group 7"/>
          <p:cNvGrpSpPr>
            <a:grpSpLocks/>
          </p:cNvGrpSpPr>
          <p:nvPr userDrawn="1"/>
        </p:nvGrpSpPr>
        <p:grpSpPr bwMode="auto">
          <a:xfrm>
            <a:off x="0" y="1"/>
            <a:ext cx="8316384" cy="142875"/>
            <a:chOff x="5" y="2002"/>
            <a:chExt cx="5755" cy="1704"/>
          </a:xfrm>
        </p:grpSpPr>
        <p:sp>
          <p:nvSpPr>
            <p:cNvPr id="4104" name="Rectangle 8"/>
            <p:cNvSpPr>
              <a:spLocks noChangeArrowheads="1"/>
            </p:cNvSpPr>
            <p:nvPr userDrawn="1"/>
          </p:nvSpPr>
          <p:spPr bwMode="gray">
            <a:xfrm>
              <a:off x="5" y="2002"/>
              <a:ext cx="5755" cy="1703"/>
            </a:xfrm>
            <a:prstGeom prst="rect">
              <a:avLst/>
            </a:prstGeom>
            <a:gradFill rotWithShape="1">
              <a:gsLst>
                <a:gs pos="0">
                  <a:schemeClr val="hlink"/>
                </a:gs>
                <a:gs pos="50000">
                  <a:schemeClr val="tx2"/>
                </a:gs>
                <a:gs pos="100000">
                  <a:schemeClr val="hlink"/>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ko-KR" altLang="en-US">
                <a:latin typeface="Times New Roman" panose="02020603050405020304" pitchFamily="18" charset="0"/>
                <a:ea typeface="Gulim" pitchFamily="34" charset="-127"/>
              </a:endParaRPr>
            </a:p>
          </p:txBody>
        </p:sp>
        <p:grpSp>
          <p:nvGrpSpPr>
            <p:cNvPr id="4105" name="Group 9"/>
            <p:cNvGrpSpPr>
              <a:grpSpLocks/>
            </p:cNvGrpSpPr>
            <p:nvPr userDrawn="1"/>
          </p:nvGrpSpPr>
          <p:grpSpPr bwMode="auto">
            <a:xfrm>
              <a:off x="194" y="2003"/>
              <a:ext cx="5305" cy="1703"/>
              <a:chOff x="194" y="2003"/>
              <a:chExt cx="5305" cy="1703"/>
            </a:xfrm>
          </p:grpSpPr>
          <p:sp>
            <p:nvSpPr>
              <p:cNvPr id="4106" name="Rectangle 10"/>
              <p:cNvSpPr>
                <a:spLocks noChangeArrowheads="1"/>
              </p:cNvSpPr>
              <p:nvPr userDrawn="1"/>
            </p:nvSpPr>
            <p:spPr bwMode="gray">
              <a:xfrm>
                <a:off x="194" y="2003"/>
                <a:ext cx="57" cy="1703"/>
              </a:xfrm>
              <a:prstGeom prst="rect">
                <a:avLst/>
              </a:prstGeom>
              <a:gradFill rotWithShape="1">
                <a:gsLst>
                  <a:gs pos="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107" name="Rectangle 11"/>
              <p:cNvSpPr>
                <a:spLocks noChangeArrowheads="1"/>
              </p:cNvSpPr>
              <p:nvPr userDrawn="1"/>
            </p:nvSpPr>
            <p:spPr bwMode="gray">
              <a:xfrm>
                <a:off x="494" y="2003"/>
                <a:ext cx="170" cy="1703"/>
              </a:xfrm>
              <a:prstGeom prst="rect">
                <a:avLst/>
              </a:prstGeom>
              <a:gradFill rotWithShape="1">
                <a:gsLst>
                  <a:gs pos="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108" name="Rectangle 12"/>
              <p:cNvSpPr>
                <a:spLocks noChangeArrowheads="1"/>
              </p:cNvSpPr>
              <p:nvPr userDrawn="1"/>
            </p:nvSpPr>
            <p:spPr bwMode="gray">
              <a:xfrm>
                <a:off x="850" y="2003"/>
                <a:ext cx="57" cy="1703"/>
              </a:xfrm>
              <a:prstGeom prst="rect">
                <a:avLst/>
              </a:prstGeom>
              <a:gradFill rotWithShape="1">
                <a:gsLst>
                  <a:gs pos="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109" name="Rectangle 13"/>
              <p:cNvSpPr>
                <a:spLocks noChangeArrowheads="1"/>
              </p:cNvSpPr>
              <p:nvPr userDrawn="1"/>
            </p:nvSpPr>
            <p:spPr bwMode="gray">
              <a:xfrm>
                <a:off x="1150" y="2003"/>
                <a:ext cx="170" cy="1703"/>
              </a:xfrm>
              <a:prstGeom prst="rect">
                <a:avLst/>
              </a:prstGeom>
              <a:gradFill rotWithShape="1">
                <a:gsLst>
                  <a:gs pos="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110" name="Rectangle 14"/>
              <p:cNvSpPr>
                <a:spLocks noChangeArrowheads="1"/>
              </p:cNvSpPr>
              <p:nvPr userDrawn="1"/>
            </p:nvSpPr>
            <p:spPr bwMode="gray">
              <a:xfrm>
                <a:off x="1506" y="2003"/>
                <a:ext cx="57" cy="1703"/>
              </a:xfrm>
              <a:prstGeom prst="rect">
                <a:avLst/>
              </a:prstGeom>
              <a:gradFill rotWithShape="1">
                <a:gsLst>
                  <a:gs pos="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111" name="Rectangle 15"/>
              <p:cNvSpPr>
                <a:spLocks noChangeArrowheads="1"/>
              </p:cNvSpPr>
              <p:nvPr userDrawn="1"/>
            </p:nvSpPr>
            <p:spPr bwMode="gray">
              <a:xfrm>
                <a:off x="1806" y="2003"/>
                <a:ext cx="170" cy="1703"/>
              </a:xfrm>
              <a:prstGeom prst="rect">
                <a:avLst/>
              </a:prstGeom>
              <a:gradFill rotWithShape="1">
                <a:gsLst>
                  <a:gs pos="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112" name="Rectangle 16"/>
              <p:cNvSpPr>
                <a:spLocks noChangeArrowheads="1"/>
              </p:cNvSpPr>
              <p:nvPr userDrawn="1"/>
            </p:nvSpPr>
            <p:spPr bwMode="gray">
              <a:xfrm>
                <a:off x="2162" y="2003"/>
                <a:ext cx="57" cy="1703"/>
              </a:xfrm>
              <a:prstGeom prst="rect">
                <a:avLst/>
              </a:prstGeom>
              <a:gradFill rotWithShape="1">
                <a:gsLst>
                  <a:gs pos="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113" name="Rectangle 17"/>
              <p:cNvSpPr>
                <a:spLocks noChangeArrowheads="1"/>
              </p:cNvSpPr>
              <p:nvPr userDrawn="1"/>
            </p:nvSpPr>
            <p:spPr bwMode="gray">
              <a:xfrm>
                <a:off x="2462" y="2003"/>
                <a:ext cx="170" cy="1703"/>
              </a:xfrm>
              <a:prstGeom prst="rect">
                <a:avLst/>
              </a:prstGeom>
              <a:gradFill rotWithShape="1">
                <a:gsLst>
                  <a:gs pos="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114" name="Rectangle 18"/>
              <p:cNvSpPr>
                <a:spLocks noChangeArrowheads="1"/>
              </p:cNvSpPr>
              <p:nvPr userDrawn="1"/>
            </p:nvSpPr>
            <p:spPr bwMode="gray">
              <a:xfrm>
                <a:off x="2818" y="2003"/>
                <a:ext cx="57" cy="1703"/>
              </a:xfrm>
              <a:prstGeom prst="rect">
                <a:avLst/>
              </a:prstGeom>
              <a:gradFill rotWithShape="1">
                <a:gsLst>
                  <a:gs pos="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115" name="Rectangle 19"/>
              <p:cNvSpPr>
                <a:spLocks noChangeArrowheads="1"/>
              </p:cNvSpPr>
              <p:nvPr userDrawn="1"/>
            </p:nvSpPr>
            <p:spPr bwMode="gray">
              <a:xfrm>
                <a:off x="3118" y="2003"/>
                <a:ext cx="170" cy="1703"/>
              </a:xfrm>
              <a:prstGeom prst="rect">
                <a:avLst/>
              </a:prstGeom>
              <a:gradFill rotWithShape="1">
                <a:gsLst>
                  <a:gs pos="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116" name="Rectangle 20"/>
              <p:cNvSpPr>
                <a:spLocks noChangeArrowheads="1"/>
              </p:cNvSpPr>
              <p:nvPr userDrawn="1"/>
            </p:nvSpPr>
            <p:spPr bwMode="gray">
              <a:xfrm>
                <a:off x="3474" y="2003"/>
                <a:ext cx="57" cy="1703"/>
              </a:xfrm>
              <a:prstGeom prst="rect">
                <a:avLst/>
              </a:prstGeom>
              <a:gradFill rotWithShape="1">
                <a:gsLst>
                  <a:gs pos="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117" name="Rectangle 21"/>
              <p:cNvSpPr>
                <a:spLocks noChangeArrowheads="1"/>
              </p:cNvSpPr>
              <p:nvPr userDrawn="1"/>
            </p:nvSpPr>
            <p:spPr bwMode="gray">
              <a:xfrm>
                <a:off x="3774" y="2003"/>
                <a:ext cx="170" cy="1703"/>
              </a:xfrm>
              <a:prstGeom prst="rect">
                <a:avLst/>
              </a:prstGeom>
              <a:gradFill rotWithShape="1">
                <a:gsLst>
                  <a:gs pos="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118" name="Rectangle 22"/>
              <p:cNvSpPr>
                <a:spLocks noChangeArrowheads="1"/>
              </p:cNvSpPr>
              <p:nvPr userDrawn="1"/>
            </p:nvSpPr>
            <p:spPr bwMode="gray">
              <a:xfrm>
                <a:off x="4130" y="2003"/>
                <a:ext cx="57" cy="1703"/>
              </a:xfrm>
              <a:prstGeom prst="rect">
                <a:avLst/>
              </a:prstGeom>
              <a:gradFill rotWithShape="1">
                <a:gsLst>
                  <a:gs pos="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119" name="Rectangle 23"/>
              <p:cNvSpPr>
                <a:spLocks noChangeArrowheads="1"/>
              </p:cNvSpPr>
              <p:nvPr userDrawn="1"/>
            </p:nvSpPr>
            <p:spPr bwMode="gray">
              <a:xfrm>
                <a:off x="4430" y="2003"/>
                <a:ext cx="170" cy="1703"/>
              </a:xfrm>
              <a:prstGeom prst="rect">
                <a:avLst/>
              </a:prstGeom>
              <a:gradFill rotWithShape="1">
                <a:gsLst>
                  <a:gs pos="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120" name="Rectangle 24"/>
              <p:cNvSpPr>
                <a:spLocks noChangeArrowheads="1"/>
              </p:cNvSpPr>
              <p:nvPr userDrawn="1"/>
            </p:nvSpPr>
            <p:spPr bwMode="gray">
              <a:xfrm>
                <a:off x="4786" y="2003"/>
                <a:ext cx="57" cy="1703"/>
              </a:xfrm>
              <a:prstGeom prst="rect">
                <a:avLst/>
              </a:prstGeom>
              <a:gradFill rotWithShape="1">
                <a:gsLst>
                  <a:gs pos="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121" name="Rectangle 25"/>
              <p:cNvSpPr>
                <a:spLocks noChangeArrowheads="1"/>
              </p:cNvSpPr>
              <p:nvPr userDrawn="1"/>
            </p:nvSpPr>
            <p:spPr bwMode="gray">
              <a:xfrm>
                <a:off x="5086" y="2003"/>
                <a:ext cx="170" cy="1703"/>
              </a:xfrm>
              <a:prstGeom prst="rect">
                <a:avLst/>
              </a:prstGeom>
              <a:gradFill rotWithShape="1">
                <a:gsLst>
                  <a:gs pos="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122" name="Rectangle 26"/>
              <p:cNvSpPr>
                <a:spLocks noChangeArrowheads="1"/>
              </p:cNvSpPr>
              <p:nvPr userDrawn="1"/>
            </p:nvSpPr>
            <p:spPr bwMode="gray">
              <a:xfrm>
                <a:off x="5442" y="2003"/>
                <a:ext cx="57" cy="1703"/>
              </a:xfrm>
              <a:prstGeom prst="rect">
                <a:avLst/>
              </a:prstGeom>
              <a:gradFill rotWithShape="1">
                <a:gsLst>
                  <a:gs pos="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sp>
        <p:nvSpPr>
          <p:cNvPr id="4124" name="Freeform 28"/>
          <p:cNvSpPr>
            <a:spLocks/>
          </p:cNvSpPr>
          <p:nvPr userDrawn="1"/>
        </p:nvSpPr>
        <p:spPr bwMode="auto">
          <a:xfrm flipV="1">
            <a:off x="3251200" y="6718300"/>
            <a:ext cx="8940800" cy="139700"/>
          </a:xfrm>
          <a:custGeom>
            <a:avLst/>
            <a:gdLst>
              <a:gd name="T0" fmla="*/ 0 w 4224"/>
              <a:gd name="T1" fmla="*/ 0 h 88"/>
              <a:gd name="T2" fmla="*/ 88 w 4224"/>
              <a:gd name="T3" fmla="*/ 88 h 88"/>
              <a:gd name="T4" fmla="*/ 4224 w 4224"/>
              <a:gd name="T5" fmla="*/ 88 h 88"/>
              <a:gd name="T6" fmla="*/ 4224 w 4224"/>
              <a:gd name="T7" fmla="*/ 0 h 88"/>
              <a:gd name="T8" fmla="*/ 0 w 4224"/>
              <a:gd name="T9" fmla="*/ 0 h 88"/>
            </a:gdLst>
            <a:ahLst/>
            <a:cxnLst>
              <a:cxn ang="0">
                <a:pos x="T0" y="T1"/>
              </a:cxn>
              <a:cxn ang="0">
                <a:pos x="T2" y="T3"/>
              </a:cxn>
              <a:cxn ang="0">
                <a:pos x="T4" y="T5"/>
              </a:cxn>
              <a:cxn ang="0">
                <a:pos x="T6" y="T7"/>
              </a:cxn>
              <a:cxn ang="0">
                <a:pos x="T8" y="T9"/>
              </a:cxn>
            </a:cxnLst>
            <a:rect l="0" t="0" r="r" b="b"/>
            <a:pathLst>
              <a:path w="4224" h="88">
                <a:moveTo>
                  <a:pt x="0" y="0"/>
                </a:moveTo>
                <a:lnTo>
                  <a:pt x="88" y="88"/>
                </a:lnTo>
                <a:lnTo>
                  <a:pt x="4224" y="88"/>
                </a:lnTo>
                <a:lnTo>
                  <a:pt x="4224" y="0"/>
                </a:lnTo>
                <a:lnTo>
                  <a:pt x="0" y="0"/>
                </a:lnTo>
                <a:close/>
              </a:path>
            </a:pathLst>
          </a:custGeom>
          <a:solidFill>
            <a:schemeClr val="hlink"/>
          </a:solidFill>
          <a:ln>
            <a:noFill/>
          </a:ln>
          <a:effectLst/>
          <a:extLst>
            <a:ext uri="{91240B29-F687-4F45-9708-019B960494DF}">
              <a14:hiddenLine xmlns:a14="http://schemas.microsoft.com/office/drawing/2010/main" w="9525" cap="flat" cmpd="sng">
                <a:solidFill>
                  <a:schemeClr val="hlink"/>
                </a:solidFill>
                <a:prstDash val="solid"/>
                <a:round/>
                <a:headEnd/>
                <a:tailEnd/>
              </a14:hiddenLine>
            </a:ext>
            <a:ext uri="{AF507438-7753-43E0-B8FC-AC1667EBCBE1}">
              <a14:hiddenEffects xmlns:a14="http://schemas.microsoft.com/office/drawing/2010/main">
                <a:effectLst>
                  <a:outerShdw dist="56796" dir="3806097" algn="ctr" rotWithShape="0">
                    <a:schemeClr val="tx1"/>
                  </a:outerShdw>
                </a:effectLst>
              </a14:hiddenEffects>
            </a:ext>
          </a:extLst>
        </p:spPr>
        <p:txBody>
          <a:bodyPr/>
          <a:lstStyle/>
          <a:p>
            <a:endParaRPr lang="zh-CN" altLang="en-US"/>
          </a:p>
        </p:txBody>
      </p:sp>
      <p:pic>
        <p:nvPicPr>
          <p:cNvPr id="4125" name="Picture 29" descr="2014081417362420"/>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49533" y="5553076"/>
            <a:ext cx="5342467" cy="1304925"/>
          </a:xfrm>
          <a:prstGeom prst="rect">
            <a:avLst/>
          </a:prstGeom>
          <a:noFill/>
          <a:extLst>
            <a:ext uri="{909E8E84-426E-40DD-AFC4-6F175D3DCCD1}">
              <a14:hiddenFill xmlns:a14="http://schemas.microsoft.com/office/drawing/2010/main">
                <a:solidFill>
                  <a:srgbClr val="FFFFFF"/>
                </a:solidFill>
              </a14:hiddenFill>
            </a:ext>
          </a:extLst>
        </p:spPr>
      </p:pic>
      <p:pic>
        <p:nvPicPr>
          <p:cNvPr id="31" name="图片 30"/>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0566250" y="235653"/>
            <a:ext cx="1296144" cy="7541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18" y="457200"/>
            <a:ext cx="393276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717"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灯片编号占位符 4"/>
          <p:cNvSpPr>
            <a:spLocks noGrp="1"/>
          </p:cNvSpPr>
          <p:nvPr>
            <p:ph type="sldNum" sz="quarter" idx="10"/>
          </p:nvPr>
        </p:nvSpPr>
        <p:spPr/>
        <p:txBody>
          <a:bodyPr/>
          <a:lstStyle>
            <a:lvl1pPr>
              <a:defRPr/>
            </a:lvl1pPr>
          </a:lstStyle>
          <a:p>
            <a:fld id="{C3F1470D-C1F1-442D-BFA7-421C92572784}" type="slidenum">
              <a:rPr lang="ko-KR" altLang="en-US"/>
              <a:pPr/>
              <a:t>‹#›</a:t>
            </a:fld>
            <a:endParaRPr lang="en-US" altLang="ko-KR"/>
          </a:p>
        </p:txBody>
      </p:sp>
    </p:spTree>
    <p:extLst>
      <p:ext uri="{BB962C8B-B14F-4D97-AF65-F5344CB8AC3E}">
        <p14:creationId xmlns:p14="http://schemas.microsoft.com/office/powerpoint/2010/main" val="252541034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18" y="457200"/>
            <a:ext cx="393276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717" y="987426"/>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40318" y="2057400"/>
            <a:ext cx="393276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灯片编号占位符 4"/>
          <p:cNvSpPr>
            <a:spLocks noGrp="1"/>
          </p:cNvSpPr>
          <p:nvPr>
            <p:ph type="sldNum" sz="quarter" idx="10"/>
          </p:nvPr>
        </p:nvSpPr>
        <p:spPr/>
        <p:txBody>
          <a:bodyPr/>
          <a:lstStyle>
            <a:lvl1pPr>
              <a:defRPr/>
            </a:lvl1pPr>
          </a:lstStyle>
          <a:p>
            <a:fld id="{2C62E2A9-DF21-43C7-BA71-3DB27BD89E5B}" type="slidenum">
              <a:rPr lang="ko-KR" altLang="en-US"/>
              <a:pPr/>
              <a:t>‹#›</a:t>
            </a:fld>
            <a:endParaRPr lang="en-US" altLang="ko-KR"/>
          </a:p>
        </p:txBody>
      </p:sp>
    </p:spTree>
    <p:extLst>
      <p:ext uri="{BB962C8B-B14F-4D97-AF65-F5344CB8AC3E}">
        <p14:creationId xmlns:p14="http://schemas.microsoft.com/office/powerpoint/2010/main" val="3259322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灯片编号占位符 3"/>
          <p:cNvSpPr>
            <a:spLocks noGrp="1"/>
          </p:cNvSpPr>
          <p:nvPr>
            <p:ph type="sldNum" sz="quarter" idx="10"/>
          </p:nvPr>
        </p:nvSpPr>
        <p:spPr/>
        <p:txBody>
          <a:bodyPr/>
          <a:lstStyle>
            <a:lvl1pPr>
              <a:defRPr/>
            </a:lvl1pPr>
          </a:lstStyle>
          <a:p>
            <a:fld id="{A0D8F4C2-AFBE-4E78-9007-1A687CFC19DA}" type="slidenum">
              <a:rPr lang="ko-KR" altLang="en-US"/>
              <a:pPr/>
              <a:t>‹#›</a:t>
            </a:fld>
            <a:endParaRPr lang="en-US" altLang="ko-KR"/>
          </a:p>
        </p:txBody>
      </p:sp>
    </p:spTree>
    <p:extLst>
      <p:ext uri="{BB962C8B-B14F-4D97-AF65-F5344CB8AC3E}">
        <p14:creationId xmlns:p14="http://schemas.microsoft.com/office/powerpoint/2010/main" val="151633738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05851" y="1763713"/>
            <a:ext cx="2647949" cy="441325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755651" y="1763713"/>
            <a:ext cx="7747000" cy="4413250"/>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灯片编号占位符 3"/>
          <p:cNvSpPr>
            <a:spLocks noGrp="1"/>
          </p:cNvSpPr>
          <p:nvPr>
            <p:ph type="sldNum" sz="quarter" idx="10"/>
          </p:nvPr>
        </p:nvSpPr>
        <p:spPr/>
        <p:txBody>
          <a:bodyPr/>
          <a:lstStyle>
            <a:lvl1pPr>
              <a:defRPr/>
            </a:lvl1pPr>
          </a:lstStyle>
          <a:p>
            <a:fld id="{DFD96623-1292-419C-A683-961CAE6C33EB}" type="slidenum">
              <a:rPr lang="ko-KR" altLang="en-US"/>
              <a:pPr/>
              <a:t>‹#›</a:t>
            </a:fld>
            <a:endParaRPr lang="en-US" altLang="ko-KR"/>
          </a:p>
        </p:txBody>
      </p:sp>
    </p:spTree>
    <p:extLst>
      <p:ext uri="{BB962C8B-B14F-4D97-AF65-F5344CB8AC3E}">
        <p14:creationId xmlns:p14="http://schemas.microsoft.com/office/powerpoint/2010/main" val="110474510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609600" y="6356350"/>
            <a:ext cx="2844800" cy="365125"/>
          </a:xfrm>
          <a:prstGeom prst="rect">
            <a:avLst/>
          </a:prstGeom>
        </p:spPr>
        <p:txBody>
          <a:bodyPr/>
          <a:lstStyle/>
          <a:p>
            <a:fld id="{927286F7-944B-474E-8AFF-912AD0F88AB4}" type="datetimeFigureOut">
              <a:rPr lang="zh-CN" altLang="en-US" smtClean="0"/>
              <a:pPr/>
              <a:t>2025/4/12</a:t>
            </a:fld>
            <a:endParaRPr lang="zh-CN" altLang="en-US"/>
          </a:p>
        </p:txBody>
      </p:sp>
      <p:sp>
        <p:nvSpPr>
          <p:cNvPr id="4" name="页脚占位符 3"/>
          <p:cNvSpPr>
            <a:spLocks noGrp="1"/>
          </p:cNvSpPr>
          <p:nvPr>
            <p:ph type="ftr" sz="quarter" idx="11"/>
          </p:nvPr>
        </p:nvSpPr>
        <p:spPr>
          <a:xfrm>
            <a:off x="4165600" y="6356350"/>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p:txBody>
          <a:bodyPr/>
          <a:lstStyle/>
          <a:p>
            <a:fld id="{26A95237-B747-451D-ADEF-B34366923DF9}" type="slidenum">
              <a:rPr lang="zh-CN" altLang="en-US" smtClean="0"/>
              <a:pPr/>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7"/>
            <a:ext cx="8689976" cy="2509213"/>
          </a:xfrm>
        </p:spPr>
        <p:txBody>
          <a:bodyPr anchor="b">
            <a:normAutofit/>
          </a:bodyPr>
          <a:lstStyle>
            <a:lvl1pPr algn="ctr">
              <a:defRPr sz="36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751012" y="3886202"/>
            <a:ext cx="8689976" cy="1371599"/>
          </a:xfrm>
        </p:spPr>
        <p:txBody>
          <a:bodyPr>
            <a:normAutofit/>
          </a:bodyPr>
          <a:lstStyle>
            <a:lvl1pPr marL="0" indent="0" algn="ctr">
              <a:buNone/>
              <a:defRPr sz="16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4/12/2025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extLst>
      <p:ext uri="{BB962C8B-B14F-4D97-AF65-F5344CB8AC3E}">
        <p14:creationId xmlns:p14="http://schemas.microsoft.com/office/powerpoint/2010/main" val="336173384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12" name="Content Placeholder 2"/>
          <p:cNvSpPr>
            <a:spLocks noGrp="1"/>
          </p:cNvSpPr>
          <p:nvPr>
            <p:ph sz="quarter" idx="13"/>
          </p:nvPr>
        </p:nvSpPr>
        <p:spPr>
          <a:xfrm>
            <a:off x="913773" y="2367094"/>
            <a:ext cx="10363827" cy="3424107"/>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4/12/2025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extLst>
      <p:ext uri="{BB962C8B-B14F-4D97-AF65-F5344CB8AC3E}">
        <p14:creationId xmlns:p14="http://schemas.microsoft.com/office/powerpoint/2010/main" val="301849197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828565"/>
            <a:ext cx="10351752" cy="2736819"/>
          </a:xfrm>
        </p:spPr>
        <p:txBody>
          <a:bodyPr anchor="b">
            <a:normAutofit/>
          </a:bodyPr>
          <a:lstStyle>
            <a:lvl1pPr>
              <a:defRPr sz="3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913775" y="3657459"/>
            <a:ext cx="10351752" cy="1368183"/>
          </a:xfrm>
        </p:spPr>
        <p:txBody>
          <a:bodyPr>
            <a:normAutofit/>
          </a:bodyPr>
          <a:lstStyle>
            <a:lvl1pPr marL="0" indent="0" algn="ctr">
              <a:buNone/>
              <a:defRPr sz="1500">
                <a:solidFill>
                  <a:schemeClr val="bg1">
                    <a:lumMod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48A87A34-81AB-432B-8DAE-1953F412C126}" type="datetimeFigureOut">
              <a:rPr lang="en-US" dirty="0"/>
              <a:pPr/>
              <a:t>4/12/2025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extLst>
      <p:ext uri="{BB962C8B-B14F-4D97-AF65-F5344CB8AC3E}">
        <p14:creationId xmlns:p14="http://schemas.microsoft.com/office/powerpoint/2010/main" val="315262680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6" y="618519"/>
            <a:ext cx="10364451" cy="1596177"/>
          </a:xfrm>
        </p:spPr>
        <p:txBody>
          <a:bodyPr/>
          <a:lstStyle/>
          <a:p>
            <a:r>
              <a:rPr lang="zh-CN" altLang="en-US" smtClean="0"/>
              <a:t>单击此处编辑母版标题样式</a:t>
            </a:r>
            <a:endParaRPr lang="en-US" dirty="0"/>
          </a:p>
        </p:txBody>
      </p:sp>
      <p:sp>
        <p:nvSpPr>
          <p:cNvPr id="12" name="Content Placeholder 2"/>
          <p:cNvSpPr>
            <a:spLocks noGrp="1"/>
          </p:cNvSpPr>
          <p:nvPr>
            <p:ph sz="quarter" idx="13"/>
          </p:nvPr>
        </p:nvSpPr>
        <p:spPr>
          <a:xfrm>
            <a:off x="913773" y="2367094"/>
            <a:ext cx="5106027" cy="3424107"/>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13" name="Content Placeholder 3"/>
          <p:cNvSpPr>
            <a:spLocks noGrp="1"/>
          </p:cNvSpPr>
          <p:nvPr>
            <p:ph sz="quarter" idx="14"/>
          </p:nvPr>
        </p:nvSpPr>
        <p:spPr>
          <a:xfrm>
            <a:off x="6172200" y="2367094"/>
            <a:ext cx="5105400" cy="3424107"/>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pPr/>
              <a:t>4/12/2025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extLst>
      <p:ext uri="{BB962C8B-B14F-4D97-AF65-F5344CB8AC3E}">
        <p14:creationId xmlns:p14="http://schemas.microsoft.com/office/powerpoint/2010/main" val="168962594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6" y="618519"/>
            <a:ext cx="10364451" cy="1596177"/>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1146328" y="2371018"/>
            <a:ext cx="4873475" cy="679994"/>
          </a:xfrm>
        </p:spPr>
        <p:txBody>
          <a:bodyPr anchor="b">
            <a:noAutofit/>
          </a:bodyPr>
          <a:lstStyle>
            <a:lvl1pPr marL="0" indent="0">
              <a:lnSpc>
                <a:spcPct val="85000"/>
              </a:lnSpc>
              <a:buNone/>
              <a:defRPr sz="19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12" name="Content Placeholder 3"/>
          <p:cNvSpPr>
            <a:spLocks noGrp="1"/>
          </p:cNvSpPr>
          <p:nvPr>
            <p:ph sz="quarter" idx="13"/>
          </p:nvPr>
        </p:nvSpPr>
        <p:spPr>
          <a:xfrm>
            <a:off x="913775" y="3051014"/>
            <a:ext cx="5106027" cy="2740187"/>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19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13" name="Content Placeholder 5"/>
          <p:cNvSpPr>
            <a:spLocks noGrp="1"/>
          </p:cNvSpPr>
          <p:nvPr>
            <p:ph sz="quarter" idx="14"/>
          </p:nvPr>
        </p:nvSpPr>
        <p:spPr>
          <a:xfrm>
            <a:off x="6172201" y="3051014"/>
            <a:ext cx="5105401" cy="2740187"/>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pPr/>
              <a:t>4/12/2025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spTree>
    <p:extLst>
      <p:ext uri="{BB962C8B-B14F-4D97-AF65-F5344CB8AC3E}">
        <p14:creationId xmlns:p14="http://schemas.microsoft.com/office/powerpoint/2010/main" val="237902188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1520788"/>
            <a:ext cx="10515600" cy="4351338"/>
          </a:xfrm>
          <a:prstGeom prst="rect">
            <a:avLst/>
          </a:prstGeom>
          <a:solidFill>
            <a:schemeClr val="bg1">
              <a:lumMod val="95000"/>
            </a:schemeClr>
          </a:solidFill>
          <a:ln>
            <a:solidFill>
              <a:schemeClr val="accent5">
                <a:lumMod val="60000"/>
                <a:lumOff val="4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lvl1pPr indent="828000">
              <a:spcBef>
                <a:spcPts val="0"/>
              </a:spcBef>
              <a:buNone/>
              <a:defRPr sz="3200">
                <a:solidFill>
                  <a:srgbClr val="000000"/>
                </a:solidFill>
              </a:defRPr>
            </a:lvl1pPr>
          </a:lstStyle>
          <a:p>
            <a:pPr lvl="0"/>
            <a:r>
              <a:rPr lang="zh-CN" altLang="en-US" dirty="0" smtClean="0"/>
              <a:t>单击此处编辑母版文本样式</a:t>
            </a:r>
          </a:p>
        </p:txBody>
      </p:sp>
      <p:sp>
        <p:nvSpPr>
          <p:cNvPr id="4" name="灯片编号占位符 3"/>
          <p:cNvSpPr>
            <a:spLocks noGrp="1"/>
          </p:cNvSpPr>
          <p:nvPr>
            <p:ph type="sldNum" sz="quarter" idx="10"/>
          </p:nvPr>
        </p:nvSpPr>
        <p:spPr/>
        <p:txBody>
          <a:bodyPr/>
          <a:lstStyle>
            <a:lvl1pPr>
              <a:defRPr/>
            </a:lvl1pPr>
          </a:lstStyle>
          <a:p>
            <a:fld id="{3A56A7F0-3804-4F80-BA74-B14690A8FB98}" type="slidenum">
              <a:rPr lang="ko-KR" altLang="en-US"/>
              <a:pPr/>
              <a:t>‹#›</a:t>
            </a:fld>
            <a:endParaRPr lang="en-US" altLang="ko-KR"/>
          </a:p>
        </p:txBody>
      </p:sp>
    </p:spTree>
    <p:extLst>
      <p:ext uri="{BB962C8B-B14F-4D97-AF65-F5344CB8AC3E}">
        <p14:creationId xmlns:p14="http://schemas.microsoft.com/office/powerpoint/2010/main" val="266172730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pPr/>
              <a:t>4/12/2025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extLst>
      <p:ext uri="{BB962C8B-B14F-4D97-AF65-F5344CB8AC3E}">
        <p14:creationId xmlns:p14="http://schemas.microsoft.com/office/powerpoint/2010/main" val="306386469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pPr/>
              <a:t>4/12/2025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pPr/>
              <a:t>‹#›</a:t>
            </a:fld>
            <a:endParaRPr lang="en-US" dirty="0"/>
          </a:p>
        </p:txBody>
      </p:sp>
    </p:spTree>
    <p:extLst>
      <p:ext uri="{BB962C8B-B14F-4D97-AF65-F5344CB8AC3E}">
        <p14:creationId xmlns:p14="http://schemas.microsoft.com/office/powerpoint/2010/main" val="14989076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2400"/>
            </a:lvl1pPr>
          </a:lstStyle>
          <a:p>
            <a:r>
              <a:rPr lang="zh-CN" altLang="en-US" smtClean="0"/>
              <a:t>单击此处编辑母版标题样式</a:t>
            </a:r>
            <a:endParaRPr lang="en-US" dirty="0"/>
          </a:p>
        </p:txBody>
      </p:sp>
      <p:sp>
        <p:nvSpPr>
          <p:cNvPr id="10" name="Content Placeholder 2"/>
          <p:cNvSpPr>
            <a:spLocks noGrp="1"/>
          </p:cNvSpPr>
          <p:nvPr>
            <p:ph sz="quarter" idx="13"/>
          </p:nvPr>
        </p:nvSpPr>
        <p:spPr>
          <a:xfrm>
            <a:off x="5078063" y="609602"/>
            <a:ext cx="6200163" cy="5181599"/>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913776" y="2632852"/>
            <a:ext cx="3935689" cy="3158348"/>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48A87A34-81AB-432B-8DAE-1953F412C126}" type="datetimeFigureOut">
              <a:rPr lang="en-US" dirty="0"/>
              <a:pPr/>
              <a:t>4/12/2025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extLst>
      <p:ext uri="{BB962C8B-B14F-4D97-AF65-F5344CB8AC3E}">
        <p14:creationId xmlns:p14="http://schemas.microsoft.com/office/powerpoint/2010/main" val="30592798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6" y="609600"/>
            <a:ext cx="5934969" cy="2023254"/>
          </a:xfrm>
        </p:spPr>
        <p:txBody>
          <a:bodyPr anchor="b"/>
          <a:lstStyle>
            <a:lvl1pPr algn="ctr">
              <a:defRPr sz="24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7424803" y="609601"/>
            <a:ext cx="3255359"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913795" y="2632854"/>
            <a:ext cx="5934949" cy="3158347"/>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48A87A34-81AB-432B-8DAE-1953F412C126}" type="datetimeFigureOut">
              <a:rPr lang="en-US" dirty="0"/>
              <a:pPr/>
              <a:t>4/12/2025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extLst>
      <p:ext uri="{BB962C8B-B14F-4D97-AF65-F5344CB8AC3E}">
        <p14:creationId xmlns:p14="http://schemas.microsoft.com/office/powerpoint/2010/main" val="28020811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带描述的全景图片">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5" y="4289374"/>
            <a:ext cx="10364432" cy="811610"/>
          </a:xfrm>
        </p:spPr>
        <p:txBody>
          <a:bodyPr anchor="b"/>
          <a:lstStyle>
            <a:lvl1pPr>
              <a:defRPr sz="24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1184745"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913775" y="5108728"/>
            <a:ext cx="10364452" cy="682472"/>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48A87A34-81AB-432B-8DAE-1953F412C126}" type="datetimeFigureOut">
              <a:rPr lang="en-US" dirty="0"/>
              <a:pPr/>
              <a:t>4/12/2025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extLst>
      <p:ext uri="{BB962C8B-B14F-4D97-AF65-F5344CB8AC3E}">
        <p14:creationId xmlns:p14="http://schemas.microsoft.com/office/powerpoint/2010/main" val="11524113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1"/>
            <a:ext cx="10364452" cy="3427245"/>
          </a:xfrm>
        </p:spPr>
        <p:txBody>
          <a:bodyPr anchor="ctr"/>
          <a:lstStyle>
            <a:lvl1pPr algn="ctr">
              <a:defRPr sz="2400"/>
            </a:lvl1pPr>
          </a:lstStyle>
          <a:p>
            <a:r>
              <a:rPr lang="zh-CN" altLang="en-US" smtClean="0"/>
              <a:t>单击此处编辑母版标题样式</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48A87A34-81AB-432B-8DAE-1953F412C126}" type="datetimeFigureOut">
              <a:rPr lang="en-US" dirty="0"/>
              <a:pPr/>
              <a:t>4/12/2025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extLst>
      <p:ext uri="{BB962C8B-B14F-4D97-AF65-F5344CB8AC3E}">
        <p14:creationId xmlns:p14="http://schemas.microsoft.com/office/powerpoint/2010/main" val="38961866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2400"/>
            </a:lvl1pPr>
          </a:lstStyle>
          <a:p>
            <a:r>
              <a:rPr lang="zh-CN" altLang="en-US" smtClean="0"/>
              <a:t>单击此处编辑母版标题样式</a:t>
            </a:r>
            <a:endParaRPr lang="en-US" dirty="0"/>
          </a:p>
        </p:txBody>
      </p:sp>
      <p:sp>
        <p:nvSpPr>
          <p:cNvPr id="12" name="Text Placeholder 3"/>
          <p:cNvSpPr>
            <a:spLocks noGrp="1"/>
          </p:cNvSpPr>
          <p:nvPr>
            <p:ph type="body" sz="half" idx="13"/>
          </p:nvPr>
        </p:nvSpPr>
        <p:spPr>
          <a:xfrm>
            <a:off x="1720645" y="3610032"/>
            <a:ext cx="8752299" cy="59478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4" name="Text Placeholder 3"/>
          <p:cNvSpPr>
            <a:spLocks noGrp="1"/>
          </p:cNvSpPr>
          <p:nvPr>
            <p:ph type="body" sz="half" idx="2"/>
          </p:nvPr>
        </p:nvSpPr>
        <p:spPr>
          <a:xfrm>
            <a:off x="913775" y="4372798"/>
            <a:ext cx="10364452" cy="1421053"/>
          </a:xfrm>
        </p:spPr>
        <p:txBody>
          <a:bodyPr anchor="ctr">
            <a:normAutofit/>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48A87A34-81AB-432B-8DAE-1953F412C126}" type="datetimeFigureOut">
              <a:rPr lang="en-US" dirty="0"/>
              <a:pPr/>
              <a:t>4/12/2025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
        <p:nvSpPr>
          <p:cNvPr id="13" name="TextBox 12"/>
          <p:cNvSpPr txBox="1"/>
          <p:nvPr/>
        </p:nvSpPr>
        <p:spPr>
          <a:xfrm>
            <a:off x="1001488" y="754166"/>
            <a:ext cx="6096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4" name="TextBox 13"/>
          <p:cNvSpPr txBox="1"/>
          <p:nvPr/>
        </p:nvSpPr>
        <p:spPr>
          <a:xfrm>
            <a:off x="10557559" y="2993578"/>
            <a:ext cx="6096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28986000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3"/>
            <a:ext cx="10364452" cy="2511835"/>
          </a:xfrm>
        </p:spPr>
        <p:txBody>
          <a:bodyPr anchor="b"/>
          <a:lstStyle>
            <a:lvl1pPr algn="ctr">
              <a:defRPr sz="2400"/>
            </a:lvl1pPr>
          </a:lstStyle>
          <a:p>
            <a:r>
              <a:rPr lang="zh-CN" altLang="en-US" smtClean="0"/>
              <a:t>单击此处编辑母版标题样式</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48A87A34-81AB-432B-8DAE-1953F412C126}" type="datetimeFigureOut">
              <a:rPr lang="en-US" dirty="0"/>
              <a:pPr/>
              <a:t>4/12/2025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extLst>
      <p:ext uri="{BB962C8B-B14F-4D97-AF65-F5344CB8AC3E}">
        <p14:creationId xmlns:p14="http://schemas.microsoft.com/office/powerpoint/2010/main" val="22787485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 栏">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5" y="609600"/>
            <a:ext cx="10364452" cy="1605094"/>
          </a:xfrm>
        </p:spPr>
        <p:txBody>
          <a:bodyPr/>
          <a:lstStyle/>
          <a:p>
            <a:r>
              <a:rPr lang="zh-CN" altLang="en-US" smtClean="0"/>
              <a:t>单击此处编辑母版标题样式</a:t>
            </a:r>
            <a:endParaRPr lang="en-US" dirty="0"/>
          </a:p>
        </p:txBody>
      </p:sp>
      <p:sp>
        <p:nvSpPr>
          <p:cNvPr id="7" name="Text Placeholder 2"/>
          <p:cNvSpPr>
            <a:spLocks noGrp="1"/>
          </p:cNvSpPr>
          <p:nvPr>
            <p:ph type="body" idx="1"/>
          </p:nvPr>
        </p:nvSpPr>
        <p:spPr>
          <a:xfrm>
            <a:off x="913775" y="2367093"/>
            <a:ext cx="3298976" cy="576262"/>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8" name="Text Placeholder 3"/>
          <p:cNvSpPr>
            <a:spLocks noGrp="1"/>
          </p:cNvSpPr>
          <p:nvPr>
            <p:ph type="body" sz="half" idx="15"/>
          </p:nvPr>
        </p:nvSpPr>
        <p:spPr>
          <a:xfrm>
            <a:off x="913775" y="2943357"/>
            <a:ext cx="3298976" cy="2847845"/>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smtClean="0"/>
              <a:t>单击此处编辑母版文本样式</a:t>
            </a:r>
          </a:p>
        </p:txBody>
      </p:sp>
      <p:sp>
        <p:nvSpPr>
          <p:cNvPr id="9" name="Text Placeholder 4"/>
          <p:cNvSpPr>
            <a:spLocks noGrp="1"/>
          </p:cNvSpPr>
          <p:nvPr>
            <p:ph type="body" sz="quarter" idx="3"/>
          </p:nvPr>
        </p:nvSpPr>
        <p:spPr>
          <a:xfrm>
            <a:off x="4452390" y="2367093"/>
            <a:ext cx="3291521" cy="576262"/>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10" name="Text Placeholder 3"/>
          <p:cNvSpPr>
            <a:spLocks noGrp="1"/>
          </p:cNvSpPr>
          <p:nvPr>
            <p:ph type="body" sz="half" idx="16"/>
          </p:nvPr>
        </p:nvSpPr>
        <p:spPr>
          <a:xfrm>
            <a:off x="4441350" y="2943357"/>
            <a:ext cx="3303351" cy="2847845"/>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smtClean="0"/>
              <a:t>单击此处编辑母版文本样式</a:t>
            </a:r>
          </a:p>
        </p:txBody>
      </p:sp>
      <p:sp>
        <p:nvSpPr>
          <p:cNvPr id="11" name="Text Placeholder 4"/>
          <p:cNvSpPr>
            <a:spLocks noGrp="1"/>
          </p:cNvSpPr>
          <p:nvPr>
            <p:ph type="body" sz="quarter" idx="13"/>
          </p:nvPr>
        </p:nvSpPr>
        <p:spPr>
          <a:xfrm>
            <a:off x="7973299" y="2367093"/>
            <a:ext cx="3304928" cy="576262"/>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12" name="Text Placeholder 3"/>
          <p:cNvSpPr>
            <a:spLocks noGrp="1"/>
          </p:cNvSpPr>
          <p:nvPr>
            <p:ph type="body" sz="half" idx="17"/>
          </p:nvPr>
        </p:nvSpPr>
        <p:spPr>
          <a:xfrm>
            <a:off x="7973299" y="2943357"/>
            <a:ext cx="3304928" cy="2847845"/>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smtClean="0"/>
              <a:t>单击此处编辑母版文本样式</a:t>
            </a:r>
          </a:p>
        </p:txBody>
      </p:sp>
      <p:sp>
        <p:nvSpPr>
          <p:cNvPr id="3" name="Date Placeholder 2"/>
          <p:cNvSpPr>
            <a:spLocks noGrp="1"/>
          </p:cNvSpPr>
          <p:nvPr>
            <p:ph type="dt" sz="half" idx="10"/>
          </p:nvPr>
        </p:nvSpPr>
        <p:spPr/>
        <p:txBody>
          <a:bodyPr/>
          <a:lstStyle/>
          <a:p>
            <a:fld id="{48A87A34-81AB-432B-8DAE-1953F412C126}" type="datetimeFigureOut">
              <a:rPr lang="en-US" dirty="0"/>
              <a:pPr/>
              <a:t>4/12/2025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extLst>
      <p:ext uri="{BB962C8B-B14F-4D97-AF65-F5344CB8AC3E}">
        <p14:creationId xmlns:p14="http://schemas.microsoft.com/office/powerpoint/2010/main" val="42494753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 图片栏">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5" y="610772"/>
            <a:ext cx="10364452" cy="1603922"/>
          </a:xfrm>
        </p:spPr>
        <p:txBody>
          <a:bodyPr/>
          <a:lstStyle/>
          <a:p>
            <a:r>
              <a:rPr lang="zh-CN" altLang="en-US" smtClean="0"/>
              <a:t>单击此处编辑母版标题样式</a:t>
            </a:r>
            <a:endParaRPr lang="en-US" dirty="0"/>
          </a:p>
        </p:txBody>
      </p:sp>
      <p:sp>
        <p:nvSpPr>
          <p:cNvPr id="19" name="Text Placeholder 2"/>
          <p:cNvSpPr>
            <a:spLocks noGrp="1"/>
          </p:cNvSpPr>
          <p:nvPr>
            <p:ph type="body" idx="1"/>
          </p:nvPr>
        </p:nvSpPr>
        <p:spPr>
          <a:xfrm>
            <a:off x="913776" y="4204820"/>
            <a:ext cx="3296409" cy="576262"/>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20" name="Picture Placeholder 2"/>
          <p:cNvSpPr>
            <a:spLocks noGrp="1" noChangeAspect="1"/>
          </p:cNvSpPr>
          <p:nvPr>
            <p:ph type="pic" idx="15"/>
          </p:nvPr>
        </p:nvSpPr>
        <p:spPr>
          <a:xfrm>
            <a:off x="913776"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zh-CN" altLang="en-US" smtClean="0"/>
              <a:t>单击图标添加图片</a:t>
            </a:r>
            <a:endParaRPr lang="en-US" dirty="0"/>
          </a:p>
        </p:txBody>
      </p:sp>
      <p:sp>
        <p:nvSpPr>
          <p:cNvPr id="21" name="Text Placeholder 3"/>
          <p:cNvSpPr>
            <a:spLocks noGrp="1"/>
          </p:cNvSpPr>
          <p:nvPr>
            <p:ph type="body" sz="half" idx="18"/>
          </p:nvPr>
        </p:nvSpPr>
        <p:spPr>
          <a:xfrm>
            <a:off x="913776" y="4781082"/>
            <a:ext cx="3296409" cy="1010118"/>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smtClean="0"/>
              <a:t>单击此处编辑母版文本样式</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zh-CN" altLang="en-US" smtClean="0"/>
              <a:t>单击图标添加图片</a:t>
            </a:r>
            <a:endParaRPr lang="en-US" dirty="0"/>
          </a:p>
        </p:txBody>
      </p:sp>
      <p:sp>
        <p:nvSpPr>
          <p:cNvPr id="24" name="Text Placeholder 3"/>
          <p:cNvSpPr>
            <a:spLocks noGrp="1"/>
          </p:cNvSpPr>
          <p:nvPr>
            <p:ph type="body" sz="half" idx="19"/>
          </p:nvPr>
        </p:nvSpPr>
        <p:spPr>
          <a:xfrm>
            <a:off x="4441348" y="4781082"/>
            <a:ext cx="3303352" cy="1010119"/>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smtClean="0"/>
              <a:t>单击此处编辑母版文本样式</a:t>
            </a:r>
          </a:p>
        </p:txBody>
      </p:sp>
      <p:sp>
        <p:nvSpPr>
          <p:cNvPr id="25" name="Text Placeholder 4"/>
          <p:cNvSpPr>
            <a:spLocks noGrp="1"/>
          </p:cNvSpPr>
          <p:nvPr>
            <p:ph type="body" sz="quarter" idx="13"/>
          </p:nvPr>
        </p:nvSpPr>
        <p:spPr>
          <a:xfrm>
            <a:off x="7973300" y="4204820"/>
            <a:ext cx="3300681" cy="576262"/>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26" name="Picture Placeholder 2"/>
          <p:cNvSpPr>
            <a:spLocks noGrp="1" noChangeAspect="1"/>
          </p:cNvSpPr>
          <p:nvPr>
            <p:ph type="pic" idx="22"/>
          </p:nvPr>
        </p:nvSpPr>
        <p:spPr>
          <a:xfrm>
            <a:off x="7973299"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zh-CN" altLang="en-US" smtClean="0"/>
              <a:t>单击图标添加图片</a:t>
            </a:r>
            <a:endParaRPr lang="en-US" dirty="0"/>
          </a:p>
        </p:txBody>
      </p:sp>
      <p:sp>
        <p:nvSpPr>
          <p:cNvPr id="27" name="Text Placeholder 3"/>
          <p:cNvSpPr>
            <a:spLocks noGrp="1"/>
          </p:cNvSpPr>
          <p:nvPr>
            <p:ph type="body" sz="half" idx="20"/>
          </p:nvPr>
        </p:nvSpPr>
        <p:spPr>
          <a:xfrm>
            <a:off x="7973174" y="4781080"/>
            <a:ext cx="3305053" cy="1010121"/>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smtClean="0"/>
              <a:t>单击此处编辑母版文本样式</a:t>
            </a:r>
          </a:p>
        </p:txBody>
      </p:sp>
      <p:sp>
        <p:nvSpPr>
          <p:cNvPr id="3" name="Date Placeholder 2"/>
          <p:cNvSpPr>
            <a:spLocks noGrp="1"/>
          </p:cNvSpPr>
          <p:nvPr>
            <p:ph type="dt" sz="half" idx="10"/>
          </p:nvPr>
        </p:nvSpPr>
        <p:spPr/>
        <p:txBody>
          <a:bodyPr/>
          <a:lstStyle/>
          <a:p>
            <a:fld id="{48A87A34-81AB-432B-8DAE-1953F412C126}" type="datetimeFigureOut">
              <a:rPr lang="en-US" dirty="0"/>
              <a:pPr/>
              <a:t>4/12/2025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extLst>
      <p:ext uri="{BB962C8B-B14F-4D97-AF65-F5344CB8AC3E}">
        <p14:creationId xmlns:p14="http://schemas.microsoft.com/office/powerpoint/2010/main" val="3761935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836712"/>
            <a:ext cx="10515600" cy="927173"/>
          </a:xfrm>
        </p:spPr>
        <p:txBody>
          <a:bodyPr anchor="ctr"/>
          <a:lstStyle>
            <a:lvl1pPr algn="ctr">
              <a:defRPr sz="3600" b="0">
                <a:latin typeface="黑体" pitchFamily="49" charset="-122"/>
                <a:ea typeface="黑体" pitchFamily="49" charset="-122"/>
              </a:defRPr>
            </a:lvl1pPr>
          </a:lstStyle>
          <a:p>
            <a:r>
              <a:rPr lang="zh-CN" altLang="en-US" dirty="0" smtClean="0"/>
              <a:t>单击此处编辑母版标题样式</a:t>
            </a:r>
            <a:endParaRPr lang="zh-CN" altLang="en-US" dirty="0"/>
          </a:p>
        </p:txBody>
      </p:sp>
      <p:sp>
        <p:nvSpPr>
          <p:cNvPr id="4" name="灯片编号占位符 3"/>
          <p:cNvSpPr>
            <a:spLocks noGrp="1"/>
          </p:cNvSpPr>
          <p:nvPr>
            <p:ph type="sldNum" sz="quarter" idx="10"/>
          </p:nvPr>
        </p:nvSpPr>
        <p:spPr/>
        <p:txBody>
          <a:bodyPr/>
          <a:lstStyle>
            <a:lvl1pPr>
              <a:defRPr/>
            </a:lvl1pPr>
          </a:lstStyle>
          <a:p>
            <a:fld id="{5677E895-85B9-4147-B311-A061DD70F433}" type="slidenum">
              <a:rPr lang="ko-KR" altLang="en-US"/>
              <a:pPr/>
              <a:t>‹#›</a:t>
            </a:fld>
            <a:endParaRPr lang="en-US" altLang="ko-KR"/>
          </a:p>
        </p:txBody>
      </p:sp>
      <p:sp>
        <p:nvSpPr>
          <p:cNvPr id="5" name="内容占位符 2"/>
          <p:cNvSpPr>
            <a:spLocks noGrp="1"/>
          </p:cNvSpPr>
          <p:nvPr>
            <p:ph idx="1"/>
          </p:nvPr>
        </p:nvSpPr>
        <p:spPr>
          <a:xfrm>
            <a:off x="838200" y="1808820"/>
            <a:ext cx="10515600" cy="4068452"/>
          </a:xfrm>
          <a:prstGeom prst="rect">
            <a:avLst/>
          </a:prstGeom>
          <a:solidFill>
            <a:schemeClr val="bg1">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lvl1pPr indent="828000">
              <a:lnSpc>
                <a:spcPct val="120000"/>
              </a:lnSpc>
              <a:spcBef>
                <a:spcPts val="0"/>
              </a:spcBef>
              <a:buNone/>
              <a:defRPr sz="3200">
                <a:solidFill>
                  <a:srgbClr val="000000"/>
                </a:solidFill>
              </a:defRPr>
            </a:lvl1pPr>
          </a:lstStyle>
          <a:p>
            <a:pPr lvl="0"/>
            <a:r>
              <a:rPr lang="zh-CN" altLang="en-US" dirty="0" smtClean="0"/>
              <a:t>单击此处编辑母版文本样式</a:t>
            </a:r>
          </a:p>
        </p:txBody>
      </p:sp>
    </p:spTree>
    <p:extLst>
      <p:ext uri="{BB962C8B-B14F-4D97-AF65-F5344CB8AC3E}">
        <p14:creationId xmlns:p14="http://schemas.microsoft.com/office/powerpoint/2010/main" val="1788960598"/>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11" name="Vertical Text Placeholder 2"/>
          <p:cNvSpPr>
            <a:spLocks noGrp="1"/>
          </p:cNvSpPr>
          <p:nvPr>
            <p:ph type="body" orient="vert" sz="quarter" idx="13"/>
          </p:nvPr>
        </p:nvSpPr>
        <p:spPr>
          <a:xfrm>
            <a:off x="913775" y="2367095"/>
            <a:ext cx="10364452" cy="3424107"/>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4/12/2025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extLst>
      <p:ext uri="{BB962C8B-B14F-4D97-AF65-F5344CB8AC3E}">
        <p14:creationId xmlns:p14="http://schemas.microsoft.com/office/powerpoint/2010/main" val="15896745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1" y="609603"/>
            <a:ext cx="2553327" cy="5181599"/>
          </a:xfrm>
        </p:spPr>
        <p:txBody>
          <a:bodyPr vert="eaVert"/>
          <a:lstStyle>
            <a:lvl1pPr algn="l">
              <a:defRPr/>
            </a:lvl1pPr>
          </a:lstStyle>
          <a:p>
            <a:r>
              <a:rPr lang="zh-CN" altLang="en-US" smtClean="0"/>
              <a:t>单击此处编辑母版标题样式</a:t>
            </a:r>
            <a:endParaRPr lang="en-US" dirty="0"/>
          </a:p>
        </p:txBody>
      </p:sp>
      <p:sp>
        <p:nvSpPr>
          <p:cNvPr id="8" name="Vertical Text Placeholder 2"/>
          <p:cNvSpPr>
            <a:spLocks noGrp="1"/>
          </p:cNvSpPr>
          <p:nvPr>
            <p:ph type="body" orient="vert" sz="quarter" idx="13"/>
          </p:nvPr>
        </p:nvSpPr>
        <p:spPr>
          <a:xfrm>
            <a:off x="913775" y="609603"/>
            <a:ext cx="7658724" cy="5181599"/>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4/12/2025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extLst>
      <p:ext uri="{BB962C8B-B14F-4D97-AF65-F5344CB8AC3E}">
        <p14:creationId xmlns:p14="http://schemas.microsoft.com/office/powerpoint/2010/main" val="1235742982"/>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zh-CN"/>
          </a:p>
        </p:txBody>
      </p:sp>
      <p:sp>
        <p:nvSpPr>
          <p:cNvPr id="3" name="Footer Placeholder 2"/>
          <p:cNvSpPr>
            <a:spLocks noGrp="1"/>
          </p:cNvSpPr>
          <p:nvPr>
            <p:ph type="ftr" sz="quarter" idx="11"/>
          </p:nvPr>
        </p:nvSpPr>
        <p:spPr/>
        <p:txBody>
          <a:bodyPr/>
          <a:lstStyle/>
          <a:p>
            <a:endParaRPr lang="en-US" altLang="zh-CN"/>
          </a:p>
        </p:txBody>
      </p:sp>
      <p:sp>
        <p:nvSpPr>
          <p:cNvPr id="4" name="Slide Number Placeholder 3"/>
          <p:cNvSpPr>
            <a:spLocks noGrp="1"/>
          </p:cNvSpPr>
          <p:nvPr>
            <p:ph type="sldNum" sz="quarter" idx="12"/>
          </p:nvPr>
        </p:nvSpPr>
        <p:spPr/>
        <p:txBody>
          <a:bodyPr/>
          <a:lstStyle/>
          <a:p>
            <a:fld id="{F937DC8B-FAC7-4FEC-AF59-B026AB6D3431}" type="slidenum">
              <a:rPr lang="ko-KR" altLang="en-US" smtClean="0"/>
              <a:pPr/>
              <a:t>‹#›</a:t>
            </a:fld>
            <a:endParaRPr lang="en-US" altLang="ko-KR"/>
          </a:p>
        </p:txBody>
      </p:sp>
    </p:spTree>
    <p:extLst>
      <p:ext uri="{BB962C8B-B14F-4D97-AF65-F5344CB8AC3E}">
        <p14:creationId xmlns:p14="http://schemas.microsoft.com/office/powerpoint/2010/main" val="19486047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562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825625"/>
            <a:ext cx="5156200" cy="435133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灯片编号占位符 4"/>
          <p:cNvSpPr>
            <a:spLocks noGrp="1"/>
          </p:cNvSpPr>
          <p:nvPr>
            <p:ph type="sldNum" sz="quarter" idx="10"/>
          </p:nvPr>
        </p:nvSpPr>
        <p:spPr/>
        <p:txBody>
          <a:bodyPr/>
          <a:lstStyle>
            <a:lvl1pPr>
              <a:defRPr/>
            </a:lvl1pPr>
          </a:lstStyle>
          <a:p>
            <a:fld id="{FB9485D5-54BB-4E58-86AC-AF160BAC4C05}" type="slidenum">
              <a:rPr lang="ko-KR" altLang="en-US"/>
              <a:pPr/>
              <a:t>‹#›</a:t>
            </a:fld>
            <a:endParaRPr lang="en-US" altLang="ko-KR"/>
          </a:p>
        </p:txBody>
      </p:sp>
    </p:spTree>
    <p:extLst>
      <p:ext uri="{BB962C8B-B14F-4D97-AF65-F5344CB8AC3E}">
        <p14:creationId xmlns:p14="http://schemas.microsoft.com/office/powerpoint/2010/main" val="3311677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317" y="365126"/>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40318" y="1681163"/>
            <a:ext cx="515831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40318" y="2505075"/>
            <a:ext cx="5158316"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71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717" cy="36845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灯片编号占位符 6"/>
          <p:cNvSpPr>
            <a:spLocks noGrp="1"/>
          </p:cNvSpPr>
          <p:nvPr>
            <p:ph type="sldNum" sz="quarter" idx="10"/>
          </p:nvPr>
        </p:nvSpPr>
        <p:spPr/>
        <p:txBody>
          <a:bodyPr/>
          <a:lstStyle>
            <a:lvl1pPr>
              <a:defRPr/>
            </a:lvl1pPr>
          </a:lstStyle>
          <a:p>
            <a:fld id="{140D0FA1-43B7-430A-9556-2B4ECCBE7FF5}" type="slidenum">
              <a:rPr lang="ko-KR" altLang="en-US"/>
              <a:pPr/>
              <a:t>‹#›</a:t>
            </a:fld>
            <a:endParaRPr lang="en-US" altLang="ko-KR"/>
          </a:p>
        </p:txBody>
      </p:sp>
    </p:spTree>
    <p:extLst>
      <p:ext uri="{BB962C8B-B14F-4D97-AF65-F5344CB8AC3E}">
        <p14:creationId xmlns:p14="http://schemas.microsoft.com/office/powerpoint/2010/main" val="20428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例题">
    <p:spTree>
      <p:nvGrpSpPr>
        <p:cNvPr id="1" name=""/>
        <p:cNvGrpSpPr/>
        <p:nvPr/>
      </p:nvGrpSpPr>
      <p:grpSpPr>
        <a:xfrm>
          <a:off x="0" y="0"/>
          <a:ext cx="0" cy="0"/>
          <a:chOff x="0" y="0"/>
          <a:chExt cx="0" cy="0"/>
        </a:xfrm>
      </p:grpSpPr>
      <p:sp>
        <p:nvSpPr>
          <p:cNvPr id="2" name="标题 1"/>
          <p:cNvSpPr>
            <a:spLocks noGrp="1"/>
          </p:cNvSpPr>
          <p:nvPr>
            <p:ph type="title"/>
          </p:nvPr>
        </p:nvSpPr>
        <p:spPr>
          <a:xfrm>
            <a:off x="4475820" y="1736812"/>
            <a:ext cx="6840760" cy="3420379"/>
          </a:xfrm>
        </p:spPr>
        <p:txBody>
          <a:bodyPr/>
          <a:lstStyle>
            <a:lvl1pPr algn="l">
              <a:defRPr sz="3200">
                <a:latin typeface="楷体" panose="02010609060101010101" pitchFamily="49" charset="-122"/>
                <a:ea typeface="楷体" panose="02010609060101010101" pitchFamily="49" charset="-122"/>
              </a:defRPr>
            </a:lvl1pPr>
          </a:lstStyle>
          <a:p>
            <a:r>
              <a:rPr lang="zh-CN" altLang="en-US" smtClean="0"/>
              <a:t>单击此处编辑母版标题样式</a:t>
            </a:r>
            <a:endParaRPr lang="zh-CN" altLang="en-US"/>
          </a:p>
        </p:txBody>
      </p:sp>
      <p:sp>
        <p:nvSpPr>
          <p:cNvPr id="3" name="灯片编号占位符 2"/>
          <p:cNvSpPr>
            <a:spLocks noGrp="1"/>
          </p:cNvSpPr>
          <p:nvPr>
            <p:ph type="sldNum" sz="quarter" idx="10"/>
          </p:nvPr>
        </p:nvSpPr>
        <p:spPr/>
        <p:txBody>
          <a:bodyPr/>
          <a:lstStyle>
            <a:lvl1pPr>
              <a:defRPr/>
            </a:lvl1pPr>
          </a:lstStyle>
          <a:p>
            <a:fld id="{8976AE2D-C283-46AB-A692-EF9C3EC2D47D}" type="slidenum">
              <a:rPr lang="ko-KR" altLang="en-US"/>
              <a:pPr/>
              <a:t>‹#›</a:t>
            </a:fld>
            <a:endParaRPr lang="en-US" altLang="ko-KR"/>
          </a:p>
        </p:txBody>
      </p:sp>
    </p:spTree>
    <p:extLst>
      <p:ext uri="{BB962C8B-B14F-4D97-AF65-F5344CB8AC3E}">
        <p14:creationId xmlns:p14="http://schemas.microsoft.com/office/powerpoint/2010/main" val="270917691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标题一、">
    <p:spTree>
      <p:nvGrpSpPr>
        <p:cNvPr id="1" name=""/>
        <p:cNvGrpSpPr/>
        <p:nvPr/>
      </p:nvGrpSpPr>
      <p:grpSpPr>
        <a:xfrm>
          <a:off x="0" y="0"/>
          <a:ext cx="0" cy="0"/>
          <a:chOff x="0" y="0"/>
          <a:chExt cx="0" cy="0"/>
        </a:xfrm>
      </p:grpSpPr>
      <p:sp>
        <p:nvSpPr>
          <p:cNvPr id="2" name="标题 1"/>
          <p:cNvSpPr>
            <a:spLocks noGrp="1"/>
          </p:cNvSpPr>
          <p:nvPr>
            <p:ph type="title"/>
          </p:nvPr>
        </p:nvSpPr>
        <p:spPr>
          <a:xfrm>
            <a:off x="851780" y="980728"/>
            <a:ext cx="10464800" cy="612068"/>
          </a:xfrm>
        </p:spPr>
        <p:txBody>
          <a:bodyPr/>
          <a:lstStyle>
            <a:lvl1pPr algn="ctr">
              <a:defRPr sz="3600" b="0">
                <a:latin typeface="黑体" pitchFamily="49" charset="-122"/>
                <a:ea typeface="黑体" pitchFamily="49" charset="-122"/>
              </a:defRPr>
            </a:lvl1pPr>
          </a:lstStyle>
          <a:p>
            <a:r>
              <a:rPr lang="zh-CN" altLang="en-US" dirty="0" smtClean="0"/>
              <a:t>单击此处编辑母版标题样式</a:t>
            </a:r>
            <a:endParaRPr lang="zh-CN" altLang="en-US" dirty="0"/>
          </a:p>
        </p:txBody>
      </p:sp>
      <p:sp>
        <p:nvSpPr>
          <p:cNvPr id="3" name="灯片编号占位符 2"/>
          <p:cNvSpPr>
            <a:spLocks noGrp="1"/>
          </p:cNvSpPr>
          <p:nvPr>
            <p:ph type="sldNum" sz="quarter" idx="10"/>
          </p:nvPr>
        </p:nvSpPr>
        <p:spPr/>
        <p:txBody>
          <a:bodyPr/>
          <a:lstStyle>
            <a:lvl1pPr>
              <a:defRPr/>
            </a:lvl1pPr>
          </a:lstStyle>
          <a:p>
            <a:fld id="{8976AE2D-C283-46AB-A692-EF9C3EC2D47D}" type="slidenum">
              <a:rPr lang="ko-KR" altLang="en-US"/>
              <a:pPr/>
              <a:t>‹#›</a:t>
            </a:fld>
            <a:endParaRPr lang="en-US" altLang="ko-KR"/>
          </a:p>
        </p:txBody>
      </p:sp>
      <p:sp>
        <p:nvSpPr>
          <p:cNvPr id="4" name="内容占位符 2"/>
          <p:cNvSpPr>
            <a:spLocks noGrp="1"/>
          </p:cNvSpPr>
          <p:nvPr>
            <p:ph idx="1"/>
          </p:nvPr>
        </p:nvSpPr>
        <p:spPr>
          <a:xfrm>
            <a:off x="889225" y="1808820"/>
            <a:ext cx="10463359" cy="4016227"/>
          </a:xfrm>
          <a:prstGeom prst="rect">
            <a:avLst/>
          </a:prstGeom>
          <a:solidFill>
            <a:schemeClr val="accent5">
              <a:lumMod val="20000"/>
              <a:lumOff val="80000"/>
            </a:schemeClr>
          </a:solidFill>
          <a:ln>
            <a:solidFill>
              <a:schemeClr val="accent5">
                <a:lumMod val="60000"/>
                <a:lumOff val="4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lvl1pPr marL="0" indent="720000">
              <a:buNone/>
              <a:defRPr sz="3200" b="1">
                <a:solidFill>
                  <a:schemeClr val="tx1"/>
                </a:solidFill>
                <a:latin typeface="+mj-ea"/>
                <a:ea typeface="+mj-ea"/>
              </a:defRPr>
            </a:lvl1pPr>
            <a:lvl2pPr marL="457200" indent="720000">
              <a:buNone/>
              <a:defRPr sz="2800" b="1">
                <a:solidFill>
                  <a:schemeClr val="tx1"/>
                </a:solidFill>
                <a:latin typeface="+mj-ea"/>
                <a:ea typeface="+mj-ea"/>
              </a:defRPr>
            </a:lvl2pPr>
            <a:lvl3pPr marL="914400" indent="720000">
              <a:buNone/>
              <a:defRPr sz="2400" b="1">
                <a:solidFill>
                  <a:schemeClr val="tx1"/>
                </a:solidFill>
                <a:latin typeface="+mj-ea"/>
                <a:ea typeface="+mj-ea"/>
              </a:defRPr>
            </a:lvl3pPr>
            <a:lvl4pPr marL="1371600" indent="720000">
              <a:buNone/>
              <a:defRPr sz="2000" b="1">
                <a:solidFill>
                  <a:schemeClr val="tx1"/>
                </a:solidFill>
                <a:latin typeface="+mj-ea"/>
                <a:ea typeface="+mj-ea"/>
              </a:defRPr>
            </a:lvl4pPr>
            <a:lvl5pPr marL="1828800" indent="720000">
              <a:buNone/>
              <a:defRPr sz="2000" b="1">
                <a:solidFill>
                  <a:schemeClr val="tx1"/>
                </a:solidFill>
                <a:latin typeface="+mj-ea"/>
                <a:ea typeface="+mj-ea"/>
              </a:defRPr>
            </a:lvl5pPr>
            <a:lvl6pPr>
              <a:defRPr sz="2000"/>
            </a:lvl6pPr>
            <a:lvl7pPr>
              <a:defRPr sz="2000"/>
            </a:lvl7pPr>
            <a:lvl8pPr>
              <a:defRPr sz="2000"/>
            </a:lvl8pPr>
            <a:lvl9pPr>
              <a:defRPr sz="2000"/>
            </a:lvl9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extLst>
      <p:ext uri="{BB962C8B-B14F-4D97-AF65-F5344CB8AC3E}">
        <p14:creationId xmlns:p14="http://schemas.microsoft.com/office/powerpoint/2010/main" val="103268235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表格用">
    <p:spTree>
      <p:nvGrpSpPr>
        <p:cNvPr id="1" name=""/>
        <p:cNvGrpSpPr/>
        <p:nvPr/>
      </p:nvGrpSpPr>
      <p:grpSpPr>
        <a:xfrm>
          <a:off x="0" y="0"/>
          <a:ext cx="0" cy="0"/>
          <a:chOff x="0" y="0"/>
          <a:chExt cx="0" cy="0"/>
        </a:xfrm>
      </p:grpSpPr>
      <p:sp>
        <p:nvSpPr>
          <p:cNvPr id="2" name="标题 1"/>
          <p:cNvSpPr>
            <a:spLocks noGrp="1"/>
          </p:cNvSpPr>
          <p:nvPr>
            <p:ph type="title"/>
          </p:nvPr>
        </p:nvSpPr>
        <p:spPr>
          <a:xfrm>
            <a:off x="851780" y="980728"/>
            <a:ext cx="10464800" cy="612068"/>
          </a:xfrm>
        </p:spPr>
        <p:txBody>
          <a:bodyPr/>
          <a:lstStyle>
            <a:lvl1pPr algn="ctr">
              <a:defRPr sz="2800">
                <a:latin typeface="黑体" panose="02010609060101010101" pitchFamily="49" charset="-122"/>
                <a:ea typeface="黑体" panose="02010609060101010101" pitchFamily="49" charset="-122"/>
              </a:defRPr>
            </a:lvl1pPr>
          </a:lstStyle>
          <a:p>
            <a:r>
              <a:rPr lang="zh-CN" altLang="en-US" smtClean="0"/>
              <a:t>单击此处编辑母版标题样式</a:t>
            </a:r>
            <a:endParaRPr lang="zh-CN" altLang="en-US"/>
          </a:p>
        </p:txBody>
      </p:sp>
      <p:sp>
        <p:nvSpPr>
          <p:cNvPr id="3" name="灯片编号占位符 2"/>
          <p:cNvSpPr>
            <a:spLocks noGrp="1"/>
          </p:cNvSpPr>
          <p:nvPr>
            <p:ph type="sldNum" sz="quarter" idx="10"/>
          </p:nvPr>
        </p:nvSpPr>
        <p:spPr/>
        <p:txBody>
          <a:bodyPr/>
          <a:lstStyle>
            <a:lvl1pPr>
              <a:defRPr/>
            </a:lvl1pPr>
          </a:lstStyle>
          <a:p>
            <a:fld id="{8976AE2D-C283-46AB-A692-EF9C3EC2D47D}" type="slidenum">
              <a:rPr lang="ko-KR" altLang="en-US"/>
              <a:pPr/>
              <a:t>‹#›</a:t>
            </a:fld>
            <a:endParaRPr lang="en-US" altLang="ko-KR"/>
          </a:p>
        </p:txBody>
      </p:sp>
      <p:sp>
        <p:nvSpPr>
          <p:cNvPr id="4" name="内容占位符 2"/>
          <p:cNvSpPr>
            <a:spLocks noGrp="1"/>
          </p:cNvSpPr>
          <p:nvPr>
            <p:ph idx="1"/>
          </p:nvPr>
        </p:nvSpPr>
        <p:spPr>
          <a:xfrm>
            <a:off x="839416" y="1592796"/>
            <a:ext cx="10463359" cy="4232251"/>
          </a:xfrm>
          <a:prstGeom prst="rect">
            <a:avLst/>
          </a:prstGeom>
        </p:spPr>
        <p:txBody>
          <a:bodyPr/>
          <a:lstStyle>
            <a:lvl1pPr marL="0" indent="0">
              <a:buNone/>
              <a:defRPr sz="3200" b="1">
                <a:solidFill>
                  <a:schemeClr val="tx1"/>
                </a:solidFill>
                <a:latin typeface="楷体" panose="02010609060101010101" pitchFamily="49" charset="-122"/>
                <a:ea typeface="楷体" panose="02010609060101010101" pitchFamily="49" charset="-122"/>
              </a:defRPr>
            </a:lvl1pPr>
            <a:lvl2pPr marL="457200" indent="0">
              <a:buNone/>
              <a:defRPr sz="2800" b="1">
                <a:solidFill>
                  <a:schemeClr val="tx1"/>
                </a:solidFill>
                <a:latin typeface="楷体" panose="02010609060101010101" pitchFamily="49" charset="-122"/>
                <a:ea typeface="楷体" panose="02010609060101010101" pitchFamily="49" charset="-122"/>
              </a:defRPr>
            </a:lvl2pPr>
            <a:lvl3pPr marL="914400" indent="0">
              <a:buNone/>
              <a:defRPr sz="2400" b="1">
                <a:solidFill>
                  <a:schemeClr val="tx1"/>
                </a:solidFill>
                <a:latin typeface="楷体" panose="02010609060101010101" pitchFamily="49" charset="-122"/>
                <a:ea typeface="楷体" panose="02010609060101010101" pitchFamily="49" charset="-122"/>
              </a:defRPr>
            </a:lvl3pPr>
            <a:lvl4pPr marL="1371600" indent="0">
              <a:buNone/>
              <a:defRPr sz="2000" b="1">
                <a:solidFill>
                  <a:schemeClr val="tx1"/>
                </a:solidFill>
                <a:latin typeface="楷体" panose="02010609060101010101" pitchFamily="49" charset="-122"/>
                <a:ea typeface="楷体" panose="02010609060101010101" pitchFamily="49" charset="-122"/>
              </a:defRPr>
            </a:lvl4pPr>
            <a:lvl5pPr marL="1828800" indent="0">
              <a:buNone/>
              <a:defRPr sz="2000" b="1">
                <a:solidFill>
                  <a:schemeClr val="tx1"/>
                </a:solidFill>
                <a:latin typeface="楷体" panose="02010609060101010101" pitchFamily="49" charset="-122"/>
                <a:ea typeface="楷体" panose="02010609060101010101" pitchFamily="49" charset="-122"/>
              </a:defRPr>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193114707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lstStyle>
            <a:lvl1pPr>
              <a:defRPr/>
            </a:lvl1pPr>
          </a:lstStyle>
          <a:p>
            <a:fld id="{F937DC8B-FAC7-4FEC-AF59-B026AB6D3431}" type="slidenum">
              <a:rPr lang="ko-KR" altLang="en-US"/>
              <a:pPr/>
              <a:t>‹#›</a:t>
            </a:fld>
            <a:endParaRPr lang="en-US" altLang="ko-KR"/>
          </a:p>
        </p:txBody>
      </p:sp>
    </p:spTree>
    <p:extLst>
      <p:ext uri="{BB962C8B-B14F-4D97-AF65-F5344CB8AC3E}">
        <p14:creationId xmlns:p14="http://schemas.microsoft.com/office/powerpoint/2010/main" val="2486290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control" Target="../activeX/activeX1.xml"/><Relationship Id="rId2" Type="http://schemas.openxmlformats.org/officeDocument/2006/relationships/slideLayout" Target="../slideLayouts/slideLayout2.xml"/><Relationship Id="rId16" Type="http://schemas.openxmlformats.org/officeDocument/2006/relationships/vmlDrawing" Target="../drawings/vmlDrawing1.v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image" Target="../media/image4.png"/><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vmlDrawing" Target="../drawings/vmlDrawing2.vml"/><Relationship Id="rId7"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32.xml"/><Relationship Id="rId6" Type="http://schemas.openxmlformats.org/officeDocument/2006/relationships/image" Target="../media/image2.jpeg"/><Relationship Id="rId5" Type="http://schemas.openxmlformats.org/officeDocument/2006/relationships/image" Target="../media/image7.jpeg"/><Relationship Id="rId4" Type="http://schemas.openxmlformats.org/officeDocument/2006/relationships/control" Target="../activeX/activeX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Freeform 2"/>
          <p:cNvSpPr>
            <a:spLocks/>
          </p:cNvSpPr>
          <p:nvPr/>
        </p:nvSpPr>
        <p:spPr bwMode="auto">
          <a:xfrm flipV="1">
            <a:off x="3251200" y="6718300"/>
            <a:ext cx="8940800" cy="139700"/>
          </a:xfrm>
          <a:custGeom>
            <a:avLst/>
            <a:gdLst>
              <a:gd name="T0" fmla="*/ 0 w 4224"/>
              <a:gd name="T1" fmla="*/ 0 h 88"/>
              <a:gd name="T2" fmla="*/ 88 w 4224"/>
              <a:gd name="T3" fmla="*/ 88 h 88"/>
              <a:gd name="T4" fmla="*/ 4224 w 4224"/>
              <a:gd name="T5" fmla="*/ 88 h 88"/>
              <a:gd name="T6" fmla="*/ 4224 w 4224"/>
              <a:gd name="T7" fmla="*/ 0 h 88"/>
              <a:gd name="T8" fmla="*/ 0 w 4224"/>
              <a:gd name="T9" fmla="*/ 0 h 88"/>
            </a:gdLst>
            <a:ahLst/>
            <a:cxnLst>
              <a:cxn ang="0">
                <a:pos x="T0" y="T1"/>
              </a:cxn>
              <a:cxn ang="0">
                <a:pos x="T2" y="T3"/>
              </a:cxn>
              <a:cxn ang="0">
                <a:pos x="T4" y="T5"/>
              </a:cxn>
              <a:cxn ang="0">
                <a:pos x="T6" y="T7"/>
              </a:cxn>
              <a:cxn ang="0">
                <a:pos x="T8" y="T9"/>
              </a:cxn>
            </a:cxnLst>
            <a:rect l="0" t="0" r="r" b="b"/>
            <a:pathLst>
              <a:path w="4224" h="88">
                <a:moveTo>
                  <a:pt x="0" y="0"/>
                </a:moveTo>
                <a:lnTo>
                  <a:pt x="88" y="88"/>
                </a:lnTo>
                <a:lnTo>
                  <a:pt x="4224" y="88"/>
                </a:lnTo>
                <a:lnTo>
                  <a:pt x="4224" y="0"/>
                </a:lnTo>
                <a:lnTo>
                  <a:pt x="0" y="0"/>
                </a:lnTo>
                <a:close/>
              </a:path>
            </a:pathLst>
          </a:custGeom>
          <a:solidFill>
            <a:schemeClr val="hlink"/>
          </a:solidFill>
          <a:ln>
            <a:noFill/>
          </a:ln>
          <a:effectLst/>
          <a:extLst>
            <a:ext uri="{91240B29-F687-4F45-9708-019B960494DF}">
              <a14:hiddenLine xmlns:a14="http://schemas.microsoft.com/office/drawing/2010/main" w="9525" cap="flat" cmpd="sng">
                <a:solidFill>
                  <a:schemeClr val="hlink"/>
                </a:solidFill>
                <a:prstDash val="solid"/>
                <a:round/>
                <a:headEnd/>
                <a:tailEnd/>
              </a14:hiddenLine>
            </a:ext>
            <a:ext uri="{AF507438-7753-43E0-B8FC-AC1667EBCBE1}">
              <a14:hiddenEffects xmlns:a14="http://schemas.microsoft.com/office/drawing/2010/main">
                <a:effectLst>
                  <a:outerShdw dist="56796" dir="3806097" algn="ctr" rotWithShape="0">
                    <a:schemeClr val="tx1"/>
                  </a:outerShdw>
                </a:effectLst>
              </a14:hiddenEffects>
            </a:ext>
          </a:extLst>
        </p:spPr>
        <p:txBody>
          <a:bodyPr/>
          <a:lstStyle/>
          <a:p>
            <a:endParaRPr lang="zh-CN" altLang="en-US"/>
          </a:p>
        </p:txBody>
      </p:sp>
      <p:sp>
        <p:nvSpPr>
          <p:cNvPr id="3075" name="Rectangle 3"/>
          <p:cNvSpPr>
            <a:spLocks noChangeArrowheads="1"/>
          </p:cNvSpPr>
          <p:nvPr/>
        </p:nvSpPr>
        <p:spPr bwMode="auto">
          <a:xfrm flipH="1">
            <a:off x="10426700" y="6705601"/>
            <a:ext cx="1744133" cy="17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tIns="10800" rIns="18000" bIns="10800">
            <a:spAutoFit/>
          </a:bodyPr>
          <a:lstStyle/>
          <a:p>
            <a:pPr algn="r"/>
            <a:r>
              <a:rPr lang="en-US" altLang="ko-KR" sz="1000" b="1">
                <a:solidFill>
                  <a:schemeClr val="tx2"/>
                </a:solidFill>
                <a:latin typeface="Verdana" panose="020B0604030504040204" pitchFamily="34" charset="0"/>
                <a:ea typeface="Gulim" pitchFamily="34" charset="-127"/>
              </a:rPr>
              <a:t>YOUR SITE HERE</a:t>
            </a:r>
          </a:p>
        </p:txBody>
      </p:sp>
      <p:sp>
        <p:nvSpPr>
          <p:cNvPr id="3076" name="Freeform 4"/>
          <p:cNvSpPr>
            <a:spLocks/>
          </p:cNvSpPr>
          <p:nvPr userDrawn="1"/>
        </p:nvSpPr>
        <p:spPr bwMode="gray">
          <a:xfrm>
            <a:off x="0" y="0"/>
            <a:ext cx="12192000" cy="1397000"/>
          </a:xfrm>
          <a:custGeom>
            <a:avLst/>
            <a:gdLst>
              <a:gd name="T0" fmla="*/ 0 w 5760"/>
              <a:gd name="T1" fmla="*/ 856 h 880"/>
              <a:gd name="T2" fmla="*/ 72 w 5760"/>
              <a:gd name="T3" fmla="*/ 856 h 880"/>
              <a:gd name="T4" fmla="*/ 72 w 5760"/>
              <a:gd name="T5" fmla="*/ 576 h 880"/>
              <a:gd name="T6" fmla="*/ 4584 w 5760"/>
              <a:gd name="T7" fmla="*/ 576 h 880"/>
              <a:gd name="T8" fmla="*/ 4888 w 5760"/>
              <a:gd name="T9" fmla="*/ 880 h 880"/>
              <a:gd name="T10" fmla="*/ 5760 w 5760"/>
              <a:gd name="T11" fmla="*/ 880 h 880"/>
              <a:gd name="T12" fmla="*/ 5760 w 5760"/>
              <a:gd name="T13" fmla="*/ 0 h 880"/>
              <a:gd name="T14" fmla="*/ 0 w 5760"/>
              <a:gd name="T15" fmla="*/ 0 h 880"/>
              <a:gd name="T16" fmla="*/ 0 w 5760"/>
              <a:gd name="T17" fmla="*/ 856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880">
                <a:moveTo>
                  <a:pt x="0" y="856"/>
                </a:moveTo>
                <a:lnTo>
                  <a:pt x="72" y="856"/>
                </a:lnTo>
                <a:lnTo>
                  <a:pt x="72" y="576"/>
                </a:lnTo>
                <a:lnTo>
                  <a:pt x="4584" y="576"/>
                </a:lnTo>
                <a:lnTo>
                  <a:pt x="4888" y="880"/>
                </a:lnTo>
                <a:lnTo>
                  <a:pt x="5760" y="880"/>
                </a:lnTo>
                <a:lnTo>
                  <a:pt x="5760" y="0"/>
                </a:lnTo>
                <a:lnTo>
                  <a:pt x="0" y="0"/>
                </a:lnTo>
                <a:lnTo>
                  <a:pt x="0" y="856"/>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3077" name="Rectangle 5"/>
          <p:cNvSpPr>
            <a:spLocks noGrp="1" noChangeArrowheads="1"/>
          </p:cNvSpPr>
          <p:nvPr>
            <p:ph type="title"/>
          </p:nvPr>
        </p:nvSpPr>
        <p:spPr bwMode="white">
          <a:xfrm>
            <a:off x="755651" y="1763713"/>
            <a:ext cx="10464800" cy="405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ko-KR" smtClean="0"/>
              <a:t>Click to edit Master title style</a:t>
            </a:r>
          </a:p>
        </p:txBody>
      </p:sp>
      <p:sp>
        <p:nvSpPr>
          <p:cNvPr id="3078" name="Rectangle 6"/>
          <p:cNvSpPr>
            <a:spLocks noGrp="1" noChangeArrowheads="1"/>
          </p:cNvSpPr>
          <p:nvPr>
            <p:ph type="sldNum" sz="quarter" idx="4"/>
          </p:nvPr>
        </p:nvSpPr>
        <p:spPr bwMode="auto">
          <a:xfrm>
            <a:off x="4368800" y="6477000"/>
            <a:ext cx="284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200">
                <a:effectLst>
                  <a:outerShdw blurRad="38100" dist="38100" dir="2700000" algn="tl">
                    <a:srgbClr val="C0C0C0"/>
                  </a:outerShdw>
                </a:effectLst>
                <a:latin typeface="+mn-lt"/>
                <a:ea typeface="Gulim" pitchFamily="34" charset="-127"/>
              </a:defRPr>
            </a:lvl1pPr>
          </a:lstStyle>
          <a:p>
            <a:fld id="{879251E7-37CD-4754-BECE-317D652D346E}" type="slidenum">
              <a:rPr lang="ko-KR" altLang="en-US"/>
              <a:pPr/>
              <a:t>‹#›</a:t>
            </a:fld>
            <a:endParaRPr lang="en-US" altLang="ko-KR"/>
          </a:p>
        </p:txBody>
      </p:sp>
      <p:sp>
        <p:nvSpPr>
          <p:cNvPr id="3079" name="Freeform 7"/>
          <p:cNvSpPr>
            <a:spLocks/>
          </p:cNvSpPr>
          <p:nvPr/>
        </p:nvSpPr>
        <p:spPr bwMode="ltGray">
          <a:xfrm>
            <a:off x="3251200" y="0"/>
            <a:ext cx="8940800" cy="139700"/>
          </a:xfrm>
          <a:custGeom>
            <a:avLst/>
            <a:gdLst>
              <a:gd name="T0" fmla="*/ 0 w 4224"/>
              <a:gd name="T1" fmla="*/ 0 h 88"/>
              <a:gd name="T2" fmla="*/ 88 w 4224"/>
              <a:gd name="T3" fmla="*/ 88 h 88"/>
              <a:gd name="T4" fmla="*/ 4224 w 4224"/>
              <a:gd name="T5" fmla="*/ 88 h 88"/>
              <a:gd name="T6" fmla="*/ 4224 w 4224"/>
              <a:gd name="T7" fmla="*/ 0 h 88"/>
              <a:gd name="T8" fmla="*/ 0 w 4224"/>
              <a:gd name="T9" fmla="*/ 0 h 88"/>
            </a:gdLst>
            <a:ahLst/>
            <a:cxnLst>
              <a:cxn ang="0">
                <a:pos x="T0" y="T1"/>
              </a:cxn>
              <a:cxn ang="0">
                <a:pos x="T2" y="T3"/>
              </a:cxn>
              <a:cxn ang="0">
                <a:pos x="T4" y="T5"/>
              </a:cxn>
              <a:cxn ang="0">
                <a:pos x="T6" y="T7"/>
              </a:cxn>
              <a:cxn ang="0">
                <a:pos x="T8" y="T9"/>
              </a:cxn>
            </a:cxnLst>
            <a:rect l="0" t="0" r="r" b="b"/>
            <a:pathLst>
              <a:path w="4224" h="88">
                <a:moveTo>
                  <a:pt x="0" y="0"/>
                </a:moveTo>
                <a:lnTo>
                  <a:pt x="88" y="88"/>
                </a:lnTo>
                <a:lnTo>
                  <a:pt x="4224" y="88"/>
                </a:lnTo>
                <a:lnTo>
                  <a:pt x="4224" y="0"/>
                </a:lnTo>
                <a:lnTo>
                  <a:pt x="0" y="0"/>
                </a:lnTo>
                <a:close/>
              </a:path>
            </a:pathLst>
          </a:custGeom>
          <a:solidFill>
            <a:schemeClr val="tx2"/>
          </a:solidFill>
          <a:ln>
            <a:noFill/>
          </a:ln>
          <a:effectLst/>
          <a:extLst>
            <a:ext uri="{91240B29-F687-4F45-9708-019B960494DF}">
              <a14:hiddenLine xmlns:a14="http://schemas.microsoft.com/office/drawing/2010/main" w="9525" cap="flat" cmpd="sng">
                <a:solidFill>
                  <a:schemeClr val="hlink"/>
                </a:solidFill>
                <a:prstDash val="solid"/>
                <a:round/>
                <a:headEnd/>
                <a:tailEnd/>
              </a14:hiddenLine>
            </a:ext>
            <a:ext uri="{AF507438-7753-43E0-B8FC-AC1667EBCBE1}">
              <a14:hiddenEffects xmlns:a14="http://schemas.microsoft.com/office/drawing/2010/main">
                <a:effectLst>
                  <a:outerShdw dist="56796" dir="3806097" algn="ctr" rotWithShape="0">
                    <a:schemeClr val="tx1"/>
                  </a:outerShdw>
                </a:effectLst>
              </a14:hiddenEffects>
            </a:ext>
          </a:extLst>
        </p:spPr>
        <p:txBody>
          <a:bodyPr/>
          <a:lstStyle/>
          <a:p>
            <a:endParaRPr lang="zh-CN" altLang="en-US"/>
          </a:p>
        </p:txBody>
      </p:sp>
      <p:grpSp>
        <p:nvGrpSpPr>
          <p:cNvPr id="3080" name="Group 8"/>
          <p:cNvGrpSpPr>
            <a:grpSpLocks/>
          </p:cNvGrpSpPr>
          <p:nvPr/>
        </p:nvGrpSpPr>
        <p:grpSpPr bwMode="auto">
          <a:xfrm>
            <a:off x="3543300" y="4764"/>
            <a:ext cx="8468784" cy="134937"/>
            <a:chOff x="1674" y="3"/>
            <a:chExt cx="4001" cy="85"/>
          </a:xfrm>
        </p:grpSpPr>
        <p:sp>
          <p:nvSpPr>
            <p:cNvPr id="3081" name="Rectangle 9"/>
            <p:cNvSpPr>
              <a:spLocks noChangeArrowheads="1"/>
            </p:cNvSpPr>
            <p:nvPr userDrawn="1"/>
          </p:nvSpPr>
          <p:spPr bwMode="black">
            <a:xfrm>
              <a:off x="1674" y="3"/>
              <a:ext cx="57" cy="85"/>
            </a:xfrm>
            <a:prstGeom prst="rect">
              <a:avLst/>
            </a:prstGeom>
            <a:gradFill rotWithShape="1">
              <a:gsLst>
                <a:gs pos="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082" name="Rectangle 10"/>
            <p:cNvSpPr>
              <a:spLocks noChangeArrowheads="1"/>
            </p:cNvSpPr>
            <p:nvPr userDrawn="1"/>
          </p:nvSpPr>
          <p:spPr bwMode="black">
            <a:xfrm>
              <a:off x="1810" y="3"/>
              <a:ext cx="57" cy="85"/>
            </a:xfrm>
            <a:prstGeom prst="rect">
              <a:avLst/>
            </a:prstGeom>
            <a:gradFill rotWithShape="1">
              <a:gsLst>
                <a:gs pos="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083" name="Rectangle 11"/>
            <p:cNvSpPr>
              <a:spLocks noChangeArrowheads="1"/>
            </p:cNvSpPr>
            <p:nvPr userDrawn="1"/>
          </p:nvSpPr>
          <p:spPr bwMode="black">
            <a:xfrm>
              <a:off x="1946" y="3"/>
              <a:ext cx="57" cy="85"/>
            </a:xfrm>
            <a:prstGeom prst="rect">
              <a:avLst/>
            </a:prstGeom>
            <a:gradFill rotWithShape="1">
              <a:gsLst>
                <a:gs pos="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084" name="Rectangle 12"/>
            <p:cNvSpPr>
              <a:spLocks noChangeArrowheads="1"/>
            </p:cNvSpPr>
            <p:nvPr userDrawn="1"/>
          </p:nvSpPr>
          <p:spPr bwMode="black">
            <a:xfrm>
              <a:off x="2082" y="3"/>
              <a:ext cx="57" cy="85"/>
            </a:xfrm>
            <a:prstGeom prst="rect">
              <a:avLst/>
            </a:prstGeom>
            <a:gradFill rotWithShape="1">
              <a:gsLst>
                <a:gs pos="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085" name="Rectangle 13"/>
            <p:cNvSpPr>
              <a:spLocks noChangeArrowheads="1"/>
            </p:cNvSpPr>
            <p:nvPr userDrawn="1"/>
          </p:nvSpPr>
          <p:spPr bwMode="black">
            <a:xfrm>
              <a:off x="2218" y="3"/>
              <a:ext cx="57" cy="85"/>
            </a:xfrm>
            <a:prstGeom prst="rect">
              <a:avLst/>
            </a:prstGeom>
            <a:gradFill rotWithShape="1">
              <a:gsLst>
                <a:gs pos="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086" name="Rectangle 14"/>
            <p:cNvSpPr>
              <a:spLocks noChangeArrowheads="1"/>
            </p:cNvSpPr>
            <p:nvPr userDrawn="1"/>
          </p:nvSpPr>
          <p:spPr bwMode="black">
            <a:xfrm>
              <a:off x="2354" y="3"/>
              <a:ext cx="57" cy="85"/>
            </a:xfrm>
            <a:prstGeom prst="rect">
              <a:avLst/>
            </a:prstGeom>
            <a:gradFill rotWithShape="1">
              <a:gsLst>
                <a:gs pos="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087" name="Rectangle 15"/>
            <p:cNvSpPr>
              <a:spLocks noChangeArrowheads="1"/>
            </p:cNvSpPr>
            <p:nvPr userDrawn="1"/>
          </p:nvSpPr>
          <p:spPr bwMode="black">
            <a:xfrm>
              <a:off x="2490" y="3"/>
              <a:ext cx="57" cy="85"/>
            </a:xfrm>
            <a:prstGeom prst="rect">
              <a:avLst/>
            </a:prstGeom>
            <a:gradFill rotWithShape="1">
              <a:gsLst>
                <a:gs pos="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088" name="Rectangle 16"/>
            <p:cNvSpPr>
              <a:spLocks noChangeArrowheads="1"/>
            </p:cNvSpPr>
            <p:nvPr userDrawn="1"/>
          </p:nvSpPr>
          <p:spPr bwMode="black">
            <a:xfrm>
              <a:off x="2626" y="3"/>
              <a:ext cx="57" cy="85"/>
            </a:xfrm>
            <a:prstGeom prst="rect">
              <a:avLst/>
            </a:prstGeom>
            <a:gradFill rotWithShape="1">
              <a:gsLst>
                <a:gs pos="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089" name="Rectangle 17"/>
            <p:cNvSpPr>
              <a:spLocks noChangeArrowheads="1"/>
            </p:cNvSpPr>
            <p:nvPr userDrawn="1"/>
          </p:nvSpPr>
          <p:spPr bwMode="black">
            <a:xfrm>
              <a:off x="2762" y="3"/>
              <a:ext cx="57" cy="85"/>
            </a:xfrm>
            <a:prstGeom prst="rect">
              <a:avLst/>
            </a:prstGeom>
            <a:gradFill rotWithShape="1">
              <a:gsLst>
                <a:gs pos="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090" name="Rectangle 18"/>
            <p:cNvSpPr>
              <a:spLocks noChangeArrowheads="1"/>
            </p:cNvSpPr>
            <p:nvPr userDrawn="1"/>
          </p:nvSpPr>
          <p:spPr bwMode="black">
            <a:xfrm>
              <a:off x="2898" y="3"/>
              <a:ext cx="57" cy="85"/>
            </a:xfrm>
            <a:prstGeom prst="rect">
              <a:avLst/>
            </a:prstGeom>
            <a:gradFill rotWithShape="1">
              <a:gsLst>
                <a:gs pos="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091" name="Rectangle 19"/>
            <p:cNvSpPr>
              <a:spLocks noChangeArrowheads="1"/>
            </p:cNvSpPr>
            <p:nvPr userDrawn="1"/>
          </p:nvSpPr>
          <p:spPr bwMode="black">
            <a:xfrm>
              <a:off x="3034" y="3"/>
              <a:ext cx="57" cy="85"/>
            </a:xfrm>
            <a:prstGeom prst="rect">
              <a:avLst/>
            </a:prstGeom>
            <a:gradFill rotWithShape="1">
              <a:gsLst>
                <a:gs pos="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092" name="Rectangle 20"/>
            <p:cNvSpPr>
              <a:spLocks noChangeArrowheads="1"/>
            </p:cNvSpPr>
            <p:nvPr userDrawn="1"/>
          </p:nvSpPr>
          <p:spPr bwMode="black">
            <a:xfrm>
              <a:off x="3170" y="3"/>
              <a:ext cx="57" cy="85"/>
            </a:xfrm>
            <a:prstGeom prst="rect">
              <a:avLst/>
            </a:prstGeom>
            <a:gradFill rotWithShape="1">
              <a:gsLst>
                <a:gs pos="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093" name="Rectangle 21"/>
            <p:cNvSpPr>
              <a:spLocks noChangeArrowheads="1"/>
            </p:cNvSpPr>
            <p:nvPr userDrawn="1"/>
          </p:nvSpPr>
          <p:spPr bwMode="black">
            <a:xfrm>
              <a:off x="3306" y="3"/>
              <a:ext cx="57" cy="85"/>
            </a:xfrm>
            <a:prstGeom prst="rect">
              <a:avLst/>
            </a:prstGeom>
            <a:gradFill rotWithShape="1">
              <a:gsLst>
                <a:gs pos="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094" name="Rectangle 22"/>
            <p:cNvSpPr>
              <a:spLocks noChangeArrowheads="1"/>
            </p:cNvSpPr>
            <p:nvPr userDrawn="1"/>
          </p:nvSpPr>
          <p:spPr bwMode="black">
            <a:xfrm>
              <a:off x="3442" y="3"/>
              <a:ext cx="57" cy="85"/>
            </a:xfrm>
            <a:prstGeom prst="rect">
              <a:avLst/>
            </a:prstGeom>
            <a:gradFill rotWithShape="1">
              <a:gsLst>
                <a:gs pos="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095" name="Rectangle 23"/>
            <p:cNvSpPr>
              <a:spLocks noChangeArrowheads="1"/>
            </p:cNvSpPr>
            <p:nvPr userDrawn="1"/>
          </p:nvSpPr>
          <p:spPr bwMode="black">
            <a:xfrm>
              <a:off x="3578" y="3"/>
              <a:ext cx="57" cy="85"/>
            </a:xfrm>
            <a:prstGeom prst="rect">
              <a:avLst/>
            </a:prstGeom>
            <a:gradFill rotWithShape="1">
              <a:gsLst>
                <a:gs pos="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096" name="Rectangle 24"/>
            <p:cNvSpPr>
              <a:spLocks noChangeArrowheads="1"/>
            </p:cNvSpPr>
            <p:nvPr userDrawn="1"/>
          </p:nvSpPr>
          <p:spPr bwMode="black">
            <a:xfrm>
              <a:off x="3714" y="3"/>
              <a:ext cx="57" cy="85"/>
            </a:xfrm>
            <a:prstGeom prst="rect">
              <a:avLst/>
            </a:prstGeom>
            <a:gradFill rotWithShape="1">
              <a:gsLst>
                <a:gs pos="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097" name="Rectangle 25"/>
            <p:cNvSpPr>
              <a:spLocks noChangeArrowheads="1"/>
            </p:cNvSpPr>
            <p:nvPr userDrawn="1"/>
          </p:nvSpPr>
          <p:spPr bwMode="black">
            <a:xfrm>
              <a:off x="3850" y="3"/>
              <a:ext cx="57" cy="85"/>
            </a:xfrm>
            <a:prstGeom prst="rect">
              <a:avLst/>
            </a:prstGeom>
            <a:gradFill rotWithShape="1">
              <a:gsLst>
                <a:gs pos="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098" name="Rectangle 26"/>
            <p:cNvSpPr>
              <a:spLocks noChangeArrowheads="1"/>
            </p:cNvSpPr>
            <p:nvPr userDrawn="1"/>
          </p:nvSpPr>
          <p:spPr bwMode="black">
            <a:xfrm>
              <a:off x="3986" y="3"/>
              <a:ext cx="57" cy="85"/>
            </a:xfrm>
            <a:prstGeom prst="rect">
              <a:avLst/>
            </a:prstGeom>
            <a:gradFill rotWithShape="1">
              <a:gsLst>
                <a:gs pos="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099" name="Rectangle 27"/>
            <p:cNvSpPr>
              <a:spLocks noChangeArrowheads="1"/>
            </p:cNvSpPr>
            <p:nvPr userDrawn="1"/>
          </p:nvSpPr>
          <p:spPr bwMode="black">
            <a:xfrm>
              <a:off x="4122" y="3"/>
              <a:ext cx="57" cy="85"/>
            </a:xfrm>
            <a:prstGeom prst="rect">
              <a:avLst/>
            </a:prstGeom>
            <a:gradFill rotWithShape="1">
              <a:gsLst>
                <a:gs pos="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100" name="Rectangle 28"/>
            <p:cNvSpPr>
              <a:spLocks noChangeArrowheads="1"/>
            </p:cNvSpPr>
            <p:nvPr userDrawn="1"/>
          </p:nvSpPr>
          <p:spPr bwMode="black">
            <a:xfrm>
              <a:off x="4258" y="3"/>
              <a:ext cx="57" cy="85"/>
            </a:xfrm>
            <a:prstGeom prst="rect">
              <a:avLst/>
            </a:prstGeom>
            <a:gradFill rotWithShape="1">
              <a:gsLst>
                <a:gs pos="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101" name="Rectangle 29"/>
            <p:cNvSpPr>
              <a:spLocks noChangeArrowheads="1"/>
            </p:cNvSpPr>
            <p:nvPr userDrawn="1"/>
          </p:nvSpPr>
          <p:spPr bwMode="black">
            <a:xfrm>
              <a:off x="4394" y="3"/>
              <a:ext cx="57" cy="85"/>
            </a:xfrm>
            <a:prstGeom prst="rect">
              <a:avLst/>
            </a:prstGeom>
            <a:gradFill rotWithShape="1">
              <a:gsLst>
                <a:gs pos="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102" name="Rectangle 30"/>
            <p:cNvSpPr>
              <a:spLocks noChangeArrowheads="1"/>
            </p:cNvSpPr>
            <p:nvPr userDrawn="1"/>
          </p:nvSpPr>
          <p:spPr bwMode="black">
            <a:xfrm>
              <a:off x="4530" y="3"/>
              <a:ext cx="57" cy="85"/>
            </a:xfrm>
            <a:prstGeom prst="rect">
              <a:avLst/>
            </a:prstGeom>
            <a:gradFill rotWithShape="1">
              <a:gsLst>
                <a:gs pos="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103" name="Rectangle 31"/>
            <p:cNvSpPr>
              <a:spLocks noChangeArrowheads="1"/>
            </p:cNvSpPr>
            <p:nvPr userDrawn="1"/>
          </p:nvSpPr>
          <p:spPr bwMode="black">
            <a:xfrm>
              <a:off x="4666" y="3"/>
              <a:ext cx="57" cy="85"/>
            </a:xfrm>
            <a:prstGeom prst="rect">
              <a:avLst/>
            </a:prstGeom>
            <a:gradFill rotWithShape="1">
              <a:gsLst>
                <a:gs pos="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104" name="Rectangle 32"/>
            <p:cNvSpPr>
              <a:spLocks noChangeArrowheads="1"/>
            </p:cNvSpPr>
            <p:nvPr userDrawn="1"/>
          </p:nvSpPr>
          <p:spPr bwMode="black">
            <a:xfrm>
              <a:off x="4802" y="3"/>
              <a:ext cx="57" cy="85"/>
            </a:xfrm>
            <a:prstGeom prst="rect">
              <a:avLst/>
            </a:prstGeom>
            <a:gradFill rotWithShape="1">
              <a:gsLst>
                <a:gs pos="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105" name="Rectangle 33"/>
            <p:cNvSpPr>
              <a:spLocks noChangeArrowheads="1"/>
            </p:cNvSpPr>
            <p:nvPr userDrawn="1"/>
          </p:nvSpPr>
          <p:spPr bwMode="black">
            <a:xfrm>
              <a:off x="4938" y="3"/>
              <a:ext cx="57" cy="85"/>
            </a:xfrm>
            <a:prstGeom prst="rect">
              <a:avLst/>
            </a:prstGeom>
            <a:gradFill rotWithShape="1">
              <a:gsLst>
                <a:gs pos="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106" name="Rectangle 34"/>
            <p:cNvSpPr>
              <a:spLocks noChangeArrowheads="1"/>
            </p:cNvSpPr>
            <p:nvPr userDrawn="1"/>
          </p:nvSpPr>
          <p:spPr bwMode="black">
            <a:xfrm>
              <a:off x="5074" y="3"/>
              <a:ext cx="57" cy="85"/>
            </a:xfrm>
            <a:prstGeom prst="rect">
              <a:avLst/>
            </a:prstGeom>
            <a:gradFill rotWithShape="1">
              <a:gsLst>
                <a:gs pos="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107" name="Rectangle 35"/>
            <p:cNvSpPr>
              <a:spLocks noChangeArrowheads="1"/>
            </p:cNvSpPr>
            <p:nvPr userDrawn="1"/>
          </p:nvSpPr>
          <p:spPr bwMode="black">
            <a:xfrm>
              <a:off x="5210" y="3"/>
              <a:ext cx="57" cy="85"/>
            </a:xfrm>
            <a:prstGeom prst="rect">
              <a:avLst/>
            </a:prstGeom>
            <a:gradFill rotWithShape="1">
              <a:gsLst>
                <a:gs pos="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108" name="Rectangle 36"/>
            <p:cNvSpPr>
              <a:spLocks noChangeArrowheads="1"/>
            </p:cNvSpPr>
            <p:nvPr userDrawn="1"/>
          </p:nvSpPr>
          <p:spPr bwMode="black">
            <a:xfrm>
              <a:off x="5346" y="3"/>
              <a:ext cx="57" cy="85"/>
            </a:xfrm>
            <a:prstGeom prst="rect">
              <a:avLst/>
            </a:prstGeom>
            <a:gradFill rotWithShape="1">
              <a:gsLst>
                <a:gs pos="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109" name="Rectangle 37"/>
            <p:cNvSpPr>
              <a:spLocks noChangeArrowheads="1"/>
            </p:cNvSpPr>
            <p:nvPr userDrawn="1"/>
          </p:nvSpPr>
          <p:spPr bwMode="black">
            <a:xfrm>
              <a:off x="5482" y="3"/>
              <a:ext cx="57" cy="85"/>
            </a:xfrm>
            <a:prstGeom prst="rect">
              <a:avLst/>
            </a:prstGeom>
            <a:gradFill rotWithShape="1">
              <a:gsLst>
                <a:gs pos="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110" name="Rectangle 38"/>
            <p:cNvSpPr>
              <a:spLocks noChangeArrowheads="1"/>
            </p:cNvSpPr>
            <p:nvPr userDrawn="1"/>
          </p:nvSpPr>
          <p:spPr bwMode="black">
            <a:xfrm>
              <a:off x="5618" y="3"/>
              <a:ext cx="57" cy="85"/>
            </a:xfrm>
            <a:prstGeom prst="rect">
              <a:avLst/>
            </a:prstGeom>
            <a:gradFill rotWithShape="1">
              <a:gsLst>
                <a:gs pos="0">
                  <a:schemeClr val="accent1"/>
                </a:gs>
                <a:gs pos="100000">
                  <a:schemeClr val="accent1">
                    <a:gamma/>
                    <a:shade val="46275"/>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pic>
        <p:nvPicPr>
          <p:cNvPr id="41" name="图片 40"/>
          <p:cNvPicPr>
            <a:picLocks noChangeAspect="1"/>
          </p:cNvPicPr>
          <p:nvPr userDrawn="1"/>
        </p:nvPicPr>
        <p:blipFill rotWithShape="1">
          <a:blip r:embed="rId18" cstate="print">
            <a:extLst>
              <a:ext uri="{28A0092B-C50C-407E-A947-70E740481C1C}">
                <a14:useLocalDpi xmlns:a14="http://schemas.microsoft.com/office/drawing/2010/main" val="0"/>
              </a:ext>
            </a:extLst>
          </a:blip>
          <a:srcRect/>
          <a:stretch/>
        </p:blipFill>
        <p:spPr>
          <a:xfrm>
            <a:off x="10565043" y="450285"/>
            <a:ext cx="1296144" cy="7541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ontrols>
      <mc:AlternateContent xmlns:mc="http://schemas.openxmlformats.org/markup-compatibility/2006">
        <mc:Choice xmlns:v="urn:schemas-microsoft-com:vml" Requires="v">
          <p:control spid="3139" r:id="rId17" imgW="1828959" imgH="1828959"/>
        </mc:Choice>
        <mc:Fallback>
          <p:control r:id="rId17" imgW="1828959" imgH="1828959">
            <p:pic>
              <p:nvPicPr>
                <p:cNvPr id="2" name="ShockwaveFlash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0" y="6299200"/>
                  <a:ext cx="12192000" cy="5461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135113"/>
                        </a:outerShdw>
                      </a:effectLst>
                    </a14:hiddenEffects>
                  </a:ext>
                </a:extLst>
              </p:spPr>
            </p:pic>
          </p:control>
        </mc:Fallback>
      </mc:AlternateContent>
    </p:controls>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79" r:id="rId7"/>
    <p:sldLayoutId id="2147483684" r:id="rId8"/>
    <p:sldLayoutId id="2147483656" r:id="rId9"/>
    <p:sldLayoutId id="2147483657" r:id="rId10"/>
    <p:sldLayoutId id="2147483658" r:id="rId11"/>
    <p:sldLayoutId id="2147483659" r:id="rId12"/>
    <p:sldLayoutId id="2147483660" r:id="rId13"/>
    <p:sldLayoutId id="2147483685" r:id="rId14"/>
  </p:sldLayoutIdLst>
  <p:timing>
    <p:tnLst>
      <p:par>
        <p:cTn id="1" dur="indefinite" restart="never" nodeType="tmRoot"/>
      </p:par>
    </p:tnLst>
  </p:timing>
  <p:txStyles>
    <p:titleStyle>
      <a:lvl1pPr algn="l" rtl="0" fontAlgn="base">
        <a:spcBef>
          <a:spcPct val="0"/>
        </a:spcBef>
        <a:spcAft>
          <a:spcPct val="0"/>
        </a:spcAft>
        <a:defRPr sz="3200" b="1" kern="1200">
          <a:solidFill>
            <a:srgbClr val="000000"/>
          </a:solidFill>
          <a:latin typeface="+mj-lt"/>
          <a:ea typeface="+mj-ea"/>
          <a:cs typeface="+mj-cs"/>
        </a:defRPr>
      </a:lvl1pPr>
      <a:lvl2pPr algn="l" rtl="0" fontAlgn="base">
        <a:spcBef>
          <a:spcPct val="0"/>
        </a:spcBef>
        <a:spcAft>
          <a:spcPct val="0"/>
        </a:spcAft>
        <a:defRPr sz="3200" b="1">
          <a:solidFill>
            <a:srgbClr val="000000"/>
          </a:solidFill>
          <a:latin typeface="Verdana" panose="020B0604030504040204" pitchFamily="34" charset="0"/>
          <a:ea typeface="宋体" panose="02010600030101010101" pitchFamily="2" charset="-122"/>
        </a:defRPr>
      </a:lvl2pPr>
      <a:lvl3pPr algn="l" rtl="0" fontAlgn="base">
        <a:spcBef>
          <a:spcPct val="0"/>
        </a:spcBef>
        <a:spcAft>
          <a:spcPct val="0"/>
        </a:spcAft>
        <a:defRPr sz="3200" b="1">
          <a:solidFill>
            <a:srgbClr val="000000"/>
          </a:solidFill>
          <a:latin typeface="Verdana" panose="020B0604030504040204" pitchFamily="34" charset="0"/>
          <a:ea typeface="宋体" panose="02010600030101010101" pitchFamily="2" charset="-122"/>
        </a:defRPr>
      </a:lvl3pPr>
      <a:lvl4pPr algn="l" rtl="0" fontAlgn="base">
        <a:spcBef>
          <a:spcPct val="0"/>
        </a:spcBef>
        <a:spcAft>
          <a:spcPct val="0"/>
        </a:spcAft>
        <a:defRPr sz="3200" b="1">
          <a:solidFill>
            <a:srgbClr val="000000"/>
          </a:solidFill>
          <a:latin typeface="Verdana" panose="020B0604030504040204" pitchFamily="34" charset="0"/>
          <a:ea typeface="宋体" panose="02010600030101010101" pitchFamily="2" charset="-122"/>
        </a:defRPr>
      </a:lvl4pPr>
      <a:lvl5pPr algn="l" rtl="0" fontAlgn="base">
        <a:spcBef>
          <a:spcPct val="0"/>
        </a:spcBef>
        <a:spcAft>
          <a:spcPct val="0"/>
        </a:spcAft>
        <a:defRPr sz="3200" b="1">
          <a:solidFill>
            <a:srgbClr val="000000"/>
          </a:solidFill>
          <a:latin typeface="Verdana" panose="020B0604030504040204" pitchFamily="34" charset="0"/>
          <a:ea typeface="宋体" panose="02010600030101010101" pitchFamily="2" charset="-122"/>
        </a:defRPr>
      </a:lvl5pPr>
      <a:lvl6pPr marL="457200" algn="l" rtl="0" fontAlgn="base">
        <a:spcBef>
          <a:spcPct val="0"/>
        </a:spcBef>
        <a:spcAft>
          <a:spcPct val="0"/>
        </a:spcAft>
        <a:defRPr sz="3200" b="1">
          <a:solidFill>
            <a:srgbClr val="000000"/>
          </a:solidFill>
          <a:latin typeface="Verdana" panose="020B0604030504040204" pitchFamily="34" charset="0"/>
          <a:ea typeface="宋体" panose="02010600030101010101" pitchFamily="2" charset="-122"/>
        </a:defRPr>
      </a:lvl6pPr>
      <a:lvl7pPr marL="914400" algn="l" rtl="0" fontAlgn="base">
        <a:spcBef>
          <a:spcPct val="0"/>
        </a:spcBef>
        <a:spcAft>
          <a:spcPct val="0"/>
        </a:spcAft>
        <a:defRPr sz="3200" b="1">
          <a:solidFill>
            <a:srgbClr val="000000"/>
          </a:solidFill>
          <a:latin typeface="Verdana" panose="020B0604030504040204" pitchFamily="34" charset="0"/>
          <a:ea typeface="宋体" panose="02010600030101010101" pitchFamily="2" charset="-122"/>
        </a:defRPr>
      </a:lvl7pPr>
      <a:lvl8pPr marL="1371600" algn="l" rtl="0" fontAlgn="base">
        <a:spcBef>
          <a:spcPct val="0"/>
        </a:spcBef>
        <a:spcAft>
          <a:spcPct val="0"/>
        </a:spcAft>
        <a:defRPr sz="3200" b="1">
          <a:solidFill>
            <a:srgbClr val="000000"/>
          </a:solidFill>
          <a:latin typeface="Verdana" panose="020B0604030504040204" pitchFamily="34" charset="0"/>
          <a:ea typeface="宋体" panose="02010600030101010101" pitchFamily="2" charset="-122"/>
        </a:defRPr>
      </a:lvl8pPr>
      <a:lvl9pPr marL="1828800" algn="l" rtl="0" fontAlgn="base">
        <a:spcBef>
          <a:spcPct val="0"/>
        </a:spcBef>
        <a:spcAft>
          <a:spcPct val="0"/>
        </a:spcAft>
        <a:defRPr sz="3200" b="1">
          <a:solidFill>
            <a:srgbClr val="000000"/>
          </a:solidFill>
          <a:latin typeface="Verdana" panose="020B0604030504040204" pitchFamily="34" charset="0"/>
          <a:ea typeface="宋体" panose="02010600030101010101" pitchFamily="2" charset="-122"/>
        </a:defRPr>
      </a:lvl9pPr>
    </p:titleStyle>
    <p:bodyStyle>
      <a:lvl1pPr marL="342900" indent="-342900" algn="l" rtl="0" fontAlgn="base">
        <a:spcBef>
          <a:spcPct val="20000"/>
        </a:spcBef>
        <a:spcAft>
          <a:spcPct val="0"/>
        </a:spcAft>
        <a:buClr>
          <a:schemeClr val="tx1"/>
        </a:buClr>
        <a:buFont typeface="Wingdings" panose="05000000000000000000" pitchFamily="2" charset="2"/>
        <a:buChar char="v"/>
        <a:defRPr sz="2800" b="1" kern="1200">
          <a:solidFill>
            <a:schemeClr val="accent1"/>
          </a:solidFill>
          <a:latin typeface="+mn-lt"/>
          <a:ea typeface="+mn-ea"/>
          <a:cs typeface="+mn-cs"/>
        </a:defRPr>
      </a:lvl1pPr>
      <a:lvl2pPr marL="742950" indent="-285750" algn="l" rtl="0" fontAlgn="base">
        <a:spcBef>
          <a:spcPct val="20000"/>
        </a:spcBef>
        <a:spcAft>
          <a:spcPct val="0"/>
        </a:spcAft>
        <a:buClr>
          <a:schemeClr val="tx2"/>
        </a:buClr>
        <a:buSzPct val="60000"/>
        <a:buFont typeface="Wingdings" panose="05000000000000000000" pitchFamily="2" charset="2"/>
        <a:buChar char="n"/>
        <a:defRPr sz="2400" kern="1200">
          <a:solidFill>
            <a:schemeClr val="tx1"/>
          </a:solidFill>
          <a:latin typeface="+mn-lt"/>
          <a:ea typeface="+mn-ea"/>
          <a:cs typeface="+mn-cs"/>
        </a:defRPr>
      </a:lvl2pPr>
      <a:lvl3pPr marL="1143000" indent="-228600" algn="l" rtl="0" fontAlgn="base">
        <a:spcBef>
          <a:spcPct val="20000"/>
        </a:spcBef>
        <a:spcAft>
          <a:spcPct val="0"/>
        </a:spcAft>
        <a:buClr>
          <a:schemeClr val="folHlink"/>
        </a:buClr>
        <a:buSzPct val="60000"/>
        <a:buFont typeface="Wingdings" panose="05000000000000000000" pitchFamily="2" charset="2"/>
        <a:buChar char="n"/>
        <a:defRPr sz="2400" kern="1200">
          <a:solidFill>
            <a:schemeClr val="tx1"/>
          </a:solidFill>
          <a:latin typeface="+mn-lt"/>
          <a:ea typeface="+mn-ea"/>
          <a:cs typeface="+mn-cs"/>
        </a:defRPr>
      </a:lvl3pPr>
      <a:lvl4pPr marL="1600200" indent="-228600" algn="l" rtl="0" fontAlgn="base">
        <a:spcBef>
          <a:spcPct val="20000"/>
        </a:spcBef>
        <a:spcAft>
          <a:spcPct val="0"/>
        </a:spcAft>
        <a:buClr>
          <a:schemeClr val="tx1"/>
        </a:buClr>
        <a:buSzPct val="60000"/>
        <a:buFont typeface="Wingdings" panose="05000000000000000000" pitchFamily="2" charset="2"/>
        <a:buChar char="n"/>
        <a:defRPr sz="2000" kern="1200">
          <a:solidFill>
            <a:schemeClr val="tx1"/>
          </a:solidFill>
          <a:latin typeface="+mn-lt"/>
          <a:ea typeface="+mn-ea"/>
          <a:cs typeface="+mn-cs"/>
        </a:defRPr>
      </a:lvl4pPr>
      <a:lvl5pPr marL="2057400" indent="-228600" algn="l" rtl="0" fontAlgn="base">
        <a:spcBef>
          <a:spcPct val="20000"/>
        </a:spcBef>
        <a:spcAft>
          <a:spcPct val="0"/>
        </a:spcAft>
        <a:buClr>
          <a:schemeClr val="hlink"/>
        </a:buClr>
        <a:buSzPct val="60000"/>
        <a:buFont typeface="Wingdings" panose="05000000000000000000"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cstate="print">
            <a:alphaModFix/>
            <a:extLst>
              <a:ext uri="{28A0092B-C50C-407E-A947-70E740481C1C}">
                <a14:useLocalDpi xmlns:a14="http://schemas.microsoft.com/office/drawing/2010/main" val="0"/>
              </a:ext>
            </a:extLst>
          </a:blip>
          <a:srcRect/>
          <a:stretch>
            <a:fillRect/>
          </a:stretch>
        </p:blipFill>
        <p:spPr bwMode="auto">
          <a:xfrm>
            <a:off x="1"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6" y="618519"/>
            <a:ext cx="10364451" cy="1596177"/>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913775" y="2367095"/>
            <a:ext cx="10364452" cy="3424107"/>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7678737" y="5883277"/>
            <a:ext cx="2743200" cy="365125"/>
          </a:xfrm>
          <a:prstGeom prst="rect">
            <a:avLst/>
          </a:prstGeom>
        </p:spPr>
        <p:txBody>
          <a:bodyPr vert="horz" lIns="91440" tIns="45720" rIns="91440" bIns="45720" rtlCol="0" anchor="ctr"/>
          <a:lstStyle>
            <a:lvl1pPr algn="r">
              <a:defRPr sz="750">
                <a:solidFill>
                  <a:schemeClr val="tx1"/>
                </a:solidFill>
              </a:defRPr>
            </a:lvl1pPr>
          </a:lstStyle>
          <a:p>
            <a:fld id="{48A87A34-81AB-432B-8DAE-1953F412C126}" type="datetimeFigureOut">
              <a:rPr lang="en-US" dirty="0"/>
              <a:pPr/>
              <a:t>4/12/2025</a:t>
            </a:fld>
            <a:endParaRPr lang="en-US" dirty="0"/>
          </a:p>
        </p:txBody>
      </p:sp>
      <p:sp>
        <p:nvSpPr>
          <p:cNvPr id="5" name="Footer Placeholder 4"/>
          <p:cNvSpPr>
            <a:spLocks noGrp="1"/>
          </p:cNvSpPr>
          <p:nvPr>
            <p:ph type="ftr" sz="quarter" idx="3"/>
          </p:nvPr>
        </p:nvSpPr>
        <p:spPr>
          <a:xfrm>
            <a:off x="913775" y="5883277"/>
            <a:ext cx="6672887" cy="365125"/>
          </a:xfrm>
          <a:prstGeom prst="rect">
            <a:avLst/>
          </a:prstGeom>
        </p:spPr>
        <p:txBody>
          <a:bodyPr vert="horz" lIns="91440" tIns="45720" rIns="91440" bIns="45720" rtlCol="0" anchor="ctr"/>
          <a:lstStyle>
            <a:lvl1pPr algn="l">
              <a:defRPr sz="750">
                <a:solidFill>
                  <a:schemeClr val="tx1"/>
                </a:solidFill>
              </a:defRPr>
            </a:lvl1pPr>
          </a:lstStyle>
          <a:p>
            <a:endParaRPr lang="en-US" dirty="0"/>
          </a:p>
        </p:txBody>
      </p:sp>
      <p:sp>
        <p:nvSpPr>
          <p:cNvPr id="6" name="Slide Number Placeholder 5"/>
          <p:cNvSpPr>
            <a:spLocks noGrp="1"/>
          </p:cNvSpPr>
          <p:nvPr>
            <p:ph type="sldNum" sz="quarter" idx="4"/>
          </p:nvPr>
        </p:nvSpPr>
        <p:spPr>
          <a:xfrm>
            <a:off x="10514013" y="5883277"/>
            <a:ext cx="764215" cy="365125"/>
          </a:xfrm>
          <a:prstGeom prst="rect">
            <a:avLst/>
          </a:prstGeom>
        </p:spPr>
        <p:txBody>
          <a:bodyPr vert="horz" lIns="91440" tIns="45720" rIns="91440" bIns="45720" rtlCol="0" anchor="ctr"/>
          <a:lstStyle>
            <a:lvl1pPr algn="r">
              <a:defRPr sz="750">
                <a:solidFill>
                  <a:schemeClr val="tx1"/>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372590211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Lst>
  <p:timing>
    <p:tnLst>
      <p:par>
        <p:cTn id="1" dur="indefinite" restart="never" nodeType="tmRoot"/>
      </p:par>
    </p:tnLst>
  </p:timing>
  <p:txStyles>
    <p:titleStyle>
      <a:lvl1pPr algn="ctr" defTabSz="685800" rtl="0" eaLnBrk="1" latinLnBrk="0" hangingPunct="1">
        <a:lnSpc>
          <a:spcPct val="90000"/>
        </a:lnSpc>
        <a:spcBef>
          <a:spcPct val="0"/>
        </a:spcBef>
        <a:buNone/>
        <a:defRPr sz="2700" kern="1200" cap="all" baseline="0">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tx1"/>
        </a:buClr>
        <a:buFont typeface="Arial" panose="020B0604020202020204" pitchFamily="34" charset="0"/>
        <a:buChar char="•"/>
        <a:defRPr sz="1500" kern="1200" cap="all" baseline="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tx1"/>
        </a:buClr>
        <a:buFont typeface="Arial" panose="020B0604020202020204" pitchFamily="34" charset="0"/>
        <a:buChar char="•"/>
        <a:defRPr sz="1350" kern="1200" cap="all" baseline="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tx1"/>
        </a:buClr>
        <a:buFont typeface="Arial" panose="020B0604020202020204" pitchFamily="34" charset="0"/>
        <a:buChar char="•"/>
        <a:defRPr sz="1200" kern="1200" cap="all" baseline="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7" descr="77701cc93d56fd32be09e69e"/>
          <p:cNvPicPr>
            <a:picLocks noChangeAspect="1" noChangeArrowheads="1"/>
          </p:cNvPicPr>
          <p:nvPr/>
        </p:nvPicPr>
        <p:blipFill>
          <a:blip r:embed="rId2" cstate="print">
            <a:extLst>
              <a:ext uri="{28A0092B-C50C-407E-A947-70E740481C1C}">
                <a14:useLocalDpi xmlns:a14="http://schemas.microsoft.com/office/drawing/2010/main" val="0"/>
              </a:ext>
            </a:extLst>
          </a:blip>
          <a:srcRect r="50528" b="35"/>
          <a:stretch>
            <a:fillRect/>
          </a:stretch>
        </p:blipFill>
        <p:spPr bwMode="auto">
          <a:xfrm>
            <a:off x="25401" y="44451"/>
            <a:ext cx="5831417"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1724993"/>
      </p:ext>
    </p:extLst>
  </p:cSld>
  <p:clrMap bg1="lt1" tx1="dk1" bg2="lt2" tx2="dk2" accent1="accent1" accent2="accent2" accent3="accent3" accent4="accent4" accent5="accent5" accent6="accent6" hlink="hlink" folHlink="folHlink"/>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zh-C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zh-C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9251E7-37CD-4754-BECE-317D652D346E}" type="slidenum">
              <a:rPr lang="ko-KR" altLang="en-US" smtClean="0"/>
              <a:pPr/>
              <a:t>‹#›</a:t>
            </a:fld>
            <a:endParaRPr lang="en-US" altLang="ko-KR"/>
          </a:p>
        </p:txBody>
      </p:sp>
      <p:pic>
        <p:nvPicPr>
          <p:cNvPr id="7" name="Picture 7" descr="77701cc93d56fd32be09e69e"/>
          <p:cNvPicPr>
            <a:picLocks noChangeAspect="1" noChangeArrowheads="1"/>
          </p:cNvPicPr>
          <p:nvPr/>
        </p:nvPicPr>
        <p:blipFill>
          <a:blip r:embed="rId5" cstate="print">
            <a:extLst>
              <a:ext uri="{28A0092B-C50C-407E-A947-70E740481C1C}">
                <a14:useLocalDpi xmlns:a14="http://schemas.microsoft.com/office/drawing/2010/main" val="0"/>
              </a:ext>
            </a:extLst>
          </a:blip>
          <a:srcRect r="50528" b="35"/>
          <a:stretch>
            <a:fillRect/>
          </a:stretch>
        </p:blipFill>
        <p:spPr bwMode="auto">
          <a:xfrm>
            <a:off x="25401" y="44451"/>
            <a:ext cx="5831417"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reeform 4"/>
          <p:cNvSpPr>
            <a:spLocks/>
          </p:cNvSpPr>
          <p:nvPr userDrawn="1"/>
        </p:nvSpPr>
        <p:spPr bwMode="gray">
          <a:xfrm>
            <a:off x="0" y="0"/>
            <a:ext cx="12192000" cy="1397000"/>
          </a:xfrm>
          <a:custGeom>
            <a:avLst/>
            <a:gdLst>
              <a:gd name="T0" fmla="*/ 0 w 5760"/>
              <a:gd name="T1" fmla="*/ 856 h 880"/>
              <a:gd name="T2" fmla="*/ 72 w 5760"/>
              <a:gd name="T3" fmla="*/ 856 h 880"/>
              <a:gd name="T4" fmla="*/ 72 w 5760"/>
              <a:gd name="T5" fmla="*/ 576 h 880"/>
              <a:gd name="T6" fmla="*/ 4584 w 5760"/>
              <a:gd name="T7" fmla="*/ 576 h 880"/>
              <a:gd name="T8" fmla="*/ 4888 w 5760"/>
              <a:gd name="T9" fmla="*/ 880 h 880"/>
              <a:gd name="T10" fmla="*/ 5760 w 5760"/>
              <a:gd name="T11" fmla="*/ 880 h 880"/>
              <a:gd name="T12" fmla="*/ 5760 w 5760"/>
              <a:gd name="T13" fmla="*/ 0 h 880"/>
              <a:gd name="T14" fmla="*/ 0 w 5760"/>
              <a:gd name="T15" fmla="*/ 0 h 880"/>
              <a:gd name="T16" fmla="*/ 0 w 5760"/>
              <a:gd name="T17" fmla="*/ 856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880">
                <a:moveTo>
                  <a:pt x="0" y="856"/>
                </a:moveTo>
                <a:lnTo>
                  <a:pt x="72" y="856"/>
                </a:lnTo>
                <a:lnTo>
                  <a:pt x="72" y="576"/>
                </a:lnTo>
                <a:lnTo>
                  <a:pt x="4584" y="576"/>
                </a:lnTo>
                <a:lnTo>
                  <a:pt x="4888" y="880"/>
                </a:lnTo>
                <a:lnTo>
                  <a:pt x="5760" y="880"/>
                </a:lnTo>
                <a:lnTo>
                  <a:pt x="5760" y="0"/>
                </a:lnTo>
                <a:lnTo>
                  <a:pt x="0" y="0"/>
                </a:lnTo>
                <a:lnTo>
                  <a:pt x="0" y="856"/>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pic>
        <p:nvPicPr>
          <p:cNvPr id="9" name="图片 8"/>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10565043" y="450285"/>
            <a:ext cx="1296144" cy="7541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ontrols>
      <mc:AlternateContent xmlns:mc="http://schemas.openxmlformats.org/markup-compatibility/2006">
        <mc:Choice xmlns:v="urn:schemas-microsoft-com:vml" Requires="v">
          <p:control spid="14357" r:id="rId4" imgW="1828959" imgH="1828959"/>
        </mc:Choice>
        <mc:Fallback>
          <p:control r:id="rId4" imgW="1828959" imgH="1828959">
            <p:pic>
              <p:nvPicPr>
                <p:cNvPr id="10" name="ShockwaveFlash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0" y="6299200"/>
                  <a:ext cx="12192000" cy="5461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E7E6E6"/>
                        </a:outerShdw>
                      </a:effectLst>
                    </a14:hiddenEffects>
                  </a:ext>
                </a:extLst>
              </p:spPr>
            </p:pic>
          </p:control>
        </mc:Fallback>
      </mc:AlternateContent>
    </p:controls>
    <p:extLst>
      <p:ext uri="{BB962C8B-B14F-4D97-AF65-F5344CB8AC3E}">
        <p14:creationId xmlns:p14="http://schemas.microsoft.com/office/powerpoint/2010/main" val="2327119348"/>
      </p:ext>
    </p:extLst>
  </p:cSld>
  <p:clrMap bg1="lt1" tx1="dk1" bg2="lt2" tx2="dk2" accent1="accent1" accent2="accent2" accent3="accent3" accent4="accent4" accent5="accent5" accent6="accent6" hlink="hlink" folHlink="folHlink"/>
  <p:sldLayoutIdLst>
    <p:sldLayoutId id="2147483683"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3.xml"/><Relationship Id="rId1" Type="http://schemas.openxmlformats.org/officeDocument/2006/relationships/vmlDrawing" Target="../drawings/vmlDrawing5.vml"/><Relationship Id="rId4" Type="http://schemas.openxmlformats.org/officeDocument/2006/relationships/image" Target="../media/image12.wmf"/></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xml"/><Relationship Id="rId1" Type="http://schemas.openxmlformats.org/officeDocument/2006/relationships/vmlDrawing" Target="../drawings/vmlDrawing3.vml"/><Relationship Id="rId4" Type="http://schemas.openxmlformats.org/officeDocument/2006/relationships/image" Target="../media/image8.wmf"/></Relationships>
</file>

<file path=ppt/slides/_rels/slide6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40.wmf"/><Relationship Id="rId5" Type="http://schemas.openxmlformats.org/officeDocument/2006/relationships/oleObject" Target="../embeddings/oleObject6.bin"/><Relationship Id="rId4" Type="http://schemas.openxmlformats.org/officeDocument/2006/relationships/image" Target="../media/image39.wmf"/></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41.wmf"/></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43.wmf"/><Relationship Id="rId5" Type="http://schemas.openxmlformats.org/officeDocument/2006/relationships/oleObject" Target="../embeddings/oleObject9.bin"/><Relationship Id="rId4" Type="http://schemas.openxmlformats.org/officeDocument/2006/relationships/image" Target="../media/image42.wmf"/></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45.wmf"/><Relationship Id="rId5" Type="http://schemas.openxmlformats.org/officeDocument/2006/relationships/oleObject" Target="../embeddings/oleObject11.bin"/><Relationship Id="rId4" Type="http://schemas.openxmlformats.org/officeDocument/2006/relationships/image" Target="../media/image44.wmf"/></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47.wmf"/><Relationship Id="rId5" Type="http://schemas.openxmlformats.org/officeDocument/2006/relationships/oleObject" Target="../embeddings/oleObject13.bin"/><Relationship Id="rId4" Type="http://schemas.openxmlformats.org/officeDocument/2006/relationships/image" Target="../media/image46.wmf"/></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3.xml"/><Relationship Id="rId1" Type="http://schemas.openxmlformats.org/officeDocument/2006/relationships/vmlDrawing" Target="../drawings/vmlDrawing4.vml"/><Relationship Id="rId6" Type="http://schemas.openxmlformats.org/officeDocument/2006/relationships/image" Target="../media/image10.wmf"/><Relationship Id="rId5" Type="http://schemas.openxmlformats.org/officeDocument/2006/relationships/oleObject" Target="../embeddings/oleObject3.bin"/><Relationship Id="rId4" Type="http://schemas.openxmlformats.org/officeDocument/2006/relationships/image" Target="../media/image9.wmf"/></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53.wmf"/><Relationship Id="rId5" Type="http://schemas.openxmlformats.org/officeDocument/2006/relationships/oleObject" Target="../embeddings/oleObject15.bin"/><Relationship Id="rId4" Type="http://schemas.openxmlformats.org/officeDocument/2006/relationships/image" Target="../media/image52.wmf"/></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sz="quarter"/>
          </p:nvPr>
        </p:nvSpPr>
        <p:spPr>
          <a:xfrm>
            <a:off x="659396" y="2921182"/>
            <a:ext cx="10871200" cy="1015637"/>
          </a:xfrm>
        </p:spPr>
        <p:txBody>
          <a:bodyPr/>
          <a:lstStyle/>
          <a:p>
            <a:r>
              <a:rPr lang="zh-CN" altLang="en-US" sz="4800" dirty="0">
                <a:latin typeface="华文中宋" panose="02010600040101010101" pitchFamily="2" charset="-122"/>
                <a:ea typeface="华文中宋" panose="02010600040101010101" pitchFamily="2" charset="-122"/>
              </a:rPr>
              <a:t>第十章  流通加工成本管理</a:t>
            </a:r>
          </a:p>
        </p:txBody>
      </p:sp>
    </p:spTree>
    <p:extLst>
      <p:ext uri="{BB962C8B-B14F-4D97-AF65-F5344CB8AC3E}">
        <p14:creationId xmlns:p14="http://schemas.microsoft.com/office/powerpoint/2010/main" val="6867449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51384" y="773996"/>
            <a:ext cx="10515600" cy="927173"/>
          </a:xfrm>
        </p:spPr>
        <p:txBody>
          <a:bodyPr/>
          <a:lstStyle/>
          <a:p>
            <a:r>
              <a:rPr lang="zh-CN" altLang="zh-CN" dirty="0"/>
              <a:t>四、流通加工制造费用的归集与分配</a:t>
            </a:r>
            <a:endParaRPr lang="zh-CN" altLang="en-US" dirty="0"/>
          </a:p>
        </p:txBody>
      </p:sp>
      <p:sp>
        <p:nvSpPr>
          <p:cNvPr id="3" name="内容占位符 2"/>
          <p:cNvSpPr>
            <a:spLocks noGrp="1"/>
          </p:cNvSpPr>
          <p:nvPr>
            <p:ph idx="1"/>
          </p:nvPr>
        </p:nvSpPr>
        <p:spPr/>
        <p:txBody>
          <a:bodyPr/>
          <a:lstStyle/>
          <a:p>
            <a:r>
              <a:rPr lang="zh-CN" altLang="zh-CN" sz="2400" kern="100" dirty="0" smtClean="0">
                <a:latin typeface="Times New Roman"/>
              </a:rPr>
              <a:t>制造费用是通过设置制造费用明细账，按照费用发生的地点来归集的。格式，见表</a:t>
            </a:r>
            <a:r>
              <a:rPr lang="en-US" altLang="zh-CN" sz="2400" kern="100" dirty="0" smtClean="0">
                <a:latin typeface="Times New Roman"/>
              </a:rPr>
              <a:t>10</a:t>
            </a:r>
            <a:r>
              <a:rPr lang="en-US" altLang="zh-CN" sz="2400" kern="100" dirty="0" smtClean="0">
                <a:latin typeface="黑体"/>
              </a:rPr>
              <a:t>-</a:t>
            </a:r>
            <a:r>
              <a:rPr lang="en-US" altLang="zh-CN" sz="2400" kern="100" dirty="0" smtClean="0">
                <a:latin typeface="Times New Roman"/>
              </a:rPr>
              <a:t>1</a:t>
            </a:r>
            <a:r>
              <a:rPr lang="zh-CN" altLang="zh-CN" sz="2400" kern="100" dirty="0" smtClean="0">
                <a:latin typeface="Times New Roman"/>
              </a:rPr>
              <a:t>。</a:t>
            </a:r>
            <a:endParaRPr lang="en-US" altLang="zh-CN" sz="2400" kern="100" dirty="0" smtClean="0">
              <a:latin typeface="Times New Roman"/>
            </a:endParaRPr>
          </a:p>
          <a:p>
            <a:endParaRPr lang="en-US" altLang="zh-CN" sz="2400" kern="100" dirty="0" smtClean="0">
              <a:latin typeface="Times New Roman"/>
            </a:endParaRPr>
          </a:p>
          <a:p>
            <a:endParaRPr lang="en-US" altLang="zh-CN" sz="2400" kern="100" dirty="0" smtClean="0">
              <a:latin typeface="Times New Roman"/>
            </a:endParaRPr>
          </a:p>
          <a:p>
            <a:endParaRPr lang="en-US" altLang="zh-CN" kern="100" dirty="0">
              <a:latin typeface="Times New Roman"/>
            </a:endParaRPr>
          </a:p>
          <a:p>
            <a:endParaRPr lang="en-US" altLang="zh-CN" kern="100" dirty="0" smtClean="0">
              <a:latin typeface="Times New Roman"/>
            </a:endParaRPr>
          </a:p>
          <a:p>
            <a:endParaRPr lang="zh-CN" altLang="en-US" dirty="0"/>
          </a:p>
        </p:txBody>
      </p:sp>
      <p:sp>
        <p:nvSpPr>
          <p:cNvPr id="4" name="文本框 4"/>
          <p:cNvSpPr txBox="1"/>
          <p:nvPr/>
        </p:nvSpPr>
        <p:spPr>
          <a:xfrm>
            <a:off x="-14309" y="404664"/>
            <a:ext cx="6942926"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en-US" dirty="0" smtClean="0"/>
              <a:t>第一节 </a:t>
            </a:r>
            <a:r>
              <a:rPr lang="zh-CN" altLang="zh-CN" dirty="0" smtClean="0"/>
              <a:t>流通加工成本费用的归集与分配</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
        <p:nvSpPr>
          <p:cNvPr id="5" name="矩形 4"/>
          <p:cNvSpPr/>
          <p:nvPr/>
        </p:nvSpPr>
        <p:spPr>
          <a:xfrm>
            <a:off x="1451484" y="1664804"/>
            <a:ext cx="3236784" cy="523220"/>
          </a:xfrm>
          <a:prstGeom prst="rect">
            <a:avLst/>
          </a:prstGeom>
        </p:spPr>
        <p:txBody>
          <a:bodyPr wrap="none">
            <a:spAutoFit/>
          </a:bodyPr>
          <a:lstStyle/>
          <a:p>
            <a:pPr algn="ctr"/>
            <a:r>
              <a:rPr lang="en-US" altLang="zh-CN" sz="2800" b="1" kern="100" dirty="0">
                <a:solidFill>
                  <a:srgbClr val="000000"/>
                </a:solidFill>
                <a:latin typeface="Times New Roman"/>
                <a:ea typeface="宋体"/>
                <a:cs typeface="+mj-cs"/>
              </a:rPr>
              <a:t>1</a:t>
            </a:r>
            <a:r>
              <a:rPr lang="zh-CN" altLang="zh-CN" sz="2800" b="1" kern="100" dirty="0">
                <a:solidFill>
                  <a:srgbClr val="000000"/>
                </a:solidFill>
                <a:latin typeface="Times New Roman"/>
                <a:ea typeface="宋体"/>
                <a:cs typeface="+mj-cs"/>
              </a:rPr>
              <a:t>．制造费用的归集</a:t>
            </a:r>
            <a:endParaRPr lang="zh-CN" altLang="en-US" sz="2800" b="1" kern="100" dirty="0">
              <a:solidFill>
                <a:srgbClr val="000000"/>
              </a:solidFill>
              <a:latin typeface="Times New Roman"/>
              <a:ea typeface="宋体"/>
              <a:cs typeface="+mj-cs"/>
            </a:endParaRPr>
          </a:p>
        </p:txBody>
      </p:sp>
      <p:pic>
        <p:nvPicPr>
          <p:cNvPr id="6" name="Picture 2"/>
          <p:cNvPicPr>
            <a:picLocks noChangeAspect="1" noChangeArrowheads="1"/>
          </p:cNvPicPr>
          <p:nvPr/>
        </p:nvPicPr>
        <p:blipFill>
          <a:blip r:embed="rId2" cstate="print"/>
          <a:srcRect/>
          <a:stretch>
            <a:fillRect/>
          </a:stretch>
        </p:blipFill>
        <p:spPr bwMode="auto">
          <a:xfrm>
            <a:off x="1923627" y="2924944"/>
            <a:ext cx="8344745" cy="374662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p:txBody>
          <a:bodyPr>
            <a:normAutofit fontScale="90000"/>
          </a:bodyPr>
          <a:lstStyle/>
          <a:p>
            <a:r>
              <a:rPr lang="en-US" altLang="zh-CN" dirty="0">
                <a:latin typeface="宋体" panose="02010600030101010101" pitchFamily="2" charset="-122"/>
              </a:rPr>
              <a:t>【</a:t>
            </a:r>
            <a:r>
              <a:rPr lang="zh-CN" altLang="en-US" dirty="0">
                <a:latin typeface="宋体" panose="02010600030101010101" pitchFamily="2" charset="-122"/>
              </a:rPr>
              <a:t>复习思考题</a:t>
            </a:r>
            <a:r>
              <a:rPr lang="en-US" altLang="zh-CN" dirty="0" smtClean="0">
                <a:latin typeface="宋体" panose="02010600030101010101" pitchFamily="2" charset="-122"/>
              </a:rPr>
              <a:t>】</a:t>
            </a:r>
            <a:endParaRPr lang="zh-CN" altLang="zh-CN" dirty="0"/>
          </a:p>
        </p:txBody>
      </p:sp>
      <p:sp>
        <p:nvSpPr>
          <p:cNvPr id="2" name="内容占位符 1"/>
          <p:cNvSpPr>
            <a:spLocks noGrp="1"/>
          </p:cNvSpPr>
          <p:nvPr>
            <p:ph idx="1"/>
          </p:nvPr>
        </p:nvSpPr>
        <p:spPr>
          <a:solidFill>
            <a:schemeClr val="bg1">
              <a:lumMod val="95000"/>
            </a:schemeClr>
          </a:solidFill>
          <a:ln>
            <a:solidFill>
              <a:schemeClr val="accent5">
                <a:lumMod val="60000"/>
                <a:lumOff val="4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marL="342900" indent="828000">
              <a:lnSpc>
                <a:spcPct val="150000"/>
              </a:lnSpc>
              <a:spcBef>
                <a:spcPts val="0"/>
              </a:spcBef>
            </a:pPr>
            <a:r>
              <a:rPr lang="en-US" altLang="zh-CN" sz="2400" dirty="0" smtClean="0">
                <a:solidFill>
                  <a:srgbClr val="000000"/>
                </a:solidFill>
                <a:latin typeface="+mn-ea"/>
                <a:ea typeface="+mn-ea"/>
              </a:rPr>
              <a:t>1</a:t>
            </a:r>
            <a:r>
              <a:rPr lang="zh-CN" altLang="zh-CN" sz="2400" dirty="0">
                <a:solidFill>
                  <a:srgbClr val="000000"/>
                </a:solidFill>
                <a:latin typeface="+mn-ea"/>
                <a:ea typeface="+mn-ea"/>
              </a:rPr>
              <a:t>．流通加工成本的构成？</a:t>
            </a:r>
            <a:br>
              <a:rPr lang="zh-CN" altLang="zh-CN" sz="2400" dirty="0">
                <a:solidFill>
                  <a:srgbClr val="000000"/>
                </a:solidFill>
                <a:latin typeface="+mn-ea"/>
                <a:ea typeface="+mn-ea"/>
              </a:rPr>
            </a:br>
            <a:r>
              <a:rPr lang="en-US" altLang="zh-CN" sz="2400" dirty="0">
                <a:solidFill>
                  <a:srgbClr val="000000"/>
                </a:solidFill>
                <a:latin typeface="+mn-ea"/>
                <a:ea typeface="+mn-ea"/>
              </a:rPr>
              <a:t>2</a:t>
            </a:r>
            <a:r>
              <a:rPr lang="zh-CN" altLang="zh-CN" sz="2400" dirty="0">
                <a:solidFill>
                  <a:srgbClr val="000000"/>
                </a:solidFill>
                <a:latin typeface="+mn-ea"/>
                <a:ea typeface="+mn-ea"/>
              </a:rPr>
              <a:t>．为什么流通加工成本构成中直接材料所占比例不大？</a:t>
            </a:r>
            <a:br>
              <a:rPr lang="zh-CN" altLang="zh-CN" sz="2400" dirty="0">
                <a:solidFill>
                  <a:srgbClr val="000000"/>
                </a:solidFill>
                <a:latin typeface="+mn-ea"/>
                <a:ea typeface="+mn-ea"/>
              </a:rPr>
            </a:br>
            <a:r>
              <a:rPr lang="en-US" altLang="zh-CN" sz="2400" dirty="0">
                <a:solidFill>
                  <a:srgbClr val="000000"/>
                </a:solidFill>
                <a:latin typeface="+mn-ea"/>
                <a:ea typeface="+mn-ea"/>
              </a:rPr>
              <a:t>3</a:t>
            </a:r>
            <a:r>
              <a:rPr lang="zh-CN" altLang="zh-CN" sz="2400" dirty="0">
                <a:solidFill>
                  <a:srgbClr val="000000"/>
                </a:solidFill>
                <a:latin typeface="+mn-ea"/>
                <a:ea typeface="+mn-ea"/>
              </a:rPr>
              <a:t>．什么是约当产量，为什么要计算在产品约当产量？</a:t>
            </a:r>
            <a:r>
              <a:rPr lang="en-US" altLang="zh-CN" sz="2400" dirty="0">
                <a:solidFill>
                  <a:srgbClr val="000000"/>
                </a:solidFill>
                <a:latin typeface="+mn-ea"/>
                <a:ea typeface="+mn-ea"/>
              </a:rPr>
              <a:t> </a:t>
            </a:r>
            <a:r>
              <a:rPr lang="zh-CN" altLang="zh-CN" sz="2400" dirty="0">
                <a:solidFill>
                  <a:srgbClr val="000000"/>
                </a:solidFill>
                <a:latin typeface="+mn-ea"/>
                <a:ea typeface="+mn-ea"/>
              </a:rPr>
              <a:t/>
            </a:r>
            <a:br>
              <a:rPr lang="zh-CN" altLang="zh-CN" sz="2400" dirty="0">
                <a:solidFill>
                  <a:srgbClr val="000000"/>
                </a:solidFill>
                <a:latin typeface="+mn-ea"/>
                <a:ea typeface="+mn-ea"/>
              </a:rPr>
            </a:br>
            <a:r>
              <a:rPr lang="en-US" altLang="zh-CN" sz="2400" dirty="0">
                <a:solidFill>
                  <a:srgbClr val="000000"/>
                </a:solidFill>
                <a:latin typeface="+mn-ea"/>
                <a:ea typeface="+mn-ea"/>
              </a:rPr>
              <a:t>4</a:t>
            </a:r>
            <a:r>
              <a:rPr lang="zh-CN" altLang="zh-CN" sz="2400" dirty="0">
                <a:solidFill>
                  <a:srgbClr val="000000"/>
                </a:solidFill>
                <a:latin typeface="+mn-ea"/>
                <a:ea typeface="+mn-ea"/>
              </a:rPr>
              <a:t>．定额法的成本计算程序？</a:t>
            </a:r>
            <a:br>
              <a:rPr lang="zh-CN" altLang="zh-CN" sz="2400" dirty="0">
                <a:solidFill>
                  <a:srgbClr val="000000"/>
                </a:solidFill>
                <a:latin typeface="+mn-ea"/>
                <a:ea typeface="+mn-ea"/>
              </a:rPr>
            </a:br>
            <a:r>
              <a:rPr lang="en-US" altLang="zh-CN" sz="2400" dirty="0">
                <a:solidFill>
                  <a:srgbClr val="000000"/>
                </a:solidFill>
                <a:latin typeface="+mn-ea"/>
                <a:ea typeface="+mn-ea"/>
              </a:rPr>
              <a:t>5</a:t>
            </a:r>
            <a:r>
              <a:rPr lang="zh-CN" altLang="zh-CN" sz="2400" dirty="0">
                <a:solidFill>
                  <a:srgbClr val="000000"/>
                </a:solidFill>
                <a:latin typeface="+mn-ea"/>
                <a:ea typeface="+mn-ea"/>
              </a:rPr>
              <a:t>．定额法与标准成本法的异同点？</a:t>
            </a:r>
            <a:br>
              <a:rPr lang="zh-CN" altLang="zh-CN" sz="2400" dirty="0">
                <a:solidFill>
                  <a:srgbClr val="000000"/>
                </a:solidFill>
                <a:latin typeface="+mn-ea"/>
                <a:ea typeface="+mn-ea"/>
              </a:rPr>
            </a:br>
            <a:r>
              <a:rPr lang="en-US" altLang="zh-CN" sz="2400" dirty="0">
                <a:solidFill>
                  <a:srgbClr val="000000"/>
                </a:solidFill>
                <a:latin typeface="+mn-ea"/>
                <a:ea typeface="+mn-ea"/>
              </a:rPr>
              <a:t>6</a:t>
            </a:r>
            <a:r>
              <a:rPr lang="zh-CN" altLang="zh-CN" sz="2400" dirty="0">
                <a:solidFill>
                  <a:srgbClr val="000000"/>
                </a:solidFill>
                <a:latin typeface="+mn-ea"/>
                <a:ea typeface="+mn-ea"/>
              </a:rPr>
              <a:t>．可比产品成本降低目标达成情况的因素分析可分为哪两个方面？</a:t>
            </a:r>
            <a:endParaRPr lang="zh-CN" altLang="en-US" sz="2400" dirty="0">
              <a:solidFill>
                <a:srgbClr val="000000"/>
              </a:solidFill>
              <a:latin typeface="+mn-ea"/>
              <a:ea typeface="+mn-ea"/>
            </a:endParaRPr>
          </a:p>
        </p:txBody>
      </p:sp>
      <p:sp>
        <p:nvSpPr>
          <p:cNvPr id="4" name="文本框 3"/>
          <p:cNvSpPr txBox="1"/>
          <p:nvPr/>
        </p:nvSpPr>
        <p:spPr>
          <a:xfrm>
            <a:off x="-14309" y="404664"/>
            <a:ext cx="2861681"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err="1" smtClean="0"/>
              <a:t>复习思考题</a:t>
            </a:r>
            <a:endParaRPr lang="zh-CN" altLang="en-US" dirty="0"/>
          </a:p>
        </p:txBody>
      </p:sp>
      <p:sp>
        <p:nvSpPr>
          <p:cNvPr id="3" name="内容占位符 2"/>
          <p:cNvSpPr>
            <a:spLocks noGrp="1"/>
          </p:cNvSpPr>
          <p:nvPr>
            <p:ph idx="1"/>
          </p:nvPr>
        </p:nvSpPr>
        <p:spPr/>
        <p:txBody>
          <a:bodyPr/>
          <a:lstStyle/>
          <a:p>
            <a:r>
              <a:rPr lang="en-US" altLang="zh-CN" sz="2800" dirty="0" smtClean="0">
                <a:latin typeface="+mn-ea"/>
              </a:rPr>
              <a:t>1</a:t>
            </a:r>
            <a:r>
              <a:rPr lang="zh-CN" altLang="zh-CN" sz="2800" dirty="0" smtClean="0">
                <a:latin typeface="+mn-ea"/>
              </a:rPr>
              <a:t>．试述流通加工成本的构成。</a:t>
            </a:r>
          </a:p>
          <a:p>
            <a:r>
              <a:rPr lang="en-US" altLang="zh-CN" sz="2800" dirty="0" smtClean="0">
                <a:latin typeface="+mn-ea"/>
              </a:rPr>
              <a:t>2</a:t>
            </a:r>
            <a:r>
              <a:rPr lang="zh-CN" altLang="zh-CN" sz="2800" dirty="0" smtClean="0">
                <a:latin typeface="+mn-ea"/>
              </a:rPr>
              <a:t>．为什么流通加工成本构成中直接材料所占比例不大？</a:t>
            </a:r>
          </a:p>
          <a:p>
            <a:r>
              <a:rPr lang="en-US" altLang="zh-CN" sz="2800" dirty="0" smtClean="0">
                <a:latin typeface="+mn-ea"/>
              </a:rPr>
              <a:t>3</a:t>
            </a:r>
            <a:r>
              <a:rPr lang="zh-CN" altLang="zh-CN" sz="2800" dirty="0" smtClean="0">
                <a:latin typeface="+mn-ea"/>
              </a:rPr>
              <a:t>．什么是约当产量，为什么要计算在产品约当产量？</a:t>
            </a:r>
          </a:p>
          <a:p>
            <a:r>
              <a:rPr lang="en-US" altLang="zh-CN" sz="2800" dirty="0" smtClean="0">
                <a:latin typeface="+mn-ea"/>
              </a:rPr>
              <a:t>4</a:t>
            </a:r>
            <a:r>
              <a:rPr lang="zh-CN" altLang="zh-CN" sz="2800" dirty="0" smtClean="0">
                <a:latin typeface="+mn-ea"/>
              </a:rPr>
              <a:t>．定额法的成本计算程序是什么？</a:t>
            </a:r>
          </a:p>
          <a:p>
            <a:r>
              <a:rPr lang="en-US" altLang="zh-CN" sz="2800" dirty="0" smtClean="0">
                <a:latin typeface="+mn-ea"/>
              </a:rPr>
              <a:t>5</a:t>
            </a:r>
            <a:r>
              <a:rPr lang="zh-CN" altLang="zh-CN" sz="2800" dirty="0" smtClean="0">
                <a:latin typeface="+mn-ea"/>
              </a:rPr>
              <a:t>．简述定额法与标准成本法的异同点。</a:t>
            </a:r>
          </a:p>
          <a:p>
            <a:r>
              <a:rPr lang="en-US" altLang="zh-CN" sz="2800" dirty="0" smtClean="0">
                <a:latin typeface="+mn-ea"/>
              </a:rPr>
              <a:t>6</a:t>
            </a:r>
            <a:r>
              <a:rPr lang="zh-CN" altLang="zh-CN" sz="2800" dirty="0" smtClean="0">
                <a:latin typeface="+mn-ea"/>
              </a:rPr>
              <a:t>．可比产品成本降低目标达成情况的因素分析可分为哪两个方面？</a:t>
            </a:r>
            <a:endParaRPr lang="zh-CN" altLang="en-US" sz="2800" dirty="0">
              <a:latin typeface="+mn-ea"/>
            </a:endParaRPr>
          </a:p>
        </p:txBody>
      </p:sp>
      <p:sp>
        <p:nvSpPr>
          <p:cNvPr id="4" name="文本框 3"/>
          <p:cNvSpPr txBox="1"/>
          <p:nvPr/>
        </p:nvSpPr>
        <p:spPr>
          <a:xfrm>
            <a:off x="-14309" y="404664"/>
            <a:ext cx="2861681"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zh-CN" altLang="zh-CN" dirty="0" smtClean="0"/>
              <a:t>一、流通加工成本计算的品种法练习</a:t>
            </a:r>
            <a:endParaRPr lang="zh-CN" altLang="en-US" dirty="0"/>
          </a:p>
        </p:txBody>
      </p:sp>
      <p:sp>
        <p:nvSpPr>
          <p:cNvPr id="3" name="文本框 3"/>
          <p:cNvSpPr txBox="1"/>
          <p:nvPr/>
        </p:nvSpPr>
        <p:spPr>
          <a:xfrm>
            <a:off x="-14309" y="404664"/>
            <a:ext cx="2861681"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solidFill>
            <a:schemeClr val="bg1">
              <a:lumMod val="95000"/>
            </a:schemeClr>
          </a:solidFill>
          <a:ln>
            <a:solidFill>
              <a:schemeClr val="accent5">
                <a:lumMod val="60000"/>
                <a:lumOff val="4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a:lnSpc>
                <a:spcPct val="150000"/>
              </a:lnSpc>
            </a:pPr>
            <a:r>
              <a:rPr lang="zh-CN" altLang="zh-CN" sz="2000" dirty="0" smtClean="0">
                <a:latin typeface="+mn-ea"/>
              </a:rPr>
              <a:t>（一）成本核算资料</a:t>
            </a:r>
          </a:p>
          <a:p>
            <a:pPr>
              <a:lnSpc>
                <a:spcPct val="150000"/>
              </a:lnSpc>
            </a:pPr>
            <a:r>
              <a:rPr lang="zh-CN" altLang="zh-CN" sz="2000" dirty="0" smtClean="0">
                <a:latin typeface="+mn-ea"/>
              </a:rPr>
              <a:t>（</a:t>
            </a:r>
            <a:r>
              <a:rPr lang="en-US" altLang="zh-CN" sz="2000" dirty="0" smtClean="0">
                <a:latin typeface="+mn-ea"/>
              </a:rPr>
              <a:t>1</a:t>
            </a:r>
            <a:r>
              <a:rPr lang="zh-CN" altLang="zh-CN" sz="2000" dirty="0" smtClean="0">
                <a:latin typeface="+mn-ea"/>
              </a:rPr>
              <a:t>）组织形式</a:t>
            </a:r>
            <a:r>
              <a:rPr lang="en-US" altLang="zh-CN" sz="2000" dirty="0" smtClean="0">
                <a:latin typeface="+mn-ea"/>
              </a:rPr>
              <a:t>  </a:t>
            </a:r>
            <a:r>
              <a:rPr lang="zh-CN" altLang="zh-CN" sz="2000" dirty="0" smtClean="0">
                <a:latin typeface="+mn-ea"/>
              </a:rPr>
              <a:t>太行物流集团下属从事流通加工的基本生产车间，大量加工甲、乙两种产品，另有一个为其提供机修服务的辅助生产车间。</a:t>
            </a:r>
          </a:p>
          <a:p>
            <a:pPr>
              <a:lnSpc>
                <a:spcPct val="150000"/>
              </a:lnSpc>
            </a:pPr>
            <a:r>
              <a:rPr lang="zh-CN" altLang="zh-CN" sz="2000" dirty="0" smtClean="0">
                <a:latin typeface="+mn-ea"/>
              </a:rPr>
              <a:t>（</a:t>
            </a:r>
            <a:r>
              <a:rPr lang="en-US" altLang="zh-CN" sz="2000" dirty="0" smtClean="0">
                <a:latin typeface="+mn-ea"/>
              </a:rPr>
              <a:t>2</a:t>
            </a:r>
            <a:r>
              <a:rPr lang="zh-CN" altLang="zh-CN" sz="2000" dirty="0" smtClean="0">
                <a:latin typeface="+mn-ea"/>
              </a:rPr>
              <a:t>）成本计算对象与成本计算方法</a:t>
            </a:r>
            <a:r>
              <a:rPr lang="en-US" altLang="zh-CN" sz="2000" dirty="0" smtClean="0">
                <a:latin typeface="+mn-ea"/>
              </a:rPr>
              <a:t>  </a:t>
            </a:r>
            <a:r>
              <a:rPr lang="zh-CN" altLang="zh-CN" sz="2000" dirty="0" smtClean="0">
                <a:latin typeface="+mn-ea"/>
              </a:rPr>
              <a:t>根据甲、乙产品的加工特点，采用品种法计算甲、乙产品成本，其成本项目为“直接材料”“直接人工”和“制造费用”。</a:t>
            </a:r>
          </a:p>
          <a:p>
            <a:pPr>
              <a:lnSpc>
                <a:spcPct val="150000"/>
              </a:lnSpc>
            </a:pPr>
            <a:r>
              <a:rPr lang="zh-CN" altLang="zh-CN" sz="2000" dirty="0" smtClean="0">
                <a:latin typeface="+mn-ea"/>
              </a:rPr>
              <a:t>（</a:t>
            </a:r>
            <a:r>
              <a:rPr lang="en-US" altLang="zh-CN" sz="2000" dirty="0" smtClean="0">
                <a:latin typeface="+mn-ea"/>
              </a:rPr>
              <a:t>3</a:t>
            </a:r>
            <a:r>
              <a:rPr lang="zh-CN" altLang="zh-CN" sz="2000" dirty="0" smtClean="0">
                <a:latin typeface="+mn-ea"/>
              </a:rPr>
              <a:t>）直接材料投入方式</a:t>
            </a:r>
            <a:r>
              <a:rPr lang="en-US" altLang="zh-CN" sz="2000" dirty="0" smtClean="0">
                <a:latin typeface="+mn-ea"/>
              </a:rPr>
              <a:t>  </a:t>
            </a:r>
            <a:r>
              <a:rPr lang="zh-CN" altLang="zh-CN" sz="2000" dirty="0" smtClean="0">
                <a:latin typeface="+mn-ea"/>
              </a:rPr>
              <a:t>甲产品和乙产品所耗用的直接材料在开工时一次投入。</a:t>
            </a:r>
          </a:p>
          <a:p>
            <a:pPr>
              <a:lnSpc>
                <a:spcPct val="150000"/>
              </a:lnSpc>
            </a:pPr>
            <a:r>
              <a:rPr lang="zh-CN" altLang="zh-CN" sz="2000" dirty="0" smtClean="0">
                <a:latin typeface="+mn-ea"/>
              </a:rPr>
              <a:t>（</a:t>
            </a:r>
            <a:r>
              <a:rPr lang="en-US" altLang="zh-CN" sz="2000" dirty="0" smtClean="0">
                <a:latin typeface="+mn-ea"/>
              </a:rPr>
              <a:t>4</a:t>
            </a:r>
            <a:r>
              <a:rPr lang="zh-CN" altLang="zh-CN" sz="2000" dirty="0" smtClean="0">
                <a:latin typeface="+mn-ea"/>
              </a:rPr>
              <a:t>）在产品完工程度</a:t>
            </a:r>
            <a:r>
              <a:rPr lang="en-US" altLang="zh-CN" sz="2000" dirty="0" smtClean="0">
                <a:latin typeface="+mn-ea"/>
              </a:rPr>
              <a:t>  </a:t>
            </a:r>
            <a:r>
              <a:rPr lang="zh-CN" altLang="zh-CN" sz="2000" dirty="0" smtClean="0">
                <a:latin typeface="+mn-ea"/>
              </a:rPr>
              <a:t>月末在产品的完工率为</a:t>
            </a:r>
            <a:r>
              <a:rPr lang="en-US" altLang="zh-CN" sz="2000" dirty="0" smtClean="0">
                <a:latin typeface="+mn-ea"/>
              </a:rPr>
              <a:t>50%</a:t>
            </a:r>
            <a:r>
              <a:rPr lang="zh-CN" altLang="zh-CN" sz="2000" dirty="0" smtClean="0">
                <a:latin typeface="+mn-ea"/>
              </a:rPr>
              <a:t>。</a:t>
            </a:r>
          </a:p>
          <a:p>
            <a:pPr>
              <a:lnSpc>
                <a:spcPct val="150000"/>
              </a:lnSpc>
            </a:pPr>
            <a:r>
              <a:rPr lang="zh-CN" altLang="zh-CN" sz="2000" dirty="0" smtClean="0">
                <a:latin typeface="+mn-ea"/>
              </a:rPr>
              <a:t>（</a:t>
            </a:r>
            <a:r>
              <a:rPr lang="en-US" altLang="zh-CN" sz="2000" dirty="0" smtClean="0">
                <a:latin typeface="+mn-ea"/>
              </a:rPr>
              <a:t>5</a:t>
            </a:r>
            <a:r>
              <a:rPr lang="zh-CN" altLang="zh-CN" sz="2000" dirty="0" smtClean="0">
                <a:latin typeface="+mn-ea"/>
              </a:rPr>
              <a:t>）成本核算数据</a:t>
            </a:r>
            <a:r>
              <a:rPr lang="en-US" altLang="zh-CN" sz="2000" dirty="0" smtClean="0">
                <a:latin typeface="+mn-ea"/>
              </a:rPr>
              <a:t>  </a:t>
            </a:r>
            <a:r>
              <a:rPr lang="zh-CN" altLang="zh-CN" sz="2000" dirty="0" smtClean="0">
                <a:latin typeface="+mn-ea"/>
              </a:rPr>
              <a:t>该企业</a:t>
            </a:r>
            <a:r>
              <a:rPr lang="en-US" altLang="zh-CN" sz="2000" dirty="0" smtClean="0">
                <a:latin typeface="+mn-ea"/>
              </a:rPr>
              <a:t>202</a:t>
            </a:r>
            <a:r>
              <a:rPr lang="zh-CN" altLang="zh-CN" sz="2000" dirty="0" smtClean="0">
                <a:latin typeface="+mn-ea"/>
              </a:rPr>
              <a:t>×年</a:t>
            </a:r>
            <a:r>
              <a:rPr lang="en-US" altLang="zh-CN" sz="2000" dirty="0" smtClean="0">
                <a:latin typeface="+mn-ea"/>
              </a:rPr>
              <a:t>12</a:t>
            </a:r>
            <a:r>
              <a:rPr lang="zh-CN" altLang="zh-CN" sz="2000" dirty="0" smtClean="0">
                <a:latin typeface="+mn-ea"/>
              </a:rPr>
              <a:t>月份有关产品产量及成本资料见表</a:t>
            </a:r>
            <a:r>
              <a:rPr lang="en-US" altLang="zh-CN" sz="2000" dirty="0" smtClean="0">
                <a:latin typeface="+mn-ea"/>
              </a:rPr>
              <a:t>10-32</a:t>
            </a:r>
            <a:r>
              <a:rPr lang="zh-CN" altLang="zh-CN" sz="2000" dirty="0" smtClean="0">
                <a:latin typeface="+mn-ea"/>
              </a:rPr>
              <a:t>～表</a:t>
            </a:r>
            <a:r>
              <a:rPr lang="en-US" altLang="zh-CN" sz="2000" dirty="0" smtClean="0">
                <a:latin typeface="+mn-ea"/>
              </a:rPr>
              <a:t>10-35</a:t>
            </a:r>
            <a:r>
              <a:rPr lang="zh-CN" altLang="zh-CN" sz="2000" dirty="0" smtClean="0">
                <a:latin typeface="+mn-ea"/>
              </a:rPr>
              <a:t>。</a:t>
            </a:r>
            <a:endParaRPr lang="zh-CN" altLang="en-US" sz="2000" dirty="0" smtClean="0">
              <a:latin typeface="+mn-ea"/>
            </a:endParaRPr>
          </a:p>
        </p:txBody>
      </p:sp>
      <p:sp>
        <p:nvSpPr>
          <p:cNvPr id="4" name="文本框 3"/>
          <p:cNvSpPr txBox="1"/>
          <p:nvPr/>
        </p:nvSpPr>
        <p:spPr>
          <a:xfrm>
            <a:off x="-14309" y="404664"/>
            <a:ext cx="2861681"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3746" name="Picture 2"/>
          <p:cNvPicPr>
            <a:picLocks noGrp="1" noChangeAspect="1" noChangeArrowheads="1"/>
          </p:cNvPicPr>
          <p:nvPr>
            <p:ph idx="1"/>
          </p:nvPr>
        </p:nvPicPr>
        <p:blipFill>
          <a:blip r:embed="rId2" cstate="print"/>
          <a:srcRect/>
          <a:stretch>
            <a:fillRect/>
          </a:stretch>
        </p:blipFill>
        <p:spPr bwMode="auto">
          <a:xfrm>
            <a:off x="590388" y="1304764"/>
            <a:ext cx="11050228" cy="4572508"/>
          </a:xfrm>
          <a:prstGeom prst="rect">
            <a:avLst/>
          </a:prstGeom>
          <a:noFill/>
          <a:ln w="9525">
            <a:noFill/>
            <a:miter lim="800000"/>
            <a:headEnd/>
            <a:tailEnd/>
          </a:ln>
        </p:spPr>
      </p:pic>
      <p:sp>
        <p:nvSpPr>
          <p:cNvPr id="4" name="文本框 3"/>
          <p:cNvSpPr txBox="1"/>
          <p:nvPr/>
        </p:nvSpPr>
        <p:spPr>
          <a:xfrm>
            <a:off x="-14309" y="404664"/>
            <a:ext cx="2861681"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4770" name="Picture 2"/>
          <p:cNvPicPr>
            <a:picLocks noGrp="1" noChangeAspect="1" noChangeArrowheads="1"/>
          </p:cNvPicPr>
          <p:nvPr>
            <p:ph idx="1"/>
          </p:nvPr>
        </p:nvPicPr>
        <p:blipFill>
          <a:blip r:embed="rId2" cstate="print"/>
          <a:srcRect/>
          <a:stretch>
            <a:fillRect/>
          </a:stretch>
        </p:blipFill>
        <p:spPr bwMode="auto">
          <a:xfrm>
            <a:off x="679580" y="1376772"/>
            <a:ext cx="10853024" cy="4140460"/>
          </a:xfrm>
          <a:prstGeom prst="rect">
            <a:avLst/>
          </a:prstGeom>
          <a:noFill/>
          <a:ln w="9525">
            <a:noFill/>
            <a:miter lim="800000"/>
            <a:headEnd/>
            <a:tailEnd/>
          </a:ln>
        </p:spPr>
      </p:pic>
      <p:sp>
        <p:nvSpPr>
          <p:cNvPr id="4" name="文本框 3"/>
          <p:cNvSpPr txBox="1"/>
          <p:nvPr/>
        </p:nvSpPr>
        <p:spPr>
          <a:xfrm>
            <a:off x="-14309" y="404664"/>
            <a:ext cx="2861681"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5794" name="Picture 2"/>
          <p:cNvPicPr>
            <a:picLocks noGrp="1" noChangeAspect="1" noChangeArrowheads="1"/>
          </p:cNvPicPr>
          <p:nvPr>
            <p:ph idx="1"/>
          </p:nvPr>
        </p:nvPicPr>
        <p:blipFill>
          <a:blip r:embed="rId2" cstate="print"/>
          <a:srcRect/>
          <a:stretch>
            <a:fillRect/>
          </a:stretch>
        </p:blipFill>
        <p:spPr bwMode="auto">
          <a:xfrm>
            <a:off x="1020803" y="1412776"/>
            <a:ext cx="10150394" cy="4608512"/>
          </a:xfrm>
          <a:prstGeom prst="rect">
            <a:avLst/>
          </a:prstGeom>
          <a:noFill/>
          <a:ln w="9525">
            <a:noFill/>
            <a:miter lim="800000"/>
            <a:headEnd/>
            <a:tailEnd/>
          </a:ln>
        </p:spPr>
      </p:pic>
      <p:sp>
        <p:nvSpPr>
          <p:cNvPr id="4" name="文本框 3"/>
          <p:cNvSpPr txBox="1"/>
          <p:nvPr/>
        </p:nvSpPr>
        <p:spPr>
          <a:xfrm>
            <a:off x="-14309" y="404664"/>
            <a:ext cx="2861681"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solidFill>
            <a:schemeClr val="bg1">
              <a:lumMod val="95000"/>
            </a:schemeClr>
          </a:solidFill>
          <a:ln>
            <a:solidFill>
              <a:schemeClr val="accent5">
                <a:lumMod val="60000"/>
                <a:lumOff val="4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a:lnSpc>
                <a:spcPct val="150000"/>
              </a:lnSpc>
            </a:pPr>
            <a:r>
              <a:rPr lang="zh-CN" altLang="zh-CN" sz="2400" dirty="0" smtClean="0">
                <a:latin typeface="+mn-ea"/>
              </a:rPr>
              <a:t>（二）要求</a:t>
            </a:r>
          </a:p>
          <a:p>
            <a:pPr>
              <a:lnSpc>
                <a:spcPct val="150000"/>
              </a:lnSpc>
            </a:pPr>
            <a:r>
              <a:rPr lang="zh-CN" altLang="zh-CN" sz="2400" dirty="0" smtClean="0">
                <a:latin typeface="+mn-ea"/>
              </a:rPr>
              <a:t>根据上述资料，编制各种费用分配表，分别计算甲、乙两种产品的总成本和单位成本。甲、乙两种产品共同耗用的材料按甲、乙产品的材料定额消耗比率分配，基本生产车间生产工人工资、制造费用按生产工时比率分配，辅助生产车间费用按修理工时比率分配。甲、乙产品均按约当产量比例计算完工产品成本和月末在产品成本。为简便起见，计算结果适当取整（分配率除外）。</a:t>
            </a:r>
            <a:endParaRPr lang="zh-CN" altLang="en-US" sz="2400" dirty="0" smtClean="0">
              <a:latin typeface="+mn-ea"/>
            </a:endParaRPr>
          </a:p>
        </p:txBody>
      </p:sp>
      <p:sp>
        <p:nvSpPr>
          <p:cNvPr id="3" name="文本框 3"/>
          <p:cNvSpPr txBox="1"/>
          <p:nvPr/>
        </p:nvSpPr>
        <p:spPr>
          <a:xfrm>
            <a:off x="-14309" y="404664"/>
            <a:ext cx="2861681"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smtClean="0"/>
              <a:t>1</a:t>
            </a:r>
            <a:r>
              <a:rPr lang="zh-CN" altLang="zh-CN" dirty="0" smtClean="0"/>
              <a:t>．编制原材料费用分配表</a:t>
            </a:r>
            <a:endParaRPr lang="zh-CN" altLang="en-US" dirty="0"/>
          </a:p>
        </p:txBody>
      </p:sp>
      <p:pic>
        <p:nvPicPr>
          <p:cNvPr id="546818" name="Picture 2"/>
          <p:cNvPicPr>
            <a:picLocks noGrp="1" noChangeAspect="1" noChangeArrowheads="1"/>
          </p:cNvPicPr>
          <p:nvPr>
            <p:ph idx="1"/>
          </p:nvPr>
        </p:nvPicPr>
        <p:blipFill>
          <a:blip r:embed="rId2" cstate="print"/>
          <a:srcRect/>
          <a:stretch>
            <a:fillRect/>
          </a:stretch>
        </p:blipFill>
        <p:spPr bwMode="auto">
          <a:xfrm>
            <a:off x="424423" y="1880828"/>
            <a:ext cx="11153660" cy="3924436"/>
          </a:xfrm>
          <a:prstGeom prst="rect">
            <a:avLst/>
          </a:prstGeom>
          <a:noFill/>
          <a:ln w="9525">
            <a:noFill/>
            <a:miter lim="800000"/>
            <a:headEnd/>
            <a:tailEnd/>
          </a:ln>
        </p:spPr>
      </p:pic>
      <p:sp>
        <p:nvSpPr>
          <p:cNvPr id="6" name="文本框 3"/>
          <p:cNvSpPr txBox="1"/>
          <p:nvPr/>
        </p:nvSpPr>
        <p:spPr>
          <a:xfrm>
            <a:off x="-14309" y="404664"/>
            <a:ext cx="2861681"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zh-CN" dirty="0" smtClean="0"/>
              <a:t>．编制工资及福利费分配汇总表</a:t>
            </a:r>
            <a:endParaRPr lang="zh-CN" altLang="en-US" dirty="0"/>
          </a:p>
        </p:txBody>
      </p:sp>
      <p:pic>
        <p:nvPicPr>
          <p:cNvPr id="547842" name="Picture 2"/>
          <p:cNvPicPr>
            <a:picLocks noGrp="1" noChangeAspect="1" noChangeArrowheads="1"/>
          </p:cNvPicPr>
          <p:nvPr>
            <p:ph idx="1"/>
          </p:nvPr>
        </p:nvPicPr>
        <p:blipFill>
          <a:blip r:embed="rId2" cstate="print"/>
          <a:srcRect/>
          <a:stretch>
            <a:fillRect/>
          </a:stretch>
        </p:blipFill>
        <p:spPr bwMode="auto">
          <a:xfrm>
            <a:off x="633027" y="1664804"/>
            <a:ext cx="10925946" cy="4788532"/>
          </a:xfrm>
          <a:prstGeom prst="rect">
            <a:avLst/>
          </a:prstGeom>
          <a:noFill/>
          <a:ln w="9525">
            <a:noFill/>
            <a:miter lim="800000"/>
            <a:headEnd/>
            <a:tailEnd/>
          </a:ln>
        </p:spPr>
      </p:pic>
      <p:sp>
        <p:nvSpPr>
          <p:cNvPr id="5" name="文本框 3"/>
          <p:cNvSpPr txBox="1"/>
          <p:nvPr/>
        </p:nvSpPr>
        <p:spPr>
          <a:xfrm>
            <a:off x="-14309" y="404664"/>
            <a:ext cx="2861681"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zh-CN" dirty="0"/>
              <a:t>四、流通加工制造费用的归集与分配</a:t>
            </a:r>
            <a:endParaRPr lang="zh-CN" altLang="en-US" dirty="0"/>
          </a:p>
        </p:txBody>
      </p:sp>
      <p:sp>
        <p:nvSpPr>
          <p:cNvPr id="3" name="内容占位符 2"/>
          <p:cNvSpPr>
            <a:spLocks noGrp="1"/>
          </p:cNvSpPr>
          <p:nvPr>
            <p:ph idx="1"/>
          </p:nvPr>
        </p:nvSpPr>
        <p:spPr/>
        <p:txBody>
          <a:bodyPr/>
          <a:lstStyle/>
          <a:p>
            <a:pPr>
              <a:lnSpc>
                <a:spcPct val="150000"/>
              </a:lnSpc>
            </a:pPr>
            <a:r>
              <a:rPr lang="zh-CN" altLang="zh-CN" dirty="0" smtClean="0">
                <a:latin typeface="+mn-ea"/>
              </a:rPr>
              <a:t>（</a:t>
            </a:r>
            <a:r>
              <a:rPr lang="en-US" altLang="zh-CN" dirty="0" smtClean="0">
                <a:latin typeface="+mn-ea"/>
              </a:rPr>
              <a:t>1</a:t>
            </a:r>
            <a:r>
              <a:rPr lang="zh-CN" altLang="zh-CN" dirty="0" smtClean="0">
                <a:latin typeface="+mn-ea"/>
              </a:rPr>
              <a:t>）生产工时分配法</a:t>
            </a:r>
            <a:endParaRPr lang="en-US" altLang="zh-CN" dirty="0" smtClean="0">
              <a:latin typeface="+mn-ea"/>
            </a:endParaRPr>
          </a:p>
          <a:p>
            <a:pPr>
              <a:lnSpc>
                <a:spcPct val="150000"/>
              </a:lnSpc>
            </a:pPr>
            <a:r>
              <a:rPr lang="zh-CN" altLang="zh-CN" dirty="0" smtClean="0">
                <a:latin typeface="+mn-ea"/>
              </a:rPr>
              <a:t>（</a:t>
            </a:r>
            <a:r>
              <a:rPr lang="en-US" altLang="zh-CN" dirty="0" smtClean="0">
                <a:latin typeface="+mn-ea"/>
              </a:rPr>
              <a:t>2</a:t>
            </a:r>
            <a:r>
              <a:rPr lang="zh-CN" altLang="zh-CN" dirty="0" smtClean="0">
                <a:latin typeface="+mn-ea"/>
              </a:rPr>
              <a:t>）机器工时分配法</a:t>
            </a:r>
            <a:endParaRPr lang="en-US" altLang="zh-CN" dirty="0" smtClean="0">
              <a:latin typeface="+mn-ea"/>
            </a:endParaRPr>
          </a:p>
          <a:p>
            <a:pPr>
              <a:lnSpc>
                <a:spcPct val="150000"/>
              </a:lnSpc>
            </a:pPr>
            <a:r>
              <a:rPr lang="zh-CN" altLang="zh-CN" dirty="0" smtClean="0">
                <a:latin typeface="+mn-ea"/>
              </a:rPr>
              <a:t>（</a:t>
            </a:r>
            <a:r>
              <a:rPr lang="en-US" altLang="zh-CN" dirty="0" smtClean="0">
                <a:latin typeface="+mn-ea"/>
              </a:rPr>
              <a:t>3</a:t>
            </a:r>
            <a:r>
              <a:rPr lang="zh-CN" altLang="zh-CN" dirty="0" smtClean="0">
                <a:latin typeface="+mn-ea"/>
              </a:rPr>
              <a:t>）预算分配率分配法</a:t>
            </a:r>
            <a:endParaRPr lang="zh-CN" altLang="en-US" dirty="0">
              <a:latin typeface="+mn-ea"/>
            </a:endParaRPr>
          </a:p>
        </p:txBody>
      </p:sp>
      <p:sp>
        <p:nvSpPr>
          <p:cNvPr id="4" name="文本框 4"/>
          <p:cNvSpPr txBox="1"/>
          <p:nvPr/>
        </p:nvSpPr>
        <p:spPr>
          <a:xfrm>
            <a:off x="-14309" y="404664"/>
            <a:ext cx="6942926"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en-US" dirty="0" smtClean="0"/>
              <a:t>第一节 </a:t>
            </a:r>
            <a:r>
              <a:rPr lang="zh-CN" altLang="zh-CN" dirty="0" smtClean="0"/>
              <a:t>流通加工成本费用的归集与分配</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
        <p:nvSpPr>
          <p:cNvPr id="5" name="矩形 4"/>
          <p:cNvSpPr/>
          <p:nvPr/>
        </p:nvSpPr>
        <p:spPr>
          <a:xfrm>
            <a:off x="831851" y="1826601"/>
            <a:ext cx="3249609" cy="523220"/>
          </a:xfrm>
          <a:prstGeom prst="rect">
            <a:avLst/>
          </a:prstGeom>
        </p:spPr>
        <p:txBody>
          <a:bodyPr wrap="none">
            <a:spAutoFit/>
          </a:bodyPr>
          <a:lstStyle/>
          <a:p>
            <a:pPr algn="ctr"/>
            <a:r>
              <a:rPr lang="en-US" altLang="zh-CN" sz="2800" b="1" kern="100" dirty="0">
                <a:solidFill>
                  <a:srgbClr val="000000"/>
                </a:solidFill>
                <a:latin typeface="Times New Roman"/>
                <a:ea typeface="宋体"/>
                <a:cs typeface="+mj-cs"/>
              </a:rPr>
              <a:t>2</a:t>
            </a:r>
            <a:r>
              <a:rPr lang="zh-CN" altLang="zh-CN" sz="2800" b="1" kern="100" dirty="0">
                <a:solidFill>
                  <a:srgbClr val="000000"/>
                </a:solidFill>
                <a:latin typeface="Times New Roman"/>
                <a:ea typeface="宋体"/>
                <a:cs typeface="+mj-cs"/>
              </a:rPr>
              <a:t>．制造费用的分配</a:t>
            </a:r>
            <a:endParaRPr lang="zh-CN" altLang="en-US" sz="2800" b="1" kern="100" dirty="0">
              <a:solidFill>
                <a:srgbClr val="000000"/>
              </a:solidFill>
              <a:latin typeface="Times New Roman"/>
              <a:ea typeface="宋体"/>
              <a:cs typeface="+mj-cs"/>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3</a:t>
            </a:r>
            <a:r>
              <a:rPr lang="zh-CN" altLang="zh-CN" dirty="0" smtClean="0"/>
              <a:t>．编制固定资产折旧费用分配表</a:t>
            </a:r>
            <a:endParaRPr lang="zh-CN" altLang="en-US" dirty="0"/>
          </a:p>
        </p:txBody>
      </p:sp>
      <p:pic>
        <p:nvPicPr>
          <p:cNvPr id="548866" name="Picture 2"/>
          <p:cNvPicPr>
            <a:picLocks noGrp="1" noChangeAspect="1" noChangeArrowheads="1"/>
          </p:cNvPicPr>
          <p:nvPr>
            <p:ph idx="1"/>
          </p:nvPr>
        </p:nvPicPr>
        <p:blipFill>
          <a:blip r:embed="rId2" cstate="print"/>
          <a:srcRect/>
          <a:stretch>
            <a:fillRect/>
          </a:stretch>
        </p:blipFill>
        <p:spPr bwMode="auto">
          <a:xfrm>
            <a:off x="681397" y="1916832"/>
            <a:ext cx="10867875" cy="3600400"/>
          </a:xfrm>
          <a:prstGeom prst="rect">
            <a:avLst/>
          </a:prstGeom>
          <a:noFill/>
          <a:ln w="9525">
            <a:noFill/>
            <a:miter lim="800000"/>
            <a:headEnd/>
            <a:tailEnd/>
          </a:ln>
        </p:spPr>
      </p:pic>
      <p:sp>
        <p:nvSpPr>
          <p:cNvPr id="5" name="文本框 3"/>
          <p:cNvSpPr txBox="1"/>
          <p:nvPr/>
        </p:nvSpPr>
        <p:spPr>
          <a:xfrm>
            <a:off x="-14309" y="404664"/>
            <a:ext cx="2861681"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4</a:t>
            </a:r>
            <a:r>
              <a:rPr lang="zh-CN" altLang="zh-CN" dirty="0" smtClean="0"/>
              <a:t>．编制外购动力费用分配表</a:t>
            </a:r>
            <a:endParaRPr lang="zh-CN" altLang="en-US" dirty="0"/>
          </a:p>
        </p:txBody>
      </p:sp>
      <p:pic>
        <p:nvPicPr>
          <p:cNvPr id="549890" name="Picture 2"/>
          <p:cNvPicPr>
            <a:picLocks noGrp="1" noChangeAspect="1" noChangeArrowheads="1"/>
          </p:cNvPicPr>
          <p:nvPr>
            <p:ph idx="1"/>
          </p:nvPr>
        </p:nvPicPr>
        <p:blipFill>
          <a:blip r:embed="rId2" cstate="print"/>
          <a:srcRect/>
          <a:stretch>
            <a:fillRect/>
          </a:stretch>
        </p:blipFill>
        <p:spPr bwMode="auto">
          <a:xfrm>
            <a:off x="588697" y="1880828"/>
            <a:ext cx="11029007" cy="3744416"/>
          </a:xfrm>
          <a:prstGeom prst="rect">
            <a:avLst/>
          </a:prstGeom>
          <a:noFill/>
          <a:ln w="9525">
            <a:noFill/>
            <a:miter lim="800000"/>
            <a:headEnd/>
            <a:tailEnd/>
          </a:ln>
        </p:spPr>
      </p:pic>
      <p:sp>
        <p:nvSpPr>
          <p:cNvPr id="5" name="文本框 3"/>
          <p:cNvSpPr txBox="1"/>
          <p:nvPr/>
        </p:nvSpPr>
        <p:spPr>
          <a:xfrm>
            <a:off x="-14309" y="404664"/>
            <a:ext cx="2861681"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5</a:t>
            </a:r>
            <a:r>
              <a:rPr lang="zh-CN" altLang="zh-CN" dirty="0" smtClean="0"/>
              <a:t>．编制待摊费用和其他费用分配表</a:t>
            </a:r>
            <a:endParaRPr lang="zh-CN" altLang="en-US" dirty="0"/>
          </a:p>
        </p:txBody>
      </p:sp>
      <p:pic>
        <p:nvPicPr>
          <p:cNvPr id="550914" name="Picture 2"/>
          <p:cNvPicPr>
            <a:picLocks noGrp="1" noChangeAspect="1" noChangeArrowheads="1"/>
          </p:cNvPicPr>
          <p:nvPr>
            <p:ph idx="1"/>
          </p:nvPr>
        </p:nvPicPr>
        <p:blipFill>
          <a:blip r:embed="rId2" cstate="print"/>
          <a:srcRect/>
          <a:stretch>
            <a:fillRect/>
          </a:stretch>
        </p:blipFill>
        <p:spPr bwMode="auto">
          <a:xfrm>
            <a:off x="551384" y="1772816"/>
            <a:ext cx="11078708" cy="4068452"/>
          </a:xfrm>
          <a:prstGeom prst="rect">
            <a:avLst/>
          </a:prstGeom>
          <a:noFill/>
          <a:ln w="9525">
            <a:noFill/>
            <a:miter lim="800000"/>
            <a:headEnd/>
            <a:tailEnd/>
          </a:ln>
        </p:spPr>
      </p:pic>
      <p:sp>
        <p:nvSpPr>
          <p:cNvPr id="5" name="文本框 3"/>
          <p:cNvSpPr txBox="1"/>
          <p:nvPr/>
        </p:nvSpPr>
        <p:spPr>
          <a:xfrm>
            <a:off x="-14309" y="404664"/>
            <a:ext cx="2861681"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6</a:t>
            </a:r>
            <a:r>
              <a:rPr lang="zh-CN" altLang="zh-CN" dirty="0" smtClean="0"/>
              <a:t>．登记辅助生产车间制造费用明细账</a:t>
            </a:r>
            <a:endParaRPr lang="zh-CN" altLang="en-US" dirty="0"/>
          </a:p>
        </p:txBody>
      </p:sp>
      <p:pic>
        <p:nvPicPr>
          <p:cNvPr id="551938" name="Picture 2"/>
          <p:cNvPicPr>
            <a:picLocks noGrp="1" noChangeAspect="1" noChangeArrowheads="1"/>
          </p:cNvPicPr>
          <p:nvPr>
            <p:ph idx="1"/>
          </p:nvPr>
        </p:nvPicPr>
        <p:blipFill>
          <a:blip r:embed="rId2" cstate="print"/>
          <a:srcRect/>
          <a:stretch>
            <a:fillRect/>
          </a:stretch>
        </p:blipFill>
        <p:spPr bwMode="auto">
          <a:xfrm>
            <a:off x="506836" y="2024844"/>
            <a:ext cx="11169784" cy="3744416"/>
          </a:xfrm>
          <a:prstGeom prst="rect">
            <a:avLst/>
          </a:prstGeom>
          <a:noFill/>
          <a:ln w="9525">
            <a:noFill/>
            <a:miter lim="800000"/>
            <a:headEnd/>
            <a:tailEnd/>
          </a:ln>
        </p:spPr>
      </p:pic>
      <p:sp>
        <p:nvSpPr>
          <p:cNvPr id="5" name="文本框 3"/>
          <p:cNvSpPr txBox="1"/>
          <p:nvPr/>
        </p:nvSpPr>
        <p:spPr>
          <a:xfrm>
            <a:off x="-14309" y="404664"/>
            <a:ext cx="2861681"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7</a:t>
            </a:r>
            <a:r>
              <a:rPr lang="zh-CN" altLang="zh-CN" dirty="0" smtClean="0"/>
              <a:t>．登记辅助生产成本明细账</a:t>
            </a:r>
            <a:endParaRPr lang="zh-CN" altLang="en-US" dirty="0"/>
          </a:p>
        </p:txBody>
      </p:sp>
      <p:pic>
        <p:nvPicPr>
          <p:cNvPr id="552962" name="Picture 2"/>
          <p:cNvPicPr>
            <a:picLocks noGrp="1" noChangeAspect="1" noChangeArrowheads="1"/>
          </p:cNvPicPr>
          <p:nvPr>
            <p:ph idx="1"/>
          </p:nvPr>
        </p:nvPicPr>
        <p:blipFill>
          <a:blip r:embed="rId2" cstate="print"/>
          <a:srcRect/>
          <a:stretch>
            <a:fillRect/>
          </a:stretch>
        </p:blipFill>
        <p:spPr bwMode="auto">
          <a:xfrm>
            <a:off x="532576" y="1808820"/>
            <a:ext cx="11126848" cy="4284476"/>
          </a:xfrm>
          <a:prstGeom prst="rect">
            <a:avLst/>
          </a:prstGeom>
          <a:noFill/>
          <a:ln w="9525">
            <a:noFill/>
            <a:miter lim="800000"/>
            <a:headEnd/>
            <a:tailEnd/>
          </a:ln>
        </p:spPr>
      </p:pic>
      <p:sp>
        <p:nvSpPr>
          <p:cNvPr id="5" name="文本框 3"/>
          <p:cNvSpPr txBox="1"/>
          <p:nvPr/>
        </p:nvSpPr>
        <p:spPr>
          <a:xfrm>
            <a:off x="-14309" y="404664"/>
            <a:ext cx="2861681"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8</a:t>
            </a:r>
            <a:r>
              <a:rPr lang="zh-CN" altLang="zh-CN" dirty="0" smtClean="0"/>
              <a:t>．编制辅助生产费用分配表</a:t>
            </a:r>
            <a:endParaRPr lang="zh-CN" altLang="en-US" dirty="0"/>
          </a:p>
        </p:txBody>
      </p:sp>
      <p:pic>
        <p:nvPicPr>
          <p:cNvPr id="553986" name="Picture 2"/>
          <p:cNvPicPr>
            <a:picLocks noGrp="1" noChangeAspect="1" noChangeArrowheads="1"/>
          </p:cNvPicPr>
          <p:nvPr>
            <p:ph idx="1"/>
          </p:nvPr>
        </p:nvPicPr>
        <p:blipFill>
          <a:blip r:embed="rId2" cstate="print"/>
          <a:srcRect/>
          <a:stretch>
            <a:fillRect/>
          </a:stretch>
        </p:blipFill>
        <p:spPr bwMode="auto">
          <a:xfrm>
            <a:off x="705953" y="1988840"/>
            <a:ext cx="10754643" cy="3564396"/>
          </a:xfrm>
          <a:prstGeom prst="rect">
            <a:avLst/>
          </a:prstGeom>
          <a:noFill/>
          <a:ln w="9525">
            <a:noFill/>
            <a:miter lim="800000"/>
            <a:headEnd/>
            <a:tailEnd/>
          </a:ln>
        </p:spPr>
      </p:pic>
      <p:sp>
        <p:nvSpPr>
          <p:cNvPr id="5" name="文本框 3"/>
          <p:cNvSpPr txBox="1"/>
          <p:nvPr/>
        </p:nvSpPr>
        <p:spPr>
          <a:xfrm>
            <a:off x="-14309" y="404664"/>
            <a:ext cx="2861681"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9</a:t>
            </a:r>
            <a:r>
              <a:rPr lang="zh-CN" altLang="zh-CN" dirty="0" smtClean="0"/>
              <a:t>．登记基本生产车间制造费用明细账</a:t>
            </a:r>
            <a:endParaRPr lang="zh-CN" altLang="zh-CN" dirty="0"/>
          </a:p>
        </p:txBody>
      </p:sp>
      <p:pic>
        <p:nvPicPr>
          <p:cNvPr id="555010" name="Picture 2"/>
          <p:cNvPicPr>
            <a:picLocks noGrp="1" noChangeAspect="1" noChangeArrowheads="1"/>
          </p:cNvPicPr>
          <p:nvPr>
            <p:ph idx="1"/>
          </p:nvPr>
        </p:nvPicPr>
        <p:blipFill>
          <a:blip r:embed="rId2" cstate="print"/>
          <a:srcRect/>
          <a:stretch>
            <a:fillRect/>
          </a:stretch>
        </p:blipFill>
        <p:spPr bwMode="auto">
          <a:xfrm>
            <a:off x="631663" y="1664804"/>
            <a:ext cx="10936945" cy="4572508"/>
          </a:xfrm>
          <a:prstGeom prst="rect">
            <a:avLst/>
          </a:prstGeom>
          <a:noFill/>
          <a:ln w="9525">
            <a:noFill/>
            <a:miter lim="800000"/>
            <a:headEnd/>
            <a:tailEnd/>
          </a:ln>
        </p:spPr>
      </p:pic>
      <p:sp>
        <p:nvSpPr>
          <p:cNvPr id="5" name="文本框 3"/>
          <p:cNvSpPr txBox="1"/>
          <p:nvPr/>
        </p:nvSpPr>
        <p:spPr>
          <a:xfrm>
            <a:off x="-14309" y="404664"/>
            <a:ext cx="2861681"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10</a:t>
            </a:r>
            <a:r>
              <a:rPr lang="zh-CN" altLang="zh-CN" dirty="0" smtClean="0"/>
              <a:t>．编制基本生产车间制造费用分配表</a:t>
            </a:r>
            <a:endParaRPr lang="zh-CN" altLang="en-US" dirty="0"/>
          </a:p>
        </p:txBody>
      </p:sp>
      <p:pic>
        <p:nvPicPr>
          <p:cNvPr id="556034" name="Picture 2"/>
          <p:cNvPicPr>
            <a:picLocks noGrp="1" noChangeAspect="1" noChangeArrowheads="1"/>
          </p:cNvPicPr>
          <p:nvPr>
            <p:ph idx="1"/>
          </p:nvPr>
        </p:nvPicPr>
        <p:blipFill>
          <a:blip r:embed="rId2" cstate="print"/>
          <a:srcRect/>
          <a:stretch>
            <a:fillRect/>
          </a:stretch>
        </p:blipFill>
        <p:spPr bwMode="auto">
          <a:xfrm>
            <a:off x="646581" y="2096852"/>
            <a:ext cx="10892736" cy="3672408"/>
          </a:xfrm>
          <a:prstGeom prst="rect">
            <a:avLst/>
          </a:prstGeom>
          <a:noFill/>
          <a:ln w="9525">
            <a:noFill/>
            <a:miter lim="800000"/>
            <a:headEnd/>
            <a:tailEnd/>
          </a:ln>
        </p:spPr>
      </p:pic>
      <p:sp>
        <p:nvSpPr>
          <p:cNvPr id="5" name="文本框 3"/>
          <p:cNvSpPr txBox="1"/>
          <p:nvPr/>
        </p:nvSpPr>
        <p:spPr>
          <a:xfrm>
            <a:off x="-14309" y="404664"/>
            <a:ext cx="2861681"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11</a:t>
            </a:r>
            <a:r>
              <a:rPr lang="zh-CN" altLang="zh-CN" dirty="0" smtClean="0"/>
              <a:t>．计算甲、乙产成品的总成本和单位成本</a:t>
            </a:r>
            <a:endParaRPr lang="zh-CN" altLang="en-US" dirty="0"/>
          </a:p>
        </p:txBody>
      </p:sp>
      <p:pic>
        <p:nvPicPr>
          <p:cNvPr id="557058" name="Picture 2"/>
          <p:cNvPicPr>
            <a:picLocks noGrp="1" noChangeAspect="1" noChangeArrowheads="1"/>
          </p:cNvPicPr>
          <p:nvPr>
            <p:ph idx="1"/>
          </p:nvPr>
        </p:nvPicPr>
        <p:blipFill>
          <a:blip r:embed="rId2" cstate="print"/>
          <a:srcRect/>
          <a:stretch>
            <a:fillRect/>
          </a:stretch>
        </p:blipFill>
        <p:spPr bwMode="auto">
          <a:xfrm>
            <a:off x="947428" y="1628800"/>
            <a:ext cx="10290682" cy="4586704"/>
          </a:xfrm>
          <a:prstGeom prst="rect">
            <a:avLst/>
          </a:prstGeom>
          <a:noFill/>
          <a:ln w="9525">
            <a:noFill/>
            <a:miter lim="800000"/>
            <a:headEnd/>
            <a:tailEnd/>
          </a:ln>
        </p:spPr>
      </p:pic>
      <p:sp>
        <p:nvSpPr>
          <p:cNvPr id="5" name="文本框 3"/>
          <p:cNvSpPr txBox="1"/>
          <p:nvPr/>
        </p:nvSpPr>
        <p:spPr>
          <a:xfrm>
            <a:off x="-14309" y="404664"/>
            <a:ext cx="2861681"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558082" name="Picture 2"/>
          <p:cNvPicPr>
            <a:picLocks noGrp="1" noChangeAspect="1" noChangeArrowheads="1"/>
          </p:cNvPicPr>
          <p:nvPr>
            <p:ph idx="1"/>
          </p:nvPr>
        </p:nvPicPr>
        <p:blipFill>
          <a:blip r:embed="rId2" cstate="print"/>
          <a:srcRect/>
          <a:stretch>
            <a:fillRect/>
          </a:stretch>
        </p:blipFill>
        <p:spPr bwMode="auto">
          <a:xfrm>
            <a:off x="479376" y="1664804"/>
            <a:ext cx="11267686" cy="4392488"/>
          </a:xfrm>
          <a:prstGeom prst="rect">
            <a:avLst/>
          </a:prstGeom>
          <a:noFill/>
          <a:ln w="9525">
            <a:noFill/>
            <a:miter lim="800000"/>
            <a:headEnd/>
            <a:tailEnd/>
          </a:ln>
        </p:spPr>
      </p:pic>
      <p:sp>
        <p:nvSpPr>
          <p:cNvPr id="5" name="文本框 3"/>
          <p:cNvSpPr txBox="1"/>
          <p:nvPr/>
        </p:nvSpPr>
        <p:spPr>
          <a:xfrm>
            <a:off x="-14309" y="404664"/>
            <a:ext cx="2861681"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zh-CN" dirty="0" smtClean="0"/>
              <a:t>（</a:t>
            </a:r>
            <a:r>
              <a:rPr lang="en-US" altLang="zh-CN" dirty="0" smtClean="0"/>
              <a:t>1</a:t>
            </a:r>
            <a:r>
              <a:rPr lang="zh-CN" altLang="zh-CN" dirty="0" smtClean="0"/>
              <a:t>）生产工时分配法</a:t>
            </a:r>
            <a:endParaRPr lang="zh-CN" altLang="en-US" dirty="0"/>
          </a:p>
        </p:txBody>
      </p:sp>
      <p:sp>
        <p:nvSpPr>
          <p:cNvPr id="3" name="内容占位符 2"/>
          <p:cNvSpPr>
            <a:spLocks noGrp="1"/>
          </p:cNvSpPr>
          <p:nvPr>
            <p:ph idx="1"/>
          </p:nvPr>
        </p:nvSpPr>
        <p:spPr/>
        <p:txBody>
          <a:bodyPr anchor="t"/>
          <a:lstStyle/>
          <a:p>
            <a:r>
              <a:rPr lang="zh-CN" altLang="zh-CN" sz="2800" dirty="0" smtClean="0">
                <a:latin typeface="+mn-ea"/>
              </a:rPr>
              <a:t>生产工时分配法的计算公式为</a:t>
            </a:r>
            <a:endParaRPr lang="en-US" altLang="zh-CN" sz="2800" dirty="0" smtClean="0">
              <a:latin typeface="+mn-ea"/>
            </a:endParaRPr>
          </a:p>
          <a:p>
            <a:r>
              <a:rPr lang="zh-CN" altLang="zh-CN" sz="2800" dirty="0" smtClean="0">
                <a:latin typeface="+mn-ea"/>
              </a:rPr>
              <a:t>某加工产品应分配费用</a:t>
            </a:r>
            <a:r>
              <a:rPr lang="en-US" altLang="zh-CN" sz="2800" dirty="0" smtClean="0">
                <a:latin typeface="+mn-ea"/>
              </a:rPr>
              <a:t>=</a:t>
            </a:r>
            <a:r>
              <a:rPr lang="zh-CN" altLang="zh-CN" sz="2800" dirty="0" smtClean="0">
                <a:latin typeface="+mn-ea"/>
              </a:rPr>
              <a:t>该产品的加工工时</a:t>
            </a:r>
            <a:r>
              <a:rPr lang="en-US" altLang="zh-CN" sz="2800" dirty="0" smtClean="0">
                <a:latin typeface="+mn-ea"/>
                <a:sym typeface="Symbol"/>
              </a:rPr>
              <a:t></a:t>
            </a:r>
            <a:r>
              <a:rPr lang="zh-CN" altLang="zh-CN" sz="2800" dirty="0" smtClean="0">
                <a:latin typeface="+mn-ea"/>
              </a:rPr>
              <a:t>费用分配率</a:t>
            </a:r>
          </a:p>
          <a:p>
            <a:endParaRPr lang="zh-CN" altLang="zh-CN" sz="2800" dirty="0" smtClean="0">
              <a:latin typeface="+mn-ea"/>
            </a:endParaRPr>
          </a:p>
        </p:txBody>
      </p:sp>
      <p:sp>
        <p:nvSpPr>
          <p:cNvPr id="246786" name="Rectangle 2"/>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246785" name="Object 1"/>
          <p:cNvGraphicFramePr>
            <a:graphicFrameLocks noChangeAspect="1"/>
          </p:cNvGraphicFramePr>
          <p:nvPr>
            <p:extLst>
              <p:ext uri="{D42A27DB-BD31-4B8C-83A1-F6EECF244321}">
                <p14:modId xmlns:p14="http://schemas.microsoft.com/office/powerpoint/2010/main" val="865486747"/>
              </p:ext>
            </p:extLst>
          </p:nvPr>
        </p:nvGraphicFramePr>
        <p:xfrm>
          <a:off x="2027548" y="3064338"/>
          <a:ext cx="7279801" cy="1016732"/>
        </p:xfrm>
        <a:graphic>
          <a:graphicData uri="http://schemas.openxmlformats.org/presentationml/2006/ole">
            <mc:AlternateContent xmlns:mc="http://schemas.openxmlformats.org/markup-compatibility/2006">
              <mc:Choice xmlns:v="urn:schemas-microsoft-com:vml" Requires="v">
                <p:oleObj spid="_x0000_s246801" name="Equation" r:id="rId3" imgW="2844800" imgH="393700" progId="Equation.DSMT4">
                  <p:embed/>
                </p:oleObj>
              </mc:Choice>
              <mc:Fallback>
                <p:oleObj name="Equation" r:id="rId3" imgW="2844800" imgH="393700" progId="Equation.DSMT4">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7548" y="3064338"/>
                        <a:ext cx="7279801" cy="10167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文本框 4"/>
          <p:cNvSpPr txBox="1"/>
          <p:nvPr/>
        </p:nvSpPr>
        <p:spPr>
          <a:xfrm>
            <a:off x="-14309" y="404664"/>
            <a:ext cx="6942926"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en-US" dirty="0" smtClean="0"/>
              <a:t>第一节 </a:t>
            </a:r>
            <a:r>
              <a:rPr lang="zh-CN" altLang="zh-CN" dirty="0" smtClean="0"/>
              <a:t>流通加工成本费用的归集与分配</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4"/>
          <p:cNvSpPr>
            <a:spLocks noGrp="1"/>
          </p:cNvSpPr>
          <p:nvPr>
            <p:ph idx="1"/>
          </p:nvPr>
        </p:nvSpPr>
        <p:spPr/>
        <p:txBody>
          <a:bodyPr/>
          <a:lstStyle/>
          <a:p>
            <a:r>
              <a:rPr lang="zh-CN" altLang="zh-CN" dirty="0" smtClean="0"/>
              <a:t>二、流通加工成本计算的定额法练习</a:t>
            </a:r>
            <a:endParaRPr lang="zh-CN" altLang="en-US" dirty="0"/>
          </a:p>
        </p:txBody>
      </p:sp>
      <p:sp>
        <p:nvSpPr>
          <p:cNvPr id="4" name="文本框 3"/>
          <p:cNvSpPr txBox="1"/>
          <p:nvPr/>
        </p:nvSpPr>
        <p:spPr>
          <a:xfrm>
            <a:off x="-14309" y="404664"/>
            <a:ext cx="2861681"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
        <p:nvSpPr>
          <p:cNvPr id="6" name="文本框 3"/>
          <p:cNvSpPr txBox="1"/>
          <p:nvPr/>
        </p:nvSpPr>
        <p:spPr>
          <a:xfrm>
            <a:off x="138091" y="557064"/>
            <a:ext cx="2861681"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extLst>
      <p:ext uri="{BB962C8B-B14F-4D97-AF65-F5344CB8AC3E}">
        <p14:creationId xmlns:p14="http://schemas.microsoft.com/office/powerpoint/2010/main" val="266784223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9106" name="Picture 2"/>
          <p:cNvPicPr>
            <a:picLocks noGrp="1" noChangeAspect="1" noChangeArrowheads="1"/>
          </p:cNvPicPr>
          <p:nvPr>
            <p:ph idx="1"/>
          </p:nvPr>
        </p:nvPicPr>
        <p:blipFill>
          <a:blip r:embed="rId2" cstate="print"/>
          <a:srcRect/>
          <a:stretch>
            <a:fillRect/>
          </a:stretch>
        </p:blipFill>
        <p:spPr bwMode="auto">
          <a:xfrm>
            <a:off x="619013" y="1520788"/>
            <a:ext cx="10917970" cy="4320480"/>
          </a:xfrm>
          <a:prstGeom prst="rect">
            <a:avLst/>
          </a:prstGeom>
          <a:noFill/>
          <a:ln w="9525">
            <a:noFill/>
            <a:miter lim="800000"/>
            <a:headEnd/>
            <a:tailEnd/>
          </a:ln>
        </p:spPr>
      </p:pic>
      <p:sp>
        <p:nvSpPr>
          <p:cNvPr id="4" name="文本框 3"/>
          <p:cNvSpPr txBox="1"/>
          <p:nvPr/>
        </p:nvSpPr>
        <p:spPr>
          <a:xfrm>
            <a:off x="-14309" y="404664"/>
            <a:ext cx="2861681"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0130" name="Picture 2"/>
          <p:cNvPicPr>
            <a:picLocks noGrp="1" noChangeAspect="1" noChangeArrowheads="1"/>
          </p:cNvPicPr>
          <p:nvPr>
            <p:ph idx="1"/>
          </p:nvPr>
        </p:nvPicPr>
        <p:blipFill>
          <a:blip r:embed="rId2" cstate="print"/>
          <a:srcRect/>
          <a:stretch>
            <a:fillRect/>
          </a:stretch>
        </p:blipFill>
        <p:spPr bwMode="auto">
          <a:xfrm>
            <a:off x="627448" y="1700808"/>
            <a:ext cx="10905156" cy="4140460"/>
          </a:xfrm>
          <a:prstGeom prst="rect">
            <a:avLst/>
          </a:prstGeom>
          <a:noFill/>
          <a:ln w="9525">
            <a:noFill/>
            <a:miter lim="800000"/>
            <a:headEnd/>
            <a:tailEnd/>
          </a:ln>
        </p:spPr>
      </p:pic>
      <p:sp>
        <p:nvSpPr>
          <p:cNvPr id="4" name="文本框 3"/>
          <p:cNvSpPr txBox="1"/>
          <p:nvPr/>
        </p:nvSpPr>
        <p:spPr>
          <a:xfrm>
            <a:off x="-14309" y="404664"/>
            <a:ext cx="2861681"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1154" name="Picture 2"/>
          <p:cNvPicPr>
            <a:picLocks noGrp="1" noChangeAspect="1" noChangeArrowheads="1"/>
          </p:cNvPicPr>
          <p:nvPr>
            <p:ph idx="1"/>
          </p:nvPr>
        </p:nvPicPr>
        <p:blipFill>
          <a:blip r:embed="rId2" cstate="print"/>
          <a:srcRect/>
          <a:stretch>
            <a:fillRect/>
          </a:stretch>
        </p:blipFill>
        <p:spPr bwMode="auto">
          <a:xfrm>
            <a:off x="605121" y="1556792"/>
            <a:ext cx="11011851" cy="3924436"/>
          </a:xfrm>
          <a:prstGeom prst="rect">
            <a:avLst/>
          </a:prstGeom>
          <a:noFill/>
          <a:ln w="9525">
            <a:noFill/>
            <a:miter lim="800000"/>
            <a:headEnd/>
            <a:tailEnd/>
          </a:ln>
        </p:spPr>
      </p:pic>
      <p:sp>
        <p:nvSpPr>
          <p:cNvPr id="4" name="文本框 3"/>
          <p:cNvSpPr txBox="1"/>
          <p:nvPr/>
        </p:nvSpPr>
        <p:spPr>
          <a:xfrm>
            <a:off x="-14309" y="404664"/>
            <a:ext cx="2861681"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solidFill>
            <a:schemeClr val="bg1">
              <a:lumMod val="95000"/>
            </a:schemeClr>
          </a:solidFill>
          <a:ln>
            <a:solidFill>
              <a:schemeClr val="accent5">
                <a:lumMod val="60000"/>
                <a:lumOff val="4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a:lnSpc>
                <a:spcPct val="150000"/>
              </a:lnSpc>
            </a:pPr>
            <a:r>
              <a:rPr lang="en-US" altLang="zh-CN" sz="2800" dirty="0" smtClean="0">
                <a:latin typeface="+mn-ea"/>
              </a:rPr>
              <a:t>4</a:t>
            </a:r>
            <a:r>
              <a:rPr lang="zh-CN" altLang="zh-CN" sz="2800" dirty="0" smtClean="0">
                <a:latin typeface="+mn-ea"/>
              </a:rPr>
              <a:t>．其他资料</a:t>
            </a:r>
          </a:p>
          <a:p>
            <a:pPr>
              <a:lnSpc>
                <a:spcPct val="150000"/>
              </a:lnSpc>
            </a:pPr>
            <a:r>
              <a:rPr lang="zh-CN" altLang="zh-CN" sz="2800" dirty="0" smtClean="0">
                <a:latin typeface="+mn-ea"/>
              </a:rPr>
              <a:t>（</a:t>
            </a:r>
            <a:r>
              <a:rPr lang="en-US" altLang="zh-CN" sz="2800" dirty="0" smtClean="0">
                <a:latin typeface="+mn-ea"/>
              </a:rPr>
              <a:t>1</a:t>
            </a:r>
            <a:r>
              <a:rPr lang="zh-CN" altLang="zh-CN" sz="2800" dirty="0" smtClean="0">
                <a:latin typeface="+mn-ea"/>
              </a:rPr>
              <a:t>）原材料于生产开始时一次投入。</a:t>
            </a:r>
          </a:p>
          <a:p>
            <a:pPr>
              <a:lnSpc>
                <a:spcPct val="150000"/>
              </a:lnSpc>
            </a:pPr>
            <a:r>
              <a:rPr lang="zh-CN" altLang="zh-CN" sz="2800" dirty="0" smtClean="0">
                <a:latin typeface="+mn-ea"/>
              </a:rPr>
              <a:t>（</a:t>
            </a:r>
            <a:r>
              <a:rPr lang="en-US" altLang="zh-CN" sz="2800" dirty="0" smtClean="0">
                <a:latin typeface="+mn-ea"/>
              </a:rPr>
              <a:t>2</a:t>
            </a:r>
            <a:r>
              <a:rPr lang="zh-CN" altLang="zh-CN" sz="2800" dirty="0" smtClean="0">
                <a:latin typeface="+mn-ea"/>
              </a:rPr>
              <a:t>）直接材料成本差异率为</a:t>
            </a:r>
            <a:r>
              <a:rPr lang="en-US" altLang="zh-CN" sz="2800" dirty="0" smtClean="0">
                <a:latin typeface="+mn-ea"/>
                <a:sym typeface="Symbol"/>
              </a:rPr>
              <a:t></a:t>
            </a:r>
            <a:r>
              <a:rPr lang="en-US" altLang="zh-CN" sz="2800" dirty="0" smtClean="0">
                <a:latin typeface="+mn-ea"/>
              </a:rPr>
              <a:t>1%</a:t>
            </a:r>
            <a:r>
              <a:rPr lang="zh-CN" altLang="zh-CN" sz="2800" dirty="0" smtClean="0">
                <a:latin typeface="+mn-ea"/>
              </a:rPr>
              <a:t>，全部由完工产品负担。</a:t>
            </a:r>
          </a:p>
          <a:p>
            <a:pPr>
              <a:lnSpc>
                <a:spcPct val="150000"/>
              </a:lnSpc>
            </a:pPr>
            <a:r>
              <a:rPr lang="zh-CN" altLang="zh-CN" sz="2800" dirty="0" smtClean="0">
                <a:latin typeface="+mn-ea"/>
              </a:rPr>
              <a:t>（</a:t>
            </a:r>
            <a:r>
              <a:rPr lang="en-US" altLang="zh-CN" sz="2800" dirty="0" smtClean="0">
                <a:latin typeface="+mn-ea"/>
              </a:rPr>
              <a:t>3</a:t>
            </a:r>
            <a:r>
              <a:rPr lang="zh-CN" altLang="zh-CN" sz="2800" dirty="0" smtClean="0">
                <a:latin typeface="+mn-ea"/>
              </a:rPr>
              <a:t>）定额变动差异全部由完工产品负担。</a:t>
            </a:r>
          </a:p>
          <a:p>
            <a:pPr>
              <a:lnSpc>
                <a:spcPct val="150000"/>
              </a:lnSpc>
            </a:pPr>
            <a:r>
              <a:rPr lang="zh-CN" altLang="zh-CN" sz="2800" dirty="0" smtClean="0">
                <a:latin typeface="+mn-ea"/>
              </a:rPr>
              <a:t>（</a:t>
            </a:r>
            <a:r>
              <a:rPr lang="en-US" altLang="zh-CN" sz="2800" dirty="0" smtClean="0">
                <a:latin typeface="+mn-ea"/>
              </a:rPr>
              <a:t>4</a:t>
            </a:r>
            <a:r>
              <a:rPr lang="zh-CN" altLang="zh-CN" sz="2800" dirty="0" smtClean="0">
                <a:latin typeface="+mn-ea"/>
              </a:rPr>
              <a:t>）本期直接材料脱离定额差异为</a:t>
            </a:r>
            <a:r>
              <a:rPr lang="en-US" altLang="zh-CN" sz="2800" dirty="0" smtClean="0">
                <a:latin typeface="+mn-ea"/>
                <a:sym typeface="Symbol"/>
              </a:rPr>
              <a:t></a:t>
            </a:r>
            <a:r>
              <a:rPr lang="en-US" altLang="zh-CN" sz="2800" dirty="0" smtClean="0">
                <a:latin typeface="+mn-ea"/>
              </a:rPr>
              <a:t>1 000</a:t>
            </a:r>
            <a:r>
              <a:rPr lang="zh-CN" altLang="zh-CN" sz="2800" dirty="0" smtClean="0">
                <a:latin typeface="+mn-ea"/>
              </a:rPr>
              <a:t>元，直接人工脱离定额差异为</a:t>
            </a:r>
            <a:r>
              <a:rPr lang="en-US" altLang="zh-CN" sz="2800" dirty="0" smtClean="0">
                <a:latin typeface="+mn-ea"/>
              </a:rPr>
              <a:t>200</a:t>
            </a:r>
            <a:r>
              <a:rPr lang="zh-CN" altLang="zh-CN" sz="2800" dirty="0" smtClean="0">
                <a:latin typeface="+mn-ea"/>
              </a:rPr>
              <a:t>元，制造费用脱离定额差异为</a:t>
            </a:r>
            <a:r>
              <a:rPr lang="en-US" altLang="zh-CN" sz="2800" dirty="0" smtClean="0">
                <a:latin typeface="+mn-ea"/>
                <a:sym typeface="Symbol"/>
              </a:rPr>
              <a:t></a:t>
            </a:r>
            <a:r>
              <a:rPr lang="en-US" altLang="zh-CN" sz="2800" dirty="0" smtClean="0">
                <a:latin typeface="+mn-ea"/>
              </a:rPr>
              <a:t>70</a:t>
            </a:r>
            <a:r>
              <a:rPr lang="zh-CN" altLang="zh-CN" sz="2800" dirty="0" smtClean="0">
                <a:latin typeface="+mn-ea"/>
              </a:rPr>
              <a:t>元。</a:t>
            </a:r>
            <a:endParaRPr lang="zh-CN" altLang="en-US" sz="2800" dirty="0" smtClean="0">
              <a:latin typeface="+mn-ea"/>
            </a:endParaRPr>
          </a:p>
        </p:txBody>
      </p:sp>
      <p:sp>
        <p:nvSpPr>
          <p:cNvPr id="3" name="文本框 3"/>
          <p:cNvSpPr txBox="1"/>
          <p:nvPr/>
        </p:nvSpPr>
        <p:spPr>
          <a:xfrm>
            <a:off x="-14309" y="404664"/>
            <a:ext cx="2861681"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solidFill>
            <a:schemeClr val="bg1">
              <a:lumMod val="95000"/>
            </a:schemeClr>
          </a:solidFill>
          <a:ln>
            <a:solidFill>
              <a:schemeClr val="accent5">
                <a:lumMod val="60000"/>
                <a:lumOff val="4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a:lnSpc>
                <a:spcPct val="150000"/>
              </a:lnSpc>
            </a:pPr>
            <a:r>
              <a:rPr lang="zh-CN" altLang="zh-CN" dirty="0" smtClean="0">
                <a:latin typeface="+mn-ea"/>
              </a:rPr>
              <a:t>（二）计算要求</a:t>
            </a:r>
          </a:p>
          <a:p>
            <a:pPr>
              <a:lnSpc>
                <a:spcPct val="150000"/>
              </a:lnSpc>
            </a:pPr>
            <a:r>
              <a:rPr lang="zh-CN" altLang="zh-CN" dirty="0" smtClean="0">
                <a:latin typeface="+mn-ea"/>
              </a:rPr>
              <a:t>根据上述资料，计算表</a:t>
            </a:r>
            <a:r>
              <a:rPr lang="en-US" altLang="zh-CN" dirty="0" smtClean="0">
                <a:latin typeface="+mn-ea"/>
              </a:rPr>
              <a:t>10-51</a:t>
            </a:r>
            <a:r>
              <a:rPr lang="zh-CN" altLang="zh-CN" dirty="0" smtClean="0">
                <a:latin typeface="+mn-ea"/>
              </a:rPr>
              <a:t>～表</a:t>
            </a:r>
            <a:r>
              <a:rPr lang="en-US" altLang="zh-CN" dirty="0" smtClean="0">
                <a:latin typeface="+mn-ea"/>
              </a:rPr>
              <a:t>10-53</a:t>
            </a:r>
            <a:r>
              <a:rPr lang="zh-CN" altLang="zh-CN" dirty="0" smtClean="0">
                <a:latin typeface="+mn-ea"/>
              </a:rPr>
              <a:t>各栏数字，并将数字填入相应空白处。</a:t>
            </a:r>
          </a:p>
          <a:p>
            <a:pPr>
              <a:lnSpc>
                <a:spcPct val="150000"/>
              </a:lnSpc>
            </a:pPr>
            <a:endParaRPr lang="zh-CN" altLang="en-US" dirty="0" smtClean="0">
              <a:latin typeface="+mn-ea"/>
            </a:endParaRPr>
          </a:p>
        </p:txBody>
      </p:sp>
      <p:sp>
        <p:nvSpPr>
          <p:cNvPr id="3" name="文本框 3"/>
          <p:cNvSpPr txBox="1"/>
          <p:nvPr/>
        </p:nvSpPr>
        <p:spPr>
          <a:xfrm>
            <a:off x="-14309" y="404664"/>
            <a:ext cx="2861681"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2178" name="Picture 2"/>
          <p:cNvPicPr>
            <a:picLocks noGrp="1" noChangeAspect="1" noChangeArrowheads="1"/>
          </p:cNvPicPr>
          <p:nvPr>
            <p:ph idx="1"/>
          </p:nvPr>
        </p:nvPicPr>
        <p:blipFill>
          <a:blip r:embed="rId2" cstate="print"/>
          <a:srcRect/>
          <a:stretch>
            <a:fillRect/>
          </a:stretch>
        </p:blipFill>
        <p:spPr bwMode="auto">
          <a:xfrm>
            <a:off x="530593" y="1448780"/>
            <a:ext cx="11094810" cy="4212468"/>
          </a:xfrm>
          <a:prstGeom prst="rect">
            <a:avLst/>
          </a:prstGeom>
          <a:noFill/>
          <a:ln w="9525">
            <a:noFill/>
            <a:miter lim="800000"/>
            <a:headEnd/>
            <a:tailEnd/>
          </a:ln>
        </p:spPr>
      </p:pic>
      <p:sp>
        <p:nvSpPr>
          <p:cNvPr id="4" name="文本框 3"/>
          <p:cNvSpPr txBox="1"/>
          <p:nvPr/>
        </p:nvSpPr>
        <p:spPr>
          <a:xfrm>
            <a:off x="-14309" y="404664"/>
            <a:ext cx="2861681"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02" name="Picture 2"/>
          <p:cNvPicPr>
            <a:picLocks noGrp="1" noChangeAspect="1" noChangeArrowheads="1"/>
          </p:cNvPicPr>
          <p:nvPr>
            <p:ph idx="1"/>
          </p:nvPr>
        </p:nvPicPr>
        <p:blipFill>
          <a:blip r:embed="rId2" cstate="print"/>
          <a:srcRect/>
          <a:stretch>
            <a:fillRect/>
          </a:stretch>
        </p:blipFill>
        <p:spPr bwMode="auto">
          <a:xfrm>
            <a:off x="566011" y="1736812"/>
            <a:ext cx="11045914" cy="3780420"/>
          </a:xfrm>
          <a:prstGeom prst="rect">
            <a:avLst/>
          </a:prstGeom>
          <a:noFill/>
          <a:ln w="9525">
            <a:noFill/>
            <a:miter lim="800000"/>
            <a:headEnd/>
            <a:tailEnd/>
          </a:ln>
        </p:spPr>
      </p:pic>
      <p:sp>
        <p:nvSpPr>
          <p:cNvPr id="4" name="文本框 3"/>
          <p:cNvSpPr txBox="1"/>
          <p:nvPr/>
        </p:nvSpPr>
        <p:spPr>
          <a:xfrm>
            <a:off x="-14309" y="404664"/>
            <a:ext cx="2861681"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4226" name="Picture 2"/>
          <p:cNvPicPr>
            <a:picLocks noGrp="1" noChangeAspect="1" noChangeArrowheads="1"/>
          </p:cNvPicPr>
          <p:nvPr>
            <p:ph idx="1"/>
          </p:nvPr>
        </p:nvPicPr>
        <p:blipFill>
          <a:blip r:embed="rId2" cstate="print"/>
          <a:srcRect/>
          <a:stretch>
            <a:fillRect/>
          </a:stretch>
        </p:blipFill>
        <p:spPr bwMode="auto">
          <a:xfrm>
            <a:off x="508075" y="1484784"/>
            <a:ext cx="11221246" cy="4140460"/>
          </a:xfrm>
          <a:prstGeom prst="rect">
            <a:avLst/>
          </a:prstGeom>
          <a:noFill/>
          <a:ln w="9525">
            <a:noFill/>
            <a:miter lim="800000"/>
            <a:headEnd/>
            <a:tailEnd/>
          </a:ln>
        </p:spPr>
      </p:pic>
      <p:sp>
        <p:nvSpPr>
          <p:cNvPr id="4" name="文本框 3"/>
          <p:cNvSpPr txBox="1"/>
          <p:nvPr/>
        </p:nvSpPr>
        <p:spPr>
          <a:xfrm>
            <a:off x="-14309" y="404664"/>
            <a:ext cx="2861681"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zh-CN" altLang="zh-CN" dirty="0" smtClean="0"/>
              <a:t>三、流通加工成本分析练习</a:t>
            </a:r>
          </a:p>
          <a:p>
            <a:endParaRPr lang="zh-CN" altLang="en-US" dirty="0"/>
          </a:p>
        </p:txBody>
      </p:sp>
      <p:sp>
        <p:nvSpPr>
          <p:cNvPr id="3" name="文本框 3"/>
          <p:cNvSpPr txBox="1"/>
          <p:nvPr/>
        </p:nvSpPr>
        <p:spPr>
          <a:xfrm>
            <a:off x="-14309" y="404664"/>
            <a:ext cx="2861681"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839416" y="1412776"/>
            <a:ext cx="10515600" cy="4351338"/>
          </a:xfrm>
        </p:spPr>
        <p:txBody>
          <a:bodyPr/>
          <a:lstStyle/>
          <a:p>
            <a:pPr>
              <a:lnSpc>
                <a:spcPct val="150000"/>
              </a:lnSpc>
            </a:pPr>
            <a:r>
              <a:rPr lang="en-US" altLang="zh-CN" sz="2400" dirty="0" smtClean="0">
                <a:latin typeface="+mn-ea"/>
              </a:rPr>
              <a:t>某物流中心第一流通加工部门，本月制造费用明细账归集的制造费用总额为18 000元。本月实际加工工时为30 000h，其中：加工甲产品12 000h；乙产品10 000h；丙产品8</a:t>
            </a:r>
            <a:r>
              <a:rPr lang="en-US" altLang="zh-CN" sz="2400" baseline="-25000" dirty="0" smtClean="0">
                <a:latin typeface="+mn-ea"/>
              </a:rPr>
              <a:t> </a:t>
            </a:r>
            <a:r>
              <a:rPr lang="en-US" altLang="zh-CN" sz="2400" dirty="0" smtClean="0">
                <a:latin typeface="+mn-ea"/>
              </a:rPr>
              <a:t>000h。采用生产工时分配法编制制造费用分配表，见表10-3。</a:t>
            </a:r>
          </a:p>
          <a:p>
            <a:pPr>
              <a:lnSpc>
                <a:spcPct val="150000"/>
              </a:lnSpc>
            </a:pPr>
            <a:endParaRPr lang="en-US" altLang="zh-CN" sz="2400" dirty="0">
              <a:latin typeface="+mn-ea"/>
            </a:endParaRPr>
          </a:p>
          <a:p>
            <a:pPr>
              <a:lnSpc>
                <a:spcPct val="150000"/>
              </a:lnSpc>
            </a:pPr>
            <a:endParaRPr lang="en-US" altLang="zh-CN" sz="2400" dirty="0" smtClean="0">
              <a:latin typeface="+mn-ea"/>
            </a:endParaRPr>
          </a:p>
          <a:p>
            <a:pPr>
              <a:lnSpc>
                <a:spcPct val="150000"/>
              </a:lnSpc>
            </a:pPr>
            <a:endParaRPr lang="en-US" altLang="zh-CN" sz="2400" dirty="0">
              <a:latin typeface="+mn-ea"/>
            </a:endParaRPr>
          </a:p>
          <a:p>
            <a:pPr>
              <a:lnSpc>
                <a:spcPct val="150000"/>
              </a:lnSpc>
            </a:pPr>
            <a:endParaRPr lang="zh-CN" altLang="en-US" sz="2400" dirty="0">
              <a:latin typeface="+mn-ea"/>
            </a:endParaRPr>
          </a:p>
        </p:txBody>
      </p:sp>
      <p:sp>
        <p:nvSpPr>
          <p:cNvPr id="3" name="文本框 4"/>
          <p:cNvSpPr txBox="1"/>
          <p:nvPr/>
        </p:nvSpPr>
        <p:spPr>
          <a:xfrm>
            <a:off x="-14309" y="404664"/>
            <a:ext cx="6942926"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en-US" dirty="0" smtClean="0"/>
              <a:t>第一节 </a:t>
            </a:r>
            <a:r>
              <a:rPr lang="zh-CN" altLang="zh-CN" dirty="0" smtClean="0"/>
              <a:t>流通加工成本费用的归集与分配</a:t>
            </a:r>
            <a:r>
              <a:rPr lang="en-US" altLang="zh-CN" dirty="0" smtClean="0">
                <a:latin typeface="华文中宋" panose="02010600040101010101" pitchFamily="2" charset="-122"/>
                <a:ea typeface="华文中宋" panose="02010600040101010101" pitchFamily="2" charset="-122"/>
              </a:rPr>
              <a:t>&gt;</a:t>
            </a:r>
            <a:endParaRPr lang="zh-CN" altLang="en-US" dirty="0"/>
          </a:p>
        </p:txBody>
      </p:sp>
      <p:pic>
        <p:nvPicPr>
          <p:cNvPr id="4" name="Picture 2"/>
          <p:cNvPicPr>
            <a:picLocks noChangeAspect="1" noChangeArrowheads="1"/>
          </p:cNvPicPr>
          <p:nvPr/>
        </p:nvPicPr>
        <p:blipFill>
          <a:blip r:embed="rId2" cstate="print"/>
          <a:srcRect/>
          <a:stretch>
            <a:fillRect/>
          </a:stretch>
        </p:blipFill>
        <p:spPr bwMode="auto">
          <a:xfrm>
            <a:off x="983432" y="3588445"/>
            <a:ext cx="10603483" cy="3456384"/>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5250" name="Picture 2"/>
          <p:cNvPicPr>
            <a:picLocks noGrp="1" noChangeAspect="1" noChangeArrowheads="1"/>
          </p:cNvPicPr>
          <p:nvPr>
            <p:ph idx="1"/>
          </p:nvPr>
        </p:nvPicPr>
        <p:blipFill>
          <a:blip r:embed="rId2" cstate="print"/>
          <a:srcRect/>
          <a:stretch>
            <a:fillRect/>
          </a:stretch>
        </p:blipFill>
        <p:spPr bwMode="auto">
          <a:xfrm>
            <a:off x="479376" y="1844824"/>
            <a:ext cx="11201676" cy="3852428"/>
          </a:xfrm>
          <a:prstGeom prst="rect">
            <a:avLst/>
          </a:prstGeom>
          <a:noFill/>
          <a:ln w="9525">
            <a:noFill/>
            <a:miter lim="800000"/>
            <a:headEnd/>
            <a:tailEnd/>
          </a:ln>
        </p:spPr>
      </p:pic>
      <p:sp>
        <p:nvSpPr>
          <p:cNvPr id="4" name="文本框 3"/>
          <p:cNvSpPr txBox="1"/>
          <p:nvPr/>
        </p:nvSpPr>
        <p:spPr>
          <a:xfrm>
            <a:off x="-14309" y="404664"/>
            <a:ext cx="2861681"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solidFill>
            <a:schemeClr val="bg1">
              <a:lumMod val="95000"/>
            </a:schemeClr>
          </a:solidFill>
          <a:ln>
            <a:solidFill>
              <a:schemeClr val="accent5">
                <a:lumMod val="60000"/>
                <a:lumOff val="4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a:lnSpc>
                <a:spcPct val="150000"/>
              </a:lnSpc>
            </a:pPr>
            <a:r>
              <a:rPr lang="zh-CN" altLang="zh-CN" sz="2800" dirty="0" smtClean="0">
                <a:latin typeface="+mn-ea"/>
              </a:rPr>
              <a:t>要求：</a:t>
            </a:r>
          </a:p>
          <a:p>
            <a:pPr>
              <a:lnSpc>
                <a:spcPct val="150000"/>
              </a:lnSpc>
            </a:pPr>
            <a:r>
              <a:rPr lang="zh-CN" altLang="zh-CN" sz="2800" dirty="0" smtClean="0">
                <a:latin typeface="+mn-ea"/>
              </a:rPr>
              <a:t>（</a:t>
            </a:r>
            <a:r>
              <a:rPr lang="en-US" altLang="zh-CN" sz="2800" dirty="0" smtClean="0">
                <a:latin typeface="+mn-ea"/>
              </a:rPr>
              <a:t>1</a:t>
            </a:r>
            <a:r>
              <a:rPr lang="zh-CN" altLang="zh-CN" sz="2800" dirty="0" smtClean="0">
                <a:latin typeface="+mn-ea"/>
              </a:rPr>
              <a:t>）根据表</a:t>
            </a:r>
            <a:r>
              <a:rPr lang="en-US" altLang="zh-CN" sz="2800" dirty="0" smtClean="0">
                <a:latin typeface="+mn-ea"/>
              </a:rPr>
              <a:t>10-54</a:t>
            </a:r>
            <a:r>
              <a:rPr lang="zh-CN" altLang="zh-CN" sz="2800" dirty="0" smtClean="0">
                <a:latin typeface="+mn-ea"/>
              </a:rPr>
              <a:t>对全部可比产品的成本降低目标达成情况进行检查，将检查结果填列于表</a:t>
            </a:r>
            <a:r>
              <a:rPr lang="en-US" altLang="zh-CN" sz="2800" dirty="0" smtClean="0">
                <a:latin typeface="+mn-ea"/>
              </a:rPr>
              <a:t>10-55</a:t>
            </a:r>
            <a:r>
              <a:rPr lang="zh-CN" altLang="zh-CN" sz="2800" dirty="0" smtClean="0">
                <a:latin typeface="+mn-ea"/>
              </a:rPr>
              <a:t>和表</a:t>
            </a:r>
            <a:r>
              <a:rPr lang="en-US" altLang="zh-CN" sz="2800" dirty="0" smtClean="0">
                <a:latin typeface="+mn-ea"/>
              </a:rPr>
              <a:t>10-56</a:t>
            </a:r>
            <a:r>
              <a:rPr lang="zh-CN" altLang="zh-CN" sz="2800" dirty="0" smtClean="0">
                <a:latin typeface="+mn-ea"/>
              </a:rPr>
              <a:t>。</a:t>
            </a:r>
          </a:p>
          <a:p>
            <a:pPr>
              <a:lnSpc>
                <a:spcPct val="150000"/>
              </a:lnSpc>
            </a:pPr>
            <a:r>
              <a:rPr lang="zh-CN" altLang="zh-CN" sz="2800" dirty="0" smtClean="0">
                <a:latin typeface="+mn-ea"/>
              </a:rPr>
              <a:t>（</a:t>
            </a:r>
            <a:r>
              <a:rPr lang="en-US" altLang="zh-CN" sz="2800" dirty="0" smtClean="0">
                <a:latin typeface="+mn-ea"/>
              </a:rPr>
              <a:t>2</a:t>
            </a:r>
            <a:r>
              <a:rPr lang="zh-CN" altLang="zh-CN" sz="2800" dirty="0" smtClean="0">
                <a:latin typeface="+mn-ea"/>
              </a:rPr>
              <a:t>）对全部可比产品的成本降低目标达成情况进行因素分析，将分析过程与结果填列于表</a:t>
            </a:r>
            <a:r>
              <a:rPr lang="en-US" altLang="zh-CN" sz="2800" dirty="0" smtClean="0">
                <a:latin typeface="+mn-ea"/>
              </a:rPr>
              <a:t>10-57</a:t>
            </a:r>
            <a:r>
              <a:rPr lang="zh-CN" altLang="zh-CN" sz="2800" dirty="0" smtClean="0">
                <a:latin typeface="+mn-ea"/>
              </a:rPr>
              <a:t>～表</a:t>
            </a:r>
            <a:r>
              <a:rPr lang="en-US" altLang="zh-CN" sz="2800" dirty="0" smtClean="0">
                <a:latin typeface="+mn-ea"/>
              </a:rPr>
              <a:t>10-60</a:t>
            </a:r>
            <a:r>
              <a:rPr lang="zh-CN" altLang="zh-CN" sz="2800" dirty="0" smtClean="0">
                <a:latin typeface="+mn-ea"/>
              </a:rPr>
              <a:t>。</a:t>
            </a:r>
          </a:p>
          <a:p>
            <a:pPr>
              <a:lnSpc>
                <a:spcPct val="150000"/>
              </a:lnSpc>
            </a:pPr>
            <a:endParaRPr lang="zh-CN" altLang="en-US" sz="2800" dirty="0" smtClean="0">
              <a:latin typeface="+mn-ea"/>
            </a:endParaRPr>
          </a:p>
        </p:txBody>
      </p:sp>
      <p:sp>
        <p:nvSpPr>
          <p:cNvPr id="3" name="文本框 3"/>
          <p:cNvSpPr txBox="1"/>
          <p:nvPr/>
        </p:nvSpPr>
        <p:spPr>
          <a:xfrm>
            <a:off x="-14309" y="404664"/>
            <a:ext cx="2861681"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6274" name="Picture 2"/>
          <p:cNvPicPr>
            <a:picLocks noGrp="1" noChangeAspect="1" noChangeArrowheads="1"/>
          </p:cNvPicPr>
          <p:nvPr>
            <p:ph idx="1"/>
          </p:nvPr>
        </p:nvPicPr>
        <p:blipFill>
          <a:blip r:embed="rId2" cstate="print"/>
          <a:srcRect/>
          <a:stretch>
            <a:fillRect/>
          </a:stretch>
        </p:blipFill>
        <p:spPr bwMode="auto">
          <a:xfrm>
            <a:off x="587388" y="1880828"/>
            <a:ext cx="11013563" cy="3456384"/>
          </a:xfrm>
          <a:prstGeom prst="rect">
            <a:avLst/>
          </a:prstGeom>
          <a:noFill/>
          <a:ln w="9525">
            <a:noFill/>
            <a:miter lim="800000"/>
            <a:headEnd/>
            <a:tailEnd/>
          </a:ln>
        </p:spPr>
      </p:pic>
      <p:sp>
        <p:nvSpPr>
          <p:cNvPr id="4" name="文本框 3"/>
          <p:cNvSpPr txBox="1"/>
          <p:nvPr/>
        </p:nvSpPr>
        <p:spPr>
          <a:xfrm>
            <a:off x="-14309" y="404664"/>
            <a:ext cx="2861681"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7298" name="Picture 2"/>
          <p:cNvPicPr>
            <a:picLocks noGrp="1" noChangeAspect="1" noChangeArrowheads="1"/>
          </p:cNvPicPr>
          <p:nvPr>
            <p:ph idx="1"/>
          </p:nvPr>
        </p:nvPicPr>
        <p:blipFill>
          <a:blip r:embed="rId2" cstate="print"/>
          <a:srcRect/>
          <a:stretch>
            <a:fillRect/>
          </a:stretch>
        </p:blipFill>
        <p:spPr bwMode="auto">
          <a:xfrm>
            <a:off x="528956" y="1808820"/>
            <a:ext cx="11147664" cy="3636404"/>
          </a:xfrm>
          <a:prstGeom prst="rect">
            <a:avLst/>
          </a:prstGeom>
          <a:noFill/>
          <a:ln w="9525">
            <a:noFill/>
            <a:miter lim="800000"/>
            <a:headEnd/>
            <a:tailEnd/>
          </a:ln>
        </p:spPr>
      </p:pic>
      <p:sp>
        <p:nvSpPr>
          <p:cNvPr id="4" name="文本框 3"/>
          <p:cNvSpPr txBox="1"/>
          <p:nvPr/>
        </p:nvSpPr>
        <p:spPr>
          <a:xfrm>
            <a:off x="-14309" y="404664"/>
            <a:ext cx="2861681"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8322" name="Picture 2"/>
          <p:cNvPicPr>
            <a:picLocks noGrp="1" noChangeAspect="1" noChangeArrowheads="1"/>
          </p:cNvPicPr>
          <p:nvPr>
            <p:ph idx="1"/>
          </p:nvPr>
        </p:nvPicPr>
        <p:blipFill>
          <a:blip r:embed="rId2" cstate="print"/>
          <a:srcRect/>
          <a:stretch>
            <a:fillRect/>
          </a:stretch>
        </p:blipFill>
        <p:spPr bwMode="auto">
          <a:xfrm>
            <a:off x="695400" y="1484784"/>
            <a:ext cx="10830003" cy="4608512"/>
          </a:xfrm>
          <a:prstGeom prst="rect">
            <a:avLst/>
          </a:prstGeom>
          <a:noFill/>
          <a:ln w="9525">
            <a:noFill/>
            <a:miter lim="800000"/>
            <a:headEnd/>
            <a:tailEnd/>
          </a:ln>
        </p:spPr>
      </p:pic>
      <p:sp>
        <p:nvSpPr>
          <p:cNvPr id="4" name="文本框 3"/>
          <p:cNvSpPr txBox="1"/>
          <p:nvPr/>
        </p:nvSpPr>
        <p:spPr>
          <a:xfrm>
            <a:off x="-14309" y="404664"/>
            <a:ext cx="2861681"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solidFill>
            <a:schemeClr val="bg1">
              <a:lumMod val="95000"/>
            </a:schemeClr>
          </a:solidFill>
          <a:ln>
            <a:solidFill>
              <a:schemeClr val="accent5">
                <a:lumMod val="60000"/>
                <a:lumOff val="4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a:lnSpc>
                <a:spcPct val="150000"/>
              </a:lnSpc>
            </a:pPr>
            <a:r>
              <a:rPr lang="zh-CN" altLang="zh-CN" dirty="0" smtClean="0">
                <a:latin typeface="+mn-ea"/>
              </a:rPr>
              <a:t>据以上数据，采用列表方式进行因素替代分析，即可求得各因素变动对可比产品成本降低目标达成的影响额。将分析过程及结果填入表</a:t>
            </a:r>
            <a:r>
              <a:rPr lang="en-US" altLang="zh-CN" dirty="0" smtClean="0">
                <a:latin typeface="+mn-ea"/>
              </a:rPr>
              <a:t>10-58</a:t>
            </a:r>
            <a:r>
              <a:rPr lang="zh-CN" altLang="zh-CN" dirty="0" smtClean="0">
                <a:latin typeface="+mn-ea"/>
              </a:rPr>
              <a:t>、表</a:t>
            </a:r>
            <a:r>
              <a:rPr lang="en-US" altLang="zh-CN" dirty="0" smtClean="0">
                <a:latin typeface="+mn-ea"/>
              </a:rPr>
              <a:t>10-59</a:t>
            </a:r>
            <a:r>
              <a:rPr lang="zh-CN" altLang="zh-CN" dirty="0" smtClean="0">
                <a:latin typeface="+mn-ea"/>
              </a:rPr>
              <a:t>和表</a:t>
            </a:r>
            <a:r>
              <a:rPr lang="en-US" altLang="zh-CN" dirty="0" smtClean="0">
                <a:latin typeface="+mn-ea"/>
              </a:rPr>
              <a:t>10-60</a:t>
            </a:r>
            <a:r>
              <a:rPr lang="zh-CN" altLang="zh-CN" dirty="0" smtClean="0">
                <a:latin typeface="+mn-ea"/>
              </a:rPr>
              <a:t>。</a:t>
            </a:r>
            <a:endParaRPr lang="zh-CN" altLang="en-US" dirty="0" smtClean="0">
              <a:latin typeface="+mn-ea"/>
            </a:endParaRPr>
          </a:p>
        </p:txBody>
      </p:sp>
      <p:sp>
        <p:nvSpPr>
          <p:cNvPr id="3" name="文本框 3"/>
          <p:cNvSpPr txBox="1"/>
          <p:nvPr/>
        </p:nvSpPr>
        <p:spPr>
          <a:xfrm>
            <a:off x="-14309" y="404664"/>
            <a:ext cx="2861681"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9346" name="Picture 2"/>
          <p:cNvPicPr>
            <a:picLocks noGrp="1" noChangeAspect="1" noChangeArrowheads="1"/>
          </p:cNvPicPr>
          <p:nvPr>
            <p:ph idx="1"/>
          </p:nvPr>
        </p:nvPicPr>
        <p:blipFill>
          <a:blip r:embed="rId2" cstate="print"/>
          <a:srcRect/>
          <a:stretch>
            <a:fillRect/>
          </a:stretch>
        </p:blipFill>
        <p:spPr bwMode="auto">
          <a:xfrm>
            <a:off x="557771" y="2060848"/>
            <a:ext cx="11085167" cy="3636404"/>
          </a:xfrm>
          <a:prstGeom prst="rect">
            <a:avLst/>
          </a:prstGeom>
          <a:noFill/>
          <a:ln w="9525">
            <a:noFill/>
            <a:miter lim="800000"/>
            <a:headEnd/>
            <a:tailEnd/>
          </a:ln>
        </p:spPr>
      </p:pic>
      <p:sp>
        <p:nvSpPr>
          <p:cNvPr id="4" name="文本框 3"/>
          <p:cNvSpPr txBox="1"/>
          <p:nvPr/>
        </p:nvSpPr>
        <p:spPr>
          <a:xfrm>
            <a:off x="-14309" y="404664"/>
            <a:ext cx="2861681"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0370" name="Picture 2"/>
          <p:cNvPicPr>
            <a:picLocks noGrp="1" noChangeAspect="1" noChangeArrowheads="1"/>
          </p:cNvPicPr>
          <p:nvPr>
            <p:ph idx="1"/>
          </p:nvPr>
        </p:nvPicPr>
        <p:blipFill>
          <a:blip r:embed="rId2" cstate="print"/>
          <a:srcRect/>
          <a:stretch>
            <a:fillRect/>
          </a:stretch>
        </p:blipFill>
        <p:spPr bwMode="auto">
          <a:xfrm>
            <a:off x="587388" y="2024844"/>
            <a:ext cx="11041680" cy="3096344"/>
          </a:xfrm>
          <a:prstGeom prst="rect">
            <a:avLst/>
          </a:prstGeom>
          <a:noFill/>
          <a:ln w="9525">
            <a:noFill/>
            <a:miter lim="800000"/>
            <a:headEnd/>
            <a:tailEnd/>
          </a:ln>
        </p:spPr>
      </p:pic>
      <p:sp>
        <p:nvSpPr>
          <p:cNvPr id="4" name="文本框 3"/>
          <p:cNvSpPr txBox="1"/>
          <p:nvPr/>
        </p:nvSpPr>
        <p:spPr>
          <a:xfrm>
            <a:off x="-14309" y="404664"/>
            <a:ext cx="2861681"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1394" name="Picture 2"/>
          <p:cNvPicPr>
            <a:picLocks noGrp="1" noChangeAspect="1" noChangeArrowheads="1"/>
          </p:cNvPicPr>
          <p:nvPr>
            <p:ph idx="1"/>
          </p:nvPr>
        </p:nvPicPr>
        <p:blipFill>
          <a:blip r:embed="rId2" cstate="print"/>
          <a:srcRect/>
          <a:stretch>
            <a:fillRect/>
          </a:stretch>
        </p:blipFill>
        <p:spPr bwMode="auto">
          <a:xfrm>
            <a:off x="623392" y="2204864"/>
            <a:ext cx="10931305" cy="2628292"/>
          </a:xfrm>
          <a:prstGeom prst="rect">
            <a:avLst/>
          </a:prstGeom>
          <a:noFill/>
          <a:ln w="9525">
            <a:noFill/>
            <a:miter lim="800000"/>
            <a:headEnd/>
            <a:tailEnd/>
          </a:ln>
        </p:spPr>
      </p:pic>
      <p:sp>
        <p:nvSpPr>
          <p:cNvPr id="4" name="文本框 3"/>
          <p:cNvSpPr txBox="1"/>
          <p:nvPr/>
        </p:nvSpPr>
        <p:spPr>
          <a:xfrm>
            <a:off x="-14309" y="404664"/>
            <a:ext cx="2861681"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0722" name="Picture 2"/>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zh-CN" dirty="0" smtClean="0"/>
              <a:t>（</a:t>
            </a:r>
            <a:r>
              <a:rPr lang="en-US" altLang="zh-CN" dirty="0" smtClean="0"/>
              <a:t>2</a:t>
            </a:r>
            <a:r>
              <a:rPr lang="zh-CN" altLang="zh-CN" dirty="0" smtClean="0"/>
              <a:t>）机器工时分配法</a:t>
            </a:r>
            <a:endParaRPr lang="zh-CN" altLang="en-US" dirty="0"/>
          </a:p>
        </p:txBody>
      </p:sp>
      <p:sp>
        <p:nvSpPr>
          <p:cNvPr id="3" name="内容占位符 2"/>
          <p:cNvSpPr>
            <a:spLocks noGrp="1"/>
          </p:cNvSpPr>
          <p:nvPr>
            <p:ph idx="1"/>
          </p:nvPr>
        </p:nvSpPr>
        <p:spPr/>
        <p:txBody>
          <a:bodyPr/>
          <a:lstStyle/>
          <a:p>
            <a:r>
              <a:rPr lang="zh-CN" altLang="zh-CN" dirty="0" smtClean="0"/>
              <a:t>机器工时分配法是以各种加工产品（各受益对象）的机器工作时间为标准，来分配制造费用的方法。当制造费用中机器设备的折旧费用和修理费用比较大时，采用机器工时分配法比较合理。</a:t>
            </a:r>
            <a:endParaRPr lang="zh-CN" altLang="en-US" dirty="0"/>
          </a:p>
        </p:txBody>
      </p:sp>
      <p:sp>
        <p:nvSpPr>
          <p:cNvPr id="4" name="文本框 4"/>
          <p:cNvSpPr txBox="1"/>
          <p:nvPr/>
        </p:nvSpPr>
        <p:spPr>
          <a:xfrm>
            <a:off x="-14309" y="404664"/>
            <a:ext cx="6942926"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en-US" dirty="0" smtClean="0"/>
              <a:t>第一节 </a:t>
            </a:r>
            <a:r>
              <a:rPr lang="zh-CN" altLang="zh-CN" dirty="0" smtClean="0"/>
              <a:t>流通加工成本费用的归集与分配</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9698" name="Picture 2"/>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pic>
        <p:nvPicPr>
          <p:cNvPr id="3" name="图片 2" descr="图片4.png"/>
          <p:cNvPicPr>
            <a:picLocks noChangeAspect="1"/>
          </p:cNvPicPr>
          <p:nvPr/>
        </p:nvPicPr>
        <p:blipFill>
          <a:blip r:embed="rId3" cstate="print"/>
          <a:stretch>
            <a:fillRect/>
          </a:stretch>
        </p:blipFill>
        <p:spPr>
          <a:xfrm>
            <a:off x="9449" y="0"/>
            <a:ext cx="12173101" cy="68580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en-US" altLang="zh-CN" sz="2800" dirty="0" smtClean="0">
                <a:latin typeface="+mn-ea"/>
              </a:rPr>
              <a:t>某物流中心第二流通加工部门，本月制造费用总额为56</a:t>
            </a:r>
            <a:r>
              <a:rPr lang="en-US" altLang="zh-CN" sz="2800" baseline="-25000" dirty="0" smtClean="0">
                <a:latin typeface="+mn-ea"/>
              </a:rPr>
              <a:t> </a:t>
            </a:r>
            <a:r>
              <a:rPr lang="en-US" altLang="zh-CN" sz="2800" dirty="0" smtClean="0">
                <a:latin typeface="+mn-ea"/>
              </a:rPr>
              <a:t>100元。各种产品机器加工工时为70 000h，其中：甲产品由A类设备加工16 000h，B类设备加工6 000h；乙产品由A类设备加工4 000h，B类设备加工20 000h；丙产品由A类设备加工20 000h，B类设备加工4 000h。该加工部门A类设备为一般设备，B类设备为高级精密大型设备。按照两类设备维修费用比例关系，确定A类设备（标准设备类）系数为1，B类设备系数为1.5。根据资料采用机器工时分配法编制制造费用分配表，见表10-4。</a:t>
            </a:r>
            <a:endParaRPr lang="zh-CN" altLang="en-US" sz="2800" dirty="0">
              <a:latin typeface="+mn-ea"/>
            </a:endParaRPr>
          </a:p>
        </p:txBody>
      </p:sp>
      <p:sp>
        <p:nvSpPr>
          <p:cNvPr id="3" name="文本框 4"/>
          <p:cNvSpPr txBox="1"/>
          <p:nvPr/>
        </p:nvSpPr>
        <p:spPr>
          <a:xfrm>
            <a:off x="-14309" y="404664"/>
            <a:ext cx="6942926"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en-US" dirty="0" smtClean="0"/>
              <a:t>第一节 </a:t>
            </a:r>
            <a:r>
              <a:rPr lang="zh-CN" altLang="zh-CN" dirty="0" smtClean="0"/>
              <a:t>流通加工成本费用的归集与分配</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0" name="Picture 2"/>
          <p:cNvPicPr>
            <a:picLocks noGrp="1" noChangeAspect="1" noChangeArrowheads="1"/>
          </p:cNvPicPr>
          <p:nvPr>
            <p:ph idx="1"/>
          </p:nvPr>
        </p:nvPicPr>
        <p:blipFill>
          <a:blip r:embed="rId3" cstate="print"/>
          <a:srcRect/>
          <a:stretch>
            <a:fillRect/>
          </a:stretch>
        </p:blipFill>
        <p:spPr bwMode="auto">
          <a:xfrm>
            <a:off x="601477" y="1322766"/>
            <a:ext cx="10989046" cy="4212468"/>
          </a:xfrm>
          <a:prstGeom prst="rect">
            <a:avLst/>
          </a:prstGeom>
          <a:noFill/>
          <a:ln w="9525">
            <a:noFill/>
            <a:miter lim="800000"/>
            <a:headEnd/>
            <a:tailEnd/>
          </a:ln>
        </p:spPr>
      </p:pic>
      <p:sp>
        <p:nvSpPr>
          <p:cNvPr id="3" name="文本框 4"/>
          <p:cNvSpPr txBox="1"/>
          <p:nvPr/>
        </p:nvSpPr>
        <p:spPr>
          <a:xfrm>
            <a:off x="-14309" y="404664"/>
            <a:ext cx="6942926"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en-US" dirty="0" smtClean="0"/>
              <a:t>第一节 </a:t>
            </a:r>
            <a:r>
              <a:rPr lang="zh-CN" altLang="zh-CN" dirty="0" smtClean="0"/>
              <a:t>流通加工成本费用的归集与分配</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zh-CN" dirty="0" smtClean="0"/>
              <a:t>（</a:t>
            </a:r>
            <a:r>
              <a:rPr lang="en-US" altLang="zh-CN" dirty="0" smtClean="0"/>
              <a:t>3</a:t>
            </a:r>
            <a:r>
              <a:rPr lang="zh-CN" altLang="zh-CN" dirty="0" smtClean="0"/>
              <a:t>）预算分配率分配法</a:t>
            </a:r>
            <a:endParaRPr lang="zh-CN" altLang="en-US" dirty="0"/>
          </a:p>
        </p:txBody>
      </p:sp>
      <p:sp>
        <p:nvSpPr>
          <p:cNvPr id="4" name="文本框 4"/>
          <p:cNvSpPr txBox="1"/>
          <p:nvPr/>
        </p:nvSpPr>
        <p:spPr>
          <a:xfrm>
            <a:off x="-14309" y="404664"/>
            <a:ext cx="6942926"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en-US" dirty="0" smtClean="0"/>
              <a:t>第一节 </a:t>
            </a:r>
            <a:r>
              <a:rPr lang="zh-CN" altLang="zh-CN" dirty="0" smtClean="0"/>
              <a:t>流通加工成本费用的归集与分配</a:t>
            </a:r>
            <a:r>
              <a:rPr lang="en-US" altLang="zh-CN" dirty="0" smtClean="0">
                <a:latin typeface="华文中宋" panose="02010600040101010101" pitchFamily="2" charset="-122"/>
                <a:ea typeface="华文中宋" panose="02010600040101010101" pitchFamily="2" charset="-122"/>
              </a:rPr>
              <a:t>&gt;</a:t>
            </a:r>
            <a:endParaRPr lang="zh-CN" altLang="en-US" dirty="0"/>
          </a:p>
        </p:txBody>
      </p:sp>
      <p:pic>
        <p:nvPicPr>
          <p:cNvPr id="5" name="Picture 1"/>
          <p:cNvPicPr>
            <a:picLocks noGrp="1" noChangeAspect="1" noChangeArrowheads="1"/>
          </p:cNvPicPr>
          <p:nvPr>
            <p:ph idx="1"/>
          </p:nvPr>
        </p:nvPicPr>
        <p:blipFill>
          <a:blip r:embed="rId2" cstate="print"/>
          <a:srcRect/>
          <a:stretch>
            <a:fillRect/>
          </a:stretch>
        </p:blipFill>
        <p:spPr bwMode="auto">
          <a:xfrm>
            <a:off x="695400" y="1763885"/>
            <a:ext cx="11138420" cy="414046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solidFill>
            <a:schemeClr val="bg1">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a:lnSpc>
                <a:spcPct val="120000"/>
              </a:lnSpc>
            </a:pPr>
            <a:r>
              <a:rPr lang="zh-CN" altLang="zh-CN" sz="2400" dirty="0" smtClean="0">
                <a:latin typeface="+mn-ea"/>
              </a:rPr>
              <a:t>某物流中心流通加工部门，本年度制造费用预算总额为</a:t>
            </a:r>
            <a:r>
              <a:rPr lang="en-US" altLang="zh-CN" sz="2400" dirty="0" smtClean="0">
                <a:latin typeface="+mn-ea"/>
              </a:rPr>
              <a:t>210 000</a:t>
            </a:r>
            <a:r>
              <a:rPr lang="zh-CN" altLang="zh-CN" sz="2400" dirty="0" smtClean="0">
                <a:latin typeface="+mn-ea"/>
              </a:rPr>
              <a:t>元。该部门加工甲、乙、丙三种产品，本年计划加工量分别为</a:t>
            </a:r>
            <a:r>
              <a:rPr lang="en-US" altLang="zh-CN" sz="2400" dirty="0" smtClean="0">
                <a:latin typeface="+mn-ea"/>
              </a:rPr>
              <a:t>3 000</a:t>
            </a:r>
            <a:r>
              <a:rPr lang="zh-CN" altLang="zh-CN" sz="2400" dirty="0" smtClean="0">
                <a:latin typeface="+mn-ea"/>
              </a:rPr>
              <a:t>件、</a:t>
            </a:r>
            <a:r>
              <a:rPr lang="en-US" altLang="zh-CN" sz="2400" dirty="0" smtClean="0">
                <a:latin typeface="+mn-ea"/>
              </a:rPr>
              <a:t>2 500</a:t>
            </a:r>
            <a:r>
              <a:rPr lang="zh-CN" altLang="zh-CN" sz="2400" dirty="0" smtClean="0">
                <a:latin typeface="+mn-ea"/>
              </a:rPr>
              <a:t>件和</a:t>
            </a:r>
            <a:r>
              <a:rPr lang="en-US" altLang="zh-CN" sz="2400" dirty="0" smtClean="0">
                <a:latin typeface="+mn-ea"/>
              </a:rPr>
              <a:t>1 600</a:t>
            </a:r>
            <a:r>
              <a:rPr lang="zh-CN" altLang="zh-CN" sz="2400" dirty="0" smtClean="0">
                <a:latin typeface="+mn-ea"/>
              </a:rPr>
              <a:t>件，单位产品定额加工工时分别为</a:t>
            </a:r>
            <a:r>
              <a:rPr lang="en-US" altLang="zh-CN" sz="2400" dirty="0" smtClean="0">
                <a:latin typeface="+mn-ea"/>
              </a:rPr>
              <a:t>70h</a:t>
            </a:r>
            <a:r>
              <a:rPr lang="zh-CN" altLang="zh-CN" sz="2400" dirty="0" smtClean="0">
                <a:latin typeface="+mn-ea"/>
              </a:rPr>
              <a:t>、</a:t>
            </a:r>
            <a:r>
              <a:rPr lang="en-US" altLang="zh-CN" sz="2400" dirty="0" smtClean="0">
                <a:latin typeface="+mn-ea"/>
              </a:rPr>
              <a:t>40h</a:t>
            </a:r>
            <a:r>
              <a:rPr lang="zh-CN" altLang="zh-CN" sz="2400" dirty="0" smtClean="0">
                <a:latin typeface="+mn-ea"/>
              </a:rPr>
              <a:t>和</a:t>
            </a:r>
            <a:r>
              <a:rPr lang="en-US" altLang="zh-CN" sz="2400" dirty="0" smtClean="0">
                <a:latin typeface="+mn-ea"/>
              </a:rPr>
              <a:t>25h</a:t>
            </a:r>
            <a:r>
              <a:rPr lang="zh-CN" altLang="zh-CN" sz="2400" dirty="0" smtClean="0">
                <a:latin typeface="+mn-ea"/>
              </a:rPr>
              <a:t>，年度计划完成的定额总工时为</a:t>
            </a:r>
            <a:r>
              <a:rPr lang="en-US" altLang="zh-CN" sz="2400" dirty="0" smtClean="0">
                <a:latin typeface="+mn-ea"/>
              </a:rPr>
              <a:t>350 000h</a:t>
            </a:r>
            <a:r>
              <a:rPr lang="zh-CN" altLang="zh-CN" sz="2400" dirty="0" smtClean="0">
                <a:latin typeface="+mn-ea"/>
              </a:rPr>
              <a:t>。本年</a:t>
            </a:r>
            <a:r>
              <a:rPr lang="en-US" altLang="zh-CN" sz="2400" dirty="0" smtClean="0">
                <a:latin typeface="+mn-ea"/>
              </a:rPr>
              <a:t>9</a:t>
            </a:r>
            <a:r>
              <a:rPr lang="zh-CN" altLang="zh-CN" sz="2400" dirty="0" smtClean="0">
                <a:latin typeface="+mn-ea"/>
              </a:rPr>
              <a:t>月份加工甲产品</a:t>
            </a:r>
            <a:r>
              <a:rPr lang="en-US" altLang="zh-CN" sz="2400" dirty="0" smtClean="0">
                <a:latin typeface="+mn-ea"/>
              </a:rPr>
              <a:t>200</a:t>
            </a:r>
            <a:r>
              <a:rPr lang="zh-CN" altLang="zh-CN" sz="2400" dirty="0" smtClean="0">
                <a:latin typeface="+mn-ea"/>
              </a:rPr>
              <a:t>件、乙产品</a:t>
            </a:r>
            <a:r>
              <a:rPr lang="en-US" altLang="zh-CN" sz="2400" dirty="0" smtClean="0">
                <a:latin typeface="+mn-ea"/>
              </a:rPr>
              <a:t>250</a:t>
            </a:r>
            <a:r>
              <a:rPr lang="zh-CN" altLang="zh-CN" sz="2400" dirty="0" smtClean="0">
                <a:latin typeface="+mn-ea"/>
              </a:rPr>
              <a:t>件、丙产品</a:t>
            </a:r>
            <a:r>
              <a:rPr lang="en-US" altLang="zh-CN" sz="2400" dirty="0" smtClean="0">
                <a:latin typeface="+mn-ea"/>
              </a:rPr>
              <a:t>300</a:t>
            </a:r>
            <a:r>
              <a:rPr lang="zh-CN" altLang="zh-CN" sz="2400" dirty="0" smtClean="0">
                <a:latin typeface="+mn-ea"/>
              </a:rPr>
              <a:t>件。按制造费用预算分配率分配制造费用，计算结果如下：</a:t>
            </a:r>
            <a:endParaRPr lang="en-US" altLang="zh-CN" sz="2400" dirty="0" smtClean="0">
              <a:latin typeface="+mn-ea"/>
            </a:endParaRPr>
          </a:p>
          <a:p>
            <a:pPr>
              <a:lnSpc>
                <a:spcPct val="120000"/>
              </a:lnSpc>
            </a:pPr>
            <a:endParaRPr lang="en-US" altLang="zh-CN" sz="2400" dirty="0">
              <a:latin typeface="+mn-ea"/>
            </a:endParaRPr>
          </a:p>
          <a:p>
            <a:pPr>
              <a:lnSpc>
                <a:spcPct val="120000"/>
              </a:lnSpc>
            </a:pPr>
            <a:endParaRPr lang="en-US" altLang="zh-CN" sz="2400" dirty="0" smtClean="0">
              <a:latin typeface="+mn-ea"/>
            </a:endParaRPr>
          </a:p>
          <a:p>
            <a:pPr>
              <a:lnSpc>
                <a:spcPct val="120000"/>
              </a:lnSpc>
            </a:pPr>
            <a:endParaRPr lang="en-US" altLang="zh-CN" sz="2400" dirty="0">
              <a:latin typeface="+mn-ea"/>
            </a:endParaRPr>
          </a:p>
          <a:p>
            <a:pPr>
              <a:lnSpc>
                <a:spcPct val="120000"/>
              </a:lnSpc>
            </a:pPr>
            <a:endParaRPr lang="en-US" altLang="zh-CN" sz="2400" dirty="0" smtClean="0">
              <a:latin typeface="+mn-ea"/>
            </a:endParaRPr>
          </a:p>
          <a:p>
            <a:pPr>
              <a:lnSpc>
                <a:spcPct val="120000"/>
              </a:lnSpc>
            </a:pPr>
            <a:endParaRPr lang="zh-CN" altLang="zh-CN" sz="2400" dirty="0" smtClean="0">
              <a:latin typeface="+mn-ea"/>
            </a:endParaRPr>
          </a:p>
        </p:txBody>
      </p:sp>
      <p:sp>
        <p:nvSpPr>
          <p:cNvPr id="3" name="文本框 4"/>
          <p:cNvSpPr txBox="1"/>
          <p:nvPr/>
        </p:nvSpPr>
        <p:spPr>
          <a:xfrm>
            <a:off x="-14309" y="404664"/>
            <a:ext cx="6942926"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en-US" dirty="0" smtClean="0"/>
              <a:t>第一节 </a:t>
            </a:r>
            <a:r>
              <a:rPr lang="zh-CN" altLang="zh-CN" dirty="0" smtClean="0"/>
              <a:t>流通加工成本费用的归集与分配</a:t>
            </a:r>
            <a:r>
              <a:rPr lang="en-US" altLang="zh-CN" dirty="0" smtClean="0">
                <a:latin typeface="华文中宋" panose="02010600040101010101" pitchFamily="2" charset="-122"/>
                <a:ea typeface="华文中宋" panose="02010600040101010101" pitchFamily="2" charset="-122"/>
              </a:rPr>
              <a:t>&gt;</a:t>
            </a:r>
            <a:endParaRPr lang="zh-CN" altLang="en-US" dirty="0"/>
          </a:p>
        </p:txBody>
      </p:sp>
      <p:pic>
        <p:nvPicPr>
          <p:cNvPr id="4" name="Picture 2"/>
          <p:cNvPicPr>
            <a:picLocks noChangeAspect="1" noChangeArrowheads="1"/>
          </p:cNvPicPr>
          <p:nvPr/>
        </p:nvPicPr>
        <p:blipFill>
          <a:blip r:embed="rId2" cstate="print"/>
          <a:srcRect/>
          <a:stretch>
            <a:fillRect/>
          </a:stretch>
        </p:blipFill>
        <p:spPr bwMode="auto">
          <a:xfrm>
            <a:off x="2675620" y="3717032"/>
            <a:ext cx="7362194" cy="2901886"/>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zh-CN" dirty="0" smtClean="0"/>
              <a:t>五、生产费用在完工产品和期末在产品之间的分配</a:t>
            </a:r>
            <a:endParaRPr lang="zh-CN" altLang="en-US" dirty="0"/>
          </a:p>
        </p:txBody>
      </p:sp>
      <p:sp>
        <p:nvSpPr>
          <p:cNvPr id="4" name="文本框 4"/>
          <p:cNvSpPr txBox="1"/>
          <p:nvPr/>
        </p:nvSpPr>
        <p:spPr>
          <a:xfrm>
            <a:off x="-14309" y="404664"/>
            <a:ext cx="6942926"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en-US" dirty="0" smtClean="0"/>
              <a:t>第一节 </a:t>
            </a:r>
            <a:r>
              <a:rPr lang="zh-CN" altLang="zh-CN" dirty="0" smtClean="0"/>
              <a:t>流通加工成本费用的归集与分配</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
        <p:nvSpPr>
          <p:cNvPr id="6" name="矩形 5"/>
          <p:cNvSpPr/>
          <p:nvPr/>
        </p:nvSpPr>
        <p:spPr>
          <a:xfrm>
            <a:off x="1343472" y="1840034"/>
            <a:ext cx="9865096" cy="1667764"/>
          </a:xfrm>
          <a:prstGeom prst="rect">
            <a:avLst/>
          </a:prstGeom>
        </p:spPr>
        <p:txBody>
          <a:bodyPr wrap="square">
            <a:spAutoFit/>
          </a:bodyPr>
          <a:lstStyle/>
          <a:p>
            <a:pPr>
              <a:lnSpc>
                <a:spcPct val="150000"/>
              </a:lnSpc>
            </a:pPr>
            <a:r>
              <a:rPr lang="zh-CN" altLang="zh-CN" sz="2400" b="1" dirty="0">
                <a:solidFill>
                  <a:srgbClr val="000000"/>
                </a:solidFill>
                <a:latin typeface="+mn-ea"/>
                <a:ea typeface="+mn-ea"/>
              </a:rPr>
              <a:t>该产品既有已经完工的产品，又有正在加工的月末在产品</a:t>
            </a:r>
            <a:r>
              <a:rPr lang="en-US" altLang="zh-CN" sz="2400" b="1" dirty="0">
                <a:solidFill>
                  <a:srgbClr val="000000"/>
                </a:solidFill>
                <a:latin typeface="+mn-ea"/>
                <a:ea typeface="+mn-ea"/>
              </a:rPr>
              <a:t>  </a:t>
            </a:r>
            <a:r>
              <a:rPr lang="zh-CN" altLang="zh-CN" sz="2400" b="1" dirty="0">
                <a:solidFill>
                  <a:srgbClr val="000000"/>
                </a:solidFill>
                <a:latin typeface="+mn-ea"/>
                <a:ea typeface="+mn-ea"/>
              </a:rPr>
              <a:t>此种情况下，需要将加工费用合计数在本月完工产品和月末在产品之间进行分割，以正确计算本月完工产品的实际总成本和单位成本。用公式表示为</a:t>
            </a:r>
          </a:p>
        </p:txBody>
      </p:sp>
      <p:pic>
        <p:nvPicPr>
          <p:cNvPr id="7" name="Picture 2"/>
          <p:cNvPicPr>
            <a:picLocks noGrp="1" noChangeAspect="1" noChangeArrowheads="1"/>
          </p:cNvPicPr>
          <p:nvPr>
            <p:ph idx="1"/>
          </p:nvPr>
        </p:nvPicPr>
        <p:blipFill>
          <a:blip r:embed="rId2" cstate="print"/>
          <a:srcRect/>
          <a:stretch>
            <a:fillRect/>
          </a:stretch>
        </p:blipFill>
        <p:spPr bwMode="auto">
          <a:xfrm>
            <a:off x="1337123" y="3504284"/>
            <a:ext cx="9505056" cy="3168352"/>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Autofit/>
          </a:bodyPr>
          <a:lstStyle/>
          <a:p>
            <a:r>
              <a:rPr lang="en-US" altLang="zh-CN" dirty="0">
                <a:latin typeface="宋体" panose="02010600030101010101" pitchFamily="2" charset="-122"/>
                <a:sym typeface="Wingdings" panose="05000000000000000000" pitchFamily="2" charset="2"/>
              </a:rPr>
              <a:t></a:t>
            </a:r>
            <a:r>
              <a:rPr lang="en-US" altLang="zh-CN" dirty="0">
                <a:latin typeface="宋体" panose="02010600030101010101" pitchFamily="2" charset="-122"/>
              </a:rPr>
              <a:t>【</a:t>
            </a:r>
            <a:r>
              <a:rPr lang="zh-CN" altLang="en-US" dirty="0">
                <a:latin typeface="宋体" panose="02010600030101010101" pitchFamily="2" charset="-122"/>
              </a:rPr>
              <a:t>学习目的</a:t>
            </a:r>
            <a:r>
              <a:rPr lang="en-US" altLang="zh-CN" dirty="0" smtClean="0">
                <a:latin typeface="宋体" panose="02010600030101010101" pitchFamily="2" charset="-122"/>
              </a:rPr>
              <a:t>】</a:t>
            </a:r>
            <a:endParaRPr lang="zh-CN" altLang="en-US" dirty="0">
              <a:latin typeface="宋体" panose="02010600030101010101" pitchFamily="2" charset="-122"/>
            </a:endParaRPr>
          </a:p>
        </p:txBody>
      </p:sp>
      <p:sp>
        <p:nvSpPr>
          <p:cNvPr id="3" name="内容占位符 2"/>
          <p:cNvSpPr>
            <a:spLocks noGrp="1"/>
          </p:cNvSpPr>
          <p:nvPr>
            <p:ph idx="1"/>
          </p:nvPr>
        </p:nvSpPr>
        <p:spPr>
          <a:prstGeom prst="rect">
            <a:avLst/>
          </a:prstGeom>
        </p:spPr>
        <p:txBody>
          <a:bodyPr/>
          <a:lstStyle/>
          <a:p>
            <a:r>
              <a:rPr lang="zh-CN" altLang="en-US" dirty="0" smtClean="0">
                <a:latin typeface="宋体" panose="02010600030101010101" pitchFamily="2" charset="-122"/>
              </a:rPr>
              <a:t>通</a:t>
            </a:r>
            <a:r>
              <a:rPr lang="zh-CN" altLang="en-US" dirty="0">
                <a:latin typeface="宋体" panose="02010600030101010101" pitchFamily="2" charset="-122"/>
              </a:rPr>
              <a:t>过本章的学习，了解流通加工成本的构成；理解流通加工成本费用的归集与分配方法；初步掌握流通加工成本计算的品种法及定额法；初步掌握流通加工成本表的分析方法。</a:t>
            </a:r>
            <a:endParaRPr lang="zh-CN" altLang="en-US" dirty="0"/>
          </a:p>
        </p:txBody>
      </p:sp>
      <p:sp>
        <p:nvSpPr>
          <p:cNvPr id="2" name="文本框 1"/>
          <p:cNvSpPr txBox="1"/>
          <p:nvPr/>
        </p:nvSpPr>
        <p:spPr>
          <a:xfrm>
            <a:off x="-14309" y="404664"/>
            <a:ext cx="2861681"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zh-CN" dirty="0" smtClean="0"/>
              <a:t>第二节</a:t>
            </a:r>
            <a:r>
              <a:rPr lang="en-US" altLang="zh-CN" dirty="0" smtClean="0"/>
              <a:t>  </a:t>
            </a:r>
            <a:r>
              <a:rPr lang="zh-CN" altLang="zh-CN" dirty="0" smtClean="0"/>
              <a:t>流通加工成本计算的品种法示例</a:t>
            </a:r>
            <a:endParaRPr lang="zh-CN" altLang="en-US" dirty="0"/>
          </a:p>
        </p:txBody>
      </p:sp>
      <p:sp>
        <p:nvSpPr>
          <p:cNvPr id="3" name="内容占位符 2"/>
          <p:cNvSpPr>
            <a:spLocks noGrp="1"/>
          </p:cNvSpPr>
          <p:nvPr>
            <p:ph idx="1"/>
          </p:nvPr>
        </p:nvSpPr>
        <p:spPr/>
        <p:txBody>
          <a:bodyPr/>
          <a:lstStyle/>
          <a:p>
            <a:pPr>
              <a:lnSpc>
                <a:spcPct val="150000"/>
              </a:lnSpc>
            </a:pPr>
            <a:r>
              <a:rPr lang="zh-CN" altLang="zh-CN" dirty="0" smtClean="0"/>
              <a:t>一、物流中心基本情况</a:t>
            </a:r>
          </a:p>
          <a:p>
            <a:pPr>
              <a:lnSpc>
                <a:spcPct val="150000"/>
              </a:lnSpc>
            </a:pPr>
            <a:r>
              <a:rPr lang="zh-CN" altLang="zh-CN" dirty="0" smtClean="0"/>
              <a:t>二、会计科目与账簿设置</a:t>
            </a:r>
          </a:p>
          <a:p>
            <a:pPr>
              <a:lnSpc>
                <a:spcPct val="150000"/>
              </a:lnSpc>
            </a:pPr>
            <a:r>
              <a:rPr lang="zh-CN" altLang="zh-CN" dirty="0" smtClean="0"/>
              <a:t>三、流通加工成本归集与计算程序</a:t>
            </a:r>
          </a:p>
        </p:txBody>
      </p:sp>
      <p:sp>
        <p:nvSpPr>
          <p:cNvPr id="4" name="文本框 4"/>
          <p:cNvSpPr txBox="1"/>
          <p:nvPr/>
        </p:nvSpPr>
        <p:spPr>
          <a:xfrm>
            <a:off x="-14309" y="404664"/>
            <a:ext cx="7237879"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zh-CN" dirty="0" smtClean="0"/>
              <a:t>第二节</a:t>
            </a:r>
            <a:r>
              <a:rPr lang="en-US" altLang="zh-CN" dirty="0" smtClean="0"/>
              <a:t>  </a:t>
            </a:r>
            <a:r>
              <a:rPr lang="zh-CN" altLang="zh-CN" dirty="0" smtClean="0"/>
              <a:t>流通加工成本计算的品种法示例</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zh-CN" dirty="0" smtClean="0"/>
              <a:t>一、物流中心基本情况</a:t>
            </a:r>
            <a:endParaRPr lang="zh-CN" altLang="en-US" dirty="0"/>
          </a:p>
        </p:txBody>
      </p:sp>
      <p:sp>
        <p:nvSpPr>
          <p:cNvPr id="3" name="内容占位符 2"/>
          <p:cNvSpPr>
            <a:spLocks noGrp="1"/>
          </p:cNvSpPr>
          <p:nvPr>
            <p:ph idx="1"/>
          </p:nvPr>
        </p:nvSpPr>
        <p:spPr/>
        <p:txBody>
          <a:bodyPr/>
          <a:lstStyle/>
          <a:p>
            <a:r>
              <a:rPr lang="zh-CN" altLang="zh-CN" dirty="0" smtClean="0"/>
              <a:t>某物流中心设有第一、第二两个流通加工车间，分别加工甲、乙两种产品，其工艺过程为单步骤流水线加工生产。该物流中心另设有供水、机修两个辅助生产车间，为基本加工车间及其他各部门提供产品及劳务。该物流中心采用品种法计算流通加工成本。</a:t>
            </a:r>
          </a:p>
        </p:txBody>
      </p:sp>
      <p:sp>
        <p:nvSpPr>
          <p:cNvPr id="4" name="文本框 4"/>
          <p:cNvSpPr txBox="1"/>
          <p:nvPr/>
        </p:nvSpPr>
        <p:spPr>
          <a:xfrm>
            <a:off x="-14309" y="404664"/>
            <a:ext cx="7237879"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zh-CN" dirty="0" smtClean="0"/>
              <a:t>第二节</a:t>
            </a:r>
            <a:r>
              <a:rPr lang="en-US" altLang="zh-CN" dirty="0" smtClean="0"/>
              <a:t>  </a:t>
            </a:r>
            <a:r>
              <a:rPr lang="zh-CN" altLang="zh-CN" dirty="0" smtClean="0"/>
              <a:t>流通加工成本计算的品种法示例</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zh-CN" dirty="0" smtClean="0"/>
              <a:t>二、会计科目与账簿设置</a:t>
            </a:r>
            <a:endParaRPr lang="zh-CN" altLang="en-US" dirty="0"/>
          </a:p>
        </p:txBody>
      </p:sp>
      <p:sp>
        <p:nvSpPr>
          <p:cNvPr id="3" name="内容占位符 2"/>
          <p:cNvSpPr>
            <a:spLocks noGrp="1"/>
          </p:cNvSpPr>
          <p:nvPr>
            <p:ph idx="1"/>
          </p:nvPr>
        </p:nvSpPr>
        <p:spPr/>
        <p:txBody>
          <a:bodyPr/>
          <a:lstStyle/>
          <a:p>
            <a:r>
              <a:rPr lang="zh-CN" altLang="zh-CN" sz="2800" dirty="0" smtClean="0">
                <a:latin typeface="+mn-ea"/>
              </a:rPr>
              <a:t>该物流中心在“基本生产成本”科目下，分设甲产品加工成本计算单和乙产品加工成本计算单，见表</a:t>
            </a:r>
            <a:r>
              <a:rPr lang="en-US" altLang="zh-CN" sz="2800" dirty="0" smtClean="0">
                <a:latin typeface="+mn-ea"/>
              </a:rPr>
              <a:t>10-9</a:t>
            </a:r>
            <a:r>
              <a:rPr lang="zh-CN" altLang="zh-CN" sz="2800" dirty="0" smtClean="0">
                <a:latin typeface="+mn-ea"/>
              </a:rPr>
              <a:t>、表</a:t>
            </a:r>
            <a:r>
              <a:rPr lang="en-US" altLang="zh-CN" sz="2800" dirty="0" smtClean="0">
                <a:latin typeface="+mn-ea"/>
              </a:rPr>
              <a:t>10-10</a:t>
            </a:r>
            <a:r>
              <a:rPr lang="zh-CN" altLang="zh-CN" sz="2800" dirty="0" smtClean="0">
                <a:latin typeface="+mn-ea"/>
              </a:rPr>
              <a:t>；在“辅助生产”科目下，分设供水车间明细账和机修车间明细账，见表</a:t>
            </a:r>
            <a:r>
              <a:rPr lang="en-US" altLang="zh-CN" sz="2800" dirty="0" smtClean="0">
                <a:latin typeface="+mn-ea"/>
              </a:rPr>
              <a:t>10-11</a:t>
            </a:r>
            <a:r>
              <a:rPr lang="zh-CN" altLang="zh-CN" sz="2800" dirty="0" smtClean="0">
                <a:latin typeface="+mn-ea"/>
              </a:rPr>
              <a:t>、表</a:t>
            </a:r>
            <a:r>
              <a:rPr lang="en-US" altLang="zh-CN" sz="2800" dirty="0" smtClean="0">
                <a:latin typeface="+mn-ea"/>
              </a:rPr>
              <a:t>10-12</a:t>
            </a:r>
            <a:r>
              <a:rPr lang="zh-CN" altLang="zh-CN" sz="2800" dirty="0" smtClean="0">
                <a:latin typeface="+mn-ea"/>
              </a:rPr>
              <a:t>；在“制造费用”科目下，按供水车间、机修车间、加工一车间、加工二车间分别设置明细账，见表</a:t>
            </a:r>
            <a:r>
              <a:rPr lang="en-US" altLang="zh-CN" sz="2800" dirty="0" smtClean="0">
                <a:latin typeface="+mn-ea"/>
              </a:rPr>
              <a:t>10-13</a:t>
            </a:r>
            <a:r>
              <a:rPr lang="zh-CN" altLang="zh-CN" sz="2800" dirty="0" smtClean="0">
                <a:latin typeface="+mn-ea"/>
              </a:rPr>
              <a:t>、表</a:t>
            </a:r>
            <a:r>
              <a:rPr lang="en-US" altLang="zh-CN" sz="2800" dirty="0" smtClean="0">
                <a:latin typeface="+mn-ea"/>
              </a:rPr>
              <a:t>10-14</a:t>
            </a:r>
            <a:r>
              <a:rPr lang="zh-CN" altLang="zh-CN" sz="2800" dirty="0" smtClean="0">
                <a:latin typeface="+mn-ea"/>
              </a:rPr>
              <a:t>、表</a:t>
            </a:r>
            <a:r>
              <a:rPr lang="en-US" altLang="zh-CN" sz="2800" dirty="0" smtClean="0">
                <a:latin typeface="+mn-ea"/>
              </a:rPr>
              <a:t>10-16</a:t>
            </a:r>
            <a:r>
              <a:rPr lang="zh-CN" altLang="zh-CN" sz="2800" dirty="0" smtClean="0">
                <a:latin typeface="+mn-ea"/>
              </a:rPr>
              <a:t>、表</a:t>
            </a:r>
            <a:r>
              <a:rPr lang="en-US" altLang="zh-CN" sz="2800" dirty="0" smtClean="0">
                <a:latin typeface="+mn-ea"/>
              </a:rPr>
              <a:t>10-17</a:t>
            </a:r>
            <a:r>
              <a:rPr lang="zh-CN" altLang="zh-CN" sz="2800" dirty="0" smtClean="0">
                <a:latin typeface="+mn-ea"/>
              </a:rPr>
              <a:t>所示。</a:t>
            </a:r>
            <a:endParaRPr lang="zh-CN" altLang="en-US" sz="2800" dirty="0">
              <a:latin typeface="+mn-ea"/>
            </a:endParaRPr>
          </a:p>
        </p:txBody>
      </p:sp>
      <p:sp>
        <p:nvSpPr>
          <p:cNvPr id="4" name="文本框 4"/>
          <p:cNvSpPr txBox="1"/>
          <p:nvPr/>
        </p:nvSpPr>
        <p:spPr>
          <a:xfrm>
            <a:off x="-14309" y="404664"/>
            <a:ext cx="7237879"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zh-CN" dirty="0" smtClean="0"/>
              <a:t>第二节</a:t>
            </a:r>
            <a:r>
              <a:rPr lang="en-US" altLang="zh-CN" dirty="0" smtClean="0"/>
              <a:t>  </a:t>
            </a:r>
            <a:r>
              <a:rPr lang="zh-CN" altLang="zh-CN" dirty="0" smtClean="0"/>
              <a:t>流通加工成本计算的品种法示例</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zh-CN" dirty="0" smtClean="0"/>
              <a:t>三、流通加工成本归集与计算程序</a:t>
            </a:r>
            <a:endParaRPr lang="zh-CN" altLang="en-US" dirty="0"/>
          </a:p>
        </p:txBody>
      </p:sp>
      <p:sp>
        <p:nvSpPr>
          <p:cNvPr id="3" name="内容占位符 2"/>
          <p:cNvSpPr>
            <a:spLocks noGrp="1"/>
          </p:cNvSpPr>
          <p:nvPr>
            <p:ph idx="1"/>
          </p:nvPr>
        </p:nvSpPr>
        <p:spPr/>
        <p:txBody>
          <a:bodyPr/>
          <a:lstStyle/>
          <a:p>
            <a:pPr>
              <a:lnSpc>
                <a:spcPct val="150000"/>
              </a:lnSpc>
            </a:pPr>
            <a:r>
              <a:rPr lang="zh-CN" altLang="zh-CN" dirty="0" smtClean="0">
                <a:latin typeface="+mn-ea"/>
              </a:rPr>
              <a:t>（</a:t>
            </a:r>
            <a:r>
              <a:rPr lang="en-US" altLang="zh-CN" dirty="0" smtClean="0">
                <a:latin typeface="+mn-ea"/>
              </a:rPr>
              <a:t>1</a:t>
            </a:r>
            <a:r>
              <a:rPr lang="zh-CN" altLang="zh-CN" dirty="0" smtClean="0">
                <a:latin typeface="+mn-ea"/>
              </a:rPr>
              <a:t>）根据各项生产加工费用发生的原始凭证和其他有关资料，编制各项要素费用分配表，分配本月发生的加工生产费用。分配结果见表</a:t>
            </a:r>
            <a:r>
              <a:rPr lang="en-US" altLang="zh-CN" dirty="0" smtClean="0">
                <a:latin typeface="+mn-ea"/>
              </a:rPr>
              <a:t>10-5</a:t>
            </a:r>
            <a:r>
              <a:rPr lang="zh-CN" altLang="zh-CN" dirty="0" smtClean="0">
                <a:latin typeface="+mn-ea"/>
              </a:rPr>
              <a:t>～表</a:t>
            </a:r>
            <a:r>
              <a:rPr lang="en-US" altLang="zh-CN" dirty="0" smtClean="0">
                <a:latin typeface="+mn-ea"/>
              </a:rPr>
              <a:t>10-8</a:t>
            </a:r>
            <a:r>
              <a:rPr lang="zh-CN" altLang="zh-CN" dirty="0" smtClean="0">
                <a:latin typeface="+mn-ea"/>
              </a:rPr>
              <a:t>。</a:t>
            </a:r>
          </a:p>
        </p:txBody>
      </p:sp>
      <p:sp>
        <p:nvSpPr>
          <p:cNvPr id="4" name="文本框 4"/>
          <p:cNvSpPr txBox="1"/>
          <p:nvPr/>
        </p:nvSpPr>
        <p:spPr>
          <a:xfrm>
            <a:off x="-14309" y="404664"/>
            <a:ext cx="7237879"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zh-CN" dirty="0" smtClean="0"/>
              <a:t>第二节</a:t>
            </a:r>
            <a:r>
              <a:rPr lang="en-US" altLang="zh-CN" dirty="0" smtClean="0"/>
              <a:t>  </a:t>
            </a:r>
            <a:r>
              <a:rPr lang="zh-CN" altLang="zh-CN" dirty="0" smtClean="0"/>
              <a:t>流通加工成本计算的品种法示例</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2" name="Picture 2"/>
          <p:cNvPicPr>
            <a:picLocks noGrp="1" noChangeAspect="1" noChangeArrowheads="1"/>
          </p:cNvPicPr>
          <p:nvPr>
            <p:ph idx="1"/>
          </p:nvPr>
        </p:nvPicPr>
        <p:blipFill>
          <a:blip r:embed="rId2" cstate="print"/>
          <a:srcRect/>
          <a:stretch>
            <a:fillRect/>
          </a:stretch>
        </p:blipFill>
        <p:spPr bwMode="auto">
          <a:xfrm>
            <a:off x="1027745" y="1232756"/>
            <a:ext cx="10136511" cy="4392488"/>
          </a:xfrm>
          <a:prstGeom prst="rect">
            <a:avLst/>
          </a:prstGeom>
          <a:noFill/>
          <a:ln w="9525">
            <a:noFill/>
            <a:miter lim="800000"/>
            <a:headEnd/>
            <a:tailEnd/>
          </a:ln>
        </p:spPr>
      </p:pic>
      <p:sp>
        <p:nvSpPr>
          <p:cNvPr id="3" name="文本框 4"/>
          <p:cNvSpPr txBox="1"/>
          <p:nvPr/>
        </p:nvSpPr>
        <p:spPr>
          <a:xfrm>
            <a:off x="-14309" y="404664"/>
            <a:ext cx="7237879"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zh-CN" dirty="0" smtClean="0"/>
              <a:t>第二节</a:t>
            </a:r>
            <a:r>
              <a:rPr lang="en-US" altLang="zh-CN" dirty="0" smtClean="0"/>
              <a:t>  </a:t>
            </a:r>
            <a:r>
              <a:rPr lang="zh-CN" altLang="zh-CN" dirty="0" smtClean="0"/>
              <a:t>流通加工成本计算的品种法示例</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6" name="Picture 2"/>
          <p:cNvPicPr>
            <a:picLocks noGrp="1" noChangeAspect="1" noChangeArrowheads="1"/>
          </p:cNvPicPr>
          <p:nvPr>
            <p:ph idx="1"/>
          </p:nvPr>
        </p:nvPicPr>
        <p:blipFill>
          <a:blip r:embed="rId2" cstate="print"/>
          <a:srcRect/>
          <a:stretch>
            <a:fillRect/>
          </a:stretch>
        </p:blipFill>
        <p:spPr bwMode="auto">
          <a:xfrm>
            <a:off x="1043661" y="1142746"/>
            <a:ext cx="10104678" cy="4572508"/>
          </a:xfrm>
          <a:prstGeom prst="rect">
            <a:avLst/>
          </a:prstGeom>
          <a:noFill/>
          <a:ln w="9525">
            <a:noFill/>
            <a:miter lim="800000"/>
            <a:headEnd/>
            <a:tailEnd/>
          </a:ln>
        </p:spPr>
      </p:pic>
      <p:sp>
        <p:nvSpPr>
          <p:cNvPr id="3" name="文本框 4"/>
          <p:cNvSpPr txBox="1"/>
          <p:nvPr/>
        </p:nvSpPr>
        <p:spPr>
          <a:xfrm>
            <a:off x="-14309" y="404664"/>
            <a:ext cx="7237879"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zh-CN" dirty="0" smtClean="0"/>
              <a:t>第二节</a:t>
            </a:r>
            <a:r>
              <a:rPr lang="en-US" altLang="zh-CN" dirty="0" smtClean="0"/>
              <a:t>  </a:t>
            </a:r>
            <a:r>
              <a:rPr lang="zh-CN" altLang="zh-CN" dirty="0" smtClean="0"/>
              <a:t>流通加工成本计算的品种法示例</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2"/>
          <p:cNvPicPr>
            <a:picLocks noGrp="1" noChangeAspect="1" noChangeArrowheads="1"/>
          </p:cNvPicPr>
          <p:nvPr>
            <p:ph idx="1"/>
          </p:nvPr>
        </p:nvPicPr>
        <p:blipFill>
          <a:blip r:embed="rId2" cstate="print"/>
          <a:srcRect/>
          <a:stretch>
            <a:fillRect/>
          </a:stretch>
        </p:blipFill>
        <p:spPr bwMode="auto">
          <a:xfrm>
            <a:off x="742362" y="1376772"/>
            <a:ext cx="10707276" cy="4104456"/>
          </a:xfrm>
          <a:prstGeom prst="rect">
            <a:avLst/>
          </a:prstGeom>
          <a:noFill/>
          <a:ln w="9525">
            <a:noFill/>
            <a:miter lim="800000"/>
            <a:headEnd/>
            <a:tailEnd/>
          </a:ln>
        </p:spPr>
      </p:pic>
      <p:sp>
        <p:nvSpPr>
          <p:cNvPr id="3" name="文本框 4"/>
          <p:cNvSpPr txBox="1"/>
          <p:nvPr/>
        </p:nvSpPr>
        <p:spPr>
          <a:xfrm>
            <a:off x="-14309" y="404664"/>
            <a:ext cx="7237879"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zh-CN" dirty="0" smtClean="0"/>
              <a:t>第二节</a:t>
            </a:r>
            <a:r>
              <a:rPr lang="en-US" altLang="zh-CN" dirty="0" smtClean="0"/>
              <a:t>  </a:t>
            </a:r>
            <a:r>
              <a:rPr lang="zh-CN" altLang="zh-CN" dirty="0" smtClean="0"/>
              <a:t>流通加工成本计算的品种法示例</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4" name="Picture 2"/>
          <p:cNvPicPr>
            <a:picLocks noGrp="1" noChangeAspect="1" noChangeArrowheads="1"/>
          </p:cNvPicPr>
          <p:nvPr>
            <p:ph idx="1"/>
          </p:nvPr>
        </p:nvPicPr>
        <p:blipFill>
          <a:blip r:embed="rId2" cstate="print"/>
          <a:srcRect/>
          <a:stretch>
            <a:fillRect/>
          </a:stretch>
        </p:blipFill>
        <p:spPr bwMode="auto">
          <a:xfrm>
            <a:off x="776552" y="1556792"/>
            <a:ext cx="10638896" cy="3744416"/>
          </a:xfrm>
          <a:prstGeom prst="rect">
            <a:avLst/>
          </a:prstGeom>
          <a:noFill/>
          <a:ln w="9525">
            <a:noFill/>
            <a:miter lim="800000"/>
            <a:headEnd/>
            <a:tailEnd/>
          </a:ln>
        </p:spPr>
      </p:pic>
      <p:sp>
        <p:nvSpPr>
          <p:cNvPr id="3" name="文本框 4"/>
          <p:cNvSpPr txBox="1"/>
          <p:nvPr/>
        </p:nvSpPr>
        <p:spPr>
          <a:xfrm>
            <a:off x="-14309" y="404664"/>
            <a:ext cx="7237879"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zh-CN" dirty="0" smtClean="0"/>
              <a:t>第二节</a:t>
            </a:r>
            <a:r>
              <a:rPr lang="en-US" altLang="zh-CN" dirty="0" smtClean="0"/>
              <a:t>  </a:t>
            </a:r>
            <a:r>
              <a:rPr lang="zh-CN" altLang="zh-CN" dirty="0" smtClean="0"/>
              <a:t>流通加工成本计算的品种法示例</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pPr>
              <a:lnSpc>
                <a:spcPct val="150000"/>
              </a:lnSpc>
            </a:pPr>
            <a:r>
              <a:rPr lang="zh-CN" altLang="zh-CN" dirty="0" smtClean="0">
                <a:latin typeface="+mn-ea"/>
              </a:rPr>
              <a:t>（</a:t>
            </a:r>
            <a:r>
              <a:rPr lang="en-US" altLang="zh-CN" dirty="0" smtClean="0">
                <a:latin typeface="+mn-ea"/>
              </a:rPr>
              <a:t>2</a:t>
            </a:r>
            <a:r>
              <a:rPr lang="zh-CN" altLang="zh-CN" dirty="0" smtClean="0">
                <a:latin typeface="+mn-ea"/>
              </a:rPr>
              <a:t>）根据各项要素费用分配表，登记有关成本计算单（见表</a:t>
            </a:r>
            <a:r>
              <a:rPr lang="en-US" altLang="zh-CN" dirty="0" smtClean="0">
                <a:latin typeface="+mn-ea"/>
              </a:rPr>
              <a:t>10-9</a:t>
            </a:r>
            <a:r>
              <a:rPr lang="zh-CN" altLang="zh-CN" dirty="0" smtClean="0">
                <a:latin typeface="+mn-ea"/>
              </a:rPr>
              <a:t>、表</a:t>
            </a:r>
            <a:r>
              <a:rPr lang="en-US" altLang="zh-CN" dirty="0" smtClean="0">
                <a:latin typeface="+mn-ea"/>
              </a:rPr>
              <a:t>10-10</a:t>
            </a:r>
            <a:r>
              <a:rPr lang="zh-CN" altLang="zh-CN" dirty="0" smtClean="0">
                <a:latin typeface="+mn-ea"/>
              </a:rPr>
              <a:t>）、辅助生产成本明细账（见表</a:t>
            </a:r>
            <a:r>
              <a:rPr lang="en-US" altLang="zh-CN" dirty="0" smtClean="0">
                <a:latin typeface="+mn-ea"/>
              </a:rPr>
              <a:t>10-11</a:t>
            </a:r>
            <a:r>
              <a:rPr lang="zh-CN" altLang="zh-CN" dirty="0" smtClean="0">
                <a:latin typeface="+mn-ea"/>
              </a:rPr>
              <a:t>、表</a:t>
            </a:r>
            <a:r>
              <a:rPr lang="en-US" altLang="zh-CN" dirty="0" smtClean="0">
                <a:latin typeface="+mn-ea"/>
              </a:rPr>
              <a:t>10-12</a:t>
            </a:r>
            <a:r>
              <a:rPr lang="zh-CN" altLang="zh-CN" dirty="0" smtClean="0">
                <a:latin typeface="+mn-ea"/>
              </a:rPr>
              <a:t>）、制造费用明细账（见表</a:t>
            </a:r>
            <a:r>
              <a:rPr lang="en-US" altLang="zh-CN" dirty="0" smtClean="0">
                <a:latin typeface="+mn-ea"/>
              </a:rPr>
              <a:t>10-13</a:t>
            </a:r>
            <a:r>
              <a:rPr lang="zh-CN" altLang="zh-CN" dirty="0" smtClean="0">
                <a:latin typeface="+mn-ea"/>
              </a:rPr>
              <a:t>、表</a:t>
            </a:r>
            <a:r>
              <a:rPr lang="en-US" altLang="zh-CN" dirty="0" smtClean="0">
                <a:latin typeface="+mn-ea"/>
              </a:rPr>
              <a:t>10-14</a:t>
            </a:r>
            <a:r>
              <a:rPr lang="zh-CN" altLang="zh-CN" dirty="0" smtClean="0">
                <a:latin typeface="+mn-ea"/>
              </a:rPr>
              <a:t>、表</a:t>
            </a:r>
            <a:r>
              <a:rPr lang="en-US" altLang="zh-CN" dirty="0" smtClean="0">
                <a:latin typeface="+mn-ea"/>
              </a:rPr>
              <a:t>10-16</a:t>
            </a:r>
            <a:r>
              <a:rPr lang="zh-CN" altLang="zh-CN" dirty="0" smtClean="0">
                <a:latin typeface="+mn-ea"/>
              </a:rPr>
              <a:t>、表</a:t>
            </a:r>
            <a:r>
              <a:rPr lang="en-US" altLang="zh-CN" dirty="0" smtClean="0">
                <a:latin typeface="+mn-ea"/>
              </a:rPr>
              <a:t>10-17</a:t>
            </a:r>
            <a:r>
              <a:rPr lang="zh-CN" altLang="zh-CN" dirty="0" smtClean="0">
                <a:latin typeface="+mn-ea"/>
              </a:rPr>
              <a:t>），管理费用明细账的登记略。</a:t>
            </a:r>
            <a:endParaRPr lang="zh-CN" altLang="en-US" dirty="0">
              <a:latin typeface="+mn-ea"/>
            </a:endParaRPr>
          </a:p>
        </p:txBody>
      </p:sp>
      <p:sp>
        <p:nvSpPr>
          <p:cNvPr id="3" name="文本框 4"/>
          <p:cNvSpPr txBox="1"/>
          <p:nvPr/>
        </p:nvSpPr>
        <p:spPr>
          <a:xfrm>
            <a:off x="-14309" y="404664"/>
            <a:ext cx="7237879"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zh-CN" dirty="0" smtClean="0"/>
              <a:t>第二节</a:t>
            </a:r>
            <a:r>
              <a:rPr lang="en-US" altLang="zh-CN" dirty="0" smtClean="0"/>
              <a:t>  </a:t>
            </a:r>
            <a:r>
              <a:rPr lang="zh-CN" altLang="zh-CN" dirty="0" smtClean="0"/>
              <a:t>流通加工成本计算的品种法示例</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zh-CN" altLang="zh-CN" dirty="0" smtClean="0">
                <a:latin typeface="+mn-ea"/>
              </a:rPr>
              <a:t>（</a:t>
            </a:r>
            <a:r>
              <a:rPr lang="en-US" altLang="zh-CN" dirty="0" smtClean="0">
                <a:latin typeface="+mn-ea"/>
              </a:rPr>
              <a:t>3</a:t>
            </a:r>
            <a:r>
              <a:rPr lang="zh-CN" altLang="zh-CN" dirty="0" smtClean="0">
                <a:latin typeface="+mn-ea"/>
              </a:rPr>
              <a:t>）分配辅助生产费用。根据各辅助生产车间制造费用明细账（见表</a:t>
            </a:r>
            <a:r>
              <a:rPr lang="en-US" altLang="zh-CN" dirty="0" smtClean="0">
                <a:latin typeface="+mn-ea"/>
              </a:rPr>
              <a:t>10-13</a:t>
            </a:r>
            <a:r>
              <a:rPr lang="zh-CN" altLang="zh-CN" dirty="0" smtClean="0">
                <a:latin typeface="+mn-ea"/>
              </a:rPr>
              <a:t>、表</a:t>
            </a:r>
            <a:r>
              <a:rPr lang="en-US" altLang="zh-CN" dirty="0" smtClean="0">
                <a:latin typeface="+mn-ea"/>
              </a:rPr>
              <a:t>10-14</a:t>
            </a:r>
            <a:r>
              <a:rPr lang="zh-CN" altLang="zh-CN" dirty="0" smtClean="0">
                <a:latin typeface="+mn-ea"/>
              </a:rPr>
              <a:t>）汇总的制造费用总额，分别转入该辅助生产车间的辅助生产成本明细账。然后，对本期该账户归集的辅助生产费用按其受益对象与受益量（劳务量）的多少，分配给第一加工车间和第二加工车间，分别结转到各车间的制造费用账户。辅助生产费用的分配是通过编制相应的分配表进行的，其格式与内容见表</a:t>
            </a:r>
            <a:r>
              <a:rPr lang="en-US" altLang="zh-CN" dirty="0" smtClean="0">
                <a:latin typeface="+mn-ea"/>
              </a:rPr>
              <a:t>10-15</a:t>
            </a:r>
            <a:r>
              <a:rPr lang="zh-CN" altLang="zh-CN" dirty="0" smtClean="0">
                <a:latin typeface="+mn-ea"/>
              </a:rPr>
              <a:t>。</a:t>
            </a:r>
            <a:endParaRPr lang="zh-CN" altLang="en-US" dirty="0">
              <a:latin typeface="+mn-ea"/>
            </a:endParaRPr>
          </a:p>
        </p:txBody>
      </p:sp>
      <p:sp>
        <p:nvSpPr>
          <p:cNvPr id="3" name="文本框 4"/>
          <p:cNvSpPr txBox="1"/>
          <p:nvPr/>
        </p:nvSpPr>
        <p:spPr>
          <a:xfrm>
            <a:off x="-14309" y="404664"/>
            <a:ext cx="7237879"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zh-CN" dirty="0" smtClean="0"/>
              <a:t>第二节</a:t>
            </a:r>
            <a:r>
              <a:rPr lang="en-US" altLang="zh-CN" dirty="0" smtClean="0"/>
              <a:t>  </a:t>
            </a:r>
            <a:r>
              <a:rPr lang="zh-CN" altLang="zh-CN" dirty="0" smtClean="0"/>
              <a:t>流通加工成本计算的品种法示例</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zh-CN" altLang="en-US" dirty="0"/>
              <a:t>第一</a:t>
            </a:r>
            <a:r>
              <a:rPr lang="zh-CN" altLang="en-US" dirty="0" smtClean="0"/>
              <a:t>节 </a:t>
            </a:r>
            <a:r>
              <a:rPr lang="zh-CN" altLang="zh-CN" dirty="0" smtClean="0"/>
              <a:t>流通加工成本费用的归集与分配</a:t>
            </a:r>
            <a:endParaRPr lang="zh-CN" altLang="en-US" dirty="0">
              <a:latin typeface="华文中宋" panose="02010600040101010101" pitchFamily="2" charset="-122"/>
              <a:ea typeface="华文中宋" panose="02010600040101010101" pitchFamily="2" charset="-122"/>
            </a:endParaRPr>
          </a:p>
        </p:txBody>
      </p:sp>
      <p:graphicFrame>
        <p:nvGraphicFramePr>
          <p:cNvPr id="4" name="内容占位符 3"/>
          <p:cNvGraphicFramePr>
            <a:graphicFrameLocks noGrp="1"/>
          </p:cNvGraphicFramePr>
          <p:nvPr>
            <p:ph idx="1"/>
            <p:extLst>
              <p:ext uri="{D42A27DB-BD31-4B8C-83A1-F6EECF244321}">
                <p14:modId xmlns:p14="http://schemas.microsoft.com/office/powerpoint/2010/main" val="1434817223"/>
              </p:ext>
            </p:extLst>
          </p:nvPr>
        </p:nvGraphicFramePr>
        <p:xfrm>
          <a:off x="838200" y="2312988"/>
          <a:ext cx="10515600" cy="37925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文本框 4"/>
          <p:cNvSpPr txBox="1"/>
          <p:nvPr/>
        </p:nvSpPr>
        <p:spPr>
          <a:xfrm>
            <a:off x="-14309" y="404664"/>
            <a:ext cx="6942926"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en-US" dirty="0" smtClean="0"/>
              <a:t>第一节 </a:t>
            </a:r>
            <a:r>
              <a:rPr lang="zh-CN" altLang="zh-CN" dirty="0" smtClean="0"/>
              <a:t>流通加工成本费用的归集与分配</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r>
              <a:rPr lang="zh-CN" altLang="zh-CN" dirty="0" smtClean="0"/>
              <a:t>（</a:t>
            </a:r>
            <a:r>
              <a:rPr lang="en-US" altLang="zh-CN" dirty="0" smtClean="0"/>
              <a:t>4</a:t>
            </a:r>
            <a:r>
              <a:rPr lang="zh-CN" altLang="zh-CN" dirty="0" smtClean="0"/>
              <a:t>）根据基本加工车间制造费用明细账汇集的制造费用总额（见表</a:t>
            </a:r>
            <a:r>
              <a:rPr lang="en-US" altLang="zh-CN" dirty="0" smtClean="0"/>
              <a:t>10-16</a:t>
            </a:r>
            <a:r>
              <a:rPr lang="zh-CN" altLang="zh-CN" dirty="0" smtClean="0"/>
              <a:t>、表</a:t>
            </a:r>
            <a:r>
              <a:rPr lang="en-US" altLang="zh-CN" dirty="0" smtClean="0"/>
              <a:t>10-17</a:t>
            </a:r>
            <a:r>
              <a:rPr lang="zh-CN" altLang="zh-CN" dirty="0" smtClean="0"/>
              <a:t>），编制制造费用分配表。由于第一加工车间只加工甲产品，第二加工车间只加工乙产品，所以各车间制造费用可以直接计入各产品加工成本计算单。</a:t>
            </a:r>
          </a:p>
        </p:txBody>
      </p:sp>
      <p:sp>
        <p:nvSpPr>
          <p:cNvPr id="3" name="文本框 4"/>
          <p:cNvSpPr txBox="1"/>
          <p:nvPr/>
        </p:nvSpPr>
        <p:spPr>
          <a:xfrm>
            <a:off x="-14309" y="404664"/>
            <a:ext cx="7237879"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zh-CN" dirty="0" smtClean="0"/>
              <a:t>第二节</a:t>
            </a:r>
            <a:r>
              <a:rPr lang="en-US" altLang="zh-CN" dirty="0" smtClean="0"/>
              <a:t>  </a:t>
            </a:r>
            <a:r>
              <a:rPr lang="zh-CN" altLang="zh-CN" dirty="0" smtClean="0"/>
              <a:t>流通加工成本计算的品种法示例</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8" name="Picture 2"/>
          <p:cNvPicPr>
            <a:picLocks noGrp="1" noChangeAspect="1" noChangeArrowheads="1"/>
          </p:cNvPicPr>
          <p:nvPr>
            <p:ph idx="1"/>
          </p:nvPr>
        </p:nvPicPr>
        <p:blipFill>
          <a:blip r:embed="rId2" cstate="print"/>
          <a:srcRect/>
          <a:stretch>
            <a:fillRect/>
          </a:stretch>
        </p:blipFill>
        <p:spPr bwMode="auto">
          <a:xfrm>
            <a:off x="415551" y="1322766"/>
            <a:ext cx="11360898" cy="4212468"/>
          </a:xfrm>
          <a:prstGeom prst="rect">
            <a:avLst/>
          </a:prstGeom>
          <a:noFill/>
          <a:ln w="9525">
            <a:noFill/>
            <a:miter lim="800000"/>
            <a:headEnd/>
            <a:tailEnd/>
          </a:ln>
        </p:spPr>
      </p:pic>
      <p:sp>
        <p:nvSpPr>
          <p:cNvPr id="3" name="文本框 4"/>
          <p:cNvSpPr txBox="1"/>
          <p:nvPr/>
        </p:nvSpPr>
        <p:spPr>
          <a:xfrm>
            <a:off x="-14309" y="404664"/>
            <a:ext cx="7237879"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zh-CN" dirty="0" smtClean="0"/>
              <a:t>第二节</a:t>
            </a:r>
            <a:r>
              <a:rPr lang="en-US" altLang="zh-CN" dirty="0" smtClean="0"/>
              <a:t>  </a:t>
            </a:r>
            <a:r>
              <a:rPr lang="zh-CN" altLang="zh-CN" dirty="0" smtClean="0"/>
              <a:t>流通加工成本计算的品种法示例</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2" name="Picture 2"/>
          <p:cNvPicPr>
            <a:picLocks noGrp="1" noChangeAspect="1" noChangeArrowheads="1"/>
          </p:cNvPicPr>
          <p:nvPr>
            <p:ph idx="1"/>
          </p:nvPr>
        </p:nvPicPr>
        <p:blipFill>
          <a:blip r:embed="rId2" cstate="print"/>
          <a:srcRect/>
          <a:stretch>
            <a:fillRect/>
          </a:stretch>
        </p:blipFill>
        <p:spPr bwMode="auto">
          <a:xfrm>
            <a:off x="943296" y="1682806"/>
            <a:ext cx="10305408" cy="3492388"/>
          </a:xfrm>
          <a:prstGeom prst="rect">
            <a:avLst/>
          </a:prstGeom>
          <a:noFill/>
          <a:ln w="9525">
            <a:noFill/>
            <a:miter lim="800000"/>
            <a:headEnd/>
            <a:tailEnd/>
          </a:ln>
        </p:spPr>
      </p:pic>
      <p:sp>
        <p:nvSpPr>
          <p:cNvPr id="3" name="文本框 4"/>
          <p:cNvSpPr txBox="1"/>
          <p:nvPr/>
        </p:nvSpPr>
        <p:spPr>
          <a:xfrm>
            <a:off x="-14309" y="404664"/>
            <a:ext cx="7237879"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zh-CN" dirty="0" smtClean="0"/>
              <a:t>第二节</a:t>
            </a:r>
            <a:r>
              <a:rPr lang="en-US" altLang="zh-CN" dirty="0" smtClean="0"/>
              <a:t>  </a:t>
            </a:r>
            <a:r>
              <a:rPr lang="zh-CN" altLang="zh-CN" dirty="0" smtClean="0"/>
              <a:t>流通加工成本计算的品种法示例</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6" name="Picture 2"/>
          <p:cNvPicPr>
            <a:picLocks noGrp="1" noChangeAspect="1" noChangeArrowheads="1"/>
          </p:cNvPicPr>
          <p:nvPr>
            <p:ph idx="1"/>
          </p:nvPr>
        </p:nvPicPr>
        <p:blipFill>
          <a:blip r:embed="rId2" cstate="print"/>
          <a:srcRect/>
          <a:stretch>
            <a:fillRect/>
          </a:stretch>
        </p:blipFill>
        <p:spPr bwMode="auto">
          <a:xfrm>
            <a:off x="932390" y="1111243"/>
            <a:ext cx="10327221" cy="4635514"/>
          </a:xfrm>
          <a:prstGeom prst="rect">
            <a:avLst/>
          </a:prstGeom>
          <a:noFill/>
          <a:ln w="9525">
            <a:noFill/>
            <a:miter lim="800000"/>
            <a:headEnd/>
            <a:tailEnd/>
          </a:ln>
        </p:spPr>
      </p:pic>
      <p:sp>
        <p:nvSpPr>
          <p:cNvPr id="3" name="文本框 4"/>
          <p:cNvSpPr txBox="1"/>
          <p:nvPr/>
        </p:nvSpPr>
        <p:spPr>
          <a:xfrm>
            <a:off x="-14309" y="404664"/>
            <a:ext cx="7237879"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zh-CN" dirty="0" smtClean="0"/>
              <a:t>第二节</a:t>
            </a:r>
            <a:r>
              <a:rPr lang="en-US" altLang="zh-CN" dirty="0" smtClean="0"/>
              <a:t>  </a:t>
            </a:r>
            <a:r>
              <a:rPr lang="zh-CN" altLang="zh-CN" dirty="0" smtClean="0"/>
              <a:t>流通加工成本计算的品种法示例</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10" name="Picture 2"/>
          <p:cNvPicPr>
            <a:picLocks noGrp="1" noChangeAspect="1" noChangeArrowheads="1"/>
          </p:cNvPicPr>
          <p:nvPr>
            <p:ph idx="1"/>
          </p:nvPr>
        </p:nvPicPr>
        <p:blipFill>
          <a:blip r:embed="rId2" cstate="print"/>
          <a:srcRect/>
          <a:stretch>
            <a:fillRect/>
          </a:stretch>
        </p:blipFill>
        <p:spPr bwMode="auto">
          <a:xfrm>
            <a:off x="433311" y="1520788"/>
            <a:ext cx="11278253" cy="4284476"/>
          </a:xfrm>
          <a:prstGeom prst="rect">
            <a:avLst/>
          </a:prstGeom>
          <a:noFill/>
          <a:ln w="9525">
            <a:noFill/>
            <a:miter lim="800000"/>
            <a:headEnd/>
            <a:tailEnd/>
          </a:ln>
        </p:spPr>
      </p:pic>
      <p:sp>
        <p:nvSpPr>
          <p:cNvPr id="3" name="文本框 4"/>
          <p:cNvSpPr txBox="1"/>
          <p:nvPr/>
        </p:nvSpPr>
        <p:spPr>
          <a:xfrm>
            <a:off x="-14309" y="404664"/>
            <a:ext cx="7237879"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zh-CN" dirty="0" smtClean="0"/>
              <a:t>第二节</a:t>
            </a:r>
            <a:r>
              <a:rPr lang="en-US" altLang="zh-CN" dirty="0" smtClean="0"/>
              <a:t>  </a:t>
            </a:r>
            <a:r>
              <a:rPr lang="zh-CN" altLang="zh-CN" dirty="0" smtClean="0"/>
              <a:t>流通加工成本计算的品种法示例</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4" name="Picture 2"/>
          <p:cNvPicPr>
            <a:picLocks noGrp="1" noChangeAspect="1" noChangeArrowheads="1"/>
          </p:cNvPicPr>
          <p:nvPr>
            <p:ph idx="1"/>
          </p:nvPr>
        </p:nvPicPr>
        <p:blipFill>
          <a:blip r:embed="rId2" cstate="print"/>
          <a:srcRect/>
          <a:stretch>
            <a:fillRect/>
          </a:stretch>
        </p:blipFill>
        <p:spPr bwMode="auto">
          <a:xfrm>
            <a:off x="479376" y="1432304"/>
            <a:ext cx="11204149" cy="4620920"/>
          </a:xfrm>
          <a:prstGeom prst="rect">
            <a:avLst/>
          </a:prstGeom>
          <a:noFill/>
          <a:ln w="9525">
            <a:noFill/>
            <a:miter lim="800000"/>
            <a:headEnd/>
            <a:tailEnd/>
          </a:ln>
        </p:spPr>
      </p:pic>
      <p:sp>
        <p:nvSpPr>
          <p:cNvPr id="3" name="文本框 4"/>
          <p:cNvSpPr txBox="1"/>
          <p:nvPr/>
        </p:nvSpPr>
        <p:spPr>
          <a:xfrm>
            <a:off x="-14309" y="404664"/>
            <a:ext cx="7237879"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zh-CN" dirty="0" smtClean="0"/>
              <a:t>第二节</a:t>
            </a:r>
            <a:r>
              <a:rPr lang="en-US" altLang="zh-CN" dirty="0" smtClean="0"/>
              <a:t>  </a:t>
            </a:r>
            <a:r>
              <a:rPr lang="zh-CN" altLang="zh-CN" dirty="0" smtClean="0"/>
              <a:t>流通加工成本计算的品种法示例</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8" name="Picture 2"/>
          <p:cNvPicPr>
            <a:picLocks noGrp="1" noChangeAspect="1" noChangeArrowheads="1"/>
          </p:cNvPicPr>
          <p:nvPr>
            <p:ph idx="1"/>
          </p:nvPr>
        </p:nvPicPr>
        <p:blipFill>
          <a:blip r:embed="rId2" cstate="print"/>
          <a:srcRect/>
          <a:stretch>
            <a:fillRect/>
          </a:stretch>
        </p:blipFill>
        <p:spPr bwMode="auto">
          <a:xfrm>
            <a:off x="495029" y="1484784"/>
            <a:ext cx="11145587" cy="4320480"/>
          </a:xfrm>
          <a:prstGeom prst="rect">
            <a:avLst/>
          </a:prstGeom>
          <a:noFill/>
          <a:ln w="9525">
            <a:noFill/>
            <a:miter lim="800000"/>
            <a:headEnd/>
            <a:tailEnd/>
          </a:ln>
        </p:spPr>
      </p:pic>
      <p:sp>
        <p:nvSpPr>
          <p:cNvPr id="3" name="文本框 4"/>
          <p:cNvSpPr txBox="1"/>
          <p:nvPr/>
        </p:nvSpPr>
        <p:spPr>
          <a:xfrm>
            <a:off x="-14309" y="404664"/>
            <a:ext cx="7237879"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zh-CN" dirty="0" smtClean="0"/>
              <a:t>第二节</a:t>
            </a:r>
            <a:r>
              <a:rPr lang="en-US" altLang="zh-CN" dirty="0" smtClean="0"/>
              <a:t>  </a:t>
            </a:r>
            <a:r>
              <a:rPr lang="zh-CN" altLang="zh-CN" dirty="0" smtClean="0"/>
              <a:t>流通加工成本计算的品种法示例</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2" name="Picture 2"/>
          <p:cNvPicPr>
            <a:picLocks noGrp="1" noChangeAspect="1" noChangeArrowheads="1"/>
          </p:cNvPicPr>
          <p:nvPr>
            <p:ph idx="1"/>
          </p:nvPr>
        </p:nvPicPr>
        <p:blipFill>
          <a:blip r:embed="rId2" cstate="print"/>
          <a:srcRect/>
          <a:stretch>
            <a:fillRect/>
          </a:stretch>
        </p:blipFill>
        <p:spPr bwMode="auto">
          <a:xfrm>
            <a:off x="623392" y="1556792"/>
            <a:ext cx="10980666" cy="4032448"/>
          </a:xfrm>
          <a:prstGeom prst="rect">
            <a:avLst/>
          </a:prstGeom>
          <a:noFill/>
          <a:ln w="9525">
            <a:noFill/>
            <a:miter lim="800000"/>
            <a:headEnd/>
            <a:tailEnd/>
          </a:ln>
        </p:spPr>
      </p:pic>
      <p:sp>
        <p:nvSpPr>
          <p:cNvPr id="3" name="文本框 4"/>
          <p:cNvSpPr txBox="1"/>
          <p:nvPr/>
        </p:nvSpPr>
        <p:spPr>
          <a:xfrm>
            <a:off x="-14309" y="404664"/>
            <a:ext cx="7237879"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zh-CN" dirty="0" smtClean="0"/>
              <a:t>第二节</a:t>
            </a:r>
            <a:r>
              <a:rPr lang="en-US" altLang="zh-CN" dirty="0" smtClean="0"/>
              <a:t>  </a:t>
            </a:r>
            <a:r>
              <a:rPr lang="zh-CN" altLang="zh-CN" dirty="0" smtClean="0"/>
              <a:t>流通加工成本计算的品种法示例</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6" name="Picture 2"/>
          <p:cNvPicPr>
            <a:picLocks noGrp="1" noChangeAspect="1" noChangeArrowheads="1"/>
          </p:cNvPicPr>
          <p:nvPr>
            <p:ph idx="1"/>
          </p:nvPr>
        </p:nvPicPr>
        <p:blipFill>
          <a:blip r:embed="rId2" cstate="print"/>
          <a:srcRect/>
          <a:stretch>
            <a:fillRect/>
          </a:stretch>
        </p:blipFill>
        <p:spPr bwMode="auto">
          <a:xfrm>
            <a:off x="646195" y="1952836"/>
            <a:ext cx="10894810" cy="3672408"/>
          </a:xfrm>
          <a:prstGeom prst="rect">
            <a:avLst/>
          </a:prstGeom>
          <a:noFill/>
          <a:ln w="9525">
            <a:noFill/>
            <a:miter lim="800000"/>
            <a:headEnd/>
            <a:tailEnd/>
          </a:ln>
        </p:spPr>
      </p:pic>
      <p:sp>
        <p:nvSpPr>
          <p:cNvPr id="3" name="文本框 4"/>
          <p:cNvSpPr txBox="1"/>
          <p:nvPr/>
        </p:nvSpPr>
        <p:spPr>
          <a:xfrm>
            <a:off x="-14309" y="404664"/>
            <a:ext cx="7237879"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zh-CN" dirty="0" smtClean="0"/>
              <a:t>第二节</a:t>
            </a:r>
            <a:r>
              <a:rPr lang="en-US" altLang="zh-CN" dirty="0" smtClean="0"/>
              <a:t>  </a:t>
            </a:r>
            <a:r>
              <a:rPr lang="zh-CN" altLang="zh-CN" dirty="0" smtClean="0"/>
              <a:t>流通加工成本计算的品种法示例</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30" name="Picture 2"/>
          <p:cNvPicPr>
            <a:picLocks noGrp="1" noChangeAspect="1" noChangeArrowheads="1"/>
          </p:cNvPicPr>
          <p:nvPr>
            <p:ph idx="1"/>
          </p:nvPr>
        </p:nvPicPr>
        <p:blipFill>
          <a:blip r:embed="rId2" cstate="print"/>
          <a:srcRect/>
          <a:stretch>
            <a:fillRect/>
          </a:stretch>
        </p:blipFill>
        <p:spPr bwMode="auto">
          <a:xfrm>
            <a:off x="578223" y="1916832"/>
            <a:ext cx="11069594" cy="3420380"/>
          </a:xfrm>
          <a:prstGeom prst="rect">
            <a:avLst/>
          </a:prstGeom>
          <a:noFill/>
          <a:ln w="9525">
            <a:noFill/>
            <a:miter lim="800000"/>
            <a:headEnd/>
            <a:tailEnd/>
          </a:ln>
        </p:spPr>
      </p:pic>
      <p:sp>
        <p:nvSpPr>
          <p:cNvPr id="3" name="文本框 4"/>
          <p:cNvSpPr txBox="1"/>
          <p:nvPr/>
        </p:nvSpPr>
        <p:spPr>
          <a:xfrm>
            <a:off x="-14309" y="404664"/>
            <a:ext cx="7237879"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zh-CN" dirty="0" smtClean="0"/>
              <a:t>第二节</a:t>
            </a:r>
            <a:r>
              <a:rPr lang="en-US" altLang="zh-CN" dirty="0" smtClean="0"/>
              <a:t>  </a:t>
            </a:r>
            <a:r>
              <a:rPr lang="zh-CN" altLang="zh-CN" dirty="0" smtClean="0"/>
              <a:t>流通加工成本计算的品种法示例</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marL="800100" indent="-800100"/>
            <a:r>
              <a:rPr lang="zh-CN" altLang="en-US" dirty="0" smtClean="0">
                <a:latin typeface="宋体" panose="02010600030101010101" pitchFamily="2" charset="-122"/>
              </a:rPr>
              <a:t>一、</a:t>
            </a:r>
            <a:r>
              <a:rPr lang="zh-CN" altLang="en-US" dirty="0">
                <a:latin typeface="宋体" panose="02010600030101010101" pitchFamily="2" charset="-122"/>
              </a:rPr>
              <a:t>流通加工成本的</a:t>
            </a:r>
            <a:r>
              <a:rPr lang="zh-CN" altLang="en-US" dirty="0" smtClean="0">
                <a:latin typeface="宋体" panose="02010600030101010101" pitchFamily="2" charset="-122"/>
              </a:rPr>
              <a:t>构成</a:t>
            </a:r>
            <a:endParaRPr lang="zh-CN" altLang="en-US" sz="3200" dirty="0">
              <a:latin typeface="宋体" panose="02010600030101010101" pitchFamily="2" charset="-122"/>
            </a:endParaRPr>
          </a:p>
        </p:txBody>
      </p:sp>
      <p:graphicFrame>
        <p:nvGraphicFramePr>
          <p:cNvPr id="3" name="内容占位符 2"/>
          <p:cNvGraphicFramePr>
            <a:graphicFrameLocks noGrp="1"/>
          </p:cNvGraphicFramePr>
          <p:nvPr>
            <p:ph idx="1"/>
            <p:extLst>
              <p:ext uri="{D42A27DB-BD31-4B8C-83A1-F6EECF244321}">
                <p14:modId xmlns:p14="http://schemas.microsoft.com/office/powerpoint/2010/main" val="2117468041"/>
              </p:ext>
            </p:extLst>
          </p:nvPr>
        </p:nvGraphicFramePr>
        <p:xfrm>
          <a:off x="838200" y="2312988"/>
          <a:ext cx="10515600" cy="37925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文本框 3"/>
          <p:cNvSpPr txBox="1"/>
          <p:nvPr/>
        </p:nvSpPr>
        <p:spPr>
          <a:xfrm>
            <a:off x="-14309" y="404664"/>
            <a:ext cx="5719836"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en-US" dirty="0" smtClean="0">
                <a:latin typeface="华文中宋" panose="02010600040101010101" pitchFamily="2" charset="-122"/>
                <a:ea typeface="华文中宋" panose="02010600040101010101" pitchFamily="2" charset="-122"/>
              </a:rPr>
              <a:t>第一节流通加工成本的构成</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pPr>
              <a:lnSpc>
                <a:spcPct val="150000"/>
              </a:lnSpc>
            </a:pPr>
            <a:r>
              <a:rPr lang="zh-CN" altLang="zh-CN" sz="2400" dirty="0" smtClean="0">
                <a:latin typeface="+mn-ea"/>
              </a:rPr>
              <a:t>（</a:t>
            </a:r>
            <a:r>
              <a:rPr lang="en-US" altLang="zh-CN" sz="2400" dirty="0" smtClean="0">
                <a:latin typeface="+mn-ea"/>
              </a:rPr>
              <a:t>5</a:t>
            </a:r>
            <a:r>
              <a:rPr lang="zh-CN" altLang="zh-CN" sz="2400" dirty="0" smtClean="0">
                <a:latin typeface="+mn-ea"/>
              </a:rPr>
              <a:t>）根据各产品成本计算单归集的生产费用合计数（月初在产品加工成本加上本月生产费用）和有关加工数量记录，在完工产品和月末在产品之间分配加工生产费用。本月甲产品已全部完工，加工</a:t>
            </a:r>
            <a:r>
              <a:rPr lang="en-US" altLang="zh-CN" sz="2400" dirty="0" smtClean="0">
                <a:latin typeface="+mn-ea"/>
              </a:rPr>
              <a:t>400</a:t>
            </a:r>
            <a:r>
              <a:rPr lang="zh-CN" altLang="zh-CN" sz="2400" dirty="0" smtClean="0">
                <a:latin typeface="+mn-ea"/>
              </a:rPr>
              <a:t>件。乙产品本月完工</a:t>
            </a:r>
            <a:r>
              <a:rPr lang="en-US" altLang="zh-CN" sz="2400" dirty="0" smtClean="0">
                <a:latin typeface="+mn-ea"/>
              </a:rPr>
              <a:t>100</a:t>
            </a:r>
            <a:r>
              <a:rPr lang="zh-CN" altLang="zh-CN" sz="2400" dirty="0" smtClean="0">
                <a:latin typeface="+mn-ea"/>
              </a:rPr>
              <a:t>件，月末在产品</a:t>
            </a:r>
            <a:r>
              <a:rPr lang="en-US" altLang="zh-CN" sz="2400" dirty="0" smtClean="0">
                <a:latin typeface="+mn-ea"/>
              </a:rPr>
              <a:t>20</a:t>
            </a:r>
            <a:r>
              <a:rPr lang="zh-CN" altLang="zh-CN" sz="2400" dirty="0" smtClean="0">
                <a:latin typeface="+mn-ea"/>
              </a:rPr>
              <a:t>件，完工程度为</a:t>
            </a:r>
            <a:r>
              <a:rPr lang="en-US" altLang="zh-CN" sz="2400" dirty="0" smtClean="0">
                <a:latin typeface="+mn-ea"/>
              </a:rPr>
              <a:t>50%</a:t>
            </a:r>
            <a:r>
              <a:rPr lang="zh-CN" altLang="zh-CN" sz="2400" dirty="0" smtClean="0">
                <a:latin typeface="+mn-ea"/>
              </a:rPr>
              <a:t>，约当产量为</a:t>
            </a:r>
            <a:r>
              <a:rPr lang="en-US" altLang="zh-CN" sz="2400" dirty="0" smtClean="0">
                <a:latin typeface="+mn-ea"/>
              </a:rPr>
              <a:t>10</a:t>
            </a:r>
            <a:r>
              <a:rPr lang="zh-CN" altLang="zh-CN" sz="2400" dirty="0" smtClean="0">
                <a:latin typeface="+mn-ea"/>
              </a:rPr>
              <a:t>件。乙产品耗用的材料为一次性投入，可按</a:t>
            </a:r>
            <a:r>
              <a:rPr lang="en-US" altLang="zh-CN" sz="2400" dirty="0" smtClean="0">
                <a:latin typeface="+mn-ea"/>
              </a:rPr>
              <a:t>100:20</a:t>
            </a:r>
            <a:r>
              <a:rPr lang="zh-CN" altLang="zh-CN" sz="2400" dirty="0" smtClean="0">
                <a:latin typeface="+mn-ea"/>
              </a:rPr>
              <a:t>分配给产成品与期末在产品；直接人工和制造费用近似均匀发生，可按</a:t>
            </a:r>
            <a:r>
              <a:rPr lang="en-US" altLang="zh-CN" sz="2400" dirty="0" smtClean="0">
                <a:latin typeface="+mn-ea"/>
              </a:rPr>
              <a:t>100:10</a:t>
            </a:r>
            <a:r>
              <a:rPr lang="zh-CN" altLang="zh-CN" sz="2400" dirty="0" smtClean="0">
                <a:latin typeface="+mn-ea"/>
              </a:rPr>
              <a:t>分配给产成品与期末在产品，见表</a:t>
            </a:r>
            <a:r>
              <a:rPr lang="en-US" altLang="zh-CN" sz="2400" dirty="0" smtClean="0">
                <a:latin typeface="+mn-ea"/>
              </a:rPr>
              <a:t>10-10</a:t>
            </a:r>
            <a:r>
              <a:rPr lang="zh-CN" altLang="zh-CN" sz="2400" dirty="0" smtClean="0">
                <a:latin typeface="+mn-ea"/>
              </a:rPr>
              <a:t>。根据分配结果，编制完工产品成本汇总表，见表</a:t>
            </a:r>
            <a:r>
              <a:rPr lang="en-US" altLang="zh-CN" sz="2400" dirty="0" smtClean="0">
                <a:latin typeface="+mn-ea"/>
              </a:rPr>
              <a:t>10-18</a:t>
            </a:r>
            <a:r>
              <a:rPr lang="zh-CN" altLang="zh-CN" sz="2400" dirty="0" smtClean="0">
                <a:latin typeface="+mn-ea"/>
              </a:rPr>
              <a:t>。</a:t>
            </a:r>
            <a:endParaRPr lang="zh-CN" altLang="en-US" sz="2400" dirty="0">
              <a:latin typeface="+mn-ea"/>
            </a:endParaRPr>
          </a:p>
        </p:txBody>
      </p:sp>
      <p:sp>
        <p:nvSpPr>
          <p:cNvPr id="3" name="文本框 4"/>
          <p:cNvSpPr txBox="1"/>
          <p:nvPr/>
        </p:nvSpPr>
        <p:spPr>
          <a:xfrm>
            <a:off x="-14309" y="404664"/>
            <a:ext cx="7237879"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zh-CN" dirty="0" smtClean="0"/>
              <a:t>第二节</a:t>
            </a:r>
            <a:r>
              <a:rPr lang="en-US" altLang="zh-CN" dirty="0" smtClean="0"/>
              <a:t>  </a:t>
            </a:r>
            <a:r>
              <a:rPr lang="zh-CN" altLang="zh-CN" dirty="0" smtClean="0"/>
              <a:t>流通加工成本计算的品种法示例</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4" name="Picture 2"/>
          <p:cNvPicPr>
            <a:picLocks noGrp="1" noChangeAspect="1" noChangeArrowheads="1"/>
          </p:cNvPicPr>
          <p:nvPr>
            <p:ph idx="1"/>
          </p:nvPr>
        </p:nvPicPr>
        <p:blipFill>
          <a:blip r:embed="rId2" cstate="print"/>
          <a:srcRect/>
          <a:stretch>
            <a:fillRect/>
          </a:stretch>
        </p:blipFill>
        <p:spPr bwMode="auto">
          <a:xfrm>
            <a:off x="632703" y="1844824"/>
            <a:ext cx="10971909" cy="3636404"/>
          </a:xfrm>
          <a:prstGeom prst="rect">
            <a:avLst/>
          </a:prstGeom>
          <a:noFill/>
          <a:ln w="9525">
            <a:noFill/>
            <a:miter lim="800000"/>
            <a:headEnd/>
            <a:tailEnd/>
          </a:ln>
        </p:spPr>
      </p:pic>
      <p:sp>
        <p:nvSpPr>
          <p:cNvPr id="3" name="文本框 4"/>
          <p:cNvSpPr txBox="1"/>
          <p:nvPr/>
        </p:nvSpPr>
        <p:spPr>
          <a:xfrm>
            <a:off x="-14309" y="404664"/>
            <a:ext cx="7237879"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zh-CN" dirty="0" smtClean="0"/>
              <a:t>第二节</a:t>
            </a:r>
            <a:r>
              <a:rPr lang="en-US" altLang="zh-CN" dirty="0" smtClean="0"/>
              <a:t>  </a:t>
            </a:r>
            <a:r>
              <a:rPr lang="zh-CN" altLang="zh-CN" dirty="0" smtClean="0"/>
              <a:t>流通加工成本计算的品种法示例</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p:txBody>
          <a:bodyPr/>
          <a:lstStyle/>
          <a:p>
            <a:r>
              <a:rPr lang="zh-CN" altLang="en-US" sz="3200" dirty="0" smtClean="0">
                <a:latin typeface="宋体" panose="02010600030101010101" pitchFamily="2" charset="-122"/>
              </a:rPr>
              <a:t>第三节  </a:t>
            </a:r>
            <a:r>
              <a:rPr lang="zh-CN" altLang="en-US" sz="3200" dirty="0">
                <a:latin typeface="宋体" panose="02010600030101010101" pitchFamily="2" charset="-122"/>
              </a:rPr>
              <a:t>流通加工成本计算的定额法示例</a:t>
            </a:r>
          </a:p>
        </p:txBody>
      </p:sp>
      <p:graphicFrame>
        <p:nvGraphicFramePr>
          <p:cNvPr id="3" name="内容占位符 2"/>
          <p:cNvGraphicFramePr>
            <a:graphicFrameLocks noGrp="1"/>
          </p:cNvGraphicFramePr>
          <p:nvPr>
            <p:ph idx="1"/>
            <p:extLst>
              <p:ext uri="{D42A27DB-BD31-4B8C-83A1-F6EECF244321}">
                <p14:modId xmlns:p14="http://schemas.microsoft.com/office/powerpoint/2010/main" val="1376574369"/>
              </p:ext>
            </p:extLst>
          </p:nvPr>
        </p:nvGraphicFramePr>
        <p:xfrm>
          <a:off x="838200" y="2456892"/>
          <a:ext cx="10515600" cy="33607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文本框 3"/>
          <p:cNvSpPr txBox="1"/>
          <p:nvPr/>
        </p:nvSpPr>
        <p:spPr>
          <a:xfrm>
            <a:off x="-14309" y="404664"/>
            <a:ext cx="7109639"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en-US" dirty="0" smtClean="0">
                <a:latin typeface="宋体" panose="02010600030101010101" pitchFamily="2" charset="-122"/>
              </a:rPr>
              <a:t>第三节  流通加工成本计算的定额法示例</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4"/>
          <p:cNvSpPr>
            <a:spLocks noGrp="1"/>
          </p:cNvSpPr>
          <p:nvPr>
            <p:ph idx="1"/>
          </p:nvPr>
        </p:nvSpPr>
        <p:spPr/>
        <p:txBody>
          <a:bodyPr/>
          <a:lstStyle/>
          <a:p>
            <a:pPr>
              <a:lnSpc>
                <a:spcPct val="200000"/>
              </a:lnSpc>
            </a:pPr>
            <a:r>
              <a:rPr lang="zh-CN" altLang="en-US" dirty="0" smtClean="0">
                <a:latin typeface="宋体" panose="02010600030101010101" pitchFamily="2" charset="-122"/>
              </a:rPr>
              <a:t>以流通加工成本计算的品种法示例为例，对其乙产品同时采用定额法计算其成本，其过程简述如下。</a:t>
            </a:r>
            <a:endParaRPr lang="zh-CN" altLang="en-US" dirty="0"/>
          </a:p>
        </p:txBody>
      </p:sp>
      <p:sp>
        <p:nvSpPr>
          <p:cNvPr id="6" name="文本框 3"/>
          <p:cNvSpPr txBox="1"/>
          <p:nvPr/>
        </p:nvSpPr>
        <p:spPr>
          <a:xfrm>
            <a:off x="-14309" y="404664"/>
            <a:ext cx="7109639"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en-US" dirty="0" smtClean="0">
                <a:latin typeface="宋体" panose="02010600030101010101" pitchFamily="2" charset="-122"/>
              </a:rPr>
              <a:t>第三节  流通加工成本计算的定额法示例</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p:txBody>
          <a:bodyPr>
            <a:normAutofit fontScale="90000"/>
          </a:bodyPr>
          <a:lstStyle/>
          <a:p>
            <a:r>
              <a:rPr lang="zh-CN" altLang="en-US" dirty="0">
                <a:latin typeface="宋体" panose="02010600030101010101" pitchFamily="2" charset="-122"/>
              </a:rPr>
              <a:t>一、定额法成本计算</a:t>
            </a:r>
            <a:r>
              <a:rPr lang="zh-CN" altLang="en-US" dirty="0" smtClean="0">
                <a:latin typeface="宋体" panose="02010600030101010101" pitchFamily="2" charset="-122"/>
              </a:rPr>
              <a:t>程序</a:t>
            </a:r>
            <a:endParaRPr lang="zh-CN" altLang="en-US" dirty="0">
              <a:latin typeface="宋体" panose="02010600030101010101" pitchFamily="2" charset="-122"/>
            </a:endParaRPr>
          </a:p>
        </p:txBody>
      </p:sp>
      <p:graphicFrame>
        <p:nvGraphicFramePr>
          <p:cNvPr id="4" name="内容占位符 3"/>
          <p:cNvGraphicFramePr>
            <a:graphicFrameLocks noGrp="1"/>
          </p:cNvGraphicFramePr>
          <p:nvPr>
            <p:ph idx="1"/>
            <p:extLst>
              <p:ext uri="{D42A27DB-BD31-4B8C-83A1-F6EECF244321}">
                <p14:modId xmlns:p14="http://schemas.microsoft.com/office/powerpoint/2010/main" val="121667430"/>
              </p:ext>
            </p:extLst>
          </p:nvPr>
        </p:nvGraphicFramePr>
        <p:xfrm>
          <a:off x="889000" y="2348881"/>
          <a:ext cx="10463213" cy="34756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文本框 3"/>
          <p:cNvSpPr txBox="1"/>
          <p:nvPr/>
        </p:nvSpPr>
        <p:spPr>
          <a:xfrm>
            <a:off x="-14309" y="404664"/>
            <a:ext cx="7109639"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en-US" dirty="0" smtClean="0">
                <a:latin typeface="宋体" panose="02010600030101010101" pitchFamily="2" charset="-122"/>
              </a:rPr>
              <a:t>第三节  流通加工成本计算的定额法示例</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normAutofit/>
          </a:bodyPr>
          <a:lstStyle/>
          <a:p>
            <a:r>
              <a:rPr lang="zh-CN" altLang="en-US" sz="2800" dirty="0">
                <a:latin typeface="宋体" panose="02010600030101010101" pitchFamily="2" charset="-122"/>
              </a:rPr>
              <a:t>（</a:t>
            </a:r>
            <a:r>
              <a:rPr lang="en-US" altLang="zh-CN" sz="2800" dirty="0">
                <a:latin typeface="宋体" panose="02010600030101010101" pitchFamily="2" charset="-122"/>
              </a:rPr>
              <a:t>1</a:t>
            </a:r>
            <a:r>
              <a:rPr lang="zh-CN" altLang="en-US" sz="2800" dirty="0">
                <a:latin typeface="宋体" panose="02010600030101010101" pitchFamily="2" charset="-122"/>
              </a:rPr>
              <a:t>）账户</a:t>
            </a:r>
            <a:r>
              <a:rPr lang="zh-CN" altLang="en-US" sz="2800" dirty="0" smtClean="0">
                <a:latin typeface="宋体" panose="02010600030101010101" pitchFamily="2" charset="-122"/>
              </a:rPr>
              <a:t>设置</a:t>
            </a:r>
            <a:endParaRPr lang="zh-CN" altLang="en-US" sz="2800" dirty="0">
              <a:latin typeface="宋体" panose="02010600030101010101" pitchFamily="2" charset="-122"/>
            </a:endParaRPr>
          </a:p>
        </p:txBody>
      </p:sp>
      <p:sp>
        <p:nvSpPr>
          <p:cNvPr id="2" name="内容占位符 1"/>
          <p:cNvSpPr>
            <a:spLocks noGrp="1"/>
          </p:cNvSpPr>
          <p:nvPr>
            <p:ph idx="1"/>
          </p:nvPr>
        </p:nvSpPr>
        <p:spPr/>
        <p:txBody>
          <a:bodyPr/>
          <a:lstStyle/>
          <a:p>
            <a:r>
              <a:rPr lang="zh-CN" altLang="en-US" sz="2800" dirty="0">
                <a:latin typeface="宋体" panose="02010600030101010101" pitchFamily="2" charset="-122"/>
              </a:rPr>
              <a:t>按成本计算对象设置成本明细账，按成本项目设“期初在产品成本”、“本月生产费用”、“生产费用合计”、“完工产品成本”和“月末在产品成本”等专栏，各栏又分为“定额成本”、“脱离定额差异”、“定额变动差异”、“材料成本差异”各小栏。若本月初定额有变动，还应加设“月初在产品定额成本变动”栏，并将其分为“定额成本调整”和“定额变动差异”两小栏。</a:t>
            </a:r>
            <a:endParaRPr lang="zh-CN" altLang="en-US" sz="2800" dirty="0"/>
          </a:p>
        </p:txBody>
      </p:sp>
      <p:sp>
        <p:nvSpPr>
          <p:cNvPr id="5" name="文本框 3"/>
          <p:cNvSpPr txBox="1"/>
          <p:nvPr/>
        </p:nvSpPr>
        <p:spPr>
          <a:xfrm>
            <a:off x="-14309" y="404664"/>
            <a:ext cx="7109639"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en-US" dirty="0" smtClean="0">
                <a:latin typeface="宋体" panose="02010600030101010101" pitchFamily="2" charset="-122"/>
              </a:rPr>
              <a:t>第三节  流通加工成本计算的定额法示例</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title"/>
          </p:nvPr>
        </p:nvSpPr>
        <p:spPr/>
        <p:txBody>
          <a:bodyPr/>
          <a:lstStyle/>
          <a:p>
            <a:r>
              <a:rPr lang="zh-CN" altLang="en-US" dirty="0">
                <a:latin typeface="宋体" panose="02010600030101010101" pitchFamily="2" charset="-122"/>
              </a:rPr>
              <a:t>（</a:t>
            </a:r>
            <a:r>
              <a:rPr lang="en-US" altLang="zh-CN" dirty="0">
                <a:latin typeface="宋体" panose="02010600030101010101" pitchFamily="2" charset="-122"/>
              </a:rPr>
              <a:t>2</a:t>
            </a:r>
            <a:r>
              <a:rPr lang="zh-CN" altLang="en-US" dirty="0">
                <a:latin typeface="宋体" panose="02010600030101010101" pitchFamily="2" charset="-122"/>
              </a:rPr>
              <a:t>）编制费用分配</a:t>
            </a:r>
            <a:r>
              <a:rPr lang="zh-CN" altLang="en-US" dirty="0" smtClean="0">
                <a:latin typeface="宋体" panose="02010600030101010101" pitchFamily="2" charset="-122"/>
              </a:rPr>
              <a:t>明细表</a:t>
            </a:r>
            <a:endParaRPr lang="zh-CN" altLang="en-US" dirty="0">
              <a:latin typeface="宋体" panose="02010600030101010101" pitchFamily="2" charset="-122"/>
            </a:endParaRPr>
          </a:p>
        </p:txBody>
      </p:sp>
      <p:sp>
        <p:nvSpPr>
          <p:cNvPr id="2" name="内容占位符 1"/>
          <p:cNvSpPr>
            <a:spLocks noGrp="1"/>
          </p:cNvSpPr>
          <p:nvPr>
            <p:ph idx="1"/>
          </p:nvPr>
        </p:nvSpPr>
        <p:spPr/>
        <p:txBody>
          <a:bodyPr/>
          <a:lstStyle/>
          <a:p>
            <a:r>
              <a:rPr lang="zh-CN" altLang="en-US" dirty="0">
                <a:latin typeface="宋体" panose="02010600030101010101" pitchFamily="2" charset="-122"/>
              </a:rPr>
              <a:t>各项费用应按定额成本和脱离定额差异进行汇总和分配。</a:t>
            </a:r>
            <a:endParaRPr lang="zh-CN" altLang="en-US" dirty="0"/>
          </a:p>
        </p:txBody>
      </p:sp>
      <p:sp>
        <p:nvSpPr>
          <p:cNvPr id="5" name="文本框 3"/>
          <p:cNvSpPr txBox="1"/>
          <p:nvPr/>
        </p:nvSpPr>
        <p:spPr>
          <a:xfrm>
            <a:off x="-14309" y="404664"/>
            <a:ext cx="7109639"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en-US" dirty="0" smtClean="0">
                <a:latin typeface="宋体" panose="02010600030101010101" pitchFamily="2" charset="-122"/>
              </a:rPr>
              <a:t>第三节  流通加工成本计算的定额法示例</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title"/>
          </p:nvPr>
        </p:nvSpPr>
        <p:spPr/>
        <p:txBody>
          <a:bodyPr>
            <a:normAutofit/>
          </a:bodyPr>
          <a:lstStyle/>
          <a:p>
            <a:r>
              <a:rPr lang="zh-CN" altLang="en-US" dirty="0">
                <a:latin typeface="宋体" panose="02010600030101010101" pitchFamily="2" charset="-122"/>
              </a:rPr>
              <a:t>（</a:t>
            </a:r>
            <a:r>
              <a:rPr lang="en-US" altLang="zh-CN" dirty="0">
                <a:latin typeface="宋体" panose="02010600030101010101" pitchFamily="2" charset="-122"/>
              </a:rPr>
              <a:t>3</a:t>
            </a:r>
            <a:r>
              <a:rPr lang="zh-CN" altLang="en-US" dirty="0">
                <a:latin typeface="宋体" panose="02010600030101010101" pitchFamily="2" charset="-122"/>
              </a:rPr>
              <a:t>）登记各产品成本</a:t>
            </a:r>
            <a:r>
              <a:rPr lang="zh-CN" altLang="en-US" dirty="0" smtClean="0">
                <a:latin typeface="宋体" panose="02010600030101010101" pitchFamily="2" charset="-122"/>
              </a:rPr>
              <a:t>明细账</a:t>
            </a:r>
            <a:endParaRPr lang="zh-CN" altLang="en-US" dirty="0">
              <a:latin typeface="宋体" panose="02010600030101010101" pitchFamily="2" charset="-122"/>
            </a:endParaRPr>
          </a:p>
        </p:txBody>
      </p:sp>
      <p:sp>
        <p:nvSpPr>
          <p:cNvPr id="2" name="内容占位符 1"/>
          <p:cNvSpPr>
            <a:spLocks noGrp="1"/>
          </p:cNvSpPr>
          <p:nvPr>
            <p:ph idx="1"/>
          </p:nvPr>
        </p:nvSpPr>
        <p:spPr/>
        <p:txBody>
          <a:bodyPr/>
          <a:lstStyle/>
          <a:p>
            <a:r>
              <a:rPr lang="zh-CN" altLang="zh-CN" sz="2400" dirty="0"/>
              <a:t>产品明细账中的期初在产品成本各栏目可根据上月成本明细账中的期末在产品各栏目填列。若月初定额发生下调，可在“月初在产品定额成本变动”栏中的“定额成本调整”栏用“</a:t>
            </a:r>
            <a:r>
              <a:rPr lang="en-US" altLang="zh-CN" sz="2400" dirty="0"/>
              <a:t>-</a:t>
            </a:r>
            <a:r>
              <a:rPr lang="zh-CN" altLang="zh-CN" sz="2400" dirty="0"/>
              <a:t>”号表示，同时，在“定额变动差异”栏用“</a:t>
            </a:r>
            <a:r>
              <a:rPr lang="en-US" altLang="zh-CN" sz="2400" dirty="0"/>
              <a:t>+</a:t>
            </a:r>
            <a:r>
              <a:rPr lang="zh-CN" altLang="zh-CN" sz="2400" dirty="0"/>
              <a:t>”符号表示；若定额成本发生上调，则在“定额成本调整”栏用“</a:t>
            </a:r>
            <a:r>
              <a:rPr lang="en-US" altLang="zh-CN" sz="2400" dirty="0"/>
              <a:t>+</a:t>
            </a:r>
            <a:r>
              <a:rPr lang="zh-CN" altLang="zh-CN" sz="2400" dirty="0"/>
              <a:t>”号表示，同时，在“定额变动差异”栏用“</a:t>
            </a:r>
            <a:r>
              <a:rPr lang="en-US" altLang="zh-CN" sz="2400" dirty="0"/>
              <a:t>-</a:t>
            </a:r>
            <a:r>
              <a:rPr lang="zh-CN" altLang="zh-CN" sz="2400" dirty="0"/>
              <a:t>”号表示。“本月生产费用 ”各栏目可根据各费用分配明细表填列。然后，将“月初在产品”、“月初在产品定额成本变动”和“本月生产费用”各栏的数字分别按定额成本、脱离定额变动差异和定额变动差异相加，记入“生产费用合计”栏内</a:t>
            </a:r>
            <a:r>
              <a:rPr lang="zh-CN" altLang="zh-CN" sz="2400" dirty="0" smtClean="0"/>
              <a:t>。</a:t>
            </a:r>
            <a:endParaRPr lang="zh-CN" altLang="en-US" sz="2400" dirty="0"/>
          </a:p>
        </p:txBody>
      </p:sp>
      <p:sp>
        <p:nvSpPr>
          <p:cNvPr id="5" name="文本框 3"/>
          <p:cNvSpPr txBox="1"/>
          <p:nvPr/>
        </p:nvSpPr>
        <p:spPr>
          <a:xfrm>
            <a:off x="-14309" y="404664"/>
            <a:ext cx="7109639"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en-US" dirty="0" smtClean="0">
                <a:latin typeface="宋体" panose="02010600030101010101" pitchFamily="2" charset="-122"/>
              </a:rPr>
              <a:t>第三节  流通加工成本计算的定额法示例</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2"/>
          <p:cNvSpPr>
            <a:spLocks noGrp="1" noChangeArrowheads="1"/>
          </p:cNvSpPr>
          <p:nvPr>
            <p:ph type="title"/>
          </p:nvPr>
        </p:nvSpPr>
        <p:spPr/>
        <p:txBody>
          <a:bodyPr>
            <a:normAutofit/>
          </a:bodyPr>
          <a:lstStyle/>
          <a:p>
            <a:r>
              <a:rPr lang="zh-CN" altLang="en-US" sz="2800" dirty="0">
                <a:latin typeface="宋体" panose="02010600030101010101" pitchFamily="2" charset="-122"/>
              </a:rPr>
              <a:t>（</a:t>
            </a:r>
            <a:r>
              <a:rPr lang="en-US" altLang="zh-CN" sz="2800" dirty="0">
                <a:latin typeface="宋体" panose="02010600030101010101" pitchFamily="2" charset="-122"/>
              </a:rPr>
              <a:t>4</a:t>
            </a:r>
            <a:r>
              <a:rPr lang="zh-CN" altLang="en-US" sz="2800" dirty="0">
                <a:latin typeface="宋体" panose="02010600030101010101" pitchFamily="2" charset="-122"/>
              </a:rPr>
              <a:t>）计算完工产品和月末在产品的</a:t>
            </a:r>
            <a:r>
              <a:rPr lang="zh-CN" altLang="en-US" sz="2800" dirty="0" smtClean="0">
                <a:latin typeface="宋体" panose="02010600030101010101" pitchFamily="2" charset="-122"/>
              </a:rPr>
              <a:t>实际成本</a:t>
            </a:r>
            <a:endParaRPr lang="zh-CN" altLang="en-US" sz="2800" dirty="0">
              <a:latin typeface="宋体" panose="02010600030101010101" pitchFamily="2" charset="-122"/>
            </a:endParaRPr>
          </a:p>
        </p:txBody>
      </p:sp>
      <p:sp>
        <p:nvSpPr>
          <p:cNvPr id="2" name="内容占位符 1"/>
          <p:cNvSpPr>
            <a:spLocks noGrp="1"/>
          </p:cNvSpPr>
          <p:nvPr>
            <p:ph idx="1"/>
          </p:nvPr>
        </p:nvSpPr>
        <p:spPr/>
        <p:txBody>
          <a:bodyPr/>
          <a:lstStyle/>
          <a:p>
            <a:r>
              <a:rPr lang="zh-CN" altLang="zh-CN" dirty="0"/>
              <a:t>产成品的定额成本应根据事先编制好的产品定额成本表中产品月初成本定额乘以产成品数量求得，然后，根据“生产费用合计”中的定额成本合计减去产成品的定额成本，就是月末在产品的定额成本。对于各种成本差异，可采用定额比例法在完工产品和月末在产品间按定额成本比例进行分配。</a:t>
            </a:r>
            <a:endParaRPr lang="zh-CN" alt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p:txBody>
          <a:bodyPr/>
          <a:lstStyle/>
          <a:p>
            <a:pPr algn="ctr"/>
            <a:r>
              <a:rPr lang="zh-CN" altLang="en-US" dirty="0">
                <a:latin typeface="宋体" panose="02010600030101010101" pitchFamily="2" charset="-122"/>
              </a:rPr>
              <a:t>二、定额成本的计算</a:t>
            </a:r>
          </a:p>
        </p:txBody>
      </p:sp>
      <p:graphicFrame>
        <p:nvGraphicFramePr>
          <p:cNvPr id="3" name="内容占位符 2"/>
          <p:cNvGraphicFramePr>
            <a:graphicFrameLocks noGrp="1"/>
          </p:cNvGraphicFramePr>
          <p:nvPr>
            <p:ph idx="1"/>
            <p:extLst>
              <p:ext uri="{D42A27DB-BD31-4B8C-83A1-F6EECF244321}">
                <p14:modId xmlns:p14="http://schemas.microsoft.com/office/powerpoint/2010/main" val="2397712482"/>
              </p:ext>
            </p:extLst>
          </p:nvPr>
        </p:nvGraphicFramePr>
        <p:xfrm>
          <a:off x="889000" y="1709173"/>
          <a:ext cx="10463213" cy="34396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文本框 3"/>
          <p:cNvSpPr txBox="1"/>
          <p:nvPr/>
        </p:nvSpPr>
        <p:spPr>
          <a:xfrm>
            <a:off x="-14309" y="404664"/>
            <a:ext cx="7109639"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en-US" dirty="0" smtClean="0">
                <a:latin typeface="宋体" panose="02010600030101010101" pitchFamily="2" charset="-122"/>
              </a:rPr>
              <a:t>第三节  流通加工成本计算的定额法示例</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r>
              <a:rPr lang="zh-CN" altLang="zh-CN" kern="100" dirty="0" smtClean="0">
                <a:latin typeface="黑体"/>
                <a:cs typeface="Times New Roman"/>
              </a:rPr>
              <a:t>二、流通加工直接材料费用的归集与分配</a:t>
            </a:r>
            <a:endParaRPr lang="zh-CN" altLang="en-US" dirty="0"/>
          </a:p>
        </p:txBody>
      </p:sp>
      <p:sp>
        <p:nvSpPr>
          <p:cNvPr id="7" name="内容占位符 6"/>
          <p:cNvSpPr>
            <a:spLocks noGrp="1"/>
          </p:cNvSpPr>
          <p:nvPr>
            <p:ph idx="1"/>
          </p:nvPr>
        </p:nvSpPr>
        <p:spPr/>
        <p:txBody>
          <a:bodyPr/>
          <a:lstStyle/>
          <a:p>
            <a:r>
              <a:rPr lang="en-US" altLang="zh-CN" kern="100" dirty="0" smtClean="0">
                <a:latin typeface="黑体"/>
                <a:cs typeface="Times New Roman"/>
              </a:rPr>
              <a:t>1</a:t>
            </a:r>
            <a:r>
              <a:rPr lang="zh-CN" altLang="zh-CN" kern="100" dirty="0" smtClean="0">
                <a:latin typeface="黑体"/>
                <a:cs typeface="Times New Roman"/>
              </a:rPr>
              <a:t>．流通加工直接材料费用的归集</a:t>
            </a:r>
            <a:endParaRPr lang="en-US" altLang="zh-CN" kern="100" dirty="0" smtClean="0">
              <a:latin typeface="黑体"/>
              <a:cs typeface="Times New Roman"/>
            </a:endParaRPr>
          </a:p>
          <a:p>
            <a:pPr lvl="1"/>
            <a:r>
              <a:rPr lang="zh-CN" altLang="zh-CN" dirty="0" smtClean="0"/>
              <a:t>（</a:t>
            </a:r>
            <a:r>
              <a:rPr lang="en-US" altLang="zh-CN" dirty="0" smtClean="0"/>
              <a:t>1</a:t>
            </a:r>
            <a:r>
              <a:rPr lang="zh-CN" altLang="zh-CN" dirty="0" smtClean="0"/>
              <a:t>）材料消耗量的计算</a:t>
            </a:r>
          </a:p>
          <a:p>
            <a:pPr lvl="1"/>
            <a:r>
              <a:rPr lang="zh-CN" altLang="zh-CN" dirty="0" smtClean="0"/>
              <a:t>（</a:t>
            </a:r>
            <a:r>
              <a:rPr lang="en-US" altLang="zh-CN" dirty="0" smtClean="0"/>
              <a:t>2</a:t>
            </a:r>
            <a:r>
              <a:rPr lang="zh-CN" altLang="zh-CN" dirty="0" smtClean="0"/>
              <a:t>）消耗材料价格的计算</a:t>
            </a:r>
            <a:endParaRPr lang="zh-CN" altLang="zh-CN" kern="100" dirty="0" smtClean="0">
              <a:latin typeface="黑体"/>
              <a:cs typeface="Times New Roman"/>
            </a:endParaRPr>
          </a:p>
          <a:p>
            <a:pPr lvl="1"/>
            <a:r>
              <a:rPr lang="zh-CN" altLang="zh-CN" kern="100" dirty="0" smtClean="0">
                <a:latin typeface="Times New Roman"/>
                <a:cs typeface="Times New Roman"/>
              </a:rPr>
              <a:t>（</a:t>
            </a:r>
            <a:r>
              <a:rPr lang="en-US" altLang="zh-CN" kern="100" dirty="0" smtClean="0">
                <a:latin typeface="Times New Roman"/>
              </a:rPr>
              <a:t>3</a:t>
            </a:r>
            <a:r>
              <a:rPr lang="zh-CN" altLang="zh-CN" kern="100" dirty="0" smtClean="0">
                <a:latin typeface="Times New Roman"/>
                <a:cs typeface="Times New Roman"/>
              </a:rPr>
              <a:t>）直接材料费用的归集</a:t>
            </a:r>
            <a:endParaRPr lang="en-US" altLang="zh-CN" kern="100" dirty="0" smtClean="0">
              <a:latin typeface="Times New Roman"/>
              <a:cs typeface="Times New Roman"/>
            </a:endParaRPr>
          </a:p>
          <a:p>
            <a:r>
              <a:rPr lang="en-US" altLang="zh-CN" kern="100" dirty="0" smtClean="0">
                <a:latin typeface="黑体"/>
                <a:cs typeface="Times New Roman"/>
              </a:rPr>
              <a:t>2</a:t>
            </a:r>
            <a:r>
              <a:rPr lang="zh-CN" altLang="zh-CN" kern="100" dirty="0" smtClean="0">
                <a:latin typeface="黑体"/>
                <a:cs typeface="Times New Roman"/>
              </a:rPr>
              <a:t>．流通加工直接材料费用的分配</a:t>
            </a:r>
            <a:endParaRPr lang="zh-CN" altLang="en-US" dirty="0"/>
          </a:p>
        </p:txBody>
      </p:sp>
      <p:sp>
        <p:nvSpPr>
          <p:cNvPr id="4" name="文本框 4"/>
          <p:cNvSpPr txBox="1"/>
          <p:nvPr/>
        </p:nvSpPr>
        <p:spPr>
          <a:xfrm>
            <a:off x="-14309" y="404664"/>
            <a:ext cx="6942926"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en-US" dirty="0" smtClean="0"/>
              <a:t>第一节 </a:t>
            </a:r>
            <a:r>
              <a:rPr lang="zh-CN" altLang="zh-CN" dirty="0" smtClean="0"/>
              <a:t>流通加工成本费用的归集与分配</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63352" y="1916832"/>
            <a:ext cx="11629292" cy="3780420"/>
          </a:xfrm>
          <a:prstGeom prst="rect">
            <a:avLst/>
          </a:prstGeom>
          <a:solidFill>
            <a:schemeClr val="accent3">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0466" name="Rectangle 2"/>
          <p:cNvSpPr>
            <a:spLocks noGrp="1" noChangeArrowheads="1"/>
          </p:cNvSpPr>
          <p:nvPr>
            <p:ph type="title"/>
          </p:nvPr>
        </p:nvSpPr>
        <p:spPr>
          <a:xfrm>
            <a:off x="837064" y="2365449"/>
            <a:ext cx="10464800" cy="612068"/>
          </a:xfrm>
        </p:spPr>
        <p:txBody>
          <a:bodyPr/>
          <a:lstStyle/>
          <a:p>
            <a:pPr algn="r"/>
            <a:r>
              <a:rPr lang="zh-CN" altLang="zh-CN" dirty="0" smtClean="0"/>
              <a:t>表</a:t>
            </a:r>
            <a:r>
              <a:rPr lang="en-US" altLang="zh-CN" dirty="0"/>
              <a:t>10-19  </a:t>
            </a:r>
            <a:r>
              <a:rPr lang="zh-CN" altLang="zh-CN" dirty="0"/>
              <a:t>乙产品产量统计</a:t>
            </a:r>
            <a:r>
              <a:rPr lang="en-US" altLang="zh-CN" dirty="0"/>
              <a:t> </a:t>
            </a:r>
            <a:r>
              <a:rPr lang="en-US" altLang="zh-CN" dirty="0" smtClean="0"/>
              <a:t>         </a:t>
            </a:r>
            <a:r>
              <a:rPr lang="zh-CN" altLang="zh-CN" dirty="0" smtClean="0"/>
              <a:t>单位</a:t>
            </a:r>
            <a:r>
              <a:rPr lang="zh-CN" altLang="zh-CN" dirty="0"/>
              <a:t>：</a:t>
            </a:r>
            <a:r>
              <a:rPr lang="zh-CN" altLang="zh-CN" dirty="0" smtClean="0"/>
              <a:t>件</a:t>
            </a:r>
            <a:endParaRPr lang="zh-CN" altLang="en-US" sz="2800" dirty="0">
              <a:latin typeface="宋体" panose="02010600030101010101" pitchFamily="2" charset="-122"/>
            </a:endParaRPr>
          </a:p>
        </p:txBody>
      </p:sp>
      <p:sp>
        <p:nvSpPr>
          <p:cNvPr id="2" name="矩形 1"/>
          <p:cNvSpPr/>
          <p:nvPr/>
        </p:nvSpPr>
        <p:spPr>
          <a:xfrm>
            <a:off x="299356" y="978064"/>
            <a:ext cx="5109091" cy="584775"/>
          </a:xfrm>
          <a:prstGeom prst="rect">
            <a:avLst/>
          </a:prstGeom>
        </p:spPr>
        <p:txBody>
          <a:bodyPr wrap="none">
            <a:spAutoFit/>
          </a:bodyPr>
          <a:lstStyle/>
          <a:p>
            <a:r>
              <a:rPr lang="en-US" altLang="zh-CN" sz="3200" b="1" dirty="0" smtClean="0">
                <a:solidFill>
                  <a:srgbClr val="000000"/>
                </a:solidFill>
                <a:latin typeface="宋体" panose="02010600030101010101" pitchFamily="2" charset="-122"/>
              </a:rPr>
              <a:t>1</a:t>
            </a:r>
            <a:r>
              <a:rPr lang="zh-CN" altLang="en-US" sz="3200" b="1" dirty="0" smtClean="0">
                <a:solidFill>
                  <a:srgbClr val="000000"/>
                </a:solidFill>
                <a:latin typeface="宋体" panose="02010600030101010101" pitchFamily="2" charset="-122"/>
              </a:rPr>
              <a:t>、产量记录如表</a:t>
            </a:r>
            <a:r>
              <a:rPr lang="en-US" altLang="zh-CN" sz="3200" b="1" dirty="0" smtClean="0">
                <a:solidFill>
                  <a:srgbClr val="000000"/>
                </a:solidFill>
                <a:latin typeface="宋体" panose="02010600030101010101" pitchFamily="2" charset="-122"/>
              </a:rPr>
              <a:t>10-19</a:t>
            </a:r>
            <a:r>
              <a:rPr lang="zh-CN" altLang="en-US" sz="3200" b="1" dirty="0" smtClean="0">
                <a:solidFill>
                  <a:srgbClr val="000000"/>
                </a:solidFill>
                <a:latin typeface="宋体" panose="02010600030101010101" pitchFamily="2" charset="-122"/>
              </a:rPr>
              <a:t>所示</a:t>
            </a:r>
            <a:endParaRPr lang="zh-CN" altLang="en-US" sz="3200" b="1" dirty="0">
              <a:solidFill>
                <a:srgbClr val="000000"/>
              </a:solidFill>
            </a:endParaRPr>
          </a:p>
        </p:txBody>
      </p:sp>
      <p:graphicFrame>
        <p:nvGraphicFramePr>
          <p:cNvPr id="4" name="内容占位符 3"/>
          <p:cNvGraphicFramePr>
            <a:graphicFrameLocks noGrp="1"/>
          </p:cNvGraphicFramePr>
          <p:nvPr>
            <p:ph idx="1"/>
            <p:extLst>
              <p:ext uri="{D42A27DB-BD31-4B8C-83A1-F6EECF244321}">
                <p14:modId xmlns:p14="http://schemas.microsoft.com/office/powerpoint/2010/main" val="3510257265"/>
              </p:ext>
            </p:extLst>
          </p:nvPr>
        </p:nvGraphicFramePr>
        <p:xfrm>
          <a:off x="839788" y="3356992"/>
          <a:ext cx="10463212" cy="1188000"/>
        </p:xfrm>
        <a:graphic>
          <a:graphicData uri="http://schemas.openxmlformats.org/drawingml/2006/table">
            <a:tbl>
              <a:tblPr>
                <a:tableStyleId>{5940675A-B579-460E-94D1-54222C63F5DA}</a:tableStyleId>
              </a:tblPr>
              <a:tblGrid>
                <a:gridCol w="1785024">
                  <a:extLst>
                    <a:ext uri="{9D8B030D-6E8A-4147-A177-3AD203B41FA5}">
                      <a16:colId xmlns:a16="http://schemas.microsoft.com/office/drawing/2014/main" val="20000"/>
                    </a:ext>
                  </a:extLst>
                </a:gridCol>
                <a:gridCol w="2138681">
                  <a:extLst>
                    <a:ext uri="{9D8B030D-6E8A-4147-A177-3AD203B41FA5}">
                      <a16:colId xmlns:a16="http://schemas.microsoft.com/office/drawing/2014/main" val="20001"/>
                    </a:ext>
                  </a:extLst>
                </a:gridCol>
                <a:gridCol w="1908489">
                  <a:extLst>
                    <a:ext uri="{9D8B030D-6E8A-4147-A177-3AD203B41FA5}">
                      <a16:colId xmlns:a16="http://schemas.microsoft.com/office/drawing/2014/main" val="20002"/>
                    </a:ext>
                  </a:extLst>
                </a:gridCol>
                <a:gridCol w="2494430">
                  <a:extLst>
                    <a:ext uri="{9D8B030D-6E8A-4147-A177-3AD203B41FA5}">
                      <a16:colId xmlns:a16="http://schemas.microsoft.com/office/drawing/2014/main" val="20003"/>
                    </a:ext>
                  </a:extLst>
                </a:gridCol>
                <a:gridCol w="2136588">
                  <a:extLst>
                    <a:ext uri="{9D8B030D-6E8A-4147-A177-3AD203B41FA5}">
                      <a16:colId xmlns:a16="http://schemas.microsoft.com/office/drawing/2014/main" val="20004"/>
                    </a:ext>
                  </a:extLst>
                </a:gridCol>
              </a:tblGrid>
              <a:tr h="594000">
                <a:tc>
                  <a:txBody>
                    <a:bodyPr/>
                    <a:lstStyle/>
                    <a:p>
                      <a:pPr algn="ctr">
                        <a:spcAft>
                          <a:spcPts val="0"/>
                        </a:spcAft>
                      </a:pPr>
                      <a:r>
                        <a:rPr lang="zh-CN" sz="2400" b="1" kern="100" dirty="0">
                          <a:solidFill>
                            <a:srgbClr val="000000"/>
                          </a:solidFill>
                          <a:effectLst/>
                          <a:latin typeface="+mj-ea"/>
                          <a:ea typeface="+mj-ea"/>
                        </a:rPr>
                        <a:t>产品名称</a:t>
                      </a:r>
                    </a:p>
                  </a:txBody>
                  <a:tcPr marL="68238" marR="68238" marT="0" marB="0" anchor="ctr"/>
                </a:tc>
                <a:tc>
                  <a:txBody>
                    <a:bodyPr/>
                    <a:lstStyle/>
                    <a:p>
                      <a:pPr algn="ctr">
                        <a:spcAft>
                          <a:spcPts val="0"/>
                        </a:spcAft>
                      </a:pPr>
                      <a:r>
                        <a:rPr lang="zh-CN" sz="2400" b="1" kern="100">
                          <a:solidFill>
                            <a:srgbClr val="000000"/>
                          </a:solidFill>
                          <a:effectLst/>
                          <a:latin typeface="+mj-ea"/>
                          <a:ea typeface="+mj-ea"/>
                        </a:rPr>
                        <a:t>月初在产品</a:t>
                      </a:r>
                    </a:p>
                  </a:txBody>
                  <a:tcPr marL="68238" marR="68238" marT="0" marB="0" anchor="ctr"/>
                </a:tc>
                <a:tc>
                  <a:txBody>
                    <a:bodyPr/>
                    <a:lstStyle/>
                    <a:p>
                      <a:pPr marL="45720" algn="ctr">
                        <a:spcAft>
                          <a:spcPts val="0"/>
                        </a:spcAft>
                      </a:pPr>
                      <a:r>
                        <a:rPr lang="zh-CN" sz="2400" b="1" kern="100" dirty="0">
                          <a:solidFill>
                            <a:srgbClr val="000000"/>
                          </a:solidFill>
                          <a:effectLst/>
                          <a:latin typeface="+mj-ea"/>
                          <a:ea typeface="+mj-ea"/>
                        </a:rPr>
                        <a:t>本月投产</a:t>
                      </a:r>
                    </a:p>
                  </a:txBody>
                  <a:tcPr marL="68238" marR="68238" marT="0" marB="0" anchor="ctr"/>
                </a:tc>
                <a:tc>
                  <a:txBody>
                    <a:bodyPr/>
                    <a:lstStyle/>
                    <a:p>
                      <a:pPr algn="ctr">
                        <a:spcAft>
                          <a:spcPts val="0"/>
                        </a:spcAft>
                      </a:pPr>
                      <a:r>
                        <a:rPr lang="zh-CN" sz="2400" b="1" kern="100">
                          <a:solidFill>
                            <a:srgbClr val="000000"/>
                          </a:solidFill>
                          <a:effectLst/>
                          <a:latin typeface="+mj-ea"/>
                          <a:ea typeface="+mj-ea"/>
                        </a:rPr>
                        <a:t>本月完工产品</a:t>
                      </a:r>
                    </a:p>
                  </a:txBody>
                  <a:tcPr marL="68238" marR="68238" marT="0" marB="0" anchor="ctr"/>
                </a:tc>
                <a:tc>
                  <a:txBody>
                    <a:bodyPr/>
                    <a:lstStyle/>
                    <a:p>
                      <a:pPr algn="ctr">
                        <a:spcAft>
                          <a:spcPts val="0"/>
                        </a:spcAft>
                      </a:pPr>
                      <a:r>
                        <a:rPr lang="zh-CN" sz="2400" b="1" kern="100">
                          <a:solidFill>
                            <a:srgbClr val="000000"/>
                          </a:solidFill>
                          <a:effectLst/>
                          <a:latin typeface="+mj-ea"/>
                          <a:ea typeface="+mj-ea"/>
                        </a:rPr>
                        <a:t>月末在产品</a:t>
                      </a:r>
                    </a:p>
                  </a:txBody>
                  <a:tcPr marL="68238" marR="68238" marT="0" marB="0" anchor="ctr"/>
                </a:tc>
                <a:extLst>
                  <a:ext uri="{0D108BD9-81ED-4DB2-BD59-A6C34878D82A}">
                    <a16:rowId xmlns:a16="http://schemas.microsoft.com/office/drawing/2014/main" val="10000"/>
                  </a:ext>
                </a:extLst>
              </a:tr>
              <a:tr h="594000">
                <a:tc>
                  <a:txBody>
                    <a:bodyPr/>
                    <a:lstStyle/>
                    <a:p>
                      <a:pPr algn="ctr">
                        <a:spcAft>
                          <a:spcPts val="0"/>
                        </a:spcAft>
                      </a:pPr>
                      <a:r>
                        <a:rPr lang="zh-CN" sz="2400" b="1" kern="100">
                          <a:solidFill>
                            <a:srgbClr val="000000"/>
                          </a:solidFill>
                          <a:effectLst/>
                          <a:latin typeface="+mj-ea"/>
                          <a:ea typeface="+mj-ea"/>
                        </a:rPr>
                        <a:t>乙产品</a:t>
                      </a:r>
                    </a:p>
                  </a:txBody>
                  <a:tcPr marL="68238" marR="68238" marT="0" marB="0" anchor="ctr"/>
                </a:tc>
                <a:tc>
                  <a:txBody>
                    <a:bodyPr/>
                    <a:lstStyle/>
                    <a:p>
                      <a:pPr algn="ctr">
                        <a:spcAft>
                          <a:spcPts val="0"/>
                        </a:spcAft>
                      </a:pPr>
                      <a:r>
                        <a:rPr lang="en-US" sz="2400" b="1" kern="100" dirty="0">
                          <a:solidFill>
                            <a:srgbClr val="000000"/>
                          </a:solidFill>
                          <a:effectLst/>
                          <a:latin typeface="+mj-ea"/>
                          <a:ea typeface="+mj-ea"/>
                        </a:rPr>
                        <a:t>4</a:t>
                      </a:r>
                      <a:endParaRPr lang="zh-CN" sz="2400" b="1" kern="100" dirty="0">
                        <a:solidFill>
                          <a:srgbClr val="000000"/>
                        </a:solidFill>
                        <a:effectLst/>
                        <a:latin typeface="+mj-ea"/>
                        <a:ea typeface="+mj-ea"/>
                      </a:endParaRPr>
                    </a:p>
                  </a:txBody>
                  <a:tcPr marL="68238" marR="68238" marT="0" marB="0" anchor="ctr"/>
                </a:tc>
                <a:tc>
                  <a:txBody>
                    <a:bodyPr/>
                    <a:lstStyle/>
                    <a:p>
                      <a:pPr algn="ctr">
                        <a:spcAft>
                          <a:spcPts val="0"/>
                        </a:spcAft>
                      </a:pPr>
                      <a:r>
                        <a:rPr lang="en-US" sz="2400" b="1" kern="100">
                          <a:solidFill>
                            <a:srgbClr val="000000"/>
                          </a:solidFill>
                          <a:effectLst/>
                          <a:latin typeface="+mj-ea"/>
                          <a:ea typeface="+mj-ea"/>
                        </a:rPr>
                        <a:t>116</a:t>
                      </a:r>
                      <a:endParaRPr lang="zh-CN" sz="2400" b="1" kern="100">
                        <a:solidFill>
                          <a:srgbClr val="000000"/>
                        </a:solidFill>
                        <a:effectLst/>
                        <a:latin typeface="+mj-ea"/>
                        <a:ea typeface="+mj-ea"/>
                      </a:endParaRPr>
                    </a:p>
                  </a:txBody>
                  <a:tcPr marL="68238" marR="68238" marT="0" marB="0" anchor="ctr"/>
                </a:tc>
                <a:tc>
                  <a:txBody>
                    <a:bodyPr/>
                    <a:lstStyle/>
                    <a:p>
                      <a:pPr algn="ctr">
                        <a:spcAft>
                          <a:spcPts val="0"/>
                        </a:spcAft>
                      </a:pPr>
                      <a:r>
                        <a:rPr lang="en-US" sz="2400" b="1" kern="100">
                          <a:solidFill>
                            <a:srgbClr val="000000"/>
                          </a:solidFill>
                          <a:effectLst/>
                          <a:latin typeface="+mj-ea"/>
                          <a:ea typeface="+mj-ea"/>
                        </a:rPr>
                        <a:t>100</a:t>
                      </a:r>
                      <a:endParaRPr lang="zh-CN" sz="2400" b="1" kern="100">
                        <a:solidFill>
                          <a:srgbClr val="000000"/>
                        </a:solidFill>
                        <a:effectLst/>
                        <a:latin typeface="+mj-ea"/>
                        <a:ea typeface="+mj-ea"/>
                      </a:endParaRPr>
                    </a:p>
                  </a:txBody>
                  <a:tcPr marL="68238" marR="68238" marT="0" marB="0" anchor="ctr"/>
                </a:tc>
                <a:tc>
                  <a:txBody>
                    <a:bodyPr/>
                    <a:lstStyle/>
                    <a:p>
                      <a:pPr algn="ctr">
                        <a:spcAft>
                          <a:spcPts val="0"/>
                        </a:spcAft>
                      </a:pPr>
                      <a:r>
                        <a:rPr lang="en-US" sz="2400" b="1" kern="100" dirty="0">
                          <a:solidFill>
                            <a:srgbClr val="000000"/>
                          </a:solidFill>
                          <a:effectLst/>
                          <a:latin typeface="+mj-ea"/>
                          <a:ea typeface="+mj-ea"/>
                        </a:rPr>
                        <a:t>20</a:t>
                      </a:r>
                      <a:endParaRPr lang="zh-CN" sz="2400" b="1" kern="100" dirty="0">
                        <a:solidFill>
                          <a:srgbClr val="000000"/>
                        </a:solidFill>
                        <a:effectLst/>
                        <a:latin typeface="+mj-ea"/>
                        <a:ea typeface="+mj-ea"/>
                      </a:endParaRPr>
                    </a:p>
                  </a:txBody>
                  <a:tcPr marL="68238" marR="68238" marT="0" marB="0" anchor="ctr"/>
                </a:tc>
                <a:extLst>
                  <a:ext uri="{0D108BD9-81ED-4DB2-BD59-A6C34878D82A}">
                    <a16:rowId xmlns:a16="http://schemas.microsoft.com/office/drawing/2014/main" val="10001"/>
                  </a:ext>
                </a:extLst>
              </a:tr>
            </a:tbl>
          </a:graphicData>
        </a:graphic>
      </p:graphicFrame>
      <p:sp>
        <p:nvSpPr>
          <p:cNvPr id="8" name="文本框 3"/>
          <p:cNvSpPr txBox="1"/>
          <p:nvPr/>
        </p:nvSpPr>
        <p:spPr>
          <a:xfrm>
            <a:off x="-14309" y="404664"/>
            <a:ext cx="7109639"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en-US" dirty="0" smtClean="0">
                <a:latin typeface="宋体" panose="02010600030101010101" pitchFamily="2" charset="-122"/>
              </a:rPr>
              <a:t>第三节  流通加工成本计算的定额法示例</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63352" y="1916832"/>
            <a:ext cx="11629292" cy="3780420"/>
          </a:xfrm>
          <a:prstGeom prst="rect">
            <a:avLst/>
          </a:prstGeom>
          <a:solidFill>
            <a:schemeClr val="accent3">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3538" name="Rectangle 2"/>
          <p:cNvSpPr>
            <a:spLocks noGrp="1" noChangeArrowheads="1"/>
          </p:cNvSpPr>
          <p:nvPr>
            <p:ph type="title"/>
          </p:nvPr>
        </p:nvSpPr>
        <p:spPr>
          <a:xfrm>
            <a:off x="851780" y="1999245"/>
            <a:ext cx="10464800" cy="612068"/>
          </a:xfrm>
        </p:spPr>
        <p:txBody>
          <a:bodyPr>
            <a:normAutofit/>
          </a:bodyPr>
          <a:lstStyle/>
          <a:p>
            <a:r>
              <a:rPr lang="zh-CN" altLang="zh-CN" sz="2400" dirty="0" smtClean="0"/>
              <a:t>表</a:t>
            </a:r>
            <a:r>
              <a:rPr lang="en-US" altLang="zh-CN" sz="2400" dirty="0"/>
              <a:t>10-20  </a:t>
            </a:r>
            <a:r>
              <a:rPr lang="zh-CN" altLang="zh-CN" sz="2400" dirty="0"/>
              <a:t>乙产品定额成本分项</a:t>
            </a:r>
            <a:r>
              <a:rPr lang="zh-CN" altLang="zh-CN" sz="2400" dirty="0" smtClean="0"/>
              <a:t>数据</a:t>
            </a:r>
            <a:endParaRPr lang="zh-CN" altLang="en-US" sz="2800" dirty="0">
              <a:latin typeface="宋体" panose="02010600030101010101" pitchFamily="2" charset="-122"/>
            </a:endParaRPr>
          </a:p>
        </p:txBody>
      </p:sp>
      <p:graphicFrame>
        <p:nvGraphicFramePr>
          <p:cNvPr id="3" name="内容占位符 2"/>
          <p:cNvGraphicFramePr>
            <a:graphicFrameLocks noGrp="1"/>
          </p:cNvGraphicFramePr>
          <p:nvPr>
            <p:ph idx="1"/>
            <p:extLst>
              <p:ext uri="{D42A27DB-BD31-4B8C-83A1-F6EECF244321}">
                <p14:modId xmlns:p14="http://schemas.microsoft.com/office/powerpoint/2010/main" val="2211034606"/>
              </p:ext>
            </p:extLst>
          </p:nvPr>
        </p:nvGraphicFramePr>
        <p:xfrm>
          <a:off x="839788" y="2610780"/>
          <a:ext cx="10463245" cy="2438400"/>
        </p:xfrm>
        <a:graphic>
          <a:graphicData uri="http://schemas.openxmlformats.org/drawingml/2006/table">
            <a:tbl>
              <a:tblPr firstRow="1" firstCol="1">
                <a:tableStyleId>{5940675A-B579-460E-94D1-54222C63F5DA}</a:tableStyleId>
              </a:tblPr>
              <a:tblGrid>
                <a:gridCol w="1366501">
                  <a:extLst>
                    <a:ext uri="{9D8B030D-6E8A-4147-A177-3AD203B41FA5}">
                      <a16:colId xmlns:a16="http://schemas.microsoft.com/office/drawing/2014/main" val="20000"/>
                    </a:ext>
                  </a:extLst>
                </a:gridCol>
                <a:gridCol w="983545">
                  <a:extLst>
                    <a:ext uri="{9D8B030D-6E8A-4147-A177-3AD203B41FA5}">
                      <a16:colId xmlns:a16="http://schemas.microsoft.com/office/drawing/2014/main" val="20001"/>
                    </a:ext>
                  </a:extLst>
                </a:gridCol>
                <a:gridCol w="983545">
                  <a:extLst>
                    <a:ext uri="{9D8B030D-6E8A-4147-A177-3AD203B41FA5}">
                      <a16:colId xmlns:a16="http://schemas.microsoft.com/office/drawing/2014/main" val="20002"/>
                    </a:ext>
                  </a:extLst>
                </a:gridCol>
                <a:gridCol w="983545">
                  <a:extLst>
                    <a:ext uri="{9D8B030D-6E8A-4147-A177-3AD203B41FA5}">
                      <a16:colId xmlns:a16="http://schemas.microsoft.com/office/drawing/2014/main" val="20003"/>
                    </a:ext>
                  </a:extLst>
                </a:gridCol>
                <a:gridCol w="857986">
                  <a:extLst>
                    <a:ext uri="{9D8B030D-6E8A-4147-A177-3AD203B41FA5}">
                      <a16:colId xmlns:a16="http://schemas.microsoft.com/office/drawing/2014/main" val="20004"/>
                    </a:ext>
                  </a:extLst>
                </a:gridCol>
                <a:gridCol w="1055420">
                  <a:extLst>
                    <a:ext uri="{9D8B030D-6E8A-4147-A177-3AD203B41FA5}">
                      <a16:colId xmlns:a16="http://schemas.microsoft.com/office/drawing/2014/main" val="20005"/>
                    </a:ext>
                  </a:extLst>
                </a:gridCol>
                <a:gridCol w="1410901">
                  <a:extLst>
                    <a:ext uri="{9D8B030D-6E8A-4147-A177-3AD203B41FA5}">
                      <a16:colId xmlns:a16="http://schemas.microsoft.com/office/drawing/2014/main" val="20006"/>
                    </a:ext>
                  </a:extLst>
                </a:gridCol>
                <a:gridCol w="1410901">
                  <a:extLst>
                    <a:ext uri="{9D8B030D-6E8A-4147-A177-3AD203B41FA5}">
                      <a16:colId xmlns:a16="http://schemas.microsoft.com/office/drawing/2014/main" val="20007"/>
                    </a:ext>
                  </a:extLst>
                </a:gridCol>
                <a:gridCol w="1410901">
                  <a:extLst>
                    <a:ext uri="{9D8B030D-6E8A-4147-A177-3AD203B41FA5}">
                      <a16:colId xmlns:a16="http://schemas.microsoft.com/office/drawing/2014/main" val="20008"/>
                    </a:ext>
                  </a:extLst>
                </a:gridCol>
              </a:tblGrid>
              <a:tr h="179442">
                <a:tc rowSpan="2">
                  <a:txBody>
                    <a:bodyPr/>
                    <a:lstStyle/>
                    <a:p>
                      <a:pPr algn="ctr">
                        <a:spcAft>
                          <a:spcPts val="0"/>
                        </a:spcAft>
                      </a:pPr>
                      <a:r>
                        <a:rPr lang="zh-CN" sz="2000" b="1" kern="100" dirty="0">
                          <a:effectLst/>
                          <a:latin typeface="+mn-ea"/>
                          <a:ea typeface="+mn-ea"/>
                        </a:rPr>
                        <a:t>成本项目</a:t>
                      </a:r>
                    </a:p>
                  </a:txBody>
                  <a:tcPr marL="64178" marR="64178" marT="0" marB="0" anchor="ctr"/>
                </a:tc>
                <a:tc gridSpan="2">
                  <a:txBody>
                    <a:bodyPr/>
                    <a:lstStyle/>
                    <a:p>
                      <a:pPr algn="ctr">
                        <a:spcAft>
                          <a:spcPts val="0"/>
                        </a:spcAft>
                      </a:pPr>
                      <a:r>
                        <a:rPr lang="zh-CN" sz="2000" b="1" kern="100">
                          <a:effectLst/>
                          <a:latin typeface="+mn-ea"/>
                          <a:ea typeface="+mn-ea"/>
                        </a:rPr>
                        <a:t>计划单价</a:t>
                      </a:r>
                    </a:p>
                  </a:txBody>
                  <a:tcPr marL="64178" marR="64178" marT="0" marB="0" anchor="ctr"/>
                </a:tc>
                <a:tc hMerge="1">
                  <a:txBody>
                    <a:bodyPr/>
                    <a:lstStyle/>
                    <a:p>
                      <a:endParaRPr lang="zh-CN" altLang="en-US"/>
                    </a:p>
                  </a:txBody>
                  <a:tcPr/>
                </a:tc>
                <a:tc gridSpan="3">
                  <a:txBody>
                    <a:bodyPr/>
                    <a:lstStyle/>
                    <a:p>
                      <a:pPr algn="ctr">
                        <a:spcAft>
                          <a:spcPts val="0"/>
                        </a:spcAft>
                      </a:pPr>
                      <a:r>
                        <a:rPr lang="zh-CN" sz="2000" b="1" kern="100">
                          <a:effectLst/>
                          <a:latin typeface="+mn-ea"/>
                          <a:ea typeface="+mn-ea"/>
                        </a:rPr>
                        <a:t>消耗定额</a:t>
                      </a:r>
                    </a:p>
                  </a:txBody>
                  <a:tcPr marL="64178" marR="64178" marT="0" marB="0" anchor="ctr"/>
                </a:tc>
                <a:tc hMerge="1">
                  <a:txBody>
                    <a:bodyPr/>
                    <a:lstStyle/>
                    <a:p>
                      <a:endParaRPr lang="zh-CN" altLang="en-US"/>
                    </a:p>
                  </a:txBody>
                  <a:tcPr/>
                </a:tc>
                <a:tc hMerge="1">
                  <a:txBody>
                    <a:bodyPr/>
                    <a:lstStyle/>
                    <a:p>
                      <a:endParaRPr lang="zh-CN" altLang="en-US"/>
                    </a:p>
                  </a:txBody>
                  <a:tcPr/>
                </a:tc>
                <a:tc gridSpan="3">
                  <a:txBody>
                    <a:bodyPr/>
                    <a:lstStyle/>
                    <a:p>
                      <a:pPr algn="ctr">
                        <a:spcAft>
                          <a:spcPts val="0"/>
                        </a:spcAft>
                      </a:pPr>
                      <a:r>
                        <a:rPr lang="zh-CN" sz="2000" b="1" kern="100">
                          <a:effectLst/>
                          <a:latin typeface="+mn-ea"/>
                          <a:ea typeface="+mn-ea"/>
                        </a:rPr>
                        <a:t>定额成本（元</a:t>
                      </a:r>
                      <a:r>
                        <a:rPr lang="en-US" sz="2000" b="1" kern="100">
                          <a:effectLst/>
                          <a:latin typeface="+mn-ea"/>
                          <a:ea typeface="+mn-ea"/>
                        </a:rPr>
                        <a:t>/</a:t>
                      </a:r>
                      <a:r>
                        <a:rPr lang="zh-CN" sz="2000" b="1" kern="100">
                          <a:effectLst/>
                          <a:latin typeface="+mn-ea"/>
                          <a:ea typeface="+mn-ea"/>
                        </a:rPr>
                        <a:t>件）</a:t>
                      </a:r>
                    </a:p>
                  </a:txBody>
                  <a:tcPr marL="64178" marR="64178" marT="0" marB="0" anchor="ct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0"/>
                  </a:ext>
                </a:extLst>
              </a:tr>
              <a:tr h="179442">
                <a:tc vMerge="1">
                  <a:txBody>
                    <a:bodyPr/>
                    <a:lstStyle/>
                    <a:p>
                      <a:endParaRPr lang="zh-CN" altLang="en-US"/>
                    </a:p>
                  </a:txBody>
                  <a:tcPr/>
                </a:tc>
                <a:tc>
                  <a:txBody>
                    <a:bodyPr/>
                    <a:lstStyle/>
                    <a:p>
                      <a:pPr algn="ctr">
                        <a:spcAft>
                          <a:spcPts val="0"/>
                        </a:spcAft>
                      </a:pPr>
                      <a:r>
                        <a:rPr lang="zh-CN" sz="2000" b="1" kern="100">
                          <a:effectLst/>
                          <a:latin typeface="+mn-ea"/>
                          <a:ea typeface="+mn-ea"/>
                        </a:rPr>
                        <a:t>金额</a:t>
                      </a:r>
                    </a:p>
                  </a:txBody>
                  <a:tcPr marL="64178" marR="64178" marT="0" marB="0" anchor="ctr"/>
                </a:tc>
                <a:tc>
                  <a:txBody>
                    <a:bodyPr/>
                    <a:lstStyle/>
                    <a:p>
                      <a:pPr algn="ctr">
                        <a:spcAft>
                          <a:spcPts val="0"/>
                        </a:spcAft>
                      </a:pPr>
                      <a:r>
                        <a:rPr lang="zh-CN" sz="2000" b="1" kern="100">
                          <a:effectLst/>
                          <a:latin typeface="+mn-ea"/>
                          <a:ea typeface="+mn-ea"/>
                        </a:rPr>
                        <a:t>单位</a:t>
                      </a:r>
                    </a:p>
                  </a:txBody>
                  <a:tcPr marL="64178" marR="64178" marT="0" marB="0" anchor="ctr"/>
                </a:tc>
                <a:tc>
                  <a:txBody>
                    <a:bodyPr/>
                    <a:lstStyle/>
                    <a:p>
                      <a:pPr algn="ctr">
                        <a:spcAft>
                          <a:spcPts val="0"/>
                        </a:spcAft>
                      </a:pPr>
                      <a:r>
                        <a:rPr lang="zh-CN" sz="2000" b="1" kern="100">
                          <a:effectLst/>
                          <a:latin typeface="+mn-ea"/>
                          <a:ea typeface="+mn-ea"/>
                        </a:rPr>
                        <a:t>单位</a:t>
                      </a:r>
                    </a:p>
                  </a:txBody>
                  <a:tcPr marL="64178" marR="64178" marT="0" marB="0" anchor="ctr"/>
                </a:tc>
                <a:tc>
                  <a:txBody>
                    <a:bodyPr/>
                    <a:lstStyle/>
                    <a:p>
                      <a:pPr algn="ctr">
                        <a:spcAft>
                          <a:spcPts val="0"/>
                        </a:spcAft>
                      </a:pPr>
                      <a:r>
                        <a:rPr lang="zh-CN" sz="2000" b="1" kern="100">
                          <a:effectLst/>
                          <a:latin typeface="+mn-ea"/>
                          <a:ea typeface="+mn-ea"/>
                        </a:rPr>
                        <a:t>上月</a:t>
                      </a:r>
                    </a:p>
                  </a:txBody>
                  <a:tcPr marL="64178" marR="64178" marT="0" marB="0" anchor="ctr"/>
                </a:tc>
                <a:tc>
                  <a:txBody>
                    <a:bodyPr/>
                    <a:lstStyle/>
                    <a:p>
                      <a:pPr algn="ctr">
                        <a:spcAft>
                          <a:spcPts val="0"/>
                        </a:spcAft>
                      </a:pPr>
                      <a:r>
                        <a:rPr lang="zh-CN" sz="2000" b="1" kern="100" dirty="0">
                          <a:effectLst/>
                          <a:latin typeface="+mn-ea"/>
                          <a:ea typeface="+mn-ea"/>
                        </a:rPr>
                        <a:t>本月</a:t>
                      </a:r>
                    </a:p>
                  </a:txBody>
                  <a:tcPr marL="64178" marR="64178" marT="0" marB="0" anchor="ctr"/>
                </a:tc>
                <a:tc>
                  <a:txBody>
                    <a:bodyPr/>
                    <a:lstStyle/>
                    <a:p>
                      <a:pPr algn="ctr">
                        <a:spcAft>
                          <a:spcPts val="0"/>
                        </a:spcAft>
                      </a:pPr>
                      <a:r>
                        <a:rPr lang="zh-CN" sz="2000" b="1" kern="100" dirty="0">
                          <a:effectLst/>
                          <a:latin typeface="+mn-ea"/>
                          <a:ea typeface="+mn-ea"/>
                        </a:rPr>
                        <a:t>上月</a:t>
                      </a:r>
                    </a:p>
                  </a:txBody>
                  <a:tcPr marL="64178" marR="64178" marT="0" marB="0" anchor="ctr"/>
                </a:tc>
                <a:tc>
                  <a:txBody>
                    <a:bodyPr/>
                    <a:lstStyle/>
                    <a:p>
                      <a:pPr algn="ctr">
                        <a:spcAft>
                          <a:spcPts val="0"/>
                        </a:spcAft>
                      </a:pPr>
                      <a:r>
                        <a:rPr lang="zh-CN" sz="2000" b="1" kern="100" dirty="0">
                          <a:effectLst/>
                          <a:latin typeface="+mn-ea"/>
                          <a:ea typeface="+mn-ea"/>
                        </a:rPr>
                        <a:t>本月</a:t>
                      </a:r>
                    </a:p>
                  </a:txBody>
                  <a:tcPr marL="64178" marR="64178" marT="0" marB="0" anchor="ctr"/>
                </a:tc>
                <a:tc>
                  <a:txBody>
                    <a:bodyPr/>
                    <a:lstStyle/>
                    <a:p>
                      <a:pPr algn="ctr">
                        <a:spcAft>
                          <a:spcPts val="0"/>
                        </a:spcAft>
                      </a:pPr>
                      <a:r>
                        <a:rPr lang="zh-CN" sz="2000" b="1" kern="100" dirty="0">
                          <a:effectLst/>
                          <a:latin typeface="+mn-ea"/>
                          <a:ea typeface="+mn-ea"/>
                        </a:rPr>
                        <a:t>定额变动差异</a:t>
                      </a:r>
                    </a:p>
                  </a:txBody>
                  <a:tcPr marL="64178" marR="64178" marT="0" marB="0" anchor="ctr"/>
                </a:tc>
                <a:extLst>
                  <a:ext uri="{0D108BD9-81ED-4DB2-BD59-A6C34878D82A}">
                    <a16:rowId xmlns:a16="http://schemas.microsoft.com/office/drawing/2014/main" val="10001"/>
                  </a:ext>
                </a:extLst>
              </a:tr>
              <a:tr h="179442">
                <a:tc>
                  <a:txBody>
                    <a:bodyPr/>
                    <a:lstStyle/>
                    <a:p>
                      <a:pPr algn="ctr">
                        <a:spcAft>
                          <a:spcPts val="0"/>
                        </a:spcAft>
                      </a:pPr>
                      <a:r>
                        <a:rPr lang="en-US" sz="2000" b="1" kern="100">
                          <a:effectLst/>
                          <a:latin typeface="+mn-ea"/>
                          <a:ea typeface="+mn-ea"/>
                        </a:rPr>
                        <a:t>-</a:t>
                      </a:r>
                      <a:endParaRPr lang="zh-CN" sz="2000" b="1" kern="100">
                        <a:effectLst/>
                        <a:latin typeface="+mn-ea"/>
                        <a:ea typeface="+mn-ea"/>
                      </a:endParaRPr>
                    </a:p>
                  </a:txBody>
                  <a:tcPr marL="64178" marR="64178" marT="0" marB="0" anchor="ctr"/>
                </a:tc>
                <a:tc>
                  <a:txBody>
                    <a:bodyPr/>
                    <a:lstStyle/>
                    <a:p>
                      <a:pPr algn="ctr">
                        <a:spcAft>
                          <a:spcPts val="0"/>
                        </a:spcAft>
                      </a:pPr>
                      <a:r>
                        <a:rPr lang="zh-CN" sz="2000" b="1" kern="100" dirty="0">
                          <a:effectLst/>
                          <a:latin typeface="+mn-ea"/>
                          <a:ea typeface="+mn-ea"/>
                        </a:rPr>
                        <a:t>①</a:t>
                      </a:r>
                    </a:p>
                  </a:txBody>
                  <a:tcPr marL="64178" marR="64178" marT="0" marB="0" anchor="ctr"/>
                </a:tc>
                <a:tc>
                  <a:txBody>
                    <a:bodyPr/>
                    <a:lstStyle/>
                    <a:p>
                      <a:pPr algn="ctr">
                        <a:spcAft>
                          <a:spcPts val="0"/>
                        </a:spcAft>
                      </a:pPr>
                      <a:r>
                        <a:rPr lang="zh-CN" sz="2000" b="1" kern="100">
                          <a:effectLst/>
                          <a:latin typeface="+mn-ea"/>
                          <a:ea typeface="+mn-ea"/>
                        </a:rPr>
                        <a:t>②</a:t>
                      </a:r>
                    </a:p>
                  </a:txBody>
                  <a:tcPr marL="64178" marR="64178" marT="0" marB="0" anchor="ctr"/>
                </a:tc>
                <a:tc>
                  <a:txBody>
                    <a:bodyPr/>
                    <a:lstStyle/>
                    <a:p>
                      <a:pPr algn="ctr">
                        <a:spcAft>
                          <a:spcPts val="0"/>
                        </a:spcAft>
                      </a:pPr>
                      <a:r>
                        <a:rPr lang="zh-CN" sz="2000" b="1" kern="100">
                          <a:effectLst/>
                          <a:latin typeface="+mn-ea"/>
                          <a:ea typeface="+mn-ea"/>
                        </a:rPr>
                        <a:t>③</a:t>
                      </a:r>
                    </a:p>
                  </a:txBody>
                  <a:tcPr marL="64178" marR="64178" marT="0" marB="0" anchor="ctr"/>
                </a:tc>
                <a:tc>
                  <a:txBody>
                    <a:bodyPr/>
                    <a:lstStyle/>
                    <a:p>
                      <a:pPr algn="ctr">
                        <a:spcAft>
                          <a:spcPts val="0"/>
                        </a:spcAft>
                      </a:pPr>
                      <a:r>
                        <a:rPr lang="zh-CN" sz="2000" b="1" kern="100" dirty="0">
                          <a:effectLst/>
                          <a:latin typeface="+mn-ea"/>
                          <a:ea typeface="+mn-ea"/>
                        </a:rPr>
                        <a:t>④</a:t>
                      </a:r>
                    </a:p>
                  </a:txBody>
                  <a:tcPr marL="64178" marR="64178" marT="0" marB="0" anchor="ctr"/>
                </a:tc>
                <a:tc>
                  <a:txBody>
                    <a:bodyPr/>
                    <a:lstStyle/>
                    <a:p>
                      <a:pPr algn="ctr">
                        <a:spcAft>
                          <a:spcPts val="0"/>
                        </a:spcAft>
                      </a:pPr>
                      <a:r>
                        <a:rPr lang="zh-CN" sz="2000" b="1" kern="100">
                          <a:effectLst/>
                          <a:latin typeface="+mn-ea"/>
                          <a:ea typeface="+mn-ea"/>
                        </a:rPr>
                        <a:t>⑤</a:t>
                      </a:r>
                    </a:p>
                  </a:txBody>
                  <a:tcPr marL="64178" marR="64178" marT="0" marB="0" anchor="ctr"/>
                </a:tc>
                <a:tc>
                  <a:txBody>
                    <a:bodyPr/>
                    <a:lstStyle/>
                    <a:p>
                      <a:pPr algn="ctr">
                        <a:spcAft>
                          <a:spcPts val="0"/>
                        </a:spcAft>
                      </a:pPr>
                      <a:r>
                        <a:rPr lang="zh-CN" sz="2000" b="1" kern="100">
                          <a:effectLst/>
                          <a:latin typeface="+mn-ea"/>
                          <a:ea typeface="+mn-ea"/>
                        </a:rPr>
                        <a:t>⑥</a:t>
                      </a:r>
                      <a:r>
                        <a:rPr lang="en-US" sz="2000" b="1" kern="100">
                          <a:effectLst/>
                          <a:latin typeface="+mn-ea"/>
                          <a:ea typeface="+mn-ea"/>
                        </a:rPr>
                        <a:t>=</a:t>
                      </a:r>
                      <a:r>
                        <a:rPr lang="zh-CN" sz="2000" b="1" kern="100">
                          <a:effectLst/>
                          <a:latin typeface="+mn-ea"/>
                          <a:ea typeface="+mn-ea"/>
                        </a:rPr>
                        <a:t>①×④</a:t>
                      </a:r>
                    </a:p>
                  </a:txBody>
                  <a:tcPr marL="64178" marR="64178" marT="0" marB="0" anchor="ctr"/>
                </a:tc>
                <a:tc>
                  <a:txBody>
                    <a:bodyPr/>
                    <a:lstStyle/>
                    <a:p>
                      <a:pPr algn="ctr">
                        <a:spcAft>
                          <a:spcPts val="0"/>
                        </a:spcAft>
                      </a:pPr>
                      <a:r>
                        <a:rPr lang="zh-CN" sz="2000" b="1" kern="100">
                          <a:effectLst/>
                          <a:latin typeface="+mn-ea"/>
                          <a:ea typeface="+mn-ea"/>
                        </a:rPr>
                        <a:t>⑦</a:t>
                      </a:r>
                      <a:r>
                        <a:rPr lang="en-US" sz="2000" b="1" kern="100">
                          <a:effectLst/>
                          <a:latin typeface="+mn-ea"/>
                          <a:ea typeface="+mn-ea"/>
                        </a:rPr>
                        <a:t>=</a:t>
                      </a:r>
                      <a:r>
                        <a:rPr lang="zh-CN" sz="2000" b="1" kern="100">
                          <a:effectLst/>
                          <a:latin typeface="+mn-ea"/>
                          <a:ea typeface="+mn-ea"/>
                        </a:rPr>
                        <a:t>①×⑤</a:t>
                      </a:r>
                    </a:p>
                  </a:txBody>
                  <a:tcPr marL="64178" marR="64178" marT="0" marB="0" anchor="ctr"/>
                </a:tc>
                <a:tc>
                  <a:txBody>
                    <a:bodyPr/>
                    <a:lstStyle/>
                    <a:p>
                      <a:pPr algn="ctr">
                        <a:spcAft>
                          <a:spcPts val="0"/>
                        </a:spcAft>
                      </a:pPr>
                      <a:r>
                        <a:rPr lang="zh-CN" sz="2000" b="1" kern="100" dirty="0">
                          <a:effectLst/>
                          <a:latin typeface="+mn-ea"/>
                          <a:ea typeface="+mn-ea"/>
                        </a:rPr>
                        <a:t>⑧</a:t>
                      </a:r>
                      <a:r>
                        <a:rPr lang="en-US" sz="2000" b="1" kern="100" dirty="0">
                          <a:effectLst/>
                          <a:latin typeface="+mn-ea"/>
                          <a:ea typeface="+mn-ea"/>
                        </a:rPr>
                        <a:t>=</a:t>
                      </a:r>
                      <a:r>
                        <a:rPr lang="zh-CN" sz="2000" b="1" kern="100" dirty="0">
                          <a:effectLst/>
                          <a:latin typeface="+mn-ea"/>
                          <a:ea typeface="+mn-ea"/>
                        </a:rPr>
                        <a:t>⑦</a:t>
                      </a:r>
                      <a:r>
                        <a:rPr lang="en-US" sz="2000" b="1" kern="100" dirty="0">
                          <a:effectLst/>
                          <a:latin typeface="+mn-ea"/>
                          <a:ea typeface="+mn-ea"/>
                        </a:rPr>
                        <a:t>-</a:t>
                      </a:r>
                      <a:r>
                        <a:rPr lang="zh-CN" sz="2000" b="1" kern="100" dirty="0">
                          <a:effectLst/>
                          <a:latin typeface="+mn-ea"/>
                          <a:ea typeface="+mn-ea"/>
                        </a:rPr>
                        <a:t>⑥</a:t>
                      </a:r>
                    </a:p>
                  </a:txBody>
                  <a:tcPr marL="64178" marR="64178" marT="0" marB="0" anchor="ctr"/>
                </a:tc>
                <a:extLst>
                  <a:ext uri="{0D108BD9-81ED-4DB2-BD59-A6C34878D82A}">
                    <a16:rowId xmlns:a16="http://schemas.microsoft.com/office/drawing/2014/main" val="10002"/>
                  </a:ext>
                </a:extLst>
              </a:tr>
              <a:tr h="179442">
                <a:tc>
                  <a:txBody>
                    <a:bodyPr/>
                    <a:lstStyle/>
                    <a:p>
                      <a:pPr algn="ctr">
                        <a:spcAft>
                          <a:spcPts val="0"/>
                        </a:spcAft>
                      </a:pPr>
                      <a:r>
                        <a:rPr lang="zh-CN" sz="2000" b="1" kern="100">
                          <a:effectLst/>
                          <a:latin typeface="+mn-ea"/>
                          <a:ea typeface="+mn-ea"/>
                        </a:rPr>
                        <a:t>直接材料</a:t>
                      </a:r>
                    </a:p>
                  </a:txBody>
                  <a:tcPr marL="64178" marR="64178" marT="0" marB="0" anchor="ctr"/>
                </a:tc>
                <a:tc>
                  <a:txBody>
                    <a:bodyPr/>
                    <a:lstStyle/>
                    <a:p>
                      <a:pPr algn="r">
                        <a:spcAft>
                          <a:spcPts val="0"/>
                        </a:spcAft>
                      </a:pPr>
                      <a:r>
                        <a:rPr lang="en-US" sz="2000" b="1" kern="100">
                          <a:effectLst/>
                          <a:latin typeface="+mn-ea"/>
                          <a:ea typeface="+mn-ea"/>
                        </a:rPr>
                        <a:t>10</a:t>
                      </a:r>
                      <a:endParaRPr lang="zh-CN" sz="2000" b="1" kern="100">
                        <a:effectLst/>
                        <a:latin typeface="+mn-ea"/>
                        <a:ea typeface="+mn-ea"/>
                      </a:endParaRPr>
                    </a:p>
                  </a:txBody>
                  <a:tcPr marL="64178" marR="64178" marT="0" marB="0" anchor="ctr"/>
                </a:tc>
                <a:tc>
                  <a:txBody>
                    <a:bodyPr/>
                    <a:lstStyle/>
                    <a:p>
                      <a:pPr algn="ctr">
                        <a:spcAft>
                          <a:spcPts val="0"/>
                        </a:spcAft>
                      </a:pPr>
                      <a:r>
                        <a:rPr lang="zh-CN" sz="2000" b="1" kern="100">
                          <a:effectLst/>
                          <a:latin typeface="+mn-ea"/>
                          <a:ea typeface="+mn-ea"/>
                        </a:rPr>
                        <a:t>元</a:t>
                      </a:r>
                      <a:r>
                        <a:rPr lang="en-US" sz="2000" b="1" kern="100">
                          <a:effectLst/>
                          <a:latin typeface="+mn-ea"/>
                          <a:ea typeface="+mn-ea"/>
                        </a:rPr>
                        <a:t>/kg</a:t>
                      </a:r>
                      <a:endParaRPr lang="zh-CN" sz="2000" b="1" kern="100">
                        <a:effectLst/>
                        <a:latin typeface="+mn-ea"/>
                        <a:ea typeface="+mn-ea"/>
                      </a:endParaRPr>
                    </a:p>
                  </a:txBody>
                  <a:tcPr marL="64178" marR="64178" marT="0" marB="0" anchor="ctr"/>
                </a:tc>
                <a:tc>
                  <a:txBody>
                    <a:bodyPr/>
                    <a:lstStyle/>
                    <a:p>
                      <a:pPr algn="ctr">
                        <a:spcAft>
                          <a:spcPts val="0"/>
                        </a:spcAft>
                      </a:pPr>
                      <a:r>
                        <a:rPr lang="en-US" sz="2000" b="1" kern="100">
                          <a:effectLst/>
                          <a:latin typeface="+mn-ea"/>
                          <a:ea typeface="+mn-ea"/>
                        </a:rPr>
                        <a:t>kg/</a:t>
                      </a:r>
                      <a:r>
                        <a:rPr lang="zh-CN" sz="2000" b="1" kern="100">
                          <a:effectLst/>
                          <a:latin typeface="+mn-ea"/>
                          <a:ea typeface="+mn-ea"/>
                        </a:rPr>
                        <a:t>件</a:t>
                      </a:r>
                    </a:p>
                  </a:txBody>
                  <a:tcPr marL="64178" marR="64178" marT="0" marB="0" anchor="ctr"/>
                </a:tc>
                <a:tc>
                  <a:txBody>
                    <a:bodyPr/>
                    <a:lstStyle/>
                    <a:p>
                      <a:pPr algn="r">
                        <a:spcAft>
                          <a:spcPts val="0"/>
                        </a:spcAft>
                      </a:pPr>
                      <a:r>
                        <a:rPr lang="en-US" sz="2000" b="1" kern="100">
                          <a:effectLst/>
                          <a:latin typeface="+mn-ea"/>
                          <a:ea typeface="+mn-ea"/>
                        </a:rPr>
                        <a:t>2.5</a:t>
                      </a:r>
                      <a:endParaRPr lang="zh-CN" sz="2000" b="1" kern="100">
                        <a:effectLst/>
                        <a:latin typeface="+mn-ea"/>
                        <a:ea typeface="+mn-ea"/>
                      </a:endParaRPr>
                    </a:p>
                  </a:txBody>
                  <a:tcPr marL="64178" marR="64178" marT="0" marB="0" anchor="ctr"/>
                </a:tc>
                <a:tc>
                  <a:txBody>
                    <a:bodyPr/>
                    <a:lstStyle/>
                    <a:p>
                      <a:pPr algn="r">
                        <a:spcAft>
                          <a:spcPts val="0"/>
                        </a:spcAft>
                      </a:pPr>
                      <a:r>
                        <a:rPr lang="en-US" sz="2000" b="1" kern="100">
                          <a:effectLst/>
                          <a:latin typeface="+mn-ea"/>
                          <a:ea typeface="+mn-ea"/>
                        </a:rPr>
                        <a:t>2.4</a:t>
                      </a:r>
                      <a:endParaRPr lang="zh-CN" sz="2000" b="1" kern="100">
                        <a:effectLst/>
                        <a:latin typeface="+mn-ea"/>
                        <a:ea typeface="+mn-ea"/>
                      </a:endParaRPr>
                    </a:p>
                  </a:txBody>
                  <a:tcPr marL="64178" marR="64178" marT="0" marB="0" anchor="ctr"/>
                </a:tc>
                <a:tc>
                  <a:txBody>
                    <a:bodyPr/>
                    <a:lstStyle/>
                    <a:p>
                      <a:pPr algn="r">
                        <a:spcAft>
                          <a:spcPts val="0"/>
                        </a:spcAft>
                      </a:pPr>
                      <a:r>
                        <a:rPr lang="en-US" sz="2000" b="1" kern="100">
                          <a:effectLst/>
                          <a:latin typeface="+mn-ea"/>
                          <a:ea typeface="+mn-ea"/>
                        </a:rPr>
                        <a:t>25</a:t>
                      </a:r>
                      <a:endParaRPr lang="zh-CN" sz="2000" b="1" kern="100">
                        <a:effectLst/>
                        <a:latin typeface="+mn-ea"/>
                        <a:ea typeface="+mn-ea"/>
                      </a:endParaRPr>
                    </a:p>
                  </a:txBody>
                  <a:tcPr marL="64178" marR="64178" marT="0" marB="0" anchor="ctr"/>
                </a:tc>
                <a:tc>
                  <a:txBody>
                    <a:bodyPr/>
                    <a:lstStyle/>
                    <a:p>
                      <a:pPr algn="r">
                        <a:spcAft>
                          <a:spcPts val="0"/>
                        </a:spcAft>
                      </a:pPr>
                      <a:r>
                        <a:rPr lang="en-US" sz="2000" b="1" kern="100">
                          <a:effectLst/>
                          <a:latin typeface="+mn-ea"/>
                          <a:ea typeface="+mn-ea"/>
                        </a:rPr>
                        <a:t>24</a:t>
                      </a:r>
                      <a:endParaRPr lang="zh-CN" sz="2000" b="1" kern="100">
                        <a:effectLst/>
                        <a:latin typeface="+mn-ea"/>
                        <a:ea typeface="+mn-ea"/>
                      </a:endParaRPr>
                    </a:p>
                  </a:txBody>
                  <a:tcPr marL="64178" marR="64178" marT="0" marB="0" anchor="ctr"/>
                </a:tc>
                <a:tc>
                  <a:txBody>
                    <a:bodyPr/>
                    <a:lstStyle/>
                    <a:p>
                      <a:pPr marR="266700" algn="r">
                        <a:spcAft>
                          <a:spcPts val="0"/>
                        </a:spcAft>
                      </a:pPr>
                      <a:r>
                        <a:rPr lang="en-US" sz="2000" b="1" kern="100" dirty="0">
                          <a:effectLst/>
                          <a:latin typeface="+mn-ea"/>
                          <a:ea typeface="+mn-ea"/>
                        </a:rPr>
                        <a:t>-1</a:t>
                      </a:r>
                      <a:endParaRPr lang="zh-CN" sz="2000" b="1" kern="100" dirty="0">
                        <a:effectLst/>
                        <a:latin typeface="+mn-ea"/>
                        <a:ea typeface="+mn-ea"/>
                      </a:endParaRPr>
                    </a:p>
                  </a:txBody>
                  <a:tcPr marL="64178" marR="64178" marT="0" marB="0" anchor="ctr"/>
                </a:tc>
                <a:extLst>
                  <a:ext uri="{0D108BD9-81ED-4DB2-BD59-A6C34878D82A}">
                    <a16:rowId xmlns:a16="http://schemas.microsoft.com/office/drawing/2014/main" val="10003"/>
                  </a:ext>
                </a:extLst>
              </a:tr>
              <a:tr h="179442">
                <a:tc>
                  <a:txBody>
                    <a:bodyPr/>
                    <a:lstStyle/>
                    <a:p>
                      <a:pPr algn="ctr">
                        <a:spcAft>
                          <a:spcPts val="0"/>
                        </a:spcAft>
                      </a:pPr>
                      <a:r>
                        <a:rPr lang="zh-CN" sz="2000" b="1" kern="100">
                          <a:effectLst/>
                          <a:latin typeface="+mn-ea"/>
                          <a:ea typeface="+mn-ea"/>
                        </a:rPr>
                        <a:t>直接人工</a:t>
                      </a:r>
                    </a:p>
                  </a:txBody>
                  <a:tcPr marL="64178" marR="64178" marT="0" marB="0" anchor="ctr"/>
                </a:tc>
                <a:tc>
                  <a:txBody>
                    <a:bodyPr/>
                    <a:lstStyle/>
                    <a:p>
                      <a:pPr algn="r">
                        <a:spcAft>
                          <a:spcPts val="0"/>
                        </a:spcAft>
                      </a:pPr>
                      <a:r>
                        <a:rPr lang="en-US" sz="2000" b="1" kern="100">
                          <a:effectLst/>
                          <a:latin typeface="+mn-ea"/>
                          <a:ea typeface="+mn-ea"/>
                        </a:rPr>
                        <a:t>4.4</a:t>
                      </a:r>
                      <a:endParaRPr lang="zh-CN" sz="2000" b="1" kern="100">
                        <a:effectLst/>
                        <a:latin typeface="+mn-ea"/>
                        <a:ea typeface="+mn-ea"/>
                      </a:endParaRPr>
                    </a:p>
                  </a:txBody>
                  <a:tcPr marL="64178" marR="64178" marT="0" marB="0" anchor="ctr"/>
                </a:tc>
                <a:tc>
                  <a:txBody>
                    <a:bodyPr/>
                    <a:lstStyle/>
                    <a:p>
                      <a:pPr algn="ctr">
                        <a:spcAft>
                          <a:spcPts val="0"/>
                        </a:spcAft>
                      </a:pPr>
                      <a:r>
                        <a:rPr lang="zh-CN" sz="2000" b="1" kern="100">
                          <a:effectLst/>
                          <a:latin typeface="+mn-ea"/>
                          <a:ea typeface="+mn-ea"/>
                        </a:rPr>
                        <a:t>元</a:t>
                      </a:r>
                      <a:r>
                        <a:rPr lang="en-US" sz="2000" b="1" kern="100">
                          <a:effectLst/>
                          <a:latin typeface="+mn-ea"/>
                          <a:ea typeface="+mn-ea"/>
                        </a:rPr>
                        <a:t>/h</a:t>
                      </a:r>
                      <a:endParaRPr lang="zh-CN" sz="2000" b="1" kern="100">
                        <a:effectLst/>
                        <a:latin typeface="+mn-ea"/>
                        <a:ea typeface="+mn-ea"/>
                      </a:endParaRPr>
                    </a:p>
                  </a:txBody>
                  <a:tcPr marL="64178" marR="64178" marT="0" marB="0" anchor="ctr"/>
                </a:tc>
                <a:tc>
                  <a:txBody>
                    <a:bodyPr/>
                    <a:lstStyle/>
                    <a:p>
                      <a:pPr algn="ctr">
                        <a:spcAft>
                          <a:spcPts val="0"/>
                        </a:spcAft>
                      </a:pPr>
                      <a:r>
                        <a:rPr lang="en-US" sz="2000" b="1" kern="100">
                          <a:effectLst/>
                          <a:latin typeface="+mn-ea"/>
                          <a:ea typeface="+mn-ea"/>
                        </a:rPr>
                        <a:t>h/</a:t>
                      </a:r>
                      <a:r>
                        <a:rPr lang="zh-CN" sz="2000" b="1" kern="100">
                          <a:effectLst/>
                          <a:latin typeface="+mn-ea"/>
                          <a:ea typeface="+mn-ea"/>
                        </a:rPr>
                        <a:t>件</a:t>
                      </a:r>
                    </a:p>
                  </a:txBody>
                  <a:tcPr marL="64178" marR="64178" marT="0" marB="0" anchor="ctr"/>
                </a:tc>
                <a:tc>
                  <a:txBody>
                    <a:bodyPr/>
                    <a:lstStyle/>
                    <a:p>
                      <a:pPr algn="r">
                        <a:spcAft>
                          <a:spcPts val="0"/>
                        </a:spcAft>
                      </a:pPr>
                      <a:r>
                        <a:rPr lang="en-US" sz="2000" b="1" kern="100">
                          <a:effectLst/>
                          <a:latin typeface="+mn-ea"/>
                          <a:ea typeface="+mn-ea"/>
                        </a:rPr>
                        <a:t>40</a:t>
                      </a:r>
                      <a:endParaRPr lang="zh-CN" sz="2000" b="1" kern="100">
                        <a:effectLst/>
                        <a:latin typeface="+mn-ea"/>
                        <a:ea typeface="+mn-ea"/>
                      </a:endParaRPr>
                    </a:p>
                  </a:txBody>
                  <a:tcPr marL="64178" marR="64178" marT="0" marB="0" anchor="ctr"/>
                </a:tc>
                <a:tc>
                  <a:txBody>
                    <a:bodyPr/>
                    <a:lstStyle/>
                    <a:p>
                      <a:pPr algn="r">
                        <a:spcAft>
                          <a:spcPts val="0"/>
                        </a:spcAft>
                      </a:pPr>
                      <a:r>
                        <a:rPr lang="en-US" sz="2000" b="1" kern="100">
                          <a:effectLst/>
                          <a:latin typeface="+mn-ea"/>
                          <a:ea typeface="+mn-ea"/>
                        </a:rPr>
                        <a:t>40</a:t>
                      </a:r>
                      <a:endParaRPr lang="zh-CN" sz="2000" b="1" kern="100">
                        <a:effectLst/>
                        <a:latin typeface="+mn-ea"/>
                        <a:ea typeface="+mn-ea"/>
                      </a:endParaRPr>
                    </a:p>
                  </a:txBody>
                  <a:tcPr marL="64178" marR="64178" marT="0" marB="0" anchor="ctr"/>
                </a:tc>
                <a:tc>
                  <a:txBody>
                    <a:bodyPr/>
                    <a:lstStyle/>
                    <a:p>
                      <a:pPr algn="r">
                        <a:spcAft>
                          <a:spcPts val="0"/>
                        </a:spcAft>
                      </a:pPr>
                      <a:r>
                        <a:rPr lang="en-US" sz="2000" b="1" kern="100">
                          <a:effectLst/>
                          <a:latin typeface="+mn-ea"/>
                          <a:ea typeface="+mn-ea"/>
                        </a:rPr>
                        <a:t>176</a:t>
                      </a:r>
                      <a:endParaRPr lang="zh-CN" sz="2000" b="1" kern="100">
                        <a:effectLst/>
                        <a:latin typeface="+mn-ea"/>
                        <a:ea typeface="+mn-ea"/>
                      </a:endParaRPr>
                    </a:p>
                  </a:txBody>
                  <a:tcPr marL="64178" marR="64178" marT="0" marB="0" anchor="ctr"/>
                </a:tc>
                <a:tc>
                  <a:txBody>
                    <a:bodyPr/>
                    <a:lstStyle/>
                    <a:p>
                      <a:pPr algn="r">
                        <a:spcAft>
                          <a:spcPts val="0"/>
                        </a:spcAft>
                      </a:pPr>
                      <a:r>
                        <a:rPr lang="en-US" sz="2000" b="1" kern="100">
                          <a:effectLst/>
                          <a:latin typeface="+mn-ea"/>
                          <a:ea typeface="+mn-ea"/>
                        </a:rPr>
                        <a:t>176</a:t>
                      </a:r>
                      <a:endParaRPr lang="zh-CN" sz="2000" b="1" kern="100">
                        <a:effectLst/>
                        <a:latin typeface="+mn-ea"/>
                        <a:ea typeface="+mn-ea"/>
                      </a:endParaRPr>
                    </a:p>
                  </a:txBody>
                  <a:tcPr marL="64178" marR="64178" marT="0" marB="0" anchor="ctr"/>
                </a:tc>
                <a:tc>
                  <a:txBody>
                    <a:bodyPr/>
                    <a:lstStyle/>
                    <a:p>
                      <a:pPr marR="266700" algn="r">
                        <a:spcAft>
                          <a:spcPts val="0"/>
                        </a:spcAft>
                      </a:pPr>
                      <a:r>
                        <a:rPr lang="en-US" sz="2000" b="1" kern="100" dirty="0">
                          <a:effectLst/>
                          <a:latin typeface="+mn-ea"/>
                          <a:ea typeface="+mn-ea"/>
                        </a:rPr>
                        <a:t>0</a:t>
                      </a:r>
                      <a:endParaRPr lang="zh-CN" sz="2000" b="1" kern="100" dirty="0">
                        <a:effectLst/>
                        <a:latin typeface="+mn-ea"/>
                        <a:ea typeface="+mn-ea"/>
                      </a:endParaRPr>
                    </a:p>
                  </a:txBody>
                  <a:tcPr marL="64178" marR="64178" marT="0" marB="0" anchor="ctr"/>
                </a:tc>
                <a:extLst>
                  <a:ext uri="{0D108BD9-81ED-4DB2-BD59-A6C34878D82A}">
                    <a16:rowId xmlns:a16="http://schemas.microsoft.com/office/drawing/2014/main" val="10004"/>
                  </a:ext>
                </a:extLst>
              </a:tr>
              <a:tr h="179442">
                <a:tc>
                  <a:txBody>
                    <a:bodyPr/>
                    <a:lstStyle/>
                    <a:p>
                      <a:pPr algn="ctr">
                        <a:spcAft>
                          <a:spcPts val="0"/>
                        </a:spcAft>
                      </a:pPr>
                      <a:r>
                        <a:rPr lang="zh-CN" sz="2000" b="1" kern="100">
                          <a:effectLst/>
                          <a:latin typeface="+mn-ea"/>
                          <a:ea typeface="+mn-ea"/>
                        </a:rPr>
                        <a:t>制造费用</a:t>
                      </a:r>
                    </a:p>
                  </a:txBody>
                  <a:tcPr marL="64178" marR="64178" marT="0" marB="0" anchor="ctr"/>
                </a:tc>
                <a:tc>
                  <a:txBody>
                    <a:bodyPr/>
                    <a:lstStyle/>
                    <a:p>
                      <a:pPr algn="r">
                        <a:spcAft>
                          <a:spcPts val="0"/>
                        </a:spcAft>
                      </a:pPr>
                      <a:r>
                        <a:rPr lang="en-US" sz="2000" b="1" kern="100">
                          <a:effectLst/>
                          <a:latin typeface="+mn-ea"/>
                          <a:ea typeface="+mn-ea"/>
                        </a:rPr>
                        <a:t>9</a:t>
                      </a:r>
                      <a:endParaRPr lang="zh-CN" sz="2000" b="1" kern="100">
                        <a:effectLst/>
                        <a:latin typeface="+mn-ea"/>
                        <a:ea typeface="+mn-ea"/>
                      </a:endParaRPr>
                    </a:p>
                  </a:txBody>
                  <a:tcPr marL="64178" marR="64178" marT="0" marB="0" anchor="ctr"/>
                </a:tc>
                <a:tc>
                  <a:txBody>
                    <a:bodyPr/>
                    <a:lstStyle/>
                    <a:p>
                      <a:pPr algn="ctr">
                        <a:spcAft>
                          <a:spcPts val="0"/>
                        </a:spcAft>
                      </a:pPr>
                      <a:r>
                        <a:rPr lang="zh-CN" sz="2000" b="1" kern="100">
                          <a:effectLst/>
                          <a:latin typeface="+mn-ea"/>
                          <a:ea typeface="+mn-ea"/>
                        </a:rPr>
                        <a:t>元</a:t>
                      </a:r>
                      <a:r>
                        <a:rPr lang="en-US" sz="2000" b="1" kern="100">
                          <a:effectLst/>
                          <a:latin typeface="+mn-ea"/>
                          <a:ea typeface="+mn-ea"/>
                        </a:rPr>
                        <a:t>/h</a:t>
                      </a:r>
                      <a:endParaRPr lang="zh-CN" sz="2000" b="1" kern="100">
                        <a:effectLst/>
                        <a:latin typeface="+mn-ea"/>
                        <a:ea typeface="+mn-ea"/>
                      </a:endParaRPr>
                    </a:p>
                  </a:txBody>
                  <a:tcPr marL="64178" marR="64178" marT="0" marB="0" anchor="ctr"/>
                </a:tc>
                <a:tc>
                  <a:txBody>
                    <a:bodyPr/>
                    <a:lstStyle/>
                    <a:p>
                      <a:pPr algn="ctr">
                        <a:spcAft>
                          <a:spcPts val="0"/>
                        </a:spcAft>
                      </a:pPr>
                      <a:r>
                        <a:rPr lang="en-US" sz="2000" b="1" kern="100">
                          <a:effectLst/>
                          <a:latin typeface="+mn-ea"/>
                          <a:ea typeface="+mn-ea"/>
                        </a:rPr>
                        <a:t>h/</a:t>
                      </a:r>
                      <a:r>
                        <a:rPr lang="zh-CN" sz="2000" b="1" kern="100">
                          <a:effectLst/>
                          <a:latin typeface="+mn-ea"/>
                          <a:ea typeface="+mn-ea"/>
                        </a:rPr>
                        <a:t>件</a:t>
                      </a:r>
                    </a:p>
                  </a:txBody>
                  <a:tcPr marL="64178" marR="64178" marT="0" marB="0" anchor="ctr"/>
                </a:tc>
                <a:tc>
                  <a:txBody>
                    <a:bodyPr/>
                    <a:lstStyle/>
                    <a:p>
                      <a:pPr algn="r">
                        <a:spcAft>
                          <a:spcPts val="0"/>
                        </a:spcAft>
                      </a:pPr>
                      <a:r>
                        <a:rPr lang="en-US" sz="2000" b="1" kern="100">
                          <a:effectLst/>
                          <a:latin typeface="+mn-ea"/>
                          <a:ea typeface="+mn-ea"/>
                        </a:rPr>
                        <a:t>40</a:t>
                      </a:r>
                      <a:endParaRPr lang="zh-CN" sz="2000" b="1" kern="100">
                        <a:effectLst/>
                        <a:latin typeface="+mn-ea"/>
                        <a:ea typeface="+mn-ea"/>
                      </a:endParaRPr>
                    </a:p>
                  </a:txBody>
                  <a:tcPr marL="64178" marR="64178" marT="0" marB="0" anchor="ctr"/>
                </a:tc>
                <a:tc>
                  <a:txBody>
                    <a:bodyPr/>
                    <a:lstStyle/>
                    <a:p>
                      <a:pPr algn="r">
                        <a:spcAft>
                          <a:spcPts val="0"/>
                        </a:spcAft>
                      </a:pPr>
                      <a:r>
                        <a:rPr lang="en-US" sz="2000" b="1" kern="100">
                          <a:effectLst/>
                          <a:latin typeface="+mn-ea"/>
                          <a:ea typeface="+mn-ea"/>
                        </a:rPr>
                        <a:t>40</a:t>
                      </a:r>
                      <a:endParaRPr lang="zh-CN" sz="2000" b="1" kern="100">
                        <a:effectLst/>
                        <a:latin typeface="+mn-ea"/>
                        <a:ea typeface="+mn-ea"/>
                      </a:endParaRPr>
                    </a:p>
                  </a:txBody>
                  <a:tcPr marL="64178" marR="64178" marT="0" marB="0" anchor="ctr"/>
                </a:tc>
                <a:tc>
                  <a:txBody>
                    <a:bodyPr/>
                    <a:lstStyle/>
                    <a:p>
                      <a:pPr algn="r">
                        <a:spcAft>
                          <a:spcPts val="0"/>
                        </a:spcAft>
                      </a:pPr>
                      <a:r>
                        <a:rPr lang="en-US" sz="2000" b="1" kern="100">
                          <a:effectLst/>
                          <a:latin typeface="+mn-ea"/>
                          <a:ea typeface="+mn-ea"/>
                        </a:rPr>
                        <a:t>360</a:t>
                      </a:r>
                      <a:endParaRPr lang="zh-CN" sz="2000" b="1" kern="100">
                        <a:effectLst/>
                        <a:latin typeface="+mn-ea"/>
                        <a:ea typeface="+mn-ea"/>
                      </a:endParaRPr>
                    </a:p>
                  </a:txBody>
                  <a:tcPr marL="64178" marR="64178" marT="0" marB="0" anchor="ctr"/>
                </a:tc>
                <a:tc>
                  <a:txBody>
                    <a:bodyPr/>
                    <a:lstStyle/>
                    <a:p>
                      <a:pPr algn="r">
                        <a:spcAft>
                          <a:spcPts val="0"/>
                        </a:spcAft>
                      </a:pPr>
                      <a:r>
                        <a:rPr lang="en-US" sz="2000" b="1" kern="100">
                          <a:effectLst/>
                          <a:latin typeface="+mn-ea"/>
                          <a:ea typeface="+mn-ea"/>
                        </a:rPr>
                        <a:t>360</a:t>
                      </a:r>
                      <a:endParaRPr lang="zh-CN" sz="2000" b="1" kern="100">
                        <a:effectLst/>
                        <a:latin typeface="+mn-ea"/>
                        <a:ea typeface="+mn-ea"/>
                      </a:endParaRPr>
                    </a:p>
                  </a:txBody>
                  <a:tcPr marL="64178" marR="64178" marT="0" marB="0" anchor="ctr"/>
                </a:tc>
                <a:tc>
                  <a:txBody>
                    <a:bodyPr/>
                    <a:lstStyle/>
                    <a:p>
                      <a:pPr marR="266700" algn="r">
                        <a:spcAft>
                          <a:spcPts val="0"/>
                        </a:spcAft>
                      </a:pPr>
                      <a:r>
                        <a:rPr lang="en-US" sz="2000" b="1" kern="100" dirty="0">
                          <a:effectLst/>
                          <a:latin typeface="+mn-ea"/>
                          <a:ea typeface="+mn-ea"/>
                        </a:rPr>
                        <a:t>0</a:t>
                      </a:r>
                      <a:endParaRPr lang="zh-CN" sz="2000" b="1" kern="100" dirty="0">
                        <a:effectLst/>
                        <a:latin typeface="+mn-ea"/>
                        <a:ea typeface="+mn-ea"/>
                      </a:endParaRPr>
                    </a:p>
                  </a:txBody>
                  <a:tcPr marL="64178" marR="64178" marT="0" marB="0" anchor="ctr"/>
                </a:tc>
                <a:extLst>
                  <a:ext uri="{0D108BD9-81ED-4DB2-BD59-A6C34878D82A}">
                    <a16:rowId xmlns:a16="http://schemas.microsoft.com/office/drawing/2014/main" val="10005"/>
                  </a:ext>
                </a:extLst>
              </a:tr>
              <a:tr h="179442">
                <a:tc>
                  <a:txBody>
                    <a:bodyPr/>
                    <a:lstStyle/>
                    <a:p>
                      <a:pPr algn="ctr">
                        <a:spcAft>
                          <a:spcPts val="0"/>
                        </a:spcAft>
                      </a:pPr>
                      <a:r>
                        <a:rPr lang="zh-CN" sz="2000" b="1" kern="100">
                          <a:effectLst/>
                          <a:latin typeface="+mn-ea"/>
                          <a:ea typeface="+mn-ea"/>
                        </a:rPr>
                        <a:t>合计</a:t>
                      </a:r>
                    </a:p>
                  </a:txBody>
                  <a:tcPr marL="64178" marR="64178" marT="0" marB="0" anchor="ctr"/>
                </a:tc>
                <a:tc>
                  <a:txBody>
                    <a:bodyPr/>
                    <a:lstStyle/>
                    <a:p>
                      <a:pPr algn="ctr">
                        <a:spcAft>
                          <a:spcPts val="0"/>
                        </a:spcAft>
                      </a:pPr>
                      <a:r>
                        <a:rPr lang="en-US" sz="2000" b="1" kern="100">
                          <a:effectLst/>
                          <a:latin typeface="+mn-ea"/>
                          <a:ea typeface="+mn-ea"/>
                        </a:rPr>
                        <a:t>-</a:t>
                      </a:r>
                      <a:endParaRPr lang="zh-CN" sz="2000" b="1" kern="100">
                        <a:effectLst/>
                        <a:latin typeface="+mn-ea"/>
                        <a:ea typeface="+mn-ea"/>
                      </a:endParaRPr>
                    </a:p>
                  </a:txBody>
                  <a:tcPr marL="64178" marR="64178" marT="0" marB="0" anchor="ctr"/>
                </a:tc>
                <a:tc>
                  <a:txBody>
                    <a:bodyPr/>
                    <a:lstStyle/>
                    <a:p>
                      <a:pPr algn="ctr">
                        <a:spcAft>
                          <a:spcPts val="0"/>
                        </a:spcAft>
                      </a:pPr>
                      <a:r>
                        <a:rPr lang="en-US" sz="2000" b="1" kern="100">
                          <a:effectLst/>
                          <a:latin typeface="+mn-ea"/>
                          <a:ea typeface="+mn-ea"/>
                        </a:rPr>
                        <a:t>-</a:t>
                      </a:r>
                      <a:endParaRPr lang="zh-CN" sz="2000" b="1" kern="100">
                        <a:effectLst/>
                        <a:latin typeface="+mn-ea"/>
                        <a:ea typeface="+mn-ea"/>
                      </a:endParaRPr>
                    </a:p>
                  </a:txBody>
                  <a:tcPr marL="64178" marR="64178" marT="0" marB="0" anchor="ctr"/>
                </a:tc>
                <a:tc>
                  <a:txBody>
                    <a:bodyPr/>
                    <a:lstStyle/>
                    <a:p>
                      <a:pPr algn="ctr">
                        <a:spcAft>
                          <a:spcPts val="0"/>
                        </a:spcAft>
                      </a:pPr>
                      <a:r>
                        <a:rPr lang="en-US" sz="2000" b="1" kern="100">
                          <a:effectLst/>
                          <a:latin typeface="+mn-ea"/>
                          <a:ea typeface="+mn-ea"/>
                        </a:rPr>
                        <a:t>-</a:t>
                      </a:r>
                      <a:endParaRPr lang="zh-CN" sz="2000" b="1" kern="100">
                        <a:effectLst/>
                        <a:latin typeface="+mn-ea"/>
                        <a:ea typeface="+mn-ea"/>
                      </a:endParaRPr>
                    </a:p>
                  </a:txBody>
                  <a:tcPr marL="64178" marR="64178" marT="0" marB="0" anchor="ctr"/>
                </a:tc>
                <a:tc>
                  <a:txBody>
                    <a:bodyPr/>
                    <a:lstStyle/>
                    <a:p>
                      <a:pPr algn="ctr">
                        <a:spcAft>
                          <a:spcPts val="0"/>
                        </a:spcAft>
                      </a:pPr>
                      <a:r>
                        <a:rPr lang="en-US" sz="2000" b="1" kern="100">
                          <a:effectLst/>
                          <a:latin typeface="+mn-ea"/>
                          <a:ea typeface="+mn-ea"/>
                        </a:rPr>
                        <a:t>-</a:t>
                      </a:r>
                      <a:endParaRPr lang="zh-CN" sz="2000" b="1" kern="100">
                        <a:effectLst/>
                        <a:latin typeface="+mn-ea"/>
                        <a:ea typeface="+mn-ea"/>
                      </a:endParaRPr>
                    </a:p>
                  </a:txBody>
                  <a:tcPr marL="64178" marR="64178" marT="0" marB="0" anchor="ctr"/>
                </a:tc>
                <a:tc>
                  <a:txBody>
                    <a:bodyPr/>
                    <a:lstStyle/>
                    <a:p>
                      <a:pPr algn="ctr">
                        <a:spcAft>
                          <a:spcPts val="0"/>
                        </a:spcAft>
                      </a:pPr>
                      <a:r>
                        <a:rPr lang="en-US" sz="2000" b="1" kern="100">
                          <a:effectLst/>
                          <a:latin typeface="+mn-ea"/>
                          <a:ea typeface="+mn-ea"/>
                        </a:rPr>
                        <a:t>-</a:t>
                      </a:r>
                      <a:endParaRPr lang="zh-CN" sz="2000" b="1" kern="100">
                        <a:effectLst/>
                        <a:latin typeface="+mn-ea"/>
                        <a:ea typeface="+mn-ea"/>
                      </a:endParaRPr>
                    </a:p>
                  </a:txBody>
                  <a:tcPr marL="64178" marR="64178" marT="0" marB="0" anchor="ctr"/>
                </a:tc>
                <a:tc>
                  <a:txBody>
                    <a:bodyPr/>
                    <a:lstStyle/>
                    <a:p>
                      <a:pPr algn="r">
                        <a:spcAft>
                          <a:spcPts val="0"/>
                        </a:spcAft>
                      </a:pPr>
                      <a:r>
                        <a:rPr lang="en-US" sz="2000" b="1" kern="100">
                          <a:effectLst/>
                          <a:latin typeface="+mn-ea"/>
                          <a:ea typeface="+mn-ea"/>
                        </a:rPr>
                        <a:t>561</a:t>
                      </a:r>
                      <a:endParaRPr lang="zh-CN" sz="2000" b="1" kern="100">
                        <a:effectLst/>
                        <a:latin typeface="+mn-ea"/>
                        <a:ea typeface="+mn-ea"/>
                      </a:endParaRPr>
                    </a:p>
                  </a:txBody>
                  <a:tcPr marL="64178" marR="64178" marT="0" marB="0" anchor="ctr"/>
                </a:tc>
                <a:tc>
                  <a:txBody>
                    <a:bodyPr/>
                    <a:lstStyle/>
                    <a:p>
                      <a:pPr algn="r">
                        <a:spcAft>
                          <a:spcPts val="0"/>
                        </a:spcAft>
                      </a:pPr>
                      <a:r>
                        <a:rPr lang="en-US" sz="2000" b="1" kern="100">
                          <a:effectLst/>
                          <a:latin typeface="+mn-ea"/>
                          <a:ea typeface="+mn-ea"/>
                        </a:rPr>
                        <a:t>560</a:t>
                      </a:r>
                      <a:endParaRPr lang="zh-CN" sz="2000" b="1" kern="100">
                        <a:effectLst/>
                        <a:latin typeface="+mn-ea"/>
                        <a:ea typeface="+mn-ea"/>
                      </a:endParaRPr>
                    </a:p>
                  </a:txBody>
                  <a:tcPr marL="64178" marR="64178" marT="0" marB="0" anchor="ctr"/>
                </a:tc>
                <a:tc>
                  <a:txBody>
                    <a:bodyPr/>
                    <a:lstStyle/>
                    <a:p>
                      <a:pPr marR="266700" algn="r">
                        <a:spcAft>
                          <a:spcPts val="0"/>
                        </a:spcAft>
                      </a:pPr>
                      <a:r>
                        <a:rPr lang="en-US" sz="2000" b="1" kern="100" dirty="0">
                          <a:effectLst/>
                          <a:latin typeface="+mn-ea"/>
                          <a:ea typeface="+mn-ea"/>
                        </a:rPr>
                        <a:t>-1</a:t>
                      </a:r>
                      <a:endParaRPr lang="zh-CN" sz="2000" b="1" kern="100" dirty="0">
                        <a:effectLst/>
                        <a:latin typeface="+mn-ea"/>
                        <a:ea typeface="+mn-ea"/>
                      </a:endParaRPr>
                    </a:p>
                  </a:txBody>
                  <a:tcPr marL="64178" marR="64178" marT="0" marB="0" anchor="ctr"/>
                </a:tc>
                <a:extLst>
                  <a:ext uri="{0D108BD9-81ED-4DB2-BD59-A6C34878D82A}">
                    <a16:rowId xmlns:a16="http://schemas.microsoft.com/office/drawing/2014/main" val="10006"/>
                  </a:ext>
                </a:extLst>
              </a:tr>
            </a:tbl>
          </a:graphicData>
        </a:graphic>
      </p:graphicFrame>
      <p:sp>
        <p:nvSpPr>
          <p:cNvPr id="6" name="矩形 5"/>
          <p:cNvSpPr/>
          <p:nvPr/>
        </p:nvSpPr>
        <p:spPr>
          <a:xfrm>
            <a:off x="587388" y="980728"/>
            <a:ext cx="5032147" cy="523220"/>
          </a:xfrm>
          <a:prstGeom prst="rect">
            <a:avLst/>
          </a:prstGeom>
        </p:spPr>
        <p:txBody>
          <a:bodyPr wrap="none">
            <a:spAutoFit/>
          </a:bodyPr>
          <a:lstStyle/>
          <a:p>
            <a:r>
              <a:rPr lang="en-US" altLang="zh-CN" sz="2800" b="1" dirty="0">
                <a:solidFill>
                  <a:srgbClr val="000000"/>
                </a:solidFill>
                <a:latin typeface="宋体" panose="02010600030101010101" pitchFamily="2" charset="-122"/>
              </a:rPr>
              <a:t>2.</a:t>
            </a:r>
            <a:r>
              <a:rPr lang="zh-CN" altLang="en-US" sz="2800" b="1" dirty="0">
                <a:solidFill>
                  <a:srgbClr val="000000"/>
                </a:solidFill>
                <a:latin typeface="宋体" panose="02010600030101010101" pitchFamily="2" charset="-122"/>
              </a:rPr>
              <a:t>定额成本资料如表</a:t>
            </a:r>
            <a:r>
              <a:rPr lang="en-US" altLang="zh-CN" sz="2800" b="1" dirty="0">
                <a:solidFill>
                  <a:srgbClr val="000000"/>
                </a:solidFill>
                <a:latin typeface="宋体" panose="02010600030101010101" pitchFamily="2" charset="-122"/>
              </a:rPr>
              <a:t>10-20</a:t>
            </a:r>
            <a:r>
              <a:rPr lang="zh-CN" altLang="en-US" sz="2800" b="1" dirty="0">
                <a:solidFill>
                  <a:srgbClr val="000000"/>
                </a:solidFill>
                <a:latin typeface="宋体" panose="02010600030101010101" pitchFamily="2" charset="-122"/>
              </a:rPr>
              <a:t>所示</a:t>
            </a:r>
            <a:endParaRPr lang="zh-CN" altLang="en-US" sz="2800" b="1" dirty="0">
              <a:solidFill>
                <a:srgbClr val="000000"/>
              </a:solidFill>
            </a:endParaRPr>
          </a:p>
        </p:txBody>
      </p:sp>
      <p:sp>
        <p:nvSpPr>
          <p:cNvPr id="9" name="文本框 3"/>
          <p:cNvSpPr txBox="1"/>
          <p:nvPr/>
        </p:nvSpPr>
        <p:spPr>
          <a:xfrm>
            <a:off x="-14309" y="404664"/>
            <a:ext cx="7109639"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en-US" dirty="0" smtClean="0">
                <a:latin typeface="宋体" panose="02010600030101010101" pitchFamily="2" charset="-122"/>
              </a:rPr>
              <a:t>第三节  流通加工成本计算的定额法示例</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63352" y="1916832"/>
            <a:ext cx="11629292" cy="3780420"/>
          </a:xfrm>
          <a:prstGeom prst="rect">
            <a:avLst/>
          </a:prstGeom>
          <a:solidFill>
            <a:schemeClr val="accent3">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4562" name="Rectangle 2"/>
          <p:cNvSpPr>
            <a:spLocks noGrp="1" noChangeArrowheads="1"/>
          </p:cNvSpPr>
          <p:nvPr>
            <p:ph type="title"/>
          </p:nvPr>
        </p:nvSpPr>
        <p:spPr>
          <a:xfrm>
            <a:off x="851780" y="1844824"/>
            <a:ext cx="10464800" cy="612068"/>
          </a:xfrm>
        </p:spPr>
        <p:txBody>
          <a:bodyPr>
            <a:normAutofit/>
          </a:bodyPr>
          <a:lstStyle/>
          <a:p>
            <a:r>
              <a:rPr lang="zh-CN" altLang="zh-CN" dirty="0" smtClean="0"/>
              <a:t>表</a:t>
            </a:r>
            <a:r>
              <a:rPr lang="en-US" altLang="zh-CN" dirty="0"/>
              <a:t>10-21  </a:t>
            </a:r>
            <a:r>
              <a:rPr lang="zh-CN" altLang="zh-CN" dirty="0"/>
              <a:t>乙产品月初在产品成本数据</a:t>
            </a:r>
          </a:p>
        </p:txBody>
      </p:sp>
      <p:graphicFrame>
        <p:nvGraphicFramePr>
          <p:cNvPr id="5" name="内容占位符 4"/>
          <p:cNvGraphicFramePr>
            <a:graphicFrameLocks noGrp="1"/>
          </p:cNvGraphicFramePr>
          <p:nvPr>
            <p:ph idx="1"/>
            <p:extLst>
              <p:ext uri="{D42A27DB-BD31-4B8C-83A1-F6EECF244321}">
                <p14:modId xmlns:p14="http://schemas.microsoft.com/office/powerpoint/2010/main" val="4199342304"/>
              </p:ext>
            </p:extLst>
          </p:nvPr>
        </p:nvGraphicFramePr>
        <p:xfrm>
          <a:off x="395549" y="2636914"/>
          <a:ext cx="11377262" cy="2736301"/>
        </p:xfrm>
        <a:graphic>
          <a:graphicData uri="http://schemas.openxmlformats.org/drawingml/2006/table">
            <a:tbl>
              <a:tblPr firstRow="1" firstCol="1">
                <a:tableStyleId>{5940675A-B579-460E-94D1-54222C63F5DA}</a:tableStyleId>
              </a:tblPr>
              <a:tblGrid>
                <a:gridCol w="2441560">
                  <a:extLst>
                    <a:ext uri="{9D8B030D-6E8A-4147-A177-3AD203B41FA5}">
                      <a16:colId xmlns:a16="http://schemas.microsoft.com/office/drawing/2014/main" val="20000"/>
                    </a:ext>
                  </a:extLst>
                </a:gridCol>
                <a:gridCol w="2441560">
                  <a:extLst>
                    <a:ext uri="{9D8B030D-6E8A-4147-A177-3AD203B41FA5}">
                      <a16:colId xmlns:a16="http://schemas.microsoft.com/office/drawing/2014/main" val="20001"/>
                    </a:ext>
                  </a:extLst>
                </a:gridCol>
                <a:gridCol w="2441560">
                  <a:extLst>
                    <a:ext uri="{9D8B030D-6E8A-4147-A177-3AD203B41FA5}">
                      <a16:colId xmlns:a16="http://schemas.microsoft.com/office/drawing/2014/main" val="20002"/>
                    </a:ext>
                  </a:extLst>
                </a:gridCol>
                <a:gridCol w="1114100">
                  <a:extLst>
                    <a:ext uri="{9D8B030D-6E8A-4147-A177-3AD203B41FA5}">
                      <a16:colId xmlns:a16="http://schemas.microsoft.com/office/drawing/2014/main" val="20003"/>
                    </a:ext>
                  </a:extLst>
                </a:gridCol>
                <a:gridCol w="1114100">
                  <a:extLst>
                    <a:ext uri="{9D8B030D-6E8A-4147-A177-3AD203B41FA5}">
                      <a16:colId xmlns:a16="http://schemas.microsoft.com/office/drawing/2014/main" val="20004"/>
                    </a:ext>
                  </a:extLst>
                </a:gridCol>
                <a:gridCol w="1824382">
                  <a:extLst>
                    <a:ext uri="{9D8B030D-6E8A-4147-A177-3AD203B41FA5}">
                      <a16:colId xmlns:a16="http://schemas.microsoft.com/office/drawing/2014/main" val="20005"/>
                    </a:ext>
                  </a:extLst>
                </a:gridCol>
              </a:tblGrid>
              <a:tr h="390900">
                <a:tc rowSpan="2">
                  <a:txBody>
                    <a:bodyPr/>
                    <a:lstStyle/>
                    <a:p>
                      <a:pPr indent="95250" algn="ctr">
                        <a:spcAft>
                          <a:spcPts val="0"/>
                        </a:spcAft>
                      </a:pPr>
                      <a:r>
                        <a:rPr lang="zh-CN" sz="1800" b="1" kern="100" dirty="0">
                          <a:solidFill>
                            <a:srgbClr val="000000"/>
                          </a:solidFill>
                          <a:effectLst/>
                          <a:latin typeface="+mn-ea"/>
                          <a:ea typeface="+mn-ea"/>
                        </a:rPr>
                        <a:t>成本项目</a:t>
                      </a:r>
                    </a:p>
                  </a:txBody>
                  <a:tcPr marL="68238" marR="68238" marT="0" marB="0" anchor="ctr"/>
                </a:tc>
                <a:tc gridSpan="4">
                  <a:txBody>
                    <a:bodyPr/>
                    <a:lstStyle/>
                    <a:p>
                      <a:pPr indent="95250" algn="ctr">
                        <a:spcAft>
                          <a:spcPts val="0"/>
                        </a:spcAft>
                      </a:pPr>
                      <a:r>
                        <a:rPr lang="zh-CN" sz="1800" b="1" kern="100">
                          <a:solidFill>
                            <a:srgbClr val="000000"/>
                          </a:solidFill>
                          <a:effectLst/>
                          <a:latin typeface="+mn-ea"/>
                          <a:ea typeface="+mn-ea"/>
                        </a:rPr>
                        <a:t>月初在产品定额成本（元）</a:t>
                      </a:r>
                    </a:p>
                  </a:txBody>
                  <a:tcPr marL="68238" marR="68238" marT="0" marB="0" anchor="ct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rowSpan="2">
                  <a:txBody>
                    <a:bodyPr/>
                    <a:lstStyle/>
                    <a:p>
                      <a:pPr indent="95250" algn="ctr">
                        <a:spcAft>
                          <a:spcPts val="0"/>
                        </a:spcAft>
                      </a:pPr>
                      <a:r>
                        <a:rPr lang="zh-CN" sz="1800" b="1" kern="100">
                          <a:solidFill>
                            <a:srgbClr val="000000"/>
                          </a:solidFill>
                          <a:effectLst/>
                          <a:latin typeface="+mn-ea"/>
                          <a:ea typeface="+mn-ea"/>
                        </a:rPr>
                        <a:t>备注</a:t>
                      </a:r>
                    </a:p>
                  </a:txBody>
                  <a:tcPr marL="68238" marR="68238" marT="0" marB="0" anchor="ctr"/>
                </a:tc>
                <a:extLst>
                  <a:ext uri="{0D108BD9-81ED-4DB2-BD59-A6C34878D82A}">
                    <a16:rowId xmlns:a16="http://schemas.microsoft.com/office/drawing/2014/main" val="10000"/>
                  </a:ext>
                </a:extLst>
              </a:tr>
              <a:tr h="781801">
                <a:tc vMerge="1">
                  <a:txBody>
                    <a:bodyPr/>
                    <a:lstStyle/>
                    <a:p>
                      <a:endParaRPr lang="zh-CN" altLang="en-US"/>
                    </a:p>
                  </a:txBody>
                  <a:tcPr/>
                </a:tc>
                <a:tc>
                  <a:txBody>
                    <a:bodyPr/>
                    <a:lstStyle/>
                    <a:p>
                      <a:pPr algn="ctr">
                        <a:spcAft>
                          <a:spcPts val="0"/>
                        </a:spcAft>
                      </a:pPr>
                      <a:r>
                        <a:rPr lang="zh-CN" sz="1800" b="1" kern="100" dirty="0">
                          <a:solidFill>
                            <a:srgbClr val="000000"/>
                          </a:solidFill>
                          <a:effectLst/>
                          <a:latin typeface="+mn-ea"/>
                          <a:ea typeface="+mn-ea"/>
                        </a:rPr>
                        <a:t>按旧定额计算</a:t>
                      </a:r>
                    </a:p>
                  </a:txBody>
                  <a:tcPr marL="68238" marR="68238" marT="0" marB="0" anchor="ctr"/>
                </a:tc>
                <a:tc>
                  <a:txBody>
                    <a:bodyPr/>
                    <a:lstStyle/>
                    <a:p>
                      <a:pPr algn="ctr">
                        <a:spcAft>
                          <a:spcPts val="0"/>
                        </a:spcAft>
                      </a:pPr>
                      <a:r>
                        <a:rPr lang="zh-CN" sz="1800" b="1" kern="100">
                          <a:solidFill>
                            <a:srgbClr val="000000"/>
                          </a:solidFill>
                          <a:effectLst/>
                          <a:latin typeface="+mn-ea"/>
                          <a:ea typeface="+mn-ea"/>
                        </a:rPr>
                        <a:t>按新定额计算</a:t>
                      </a:r>
                    </a:p>
                  </a:txBody>
                  <a:tcPr marL="68238" marR="68238" marT="0" marB="0" anchor="ctr"/>
                </a:tc>
                <a:tc>
                  <a:txBody>
                    <a:bodyPr/>
                    <a:lstStyle/>
                    <a:p>
                      <a:pPr algn="ctr">
                        <a:spcAft>
                          <a:spcPts val="0"/>
                        </a:spcAft>
                      </a:pPr>
                      <a:r>
                        <a:rPr lang="zh-CN" sz="1800" b="1" kern="100" dirty="0">
                          <a:solidFill>
                            <a:srgbClr val="000000"/>
                          </a:solidFill>
                          <a:effectLst/>
                          <a:latin typeface="+mn-ea"/>
                          <a:ea typeface="+mn-ea"/>
                        </a:rPr>
                        <a:t>定额变</a:t>
                      </a:r>
                    </a:p>
                    <a:p>
                      <a:pPr algn="ctr">
                        <a:spcAft>
                          <a:spcPts val="0"/>
                        </a:spcAft>
                      </a:pPr>
                      <a:r>
                        <a:rPr lang="zh-CN" sz="1800" b="1" kern="100" dirty="0">
                          <a:solidFill>
                            <a:srgbClr val="000000"/>
                          </a:solidFill>
                          <a:effectLst/>
                          <a:latin typeface="+mn-ea"/>
                          <a:ea typeface="+mn-ea"/>
                        </a:rPr>
                        <a:t>动差异</a:t>
                      </a:r>
                    </a:p>
                  </a:txBody>
                  <a:tcPr marL="68238" marR="68238" marT="0" marB="0" anchor="ctr"/>
                </a:tc>
                <a:tc>
                  <a:txBody>
                    <a:bodyPr/>
                    <a:lstStyle/>
                    <a:p>
                      <a:pPr algn="ctr">
                        <a:spcAft>
                          <a:spcPts val="0"/>
                        </a:spcAft>
                      </a:pPr>
                      <a:r>
                        <a:rPr lang="zh-CN" sz="1800" b="1" kern="100">
                          <a:solidFill>
                            <a:srgbClr val="000000"/>
                          </a:solidFill>
                          <a:effectLst/>
                          <a:latin typeface="+mn-ea"/>
                          <a:ea typeface="+mn-ea"/>
                        </a:rPr>
                        <a:t>脱离定</a:t>
                      </a:r>
                    </a:p>
                    <a:p>
                      <a:pPr algn="ctr">
                        <a:spcAft>
                          <a:spcPts val="0"/>
                        </a:spcAft>
                      </a:pPr>
                      <a:r>
                        <a:rPr lang="zh-CN" sz="1800" b="1" kern="100">
                          <a:solidFill>
                            <a:srgbClr val="000000"/>
                          </a:solidFill>
                          <a:effectLst/>
                          <a:latin typeface="+mn-ea"/>
                          <a:ea typeface="+mn-ea"/>
                        </a:rPr>
                        <a:t>额差异</a:t>
                      </a:r>
                    </a:p>
                  </a:txBody>
                  <a:tcPr marL="68238" marR="68238" marT="0" marB="0" anchor="ctr"/>
                </a:tc>
                <a:tc vMerge="1">
                  <a:txBody>
                    <a:bodyPr/>
                    <a:lstStyle/>
                    <a:p>
                      <a:endParaRPr lang="zh-CN" altLang="en-US"/>
                    </a:p>
                  </a:txBody>
                  <a:tcPr/>
                </a:tc>
                <a:extLst>
                  <a:ext uri="{0D108BD9-81ED-4DB2-BD59-A6C34878D82A}">
                    <a16:rowId xmlns:a16="http://schemas.microsoft.com/office/drawing/2014/main" val="10001"/>
                  </a:ext>
                </a:extLst>
              </a:tr>
              <a:tr h="390900">
                <a:tc>
                  <a:txBody>
                    <a:bodyPr/>
                    <a:lstStyle/>
                    <a:p>
                      <a:pPr indent="95250" algn="ctr">
                        <a:spcAft>
                          <a:spcPts val="0"/>
                        </a:spcAft>
                      </a:pPr>
                      <a:r>
                        <a:rPr lang="zh-CN" sz="1800" b="1" kern="100">
                          <a:solidFill>
                            <a:srgbClr val="000000"/>
                          </a:solidFill>
                          <a:effectLst/>
                          <a:latin typeface="+mn-ea"/>
                          <a:ea typeface="+mn-ea"/>
                        </a:rPr>
                        <a:t>直接材料</a:t>
                      </a:r>
                    </a:p>
                  </a:txBody>
                  <a:tcPr marL="68238" marR="68238" marT="0" marB="0" anchor="ctr"/>
                </a:tc>
                <a:tc>
                  <a:txBody>
                    <a:bodyPr/>
                    <a:lstStyle/>
                    <a:p>
                      <a:pPr algn="l">
                        <a:spcAft>
                          <a:spcPts val="0"/>
                        </a:spcAft>
                      </a:pPr>
                      <a:r>
                        <a:rPr lang="en-US" sz="1800" b="1" kern="100" dirty="0">
                          <a:solidFill>
                            <a:srgbClr val="000000"/>
                          </a:solidFill>
                          <a:effectLst/>
                          <a:latin typeface="+mn-ea"/>
                          <a:ea typeface="+mn-ea"/>
                        </a:rPr>
                        <a:t>4</a:t>
                      </a:r>
                      <a:r>
                        <a:rPr lang="zh-CN" sz="1800" b="1" kern="100" dirty="0">
                          <a:solidFill>
                            <a:srgbClr val="000000"/>
                          </a:solidFill>
                          <a:effectLst/>
                          <a:latin typeface="+mn-ea"/>
                          <a:ea typeface="+mn-ea"/>
                        </a:rPr>
                        <a:t>×</a:t>
                      </a:r>
                      <a:r>
                        <a:rPr lang="en-US" sz="1800" b="1" kern="100" dirty="0">
                          <a:solidFill>
                            <a:srgbClr val="000000"/>
                          </a:solidFill>
                          <a:effectLst/>
                          <a:latin typeface="+mn-ea"/>
                          <a:ea typeface="+mn-ea"/>
                        </a:rPr>
                        <a:t>25=100</a:t>
                      </a:r>
                      <a:endParaRPr lang="zh-CN" sz="1800" b="1" kern="100" dirty="0">
                        <a:solidFill>
                          <a:srgbClr val="000000"/>
                        </a:solidFill>
                        <a:effectLst/>
                        <a:latin typeface="+mn-ea"/>
                        <a:ea typeface="+mn-ea"/>
                      </a:endParaRPr>
                    </a:p>
                  </a:txBody>
                  <a:tcPr marL="68238" marR="68238" marT="0" marB="0" anchor="ctr"/>
                </a:tc>
                <a:tc>
                  <a:txBody>
                    <a:bodyPr/>
                    <a:lstStyle/>
                    <a:p>
                      <a:pPr algn="l">
                        <a:spcAft>
                          <a:spcPts val="0"/>
                        </a:spcAft>
                      </a:pPr>
                      <a:r>
                        <a:rPr lang="en-US" sz="1800" b="1" kern="100" dirty="0">
                          <a:solidFill>
                            <a:srgbClr val="000000"/>
                          </a:solidFill>
                          <a:effectLst/>
                          <a:latin typeface="+mn-ea"/>
                          <a:ea typeface="+mn-ea"/>
                        </a:rPr>
                        <a:t>4</a:t>
                      </a:r>
                      <a:r>
                        <a:rPr lang="zh-CN" sz="1800" b="1" kern="100" dirty="0">
                          <a:solidFill>
                            <a:srgbClr val="000000"/>
                          </a:solidFill>
                          <a:effectLst/>
                          <a:latin typeface="+mn-ea"/>
                          <a:ea typeface="+mn-ea"/>
                        </a:rPr>
                        <a:t>×</a:t>
                      </a:r>
                      <a:r>
                        <a:rPr lang="en-US" sz="1800" b="1" kern="100" dirty="0">
                          <a:solidFill>
                            <a:srgbClr val="000000"/>
                          </a:solidFill>
                          <a:effectLst/>
                          <a:latin typeface="+mn-ea"/>
                          <a:ea typeface="+mn-ea"/>
                        </a:rPr>
                        <a:t>24=96</a:t>
                      </a:r>
                      <a:endParaRPr lang="zh-CN" sz="1800" b="1" kern="100" dirty="0">
                        <a:solidFill>
                          <a:srgbClr val="000000"/>
                        </a:solidFill>
                        <a:effectLst/>
                        <a:latin typeface="+mn-ea"/>
                        <a:ea typeface="+mn-ea"/>
                      </a:endParaRPr>
                    </a:p>
                  </a:txBody>
                  <a:tcPr marL="68238" marR="68238" marT="0" marB="0" anchor="ctr"/>
                </a:tc>
                <a:tc>
                  <a:txBody>
                    <a:bodyPr/>
                    <a:lstStyle/>
                    <a:p>
                      <a:pPr algn="ctr">
                        <a:spcAft>
                          <a:spcPts val="0"/>
                        </a:spcAft>
                      </a:pPr>
                      <a:r>
                        <a:rPr lang="en-US" sz="1800" b="1" kern="100" dirty="0">
                          <a:solidFill>
                            <a:srgbClr val="000000"/>
                          </a:solidFill>
                          <a:effectLst/>
                          <a:latin typeface="+mn-ea"/>
                          <a:ea typeface="+mn-ea"/>
                        </a:rPr>
                        <a:t>-4</a:t>
                      </a:r>
                      <a:endParaRPr lang="zh-CN" sz="1800" b="1" kern="100" dirty="0">
                        <a:solidFill>
                          <a:srgbClr val="000000"/>
                        </a:solidFill>
                        <a:effectLst/>
                        <a:latin typeface="+mn-ea"/>
                        <a:ea typeface="+mn-ea"/>
                      </a:endParaRPr>
                    </a:p>
                  </a:txBody>
                  <a:tcPr marL="68238" marR="68238" marT="0" marB="0" anchor="ctr"/>
                </a:tc>
                <a:tc>
                  <a:txBody>
                    <a:bodyPr/>
                    <a:lstStyle/>
                    <a:p>
                      <a:pPr algn="ctr">
                        <a:spcAft>
                          <a:spcPts val="0"/>
                        </a:spcAft>
                      </a:pPr>
                      <a:r>
                        <a:rPr lang="en-US" sz="1800" b="1" kern="100">
                          <a:solidFill>
                            <a:srgbClr val="000000"/>
                          </a:solidFill>
                          <a:effectLst/>
                          <a:latin typeface="+mn-ea"/>
                          <a:ea typeface="+mn-ea"/>
                        </a:rPr>
                        <a:t>0</a:t>
                      </a:r>
                      <a:endParaRPr lang="zh-CN" sz="1800" b="1" kern="100">
                        <a:solidFill>
                          <a:srgbClr val="000000"/>
                        </a:solidFill>
                        <a:effectLst/>
                        <a:latin typeface="+mn-ea"/>
                        <a:ea typeface="+mn-ea"/>
                      </a:endParaRPr>
                    </a:p>
                  </a:txBody>
                  <a:tcPr marL="68238" marR="68238" marT="0" marB="0" anchor="ctr"/>
                </a:tc>
                <a:tc>
                  <a:txBody>
                    <a:bodyPr/>
                    <a:lstStyle/>
                    <a:p>
                      <a:pPr algn="ctr">
                        <a:spcAft>
                          <a:spcPts val="0"/>
                        </a:spcAft>
                      </a:pPr>
                      <a:r>
                        <a:rPr lang="zh-CN" sz="1800" b="1" kern="100">
                          <a:solidFill>
                            <a:srgbClr val="000000"/>
                          </a:solidFill>
                          <a:effectLst/>
                          <a:latin typeface="+mn-ea"/>
                          <a:ea typeface="+mn-ea"/>
                        </a:rPr>
                        <a:t>材料一次性投入</a:t>
                      </a:r>
                    </a:p>
                  </a:txBody>
                  <a:tcPr marL="68238" marR="68238" marT="0" marB="0" anchor="ctr"/>
                </a:tc>
                <a:extLst>
                  <a:ext uri="{0D108BD9-81ED-4DB2-BD59-A6C34878D82A}">
                    <a16:rowId xmlns:a16="http://schemas.microsoft.com/office/drawing/2014/main" val="10002"/>
                  </a:ext>
                </a:extLst>
              </a:tr>
              <a:tr h="390900">
                <a:tc>
                  <a:txBody>
                    <a:bodyPr/>
                    <a:lstStyle/>
                    <a:p>
                      <a:pPr indent="95250" algn="ctr">
                        <a:spcAft>
                          <a:spcPts val="0"/>
                        </a:spcAft>
                      </a:pPr>
                      <a:r>
                        <a:rPr lang="zh-CN" sz="1800" b="1" kern="100">
                          <a:solidFill>
                            <a:srgbClr val="000000"/>
                          </a:solidFill>
                          <a:effectLst/>
                          <a:latin typeface="+mn-ea"/>
                          <a:ea typeface="+mn-ea"/>
                        </a:rPr>
                        <a:t>直接人工</a:t>
                      </a:r>
                    </a:p>
                  </a:txBody>
                  <a:tcPr marL="68238" marR="68238" marT="0" marB="0" anchor="ctr"/>
                </a:tc>
                <a:tc>
                  <a:txBody>
                    <a:bodyPr/>
                    <a:lstStyle/>
                    <a:p>
                      <a:pPr algn="l">
                        <a:spcAft>
                          <a:spcPts val="0"/>
                        </a:spcAft>
                      </a:pPr>
                      <a:r>
                        <a:rPr lang="en-US" sz="1800" b="1" kern="100" dirty="0">
                          <a:solidFill>
                            <a:srgbClr val="000000"/>
                          </a:solidFill>
                          <a:effectLst/>
                          <a:latin typeface="+mn-ea"/>
                          <a:ea typeface="+mn-ea"/>
                        </a:rPr>
                        <a:t>4</a:t>
                      </a:r>
                      <a:r>
                        <a:rPr lang="zh-CN" sz="1800" b="1" kern="100" dirty="0">
                          <a:solidFill>
                            <a:srgbClr val="000000"/>
                          </a:solidFill>
                          <a:effectLst/>
                          <a:latin typeface="+mn-ea"/>
                          <a:ea typeface="+mn-ea"/>
                        </a:rPr>
                        <a:t>×</a:t>
                      </a:r>
                      <a:r>
                        <a:rPr lang="en-US" sz="1800" b="1" kern="100" dirty="0">
                          <a:solidFill>
                            <a:srgbClr val="000000"/>
                          </a:solidFill>
                          <a:effectLst/>
                          <a:latin typeface="+mn-ea"/>
                          <a:ea typeface="+mn-ea"/>
                        </a:rPr>
                        <a:t>50%</a:t>
                      </a:r>
                      <a:r>
                        <a:rPr lang="zh-CN" sz="1800" b="1" kern="100" dirty="0">
                          <a:solidFill>
                            <a:srgbClr val="000000"/>
                          </a:solidFill>
                          <a:effectLst/>
                          <a:latin typeface="+mn-ea"/>
                          <a:ea typeface="+mn-ea"/>
                        </a:rPr>
                        <a:t>×</a:t>
                      </a:r>
                      <a:r>
                        <a:rPr lang="en-US" sz="1800" b="1" kern="100" dirty="0">
                          <a:solidFill>
                            <a:srgbClr val="000000"/>
                          </a:solidFill>
                          <a:effectLst/>
                          <a:latin typeface="+mn-ea"/>
                          <a:ea typeface="+mn-ea"/>
                        </a:rPr>
                        <a:t>176=352</a:t>
                      </a:r>
                      <a:endParaRPr lang="zh-CN" sz="1800" b="1" kern="100" dirty="0">
                        <a:solidFill>
                          <a:srgbClr val="000000"/>
                        </a:solidFill>
                        <a:effectLst/>
                        <a:latin typeface="+mn-ea"/>
                        <a:ea typeface="+mn-ea"/>
                      </a:endParaRPr>
                    </a:p>
                  </a:txBody>
                  <a:tcPr marL="68238" marR="68238" marT="0" marB="0" anchor="ctr"/>
                </a:tc>
                <a:tc>
                  <a:txBody>
                    <a:bodyPr/>
                    <a:lstStyle/>
                    <a:p>
                      <a:pPr algn="l">
                        <a:spcAft>
                          <a:spcPts val="0"/>
                        </a:spcAft>
                      </a:pPr>
                      <a:r>
                        <a:rPr lang="en-US" sz="1800" b="1" kern="100" dirty="0">
                          <a:solidFill>
                            <a:srgbClr val="000000"/>
                          </a:solidFill>
                          <a:effectLst/>
                          <a:latin typeface="+mn-ea"/>
                          <a:ea typeface="+mn-ea"/>
                        </a:rPr>
                        <a:t>4</a:t>
                      </a:r>
                      <a:r>
                        <a:rPr lang="zh-CN" sz="1800" b="1" kern="100" dirty="0">
                          <a:solidFill>
                            <a:srgbClr val="000000"/>
                          </a:solidFill>
                          <a:effectLst/>
                          <a:latin typeface="+mn-ea"/>
                          <a:ea typeface="+mn-ea"/>
                        </a:rPr>
                        <a:t>×</a:t>
                      </a:r>
                      <a:r>
                        <a:rPr lang="en-US" sz="1800" b="1" kern="100" dirty="0">
                          <a:solidFill>
                            <a:srgbClr val="000000"/>
                          </a:solidFill>
                          <a:effectLst/>
                          <a:latin typeface="+mn-ea"/>
                          <a:ea typeface="+mn-ea"/>
                        </a:rPr>
                        <a:t>50%</a:t>
                      </a:r>
                      <a:r>
                        <a:rPr lang="zh-CN" sz="1800" b="1" kern="100" dirty="0">
                          <a:solidFill>
                            <a:srgbClr val="000000"/>
                          </a:solidFill>
                          <a:effectLst/>
                          <a:latin typeface="+mn-ea"/>
                          <a:ea typeface="+mn-ea"/>
                        </a:rPr>
                        <a:t>×</a:t>
                      </a:r>
                      <a:r>
                        <a:rPr lang="en-US" sz="1800" b="1" kern="100" dirty="0">
                          <a:solidFill>
                            <a:srgbClr val="000000"/>
                          </a:solidFill>
                          <a:effectLst/>
                          <a:latin typeface="+mn-ea"/>
                          <a:ea typeface="+mn-ea"/>
                        </a:rPr>
                        <a:t>176=352</a:t>
                      </a:r>
                      <a:endParaRPr lang="zh-CN" sz="1800" b="1" kern="100" dirty="0">
                        <a:solidFill>
                          <a:srgbClr val="000000"/>
                        </a:solidFill>
                        <a:effectLst/>
                        <a:latin typeface="+mn-ea"/>
                        <a:ea typeface="+mn-ea"/>
                      </a:endParaRPr>
                    </a:p>
                  </a:txBody>
                  <a:tcPr marL="68238" marR="68238" marT="0" marB="0" anchor="ctr"/>
                </a:tc>
                <a:tc>
                  <a:txBody>
                    <a:bodyPr/>
                    <a:lstStyle/>
                    <a:p>
                      <a:pPr algn="ctr">
                        <a:spcAft>
                          <a:spcPts val="0"/>
                        </a:spcAft>
                      </a:pPr>
                      <a:r>
                        <a:rPr lang="en-US" sz="1800" b="1" kern="100" dirty="0">
                          <a:solidFill>
                            <a:srgbClr val="000000"/>
                          </a:solidFill>
                          <a:effectLst/>
                          <a:latin typeface="+mn-ea"/>
                          <a:ea typeface="+mn-ea"/>
                        </a:rPr>
                        <a:t>0</a:t>
                      </a:r>
                      <a:endParaRPr lang="zh-CN" sz="1800" b="1" kern="100" dirty="0">
                        <a:solidFill>
                          <a:srgbClr val="000000"/>
                        </a:solidFill>
                        <a:effectLst/>
                        <a:latin typeface="+mn-ea"/>
                        <a:ea typeface="+mn-ea"/>
                      </a:endParaRPr>
                    </a:p>
                  </a:txBody>
                  <a:tcPr marL="68238" marR="68238" marT="0" marB="0" anchor="ctr"/>
                </a:tc>
                <a:tc>
                  <a:txBody>
                    <a:bodyPr/>
                    <a:lstStyle/>
                    <a:p>
                      <a:pPr algn="ctr">
                        <a:spcAft>
                          <a:spcPts val="0"/>
                        </a:spcAft>
                      </a:pPr>
                      <a:r>
                        <a:rPr lang="en-US" sz="1800" b="1" kern="100" dirty="0">
                          <a:solidFill>
                            <a:srgbClr val="000000"/>
                          </a:solidFill>
                          <a:effectLst/>
                          <a:latin typeface="+mn-ea"/>
                          <a:ea typeface="+mn-ea"/>
                        </a:rPr>
                        <a:t>48</a:t>
                      </a:r>
                      <a:endParaRPr lang="zh-CN" sz="1800" b="1" kern="100" dirty="0">
                        <a:solidFill>
                          <a:srgbClr val="000000"/>
                        </a:solidFill>
                        <a:effectLst/>
                        <a:latin typeface="+mn-ea"/>
                        <a:ea typeface="+mn-ea"/>
                      </a:endParaRPr>
                    </a:p>
                  </a:txBody>
                  <a:tcPr marL="68238" marR="68238" marT="0" marB="0" anchor="ctr"/>
                </a:tc>
                <a:tc>
                  <a:txBody>
                    <a:bodyPr/>
                    <a:lstStyle/>
                    <a:p>
                      <a:pPr algn="ctr">
                        <a:spcAft>
                          <a:spcPts val="0"/>
                        </a:spcAft>
                      </a:pPr>
                      <a:r>
                        <a:rPr lang="zh-CN" sz="1800" b="1" kern="100">
                          <a:solidFill>
                            <a:srgbClr val="000000"/>
                          </a:solidFill>
                          <a:effectLst/>
                          <a:latin typeface="+mn-ea"/>
                          <a:ea typeface="+mn-ea"/>
                        </a:rPr>
                        <a:t>完工率为</a:t>
                      </a:r>
                      <a:r>
                        <a:rPr lang="en-US" sz="1800" b="1" kern="100">
                          <a:solidFill>
                            <a:srgbClr val="000000"/>
                          </a:solidFill>
                          <a:effectLst/>
                          <a:latin typeface="+mn-ea"/>
                          <a:ea typeface="+mn-ea"/>
                        </a:rPr>
                        <a:t>50%</a:t>
                      </a:r>
                      <a:endParaRPr lang="zh-CN" sz="1800" b="1" kern="100">
                        <a:solidFill>
                          <a:srgbClr val="000000"/>
                        </a:solidFill>
                        <a:effectLst/>
                        <a:latin typeface="+mn-ea"/>
                        <a:ea typeface="+mn-ea"/>
                      </a:endParaRPr>
                    </a:p>
                  </a:txBody>
                  <a:tcPr marL="68238" marR="68238" marT="0" marB="0" anchor="ctr"/>
                </a:tc>
                <a:extLst>
                  <a:ext uri="{0D108BD9-81ED-4DB2-BD59-A6C34878D82A}">
                    <a16:rowId xmlns:a16="http://schemas.microsoft.com/office/drawing/2014/main" val="10003"/>
                  </a:ext>
                </a:extLst>
              </a:tr>
              <a:tr h="390900">
                <a:tc>
                  <a:txBody>
                    <a:bodyPr/>
                    <a:lstStyle/>
                    <a:p>
                      <a:pPr indent="95250" algn="ctr">
                        <a:spcAft>
                          <a:spcPts val="0"/>
                        </a:spcAft>
                      </a:pPr>
                      <a:r>
                        <a:rPr lang="zh-CN" sz="1800" b="1" kern="100">
                          <a:solidFill>
                            <a:srgbClr val="000000"/>
                          </a:solidFill>
                          <a:effectLst/>
                          <a:latin typeface="+mn-ea"/>
                          <a:ea typeface="+mn-ea"/>
                        </a:rPr>
                        <a:t>制造费用</a:t>
                      </a:r>
                    </a:p>
                  </a:txBody>
                  <a:tcPr marL="68238" marR="68238" marT="0" marB="0" anchor="ctr"/>
                </a:tc>
                <a:tc>
                  <a:txBody>
                    <a:bodyPr/>
                    <a:lstStyle/>
                    <a:p>
                      <a:pPr algn="l">
                        <a:spcAft>
                          <a:spcPts val="0"/>
                        </a:spcAft>
                      </a:pPr>
                      <a:r>
                        <a:rPr lang="en-US" sz="1800" b="1" kern="100" dirty="0">
                          <a:solidFill>
                            <a:srgbClr val="000000"/>
                          </a:solidFill>
                          <a:effectLst/>
                          <a:latin typeface="+mn-ea"/>
                          <a:ea typeface="+mn-ea"/>
                        </a:rPr>
                        <a:t>4</a:t>
                      </a:r>
                      <a:r>
                        <a:rPr lang="zh-CN" sz="1800" b="1" kern="100" dirty="0">
                          <a:solidFill>
                            <a:srgbClr val="000000"/>
                          </a:solidFill>
                          <a:effectLst/>
                          <a:latin typeface="+mn-ea"/>
                          <a:ea typeface="+mn-ea"/>
                        </a:rPr>
                        <a:t>×</a:t>
                      </a:r>
                      <a:r>
                        <a:rPr lang="en-US" sz="1800" b="1" kern="100" dirty="0">
                          <a:solidFill>
                            <a:srgbClr val="000000"/>
                          </a:solidFill>
                          <a:effectLst/>
                          <a:latin typeface="+mn-ea"/>
                          <a:ea typeface="+mn-ea"/>
                        </a:rPr>
                        <a:t>50%</a:t>
                      </a:r>
                      <a:r>
                        <a:rPr lang="zh-CN" sz="1800" b="1" kern="100" dirty="0">
                          <a:solidFill>
                            <a:srgbClr val="000000"/>
                          </a:solidFill>
                          <a:effectLst/>
                          <a:latin typeface="+mn-ea"/>
                          <a:ea typeface="+mn-ea"/>
                        </a:rPr>
                        <a:t>×</a:t>
                      </a:r>
                      <a:r>
                        <a:rPr lang="en-US" sz="1800" b="1" kern="100" dirty="0">
                          <a:solidFill>
                            <a:srgbClr val="000000"/>
                          </a:solidFill>
                          <a:effectLst/>
                          <a:latin typeface="+mn-ea"/>
                          <a:ea typeface="+mn-ea"/>
                        </a:rPr>
                        <a:t>360=720</a:t>
                      </a:r>
                      <a:endParaRPr lang="zh-CN" sz="1800" b="1" kern="100" dirty="0">
                        <a:solidFill>
                          <a:srgbClr val="000000"/>
                        </a:solidFill>
                        <a:effectLst/>
                        <a:latin typeface="+mn-ea"/>
                        <a:ea typeface="+mn-ea"/>
                      </a:endParaRPr>
                    </a:p>
                  </a:txBody>
                  <a:tcPr marL="68238" marR="68238" marT="0" marB="0" anchor="ctr"/>
                </a:tc>
                <a:tc>
                  <a:txBody>
                    <a:bodyPr/>
                    <a:lstStyle/>
                    <a:p>
                      <a:pPr algn="l">
                        <a:spcAft>
                          <a:spcPts val="0"/>
                        </a:spcAft>
                      </a:pPr>
                      <a:r>
                        <a:rPr lang="en-US" sz="1800" b="1" kern="100" dirty="0">
                          <a:solidFill>
                            <a:srgbClr val="000000"/>
                          </a:solidFill>
                          <a:effectLst/>
                          <a:latin typeface="+mn-ea"/>
                          <a:ea typeface="+mn-ea"/>
                        </a:rPr>
                        <a:t>4</a:t>
                      </a:r>
                      <a:r>
                        <a:rPr lang="zh-CN" sz="1800" b="1" kern="100" dirty="0">
                          <a:solidFill>
                            <a:srgbClr val="000000"/>
                          </a:solidFill>
                          <a:effectLst/>
                          <a:latin typeface="+mn-ea"/>
                          <a:ea typeface="+mn-ea"/>
                        </a:rPr>
                        <a:t>×</a:t>
                      </a:r>
                      <a:r>
                        <a:rPr lang="en-US" sz="1800" b="1" kern="100" dirty="0">
                          <a:solidFill>
                            <a:srgbClr val="000000"/>
                          </a:solidFill>
                          <a:effectLst/>
                          <a:latin typeface="+mn-ea"/>
                          <a:ea typeface="+mn-ea"/>
                        </a:rPr>
                        <a:t>50%</a:t>
                      </a:r>
                      <a:r>
                        <a:rPr lang="zh-CN" sz="1800" b="1" kern="100" dirty="0">
                          <a:solidFill>
                            <a:srgbClr val="000000"/>
                          </a:solidFill>
                          <a:effectLst/>
                          <a:latin typeface="+mn-ea"/>
                          <a:ea typeface="+mn-ea"/>
                        </a:rPr>
                        <a:t>×</a:t>
                      </a:r>
                      <a:r>
                        <a:rPr lang="en-US" sz="1800" b="1" kern="100" dirty="0">
                          <a:solidFill>
                            <a:srgbClr val="000000"/>
                          </a:solidFill>
                          <a:effectLst/>
                          <a:latin typeface="+mn-ea"/>
                          <a:ea typeface="+mn-ea"/>
                        </a:rPr>
                        <a:t>360=720</a:t>
                      </a:r>
                      <a:endParaRPr lang="zh-CN" sz="1800" b="1" kern="100" dirty="0">
                        <a:solidFill>
                          <a:srgbClr val="000000"/>
                        </a:solidFill>
                        <a:effectLst/>
                        <a:latin typeface="+mn-ea"/>
                        <a:ea typeface="+mn-ea"/>
                      </a:endParaRPr>
                    </a:p>
                  </a:txBody>
                  <a:tcPr marL="68238" marR="68238" marT="0" marB="0" anchor="ctr"/>
                </a:tc>
                <a:tc>
                  <a:txBody>
                    <a:bodyPr/>
                    <a:lstStyle/>
                    <a:p>
                      <a:pPr algn="ctr">
                        <a:spcAft>
                          <a:spcPts val="0"/>
                        </a:spcAft>
                      </a:pPr>
                      <a:r>
                        <a:rPr lang="en-US" sz="1800" b="1" kern="100">
                          <a:solidFill>
                            <a:srgbClr val="000000"/>
                          </a:solidFill>
                          <a:effectLst/>
                          <a:latin typeface="+mn-ea"/>
                          <a:ea typeface="+mn-ea"/>
                        </a:rPr>
                        <a:t>0</a:t>
                      </a:r>
                      <a:endParaRPr lang="zh-CN" sz="1800" b="1" kern="100">
                        <a:solidFill>
                          <a:srgbClr val="000000"/>
                        </a:solidFill>
                        <a:effectLst/>
                        <a:latin typeface="+mn-ea"/>
                        <a:ea typeface="+mn-ea"/>
                      </a:endParaRPr>
                    </a:p>
                  </a:txBody>
                  <a:tcPr marL="68238" marR="68238" marT="0" marB="0" anchor="ctr"/>
                </a:tc>
                <a:tc>
                  <a:txBody>
                    <a:bodyPr/>
                    <a:lstStyle/>
                    <a:p>
                      <a:pPr algn="ctr">
                        <a:spcAft>
                          <a:spcPts val="0"/>
                        </a:spcAft>
                      </a:pPr>
                      <a:r>
                        <a:rPr lang="en-US" sz="1800" b="1" kern="100" dirty="0">
                          <a:solidFill>
                            <a:srgbClr val="000000"/>
                          </a:solidFill>
                          <a:effectLst/>
                          <a:latin typeface="+mn-ea"/>
                          <a:ea typeface="+mn-ea"/>
                        </a:rPr>
                        <a:t>-425</a:t>
                      </a:r>
                      <a:endParaRPr lang="zh-CN" sz="1800" b="1" kern="100" dirty="0">
                        <a:solidFill>
                          <a:srgbClr val="000000"/>
                        </a:solidFill>
                        <a:effectLst/>
                        <a:latin typeface="+mn-ea"/>
                        <a:ea typeface="+mn-ea"/>
                      </a:endParaRPr>
                    </a:p>
                  </a:txBody>
                  <a:tcPr marL="68238" marR="68238" marT="0" marB="0" anchor="ctr"/>
                </a:tc>
                <a:tc>
                  <a:txBody>
                    <a:bodyPr/>
                    <a:lstStyle/>
                    <a:p>
                      <a:pPr algn="ctr">
                        <a:spcAft>
                          <a:spcPts val="0"/>
                        </a:spcAft>
                      </a:pPr>
                      <a:r>
                        <a:rPr lang="zh-CN" sz="1800" b="1" kern="100">
                          <a:solidFill>
                            <a:srgbClr val="000000"/>
                          </a:solidFill>
                          <a:effectLst/>
                          <a:latin typeface="+mn-ea"/>
                          <a:ea typeface="+mn-ea"/>
                        </a:rPr>
                        <a:t>完工率为</a:t>
                      </a:r>
                      <a:r>
                        <a:rPr lang="en-US" sz="1800" b="1" kern="100">
                          <a:solidFill>
                            <a:srgbClr val="000000"/>
                          </a:solidFill>
                          <a:effectLst/>
                          <a:latin typeface="+mn-ea"/>
                          <a:ea typeface="+mn-ea"/>
                        </a:rPr>
                        <a:t>50%</a:t>
                      </a:r>
                      <a:endParaRPr lang="zh-CN" sz="1800" b="1" kern="100">
                        <a:solidFill>
                          <a:srgbClr val="000000"/>
                        </a:solidFill>
                        <a:effectLst/>
                        <a:latin typeface="+mn-ea"/>
                        <a:ea typeface="+mn-ea"/>
                      </a:endParaRPr>
                    </a:p>
                  </a:txBody>
                  <a:tcPr marL="68238" marR="68238" marT="0" marB="0" anchor="ctr"/>
                </a:tc>
                <a:extLst>
                  <a:ext uri="{0D108BD9-81ED-4DB2-BD59-A6C34878D82A}">
                    <a16:rowId xmlns:a16="http://schemas.microsoft.com/office/drawing/2014/main" val="10004"/>
                  </a:ext>
                </a:extLst>
              </a:tr>
              <a:tr h="390900">
                <a:tc>
                  <a:txBody>
                    <a:bodyPr/>
                    <a:lstStyle/>
                    <a:p>
                      <a:pPr indent="95250" algn="ctr">
                        <a:spcAft>
                          <a:spcPts val="0"/>
                        </a:spcAft>
                      </a:pPr>
                      <a:r>
                        <a:rPr lang="zh-CN" sz="1800" b="1" kern="100">
                          <a:solidFill>
                            <a:srgbClr val="000000"/>
                          </a:solidFill>
                          <a:effectLst/>
                          <a:latin typeface="+mn-ea"/>
                          <a:ea typeface="+mn-ea"/>
                        </a:rPr>
                        <a:t>合计</a:t>
                      </a:r>
                    </a:p>
                  </a:txBody>
                  <a:tcPr marL="68238" marR="68238" marT="0" marB="0" anchor="ctr"/>
                </a:tc>
                <a:tc>
                  <a:txBody>
                    <a:bodyPr/>
                    <a:lstStyle/>
                    <a:p>
                      <a:pPr algn="ctr">
                        <a:spcAft>
                          <a:spcPts val="0"/>
                        </a:spcAft>
                      </a:pPr>
                      <a:r>
                        <a:rPr lang="en-US" sz="1800" b="1" kern="100">
                          <a:solidFill>
                            <a:srgbClr val="000000"/>
                          </a:solidFill>
                          <a:effectLst/>
                          <a:latin typeface="+mn-ea"/>
                          <a:ea typeface="+mn-ea"/>
                        </a:rPr>
                        <a:t>1172</a:t>
                      </a:r>
                      <a:endParaRPr lang="zh-CN" sz="1800" b="1" kern="100">
                        <a:solidFill>
                          <a:srgbClr val="000000"/>
                        </a:solidFill>
                        <a:effectLst/>
                        <a:latin typeface="+mn-ea"/>
                        <a:ea typeface="+mn-ea"/>
                      </a:endParaRPr>
                    </a:p>
                  </a:txBody>
                  <a:tcPr marL="68238" marR="68238" marT="0" marB="0" anchor="ctr"/>
                </a:tc>
                <a:tc>
                  <a:txBody>
                    <a:bodyPr/>
                    <a:lstStyle/>
                    <a:p>
                      <a:pPr algn="ctr">
                        <a:spcAft>
                          <a:spcPts val="0"/>
                        </a:spcAft>
                      </a:pPr>
                      <a:r>
                        <a:rPr lang="en-US" sz="1800" b="1" kern="100" dirty="0">
                          <a:solidFill>
                            <a:srgbClr val="000000"/>
                          </a:solidFill>
                          <a:effectLst/>
                          <a:latin typeface="+mn-ea"/>
                          <a:ea typeface="+mn-ea"/>
                        </a:rPr>
                        <a:t>1168</a:t>
                      </a:r>
                      <a:endParaRPr lang="zh-CN" sz="1800" b="1" kern="100" dirty="0">
                        <a:solidFill>
                          <a:srgbClr val="000000"/>
                        </a:solidFill>
                        <a:effectLst/>
                        <a:latin typeface="+mn-ea"/>
                        <a:ea typeface="+mn-ea"/>
                      </a:endParaRPr>
                    </a:p>
                  </a:txBody>
                  <a:tcPr marL="68238" marR="68238" marT="0" marB="0" anchor="ctr"/>
                </a:tc>
                <a:tc>
                  <a:txBody>
                    <a:bodyPr/>
                    <a:lstStyle/>
                    <a:p>
                      <a:pPr algn="ctr">
                        <a:spcAft>
                          <a:spcPts val="0"/>
                        </a:spcAft>
                      </a:pPr>
                      <a:r>
                        <a:rPr lang="en-US" sz="1800" b="1" kern="100">
                          <a:solidFill>
                            <a:srgbClr val="000000"/>
                          </a:solidFill>
                          <a:effectLst/>
                          <a:latin typeface="+mn-ea"/>
                          <a:ea typeface="+mn-ea"/>
                        </a:rPr>
                        <a:t>-4</a:t>
                      </a:r>
                      <a:endParaRPr lang="zh-CN" sz="1800" b="1" kern="100">
                        <a:solidFill>
                          <a:srgbClr val="000000"/>
                        </a:solidFill>
                        <a:effectLst/>
                        <a:latin typeface="+mn-ea"/>
                        <a:ea typeface="+mn-ea"/>
                      </a:endParaRPr>
                    </a:p>
                  </a:txBody>
                  <a:tcPr marL="68238" marR="68238" marT="0" marB="0" anchor="ctr"/>
                </a:tc>
                <a:tc>
                  <a:txBody>
                    <a:bodyPr/>
                    <a:lstStyle/>
                    <a:p>
                      <a:pPr algn="ctr">
                        <a:spcAft>
                          <a:spcPts val="0"/>
                        </a:spcAft>
                      </a:pPr>
                      <a:r>
                        <a:rPr lang="en-US" sz="1800" b="1" kern="100" dirty="0">
                          <a:solidFill>
                            <a:srgbClr val="000000"/>
                          </a:solidFill>
                          <a:effectLst/>
                          <a:latin typeface="+mn-ea"/>
                          <a:ea typeface="+mn-ea"/>
                        </a:rPr>
                        <a:t>-377</a:t>
                      </a:r>
                      <a:endParaRPr lang="zh-CN" sz="1800" b="1" kern="100" dirty="0">
                        <a:solidFill>
                          <a:srgbClr val="000000"/>
                        </a:solidFill>
                        <a:effectLst/>
                        <a:latin typeface="+mn-ea"/>
                        <a:ea typeface="+mn-ea"/>
                      </a:endParaRPr>
                    </a:p>
                  </a:txBody>
                  <a:tcPr marL="68238" marR="68238" marT="0" marB="0" anchor="ctr"/>
                </a:tc>
                <a:tc>
                  <a:txBody>
                    <a:bodyPr/>
                    <a:lstStyle/>
                    <a:p>
                      <a:pPr algn="ctr">
                        <a:spcAft>
                          <a:spcPts val="0"/>
                        </a:spcAft>
                      </a:pPr>
                      <a:r>
                        <a:rPr lang="en-US" sz="1800" b="1" kern="100" dirty="0">
                          <a:solidFill>
                            <a:srgbClr val="000000"/>
                          </a:solidFill>
                          <a:effectLst/>
                          <a:latin typeface="+mn-ea"/>
                          <a:ea typeface="+mn-ea"/>
                        </a:rPr>
                        <a:t>-</a:t>
                      </a:r>
                      <a:endParaRPr lang="zh-CN" sz="1800" b="1" kern="100" dirty="0">
                        <a:solidFill>
                          <a:srgbClr val="000000"/>
                        </a:solidFill>
                        <a:effectLst/>
                        <a:latin typeface="+mn-ea"/>
                        <a:ea typeface="+mn-ea"/>
                      </a:endParaRPr>
                    </a:p>
                  </a:txBody>
                  <a:tcPr marL="68238" marR="68238" marT="0" marB="0" anchor="ctr"/>
                </a:tc>
                <a:extLst>
                  <a:ext uri="{0D108BD9-81ED-4DB2-BD59-A6C34878D82A}">
                    <a16:rowId xmlns:a16="http://schemas.microsoft.com/office/drawing/2014/main" val="10005"/>
                  </a:ext>
                </a:extLst>
              </a:tr>
            </a:tbl>
          </a:graphicData>
        </a:graphic>
      </p:graphicFrame>
      <p:sp>
        <p:nvSpPr>
          <p:cNvPr id="4" name="矩形 3"/>
          <p:cNvSpPr/>
          <p:nvPr/>
        </p:nvSpPr>
        <p:spPr>
          <a:xfrm>
            <a:off x="443372" y="997568"/>
            <a:ext cx="6141425" cy="523220"/>
          </a:xfrm>
          <a:prstGeom prst="rect">
            <a:avLst/>
          </a:prstGeom>
        </p:spPr>
        <p:txBody>
          <a:bodyPr wrap="none">
            <a:spAutoFit/>
          </a:bodyPr>
          <a:lstStyle/>
          <a:p>
            <a:r>
              <a:rPr lang="en-US" altLang="zh-CN" sz="2800" b="1" dirty="0">
                <a:solidFill>
                  <a:srgbClr val="000000"/>
                </a:solidFill>
                <a:latin typeface="+mn-ea"/>
                <a:ea typeface="+mn-ea"/>
              </a:rPr>
              <a:t>3.</a:t>
            </a:r>
            <a:r>
              <a:rPr lang="zh-CN" altLang="zh-CN" sz="2800" b="1" dirty="0">
                <a:solidFill>
                  <a:srgbClr val="000000"/>
                </a:solidFill>
                <a:latin typeface="+mn-ea"/>
                <a:ea typeface="+mn-ea"/>
              </a:rPr>
              <a:t>月初在产品成本资料见表</a:t>
            </a:r>
            <a:r>
              <a:rPr lang="en-US" altLang="zh-CN" sz="2800" b="1" dirty="0">
                <a:solidFill>
                  <a:srgbClr val="000000"/>
                </a:solidFill>
                <a:latin typeface="+mn-ea"/>
                <a:ea typeface="+mn-ea"/>
              </a:rPr>
              <a:t>10-21</a:t>
            </a:r>
            <a:r>
              <a:rPr lang="zh-CN" altLang="zh-CN" sz="2800" b="1" dirty="0">
                <a:solidFill>
                  <a:srgbClr val="000000"/>
                </a:solidFill>
                <a:latin typeface="+mn-ea"/>
                <a:ea typeface="+mn-ea"/>
              </a:rPr>
              <a:t>所示</a:t>
            </a:r>
            <a:endParaRPr lang="zh-CN" altLang="en-US" sz="2800" b="1" dirty="0">
              <a:solidFill>
                <a:srgbClr val="000000"/>
              </a:solidFill>
              <a:latin typeface="+mn-ea"/>
              <a:ea typeface="+mn-ea"/>
            </a:endParaRPr>
          </a:p>
        </p:txBody>
      </p:sp>
      <p:sp>
        <p:nvSpPr>
          <p:cNvPr id="7" name="文本框 3"/>
          <p:cNvSpPr txBox="1"/>
          <p:nvPr/>
        </p:nvSpPr>
        <p:spPr>
          <a:xfrm>
            <a:off x="-14309" y="404664"/>
            <a:ext cx="7109639"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en-US" dirty="0" smtClean="0">
                <a:latin typeface="宋体" panose="02010600030101010101" pitchFamily="2" charset="-122"/>
              </a:rPr>
              <a:t>第三节  流通加工成本计算的定额法示例</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normAutofit/>
          </a:bodyPr>
          <a:lstStyle/>
          <a:p>
            <a:pPr algn="l"/>
            <a:r>
              <a:rPr lang="en-US" altLang="zh-CN" sz="2800" b="1" dirty="0">
                <a:latin typeface="+mj-ea"/>
                <a:ea typeface="+mj-ea"/>
              </a:rPr>
              <a:t>4</a:t>
            </a:r>
            <a:r>
              <a:rPr lang="zh-CN" altLang="en-US" sz="2800" b="1" dirty="0">
                <a:latin typeface="+mj-ea"/>
                <a:ea typeface="+mj-ea"/>
              </a:rPr>
              <a:t>、其他</a:t>
            </a:r>
            <a:r>
              <a:rPr lang="zh-CN" altLang="en-US" sz="2800" b="1" dirty="0" smtClean="0">
                <a:latin typeface="+mj-ea"/>
                <a:ea typeface="+mj-ea"/>
              </a:rPr>
              <a:t>资料</a:t>
            </a:r>
            <a:endParaRPr lang="zh-CN" altLang="en-US" sz="2800" b="1" dirty="0">
              <a:latin typeface="+mj-ea"/>
              <a:ea typeface="+mj-ea"/>
            </a:endParaRPr>
          </a:p>
        </p:txBody>
      </p:sp>
      <p:sp>
        <p:nvSpPr>
          <p:cNvPr id="2" name="内容占位符 1"/>
          <p:cNvSpPr>
            <a:spLocks noGrp="1"/>
          </p:cNvSpPr>
          <p:nvPr>
            <p:ph idx="1"/>
          </p:nvPr>
        </p:nvSpPr>
        <p:spPr/>
        <p:txBody>
          <a:bodyPr/>
          <a:lstStyle/>
          <a:p>
            <a:pPr indent="432000">
              <a:lnSpc>
                <a:spcPct val="120000"/>
              </a:lnSpc>
              <a:spcBef>
                <a:spcPts val="0"/>
              </a:spcBef>
            </a:pPr>
            <a:r>
              <a:rPr lang="zh-CN" altLang="zh-CN" sz="2000" dirty="0" smtClean="0">
                <a:solidFill>
                  <a:srgbClr val="000000"/>
                </a:solidFill>
              </a:rPr>
              <a:t>（</a:t>
            </a:r>
            <a:r>
              <a:rPr lang="en-US" altLang="zh-CN" sz="2000" dirty="0" smtClean="0">
                <a:solidFill>
                  <a:srgbClr val="000000"/>
                </a:solidFill>
              </a:rPr>
              <a:t>1</a:t>
            </a:r>
            <a:r>
              <a:rPr lang="zh-CN" altLang="zh-CN" sz="2000" dirty="0" smtClean="0">
                <a:solidFill>
                  <a:srgbClr val="000000"/>
                </a:solidFill>
              </a:rPr>
              <a:t>）</a:t>
            </a:r>
            <a:r>
              <a:rPr lang="en-US" altLang="zh-CN" sz="2000" dirty="0" smtClean="0">
                <a:solidFill>
                  <a:srgbClr val="000000"/>
                </a:solidFill>
              </a:rPr>
              <a:t>12</a:t>
            </a:r>
            <a:r>
              <a:rPr lang="zh-CN" altLang="zh-CN" sz="2000" dirty="0" smtClean="0">
                <a:solidFill>
                  <a:srgbClr val="000000"/>
                </a:solidFill>
              </a:rPr>
              <a:t>月投入量</a:t>
            </a:r>
            <a:r>
              <a:rPr lang="en-US" altLang="zh-CN" sz="2000" dirty="0" smtClean="0">
                <a:solidFill>
                  <a:srgbClr val="000000"/>
                </a:solidFill>
              </a:rPr>
              <a:t>116</a:t>
            </a:r>
            <a:r>
              <a:rPr lang="zh-CN" altLang="zh-CN" sz="2000" dirty="0" smtClean="0">
                <a:solidFill>
                  <a:srgbClr val="000000"/>
                </a:solidFill>
              </a:rPr>
              <a:t>件，原材料在生产开始时一次投入。</a:t>
            </a:r>
          </a:p>
          <a:p>
            <a:pPr indent="432000">
              <a:lnSpc>
                <a:spcPct val="120000"/>
              </a:lnSpc>
              <a:spcBef>
                <a:spcPts val="0"/>
              </a:spcBef>
            </a:pPr>
            <a:r>
              <a:rPr lang="zh-CN" altLang="zh-CN" sz="2000" dirty="0" smtClean="0">
                <a:solidFill>
                  <a:srgbClr val="000000"/>
                </a:solidFill>
              </a:rPr>
              <a:t>（</a:t>
            </a:r>
            <a:r>
              <a:rPr lang="en-US" altLang="zh-CN" sz="2000" dirty="0" smtClean="0">
                <a:solidFill>
                  <a:srgbClr val="000000"/>
                </a:solidFill>
              </a:rPr>
              <a:t>2</a:t>
            </a:r>
            <a:r>
              <a:rPr lang="zh-CN" altLang="zh-CN" sz="2000" dirty="0" smtClean="0">
                <a:solidFill>
                  <a:srgbClr val="000000"/>
                </a:solidFill>
              </a:rPr>
              <a:t>）当月完工产品</a:t>
            </a:r>
            <a:r>
              <a:rPr lang="en-US" altLang="zh-CN" sz="2000" dirty="0" smtClean="0">
                <a:solidFill>
                  <a:srgbClr val="000000"/>
                </a:solidFill>
              </a:rPr>
              <a:t>100</a:t>
            </a:r>
            <a:r>
              <a:rPr lang="zh-CN" altLang="zh-CN" sz="2000" dirty="0" smtClean="0">
                <a:solidFill>
                  <a:srgbClr val="000000"/>
                </a:solidFill>
              </a:rPr>
              <a:t>件，月末在产品</a:t>
            </a:r>
            <a:r>
              <a:rPr lang="en-US" altLang="zh-CN" sz="2000" dirty="0" smtClean="0">
                <a:solidFill>
                  <a:srgbClr val="000000"/>
                </a:solidFill>
              </a:rPr>
              <a:t>20</a:t>
            </a:r>
            <a:r>
              <a:rPr lang="zh-CN" altLang="zh-CN" sz="2000" dirty="0" smtClean="0">
                <a:solidFill>
                  <a:srgbClr val="000000"/>
                </a:solidFill>
              </a:rPr>
              <a:t>件，完工率为</a:t>
            </a:r>
            <a:r>
              <a:rPr lang="en-US" altLang="zh-CN" sz="2000" dirty="0" smtClean="0">
                <a:solidFill>
                  <a:srgbClr val="000000"/>
                </a:solidFill>
              </a:rPr>
              <a:t>50%</a:t>
            </a:r>
            <a:r>
              <a:rPr lang="zh-CN" altLang="zh-CN" sz="2000" dirty="0" smtClean="0">
                <a:solidFill>
                  <a:srgbClr val="000000"/>
                </a:solidFill>
              </a:rPr>
              <a:t>。</a:t>
            </a:r>
          </a:p>
          <a:p>
            <a:pPr indent="432000">
              <a:lnSpc>
                <a:spcPct val="120000"/>
              </a:lnSpc>
              <a:spcBef>
                <a:spcPts val="0"/>
              </a:spcBef>
            </a:pPr>
            <a:r>
              <a:rPr lang="zh-CN" altLang="zh-CN" sz="2000" dirty="0" smtClean="0">
                <a:solidFill>
                  <a:srgbClr val="000000"/>
                </a:solidFill>
              </a:rPr>
              <a:t>（</a:t>
            </a:r>
            <a:r>
              <a:rPr lang="en-US" altLang="zh-CN" sz="2000" dirty="0" smtClean="0">
                <a:solidFill>
                  <a:srgbClr val="000000"/>
                </a:solidFill>
              </a:rPr>
              <a:t>3</a:t>
            </a:r>
            <a:r>
              <a:rPr lang="zh-CN" altLang="zh-CN" sz="2000" dirty="0" smtClean="0">
                <a:solidFill>
                  <a:srgbClr val="000000"/>
                </a:solidFill>
              </a:rPr>
              <a:t>）当月原材料实际用量为</a:t>
            </a:r>
            <a:r>
              <a:rPr lang="en-US" altLang="zh-CN" sz="2000" dirty="0" smtClean="0">
                <a:solidFill>
                  <a:srgbClr val="000000"/>
                </a:solidFill>
              </a:rPr>
              <a:t>310kg</a:t>
            </a:r>
            <a:r>
              <a:rPr lang="zh-CN" altLang="zh-CN" sz="2000" dirty="0" smtClean="0">
                <a:solidFill>
                  <a:srgbClr val="000000"/>
                </a:solidFill>
              </a:rPr>
              <a:t>（根据直接材料分配明细表，略）。</a:t>
            </a:r>
          </a:p>
          <a:p>
            <a:pPr indent="432000">
              <a:lnSpc>
                <a:spcPct val="120000"/>
              </a:lnSpc>
              <a:spcBef>
                <a:spcPts val="0"/>
              </a:spcBef>
            </a:pPr>
            <a:r>
              <a:rPr lang="zh-CN" altLang="zh-CN" sz="2000" dirty="0" smtClean="0">
                <a:solidFill>
                  <a:srgbClr val="000000"/>
                </a:solidFill>
              </a:rPr>
              <a:t>（</a:t>
            </a:r>
            <a:r>
              <a:rPr lang="en-US" altLang="zh-CN" sz="2000" dirty="0" smtClean="0">
                <a:solidFill>
                  <a:srgbClr val="000000"/>
                </a:solidFill>
              </a:rPr>
              <a:t>4</a:t>
            </a:r>
            <a:r>
              <a:rPr lang="zh-CN" altLang="zh-CN" sz="2000" dirty="0" smtClean="0">
                <a:solidFill>
                  <a:srgbClr val="000000"/>
                </a:solidFill>
              </a:rPr>
              <a:t>）当月人工费用实际数为</a:t>
            </a:r>
            <a:r>
              <a:rPr lang="en-US" altLang="zh-CN" sz="2000" dirty="0" smtClean="0">
                <a:solidFill>
                  <a:srgbClr val="000000"/>
                </a:solidFill>
              </a:rPr>
              <a:t>17 600</a:t>
            </a:r>
            <a:r>
              <a:rPr lang="zh-CN" altLang="zh-CN" sz="2000" dirty="0" smtClean="0">
                <a:solidFill>
                  <a:srgbClr val="000000"/>
                </a:solidFill>
              </a:rPr>
              <a:t>元（根据直接人工分配明细表，略）。</a:t>
            </a:r>
          </a:p>
          <a:p>
            <a:pPr indent="432000">
              <a:lnSpc>
                <a:spcPct val="120000"/>
              </a:lnSpc>
              <a:spcBef>
                <a:spcPts val="0"/>
              </a:spcBef>
            </a:pPr>
            <a:r>
              <a:rPr lang="zh-CN" altLang="zh-CN" sz="2000" dirty="0" smtClean="0">
                <a:solidFill>
                  <a:srgbClr val="000000"/>
                </a:solidFill>
              </a:rPr>
              <a:t>（</a:t>
            </a:r>
            <a:r>
              <a:rPr lang="en-US" altLang="zh-CN" sz="2000" dirty="0" smtClean="0">
                <a:solidFill>
                  <a:srgbClr val="000000"/>
                </a:solidFill>
              </a:rPr>
              <a:t>5</a:t>
            </a:r>
            <a:r>
              <a:rPr lang="zh-CN" altLang="zh-CN" sz="2000" dirty="0" smtClean="0">
                <a:solidFill>
                  <a:srgbClr val="000000"/>
                </a:solidFill>
              </a:rPr>
              <a:t>）当月制造费用实际数为</a:t>
            </a:r>
            <a:r>
              <a:rPr lang="en-US" altLang="zh-CN" sz="2000" dirty="0" smtClean="0">
                <a:solidFill>
                  <a:srgbClr val="000000"/>
                </a:solidFill>
              </a:rPr>
              <a:t>36 605</a:t>
            </a:r>
            <a:r>
              <a:rPr lang="zh-CN" altLang="zh-CN" sz="2000" dirty="0" smtClean="0">
                <a:solidFill>
                  <a:srgbClr val="000000"/>
                </a:solidFill>
              </a:rPr>
              <a:t>元（根据制造费用分配明细表，略）。</a:t>
            </a:r>
          </a:p>
          <a:p>
            <a:pPr indent="432000">
              <a:lnSpc>
                <a:spcPct val="120000"/>
              </a:lnSpc>
              <a:spcBef>
                <a:spcPts val="0"/>
              </a:spcBef>
            </a:pPr>
            <a:r>
              <a:rPr lang="zh-CN" altLang="zh-CN" sz="2000" dirty="0" smtClean="0">
                <a:solidFill>
                  <a:srgbClr val="000000"/>
                </a:solidFill>
              </a:rPr>
              <a:t>（</a:t>
            </a:r>
            <a:r>
              <a:rPr lang="en-US" altLang="zh-CN" sz="2000" dirty="0" smtClean="0">
                <a:solidFill>
                  <a:srgbClr val="000000"/>
                </a:solidFill>
              </a:rPr>
              <a:t>6</a:t>
            </a:r>
            <a:r>
              <a:rPr lang="zh-CN" altLang="zh-CN" sz="2000" dirty="0" smtClean="0">
                <a:solidFill>
                  <a:srgbClr val="000000"/>
                </a:solidFill>
              </a:rPr>
              <a:t>）当月直接材料成本差异为</a:t>
            </a:r>
            <a:r>
              <a:rPr lang="en-US" altLang="zh-CN" sz="2000" dirty="0" smtClean="0">
                <a:solidFill>
                  <a:srgbClr val="000000"/>
                </a:solidFill>
                <a:sym typeface="Symbol"/>
              </a:rPr>
              <a:t></a:t>
            </a:r>
            <a:r>
              <a:rPr lang="en-US" altLang="zh-CN" sz="2000" dirty="0" smtClean="0">
                <a:solidFill>
                  <a:srgbClr val="000000"/>
                </a:solidFill>
              </a:rPr>
              <a:t>100</a:t>
            </a:r>
            <a:r>
              <a:rPr lang="zh-CN" altLang="zh-CN" sz="2000" dirty="0" smtClean="0">
                <a:solidFill>
                  <a:srgbClr val="000000"/>
                </a:solidFill>
              </a:rPr>
              <a:t>元，全部由完工产品负担。</a:t>
            </a:r>
          </a:p>
          <a:p>
            <a:pPr indent="432000">
              <a:lnSpc>
                <a:spcPct val="120000"/>
              </a:lnSpc>
              <a:spcBef>
                <a:spcPts val="0"/>
              </a:spcBef>
            </a:pPr>
            <a:r>
              <a:rPr lang="zh-CN" altLang="zh-CN" sz="2000" dirty="0" smtClean="0">
                <a:solidFill>
                  <a:srgbClr val="000000"/>
                </a:solidFill>
              </a:rPr>
              <a:t>（</a:t>
            </a:r>
            <a:r>
              <a:rPr lang="en-US" altLang="zh-CN" sz="2000" dirty="0" smtClean="0">
                <a:solidFill>
                  <a:srgbClr val="000000"/>
                </a:solidFill>
              </a:rPr>
              <a:t>7</a:t>
            </a:r>
            <a:r>
              <a:rPr lang="zh-CN" altLang="zh-CN" sz="2000" dirty="0" smtClean="0">
                <a:solidFill>
                  <a:srgbClr val="000000"/>
                </a:solidFill>
              </a:rPr>
              <a:t>）定额变动差异全部由完工产品负担。</a:t>
            </a:r>
          </a:p>
          <a:p>
            <a:pPr indent="432000">
              <a:lnSpc>
                <a:spcPct val="120000"/>
              </a:lnSpc>
              <a:spcBef>
                <a:spcPts val="0"/>
              </a:spcBef>
            </a:pPr>
            <a:r>
              <a:rPr lang="zh-CN" altLang="zh-CN" sz="2000" dirty="0" smtClean="0">
                <a:solidFill>
                  <a:srgbClr val="000000"/>
                </a:solidFill>
              </a:rPr>
              <a:t>（</a:t>
            </a:r>
            <a:r>
              <a:rPr lang="en-US" altLang="zh-CN" sz="2000" dirty="0" smtClean="0">
                <a:solidFill>
                  <a:srgbClr val="000000"/>
                </a:solidFill>
              </a:rPr>
              <a:t>8</a:t>
            </a:r>
            <a:r>
              <a:rPr lang="zh-CN" altLang="zh-CN" sz="2000" dirty="0" smtClean="0">
                <a:solidFill>
                  <a:srgbClr val="000000"/>
                </a:solidFill>
              </a:rPr>
              <a:t>）直接材料脱离定额差异、直接人工脱离定额差异、制造费用脱离定额差异由当月完工产品与月末在产品按产量比例分摊。</a:t>
            </a:r>
            <a:endParaRPr lang="zh-CN" altLang="zh-CN" sz="2000" dirty="0">
              <a:solidFill>
                <a:srgbClr val="000000"/>
              </a:solidFill>
            </a:endParaRPr>
          </a:p>
        </p:txBody>
      </p:sp>
      <p:sp>
        <p:nvSpPr>
          <p:cNvPr id="5" name="文本框 3"/>
          <p:cNvSpPr txBox="1"/>
          <p:nvPr/>
        </p:nvSpPr>
        <p:spPr>
          <a:xfrm>
            <a:off x="-14309" y="404664"/>
            <a:ext cx="7109639"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en-US" dirty="0" smtClean="0">
                <a:latin typeface="宋体" panose="02010600030101010101" pitchFamily="2" charset="-122"/>
              </a:rPr>
              <a:t>第三节  流通加工成本计算的定额法示例</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p:txBody>
          <a:bodyPr/>
          <a:lstStyle/>
          <a:p>
            <a:pPr algn="l"/>
            <a:r>
              <a:rPr lang="en-US" altLang="zh-CN" sz="2800" b="1" dirty="0">
                <a:latin typeface="+mj-ea"/>
                <a:ea typeface="+mj-ea"/>
              </a:rPr>
              <a:t>5</a:t>
            </a:r>
            <a:r>
              <a:rPr lang="zh-CN" altLang="en-US" sz="2800" b="1" dirty="0">
                <a:latin typeface="+mj-ea"/>
                <a:ea typeface="+mj-ea"/>
              </a:rPr>
              <a:t>、记账与</a:t>
            </a:r>
            <a:r>
              <a:rPr lang="zh-CN" altLang="en-US" sz="2800" b="1" dirty="0" smtClean="0">
                <a:latin typeface="+mj-ea"/>
                <a:ea typeface="+mj-ea"/>
              </a:rPr>
              <a:t>计算</a:t>
            </a:r>
            <a:endParaRPr lang="zh-CN" altLang="en-US" sz="2800" b="1" dirty="0">
              <a:latin typeface="+mj-ea"/>
              <a:ea typeface="+mj-ea"/>
            </a:endParaRPr>
          </a:p>
        </p:txBody>
      </p:sp>
      <p:sp>
        <p:nvSpPr>
          <p:cNvPr id="2" name="内容占位符 1"/>
          <p:cNvSpPr>
            <a:spLocks noGrp="1"/>
          </p:cNvSpPr>
          <p:nvPr>
            <p:ph idx="1"/>
          </p:nvPr>
        </p:nvSpPr>
        <p:spPr/>
        <p:txBody>
          <a:bodyPr/>
          <a:lstStyle/>
          <a:p>
            <a:pPr>
              <a:lnSpc>
                <a:spcPct val="200000"/>
              </a:lnSpc>
            </a:pPr>
            <a:r>
              <a:rPr lang="zh-CN" altLang="zh-CN" sz="2800" dirty="0">
                <a:solidFill>
                  <a:srgbClr val="000000"/>
                </a:solidFill>
              </a:rPr>
              <a:t>根据上述资料，可登记乙产品成本明细账，</a:t>
            </a:r>
            <a:r>
              <a:rPr lang="en-US" altLang="zh-CN" sz="2800" dirty="0">
                <a:solidFill>
                  <a:srgbClr val="000000"/>
                </a:solidFill>
              </a:rPr>
              <a:t> </a:t>
            </a:r>
            <a:r>
              <a:rPr lang="zh-CN" altLang="zh-CN" sz="2800" dirty="0">
                <a:solidFill>
                  <a:srgbClr val="000000"/>
                </a:solidFill>
              </a:rPr>
              <a:t>见表</a:t>
            </a:r>
            <a:r>
              <a:rPr lang="en-US" altLang="zh-CN" sz="2800" dirty="0">
                <a:solidFill>
                  <a:srgbClr val="000000"/>
                </a:solidFill>
              </a:rPr>
              <a:t>10-22</a:t>
            </a:r>
            <a:r>
              <a:rPr lang="zh-CN" altLang="zh-CN" sz="2800" dirty="0">
                <a:solidFill>
                  <a:srgbClr val="000000"/>
                </a:solidFill>
              </a:rPr>
              <a:t>、表</a:t>
            </a:r>
            <a:r>
              <a:rPr lang="en-US" altLang="zh-CN" sz="2800" dirty="0">
                <a:solidFill>
                  <a:srgbClr val="000000"/>
                </a:solidFill>
              </a:rPr>
              <a:t>10-23 </a:t>
            </a:r>
            <a:r>
              <a:rPr lang="zh-CN" altLang="zh-CN" sz="2800" dirty="0">
                <a:solidFill>
                  <a:srgbClr val="000000"/>
                </a:solidFill>
              </a:rPr>
              <a:t>和表</a:t>
            </a:r>
            <a:r>
              <a:rPr lang="en-US" altLang="zh-CN" sz="2800" dirty="0">
                <a:solidFill>
                  <a:srgbClr val="000000"/>
                </a:solidFill>
              </a:rPr>
              <a:t>10-24</a:t>
            </a:r>
            <a:r>
              <a:rPr lang="zh-CN" altLang="en-US" sz="2800" dirty="0">
                <a:solidFill>
                  <a:srgbClr val="000000"/>
                </a:solidFill>
                <a:latin typeface="宋体" panose="02010600030101010101" pitchFamily="2" charset="-122"/>
              </a:rPr>
              <a:t>。</a:t>
            </a:r>
            <a:endParaRPr lang="zh-CN" altLang="en-US" sz="2800" dirty="0">
              <a:solidFill>
                <a:srgbClr val="000000"/>
              </a:solidFill>
            </a:endParaRPr>
          </a:p>
        </p:txBody>
      </p:sp>
      <p:sp>
        <p:nvSpPr>
          <p:cNvPr id="5" name="文本框 3"/>
          <p:cNvSpPr txBox="1"/>
          <p:nvPr/>
        </p:nvSpPr>
        <p:spPr>
          <a:xfrm>
            <a:off x="-14309" y="404664"/>
            <a:ext cx="7109639"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en-US" dirty="0" smtClean="0">
                <a:latin typeface="宋体" panose="02010600030101010101" pitchFamily="2" charset="-122"/>
              </a:rPr>
              <a:t>第三节  流通加工成本计算的定额法示例</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63352" y="1520788"/>
            <a:ext cx="11629292" cy="4176464"/>
          </a:xfrm>
          <a:prstGeom prst="rect">
            <a:avLst/>
          </a:prstGeom>
          <a:solidFill>
            <a:schemeClr val="accent3">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8661" name="Rectangle 5"/>
          <p:cNvSpPr>
            <a:spLocks noGrp="1" noChangeArrowheads="1"/>
          </p:cNvSpPr>
          <p:nvPr>
            <p:ph type="title"/>
          </p:nvPr>
        </p:nvSpPr>
        <p:spPr>
          <a:xfrm>
            <a:off x="851780" y="1412776"/>
            <a:ext cx="10464800" cy="1116124"/>
          </a:xfrm>
        </p:spPr>
        <p:txBody>
          <a:bodyPr/>
          <a:lstStyle/>
          <a:p>
            <a:r>
              <a:rPr lang="zh-CN" altLang="zh-CN" dirty="0"/>
              <a:t>表</a:t>
            </a:r>
            <a:r>
              <a:rPr lang="en-US" altLang="zh-CN" dirty="0"/>
              <a:t>10-22  </a:t>
            </a:r>
            <a:r>
              <a:rPr lang="zh-CN" altLang="zh-CN" dirty="0"/>
              <a:t>产品成本明细账</a:t>
            </a:r>
            <a:br>
              <a:rPr lang="zh-CN" altLang="zh-CN" dirty="0"/>
            </a:br>
            <a:r>
              <a:rPr lang="zh-CN" altLang="zh-CN" sz="2400" dirty="0">
                <a:latin typeface="+mj-ea"/>
                <a:ea typeface="+mj-ea"/>
              </a:rPr>
              <a:t>产品名称：乙产品</a:t>
            </a:r>
            <a:r>
              <a:rPr lang="en-US" altLang="zh-CN" sz="2400" dirty="0">
                <a:latin typeface="+mj-ea"/>
                <a:ea typeface="+mj-ea"/>
              </a:rPr>
              <a:t>   </a:t>
            </a:r>
            <a:r>
              <a:rPr lang="en-US" altLang="zh-CN" sz="2400" dirty="0" smtClean="0">
                <a:latin typeface="+mj-ea"/>
                <a:ea typeface="+mj-ea"/>
              </a:rPr>
              <a:t>        202×</a:t>
            </a:r>
            <a:r>
              <a:rPr lang="zh-CN" altLang="zh-CN" sz="2400" dirty="0" smtClean="0">
                <a:latin typeface="+mj-ea"/>
                <a:ea typeface="+mj-ea"/>
              </a:rPr>
              <a:t>年</a:t>
            </a:r>
            <a:r>
              <a:rPr lang="en-US" altLang="zh-CN" sz="2400" dirty="0">
                <a:latin typeface="+mj-ea"/>
                <a:ea typeface="+mj-ea"/>
              </a:rPr>
              <a:t>12</a:t>
            </a:r>
            <a:r>
              <a:rPr lang="zh-CN" altLang="zh-CN" sz="2400" dirty="0">
                <a:latin typeface="+mj-ea"/>
                <a:ea typeface="+mj-ea"/>
              </a:rPr>
              <a:t>月 </a:t>
            </a:r>
            <a:r>
              <a:rPr lang="en-US" altLang="zh-CN" sz="2400" dirty="0" smtClean="0">
                <a:latin typeface="+mj-ea"/>
                <a:ea typeface="+mj-ea"/>
              </a:rPr>
              <a:t>   </a:t>
            </a:r>
            <a:r>
              <a:rPr lang="zh-CN" altLang="zh-CN" sz="2400" dirty="0" smtClean="0">
                <a:latin typeface="+mj-ea"/>
                <a:ea typeface="+mj-ea"/>
              </a:rPr>
              <a:t>完工</a:t>
            </a:r>
            <a:r>
              <a:rPr lang="zh-CN" altLang="zh-CN" sz="2400" dirty="0">
                <a:latin typeface="+mj-ea"/>
                <a:ea typeface="+mj-ea"/>
              </a:rPr>
              <a:t>产量：</a:t>
            </a:r>
            <a:r>
              <a:rPr lang="en-US" altLang="zh-CN" sz="2400" dirty="0">
                <a:latin typeface="+mj-ea"/>
                <a:ea typeface="+mj-ea"/>
              </a:rPr>
              <a:t>100</a:t>
            </a:r>
            <a:r>
              <a:rPr lang="zh-CN" altLang="zh-CN" sz="2400" dirty="0">
                <a:latin typeface="+mj-ea"/>
                <a:ea typeface="+mj-ea"/>
              </a:rPr>
              <a:t>件</a:t>
            </a:r>
            <a:r>
              <a:rPr lang="en-US" altLang="zh-CN" sz="2400" dirty="0">
                <a:latin typeface="+mj-ea"/>
                <a:ea typeface="+mj-ea"/>
              </a:rPr>
              <a:t>/</a:t>
            </a:r>
            <a:r>
              <a:rPr lang="zh-CN" altLang="zh-CN" sz="2400" dirty="0">
                <a:latin typeface="+mj-ea"/>
                <a:ea typeface="+mj-ea"/>
              </a:rPr>
              <a:t>单位：元</a:t>
            </a:r>
          </a:p>
        </p:txBody>
      </p:sp>
      <p:graphicFrame>
        <p:nvGraphicFramePr>
          <p:cNvPr id="3" name="内容占位符 2"/>
          <p:cNvGraphicFramePr>
            <a:graphicFrameLocks noGrp="1"/>
          </p:cNvGraphicFramePr>
          <p:nvPr>
            <p:ph idx="1"/>
            <p:extLst>
              <p:ext uri="{D42A27DB-BD31-4B8C-83A1-F6EECF244321}">
                <p14:modId xmlns:p14="http://schemas.microsoft.com/office/powerpoint/2010/main" val="1217941592"/>
              </p:ext>
            </p:extLst>
          </p:nvPr>
        </p:nvGraphicFramePr>
        <p:xfrm>
          <a:off x="839788" y="2682788"/>
          <a:ext cx="10463212" cy="2654424"/>
        </p:xfrm>
        <a:graphic>
          <a:graphicData uri="http://schemas.openxmlformats.org/drawingml/2006/table">
            <a:tbl>
              <a:tblPr firstRow="1" firstCol="1" lastRow="1" bandRow="1" bandCol="1">
                <a:tableStyleId>{69012ECD-51FC-41F1-AA8D-1B2483CD663E}</a:tableStyleId>
              </a:tblPr>
              <a:tblGrid>
                <a:gridCol w="1550648">
                  <a:extLst>
                    <a:ext uri="{9D8B030D-6E8A-4147-A177-3AD203B41FA5}">
                      <a16:colId xmlns:a16="http://schemas.microsoft.com/office/drawing/2014/main" val="20000"/>
                    </a:ext>
                  </a:extLst>
                </a:gridCol>
                <a:gridCol w="1263956">
                  <a:extLst>
                    <a:ext uri="{9D8B030D-6E8A-4147-A177-3AD203B41FA5}">
                      <a16:colId xmlns:a16="http://schemas.microsoft.com/office/drawing/2014/main" val="20001"/>
                    </a:ext>
                  </a:extLst>
                </a:gridCol>
                <a:gridCol w="1263956">
                  <a:extLst>
                    <a:ext uri="{9D8B030D-6E8A-4147-A177-3AD203B41FA5}">
                      <a16:colId xmlns:a16="http://schemas.microsoft.com/office/drawing/2014/main" val="20002"/>
                    </a:ext>
                  </a:extLst>
                </a:gridCol>
                <a:gridCol w="1263956">
                  <a:extLst>
                    <a:ext uri="{9D8B030D-6E8A-4147-A177-3AD203B41FA5}">
                      <a16:colId xmlns:a16="http://schemas.microsoft.com/office/drawing/2014/main" val="20003"/>
                    </a:ext>
                  </a:extLst>
                </a:gridCol>
                <a:gridCol w="1272327">
                  <a:extLst>
                    <a:ext uri="{9D8B030D-6E8A-4147-A177-3AD203B41FA5}">
                      <a16:colId xmlns:a16="http://schemas.microsoft.com/office/drawing/2014/main" val="20004"/>
                    </a:ext>
                  </a:extLst>
                </a:gridCol>
                <a:gridCol w="1437645">
                  <a:extLst>
                    <a:ext uri="{9D8B030D-6E8A-4147-A177-3AD203B41FA5}">
                      <a16:colId xmlns:a16="http://schemas.microsoft.com/office/drawing/2014/main" val="20005"/>
                    </a:ext>
                  </a:extLst>
                </a:gridCol>
                <a:gridCol w="1437645">
                  <a:extLst>
                    <a:ext uri="{9D8B030D-6E8A-4147-A177-3AD203B41FA5}">
                      <a16:colId xmlns:a16="http://schemas.microsoft.com/office/drawing/2014/main" val="20006"/>
                    </a:ext>
                  </a:extLst>
                </a:gridCol>
                <a:gridCol w="973079">
                  <a:extLst>
                    <a:ext uri="{9D8B030D-6E8A-4147-A177-3AD203B41FA5}">
                      <a16:colId xmlns:a16="http://schemas.microsoft.com/office/drawing/2014/main" val="20007"/>
                    </a:ext>
                  </a:extLst>
                </a:gridCol>
              </a:tblGrid>
              <a:tr h="331803">
                <a:tc rowSpan="3">
                  <a:txBody>
                    <a:bodyPr/>
                    <a:lstStyle/>
                    <a:p>
                      <a:pPr algn="ctr">
                        <a:spcAft>
                          <a:spcPts val="0"/>
                        </a:spcAft>
                      </a:pPr>
                      <a:r>
                        <a:rPr lang="zh-CN" sz="2000" kern="0">
                          <a:solidFill>
                            <a:srgbClr val="000000"/>
                          </a:solidFill>
                          <a:effectLst/>
                          <a:latin typeface="+mn-ea"/>
                          <a:ea typeface="+mn-ea"/>
                        </a:rPr>
                        <a:t>成本项目</a:t>
                      </a:r>
                      <a:endParaRPr lang="zh-CN" sz="2000" kern="100">
                        <a:solidFill>
                          <a:srgbClr val="000000"/>
                        </a:solidFill>
                        <a:effectLst/>
                        <a:latin typeface="+mn-ea"/>
                        <a:ea typeface="+mn-ea"/>
                      </a:endParaRPr>
                    </a:p>
                  </a:txBody>
                  <a:tcPr marL="68238" marR="68238"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4">
                  <a:txBody>
                    <a:bodyPr/>
                    <a:lstStyle/>
                    <a:p>
                      <a:pPr algn="ctr">
                        <a:spcAft>
                          <a:spcPts val="0"/>
                        </a:spcAft>
                      </a:pPr>
                      <a:r>
                        <a:rPr lang="zh-CN" sz="2000" kern="0">
                          <a:solidFill>
                            <a:srgbClr val="000000"/>
                          </a:solidFill>
                          <a:effectLst/>
                          <a:latin typeface="+mn-ea"/>
                          <a:ea typeface="+mn-ea"/>
                        </a:rPr>
                        <a:t>月初在产品定额成本（</a:t>
                      </a:r>
                      <a:r>
                        <a:rPr lang="en-US" sz="2000" kern="0">
                          <a:solidFill>
                            <a:srgbClr val="000000"/>
                          </a:solidFill>
                          <a:effectLst/>
                          <a:latin typeface="+mn-ea"/>
                          <a:ea typeface="+mn-ea"/>
                        </a:rPr>
                        <a:t>4</a:t>
                      </a:r>
                      <a:r>
                        <a:rPr lang="zh-CN" sz="2000" kern="0">
                          <a:solidFill>
                            <a:srgbClr val="000000"/>
                          </a:solidFill>
                          <a:effectLst/>
                          <a:latin typeface="+mn-ea"/>
                          <a:ea typeface="+mn-ea"/>
                        </a:rPr>
                        <a:t>件）</a:t>
                      </a:r>
                      <a:endParaRPr lang="zh-CN" sz="2000" kern="100">
                        <a:solidFill>
                          <a:srgbClr val="000000"/>
                        </a:solidFill>
                        <a:effectLst/>
                        <a:latin typeface="+mn-ea"/>
                        <a:ea typeface="+mn-ea"/>
                      </a:endParaRPr>
                    </a:p>
                  </a:txBody>
                  <a:tcPr marL="68238" marR="68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gridSpan="3">
                  <a:txBody>
                    <a:bodyPr/>
                    <a:lstStyle/>
                    <a:p>
                      <a:pPr algn="ctr">
                        <a:spcAft>
                          <a:spcPts val="0"/>
                        </a:spcAft>
                      </a:pPr>
                      <a:r>
                        <a:rPr lang="zh-CN" sz="2000" kern="0">
                          <a:solidFill>
                            <a:srgbClr val="000000"/>
                          </a:solidFill>
                          <a:effectLst/>
                          <a:latin typeface="+mn-ea"/>
                          <a:ea typeface="+mn-ea"/>
                        </a:rPr>
                        <a:t>本月生产费用（投产</a:t>
                      </a:r>
                      <a:r>
                        <a:rPr lang="en-US" sz="2000" kern="0">
                          <a:solidFill>
                            <a:srgbClr val="000000"/>
                          </a:solidFill>
                          <a:effectLst/>
                          <a:latin typeface="+mn-ea"/>
                          <a:ea typeface="+mn-ea"/>
                        </a:rPr>
                        <a:t>116</a:t>
                      </a:r>
                      <a:r>
                        <a:rPr lang="zh-CN" sz="2000" kern="0">
                          <a:solidFill>
                            <a:srgbClr val="000000"/>
                          </a:solidFill>
                          <a:effectLst/>
                          <a:latin typeface="+mn-ea"/>
                          <a:ea typeface="+mn-ea"/>
                        </a:rPr>
                        <a:t>件）</a:t>
                      </a:r>
                      <a:endParaRPr lang="zh-CN" sz="2000" kern="100">
                        <a:solidFill>
                          <a:srgbClr val="000000"/>
                        </a:solidFill>
                        <a:effectLst/>
                        <a:latin typeface="+mn-ea"/>
                        <a:ea typeface="+mn-ea"/>
                      </a:endParaRPr>
                    </a:p>
                  </a:txBody>
                  <a:tcPr marL="68238" marR="68238"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0"/>
                  </a:ext>
                </a:extLst>
              </a:tr>
              <a:tr h="331803">
                <a:tc vMerge="1">
                  <a:txBody>
                    <a:bodyPr/>
                    <a:lstStyle/>
                    <a:p>
                      <a:endParaRPr lang="zh-CN" altLang="en-US"/>
                    </a:p>
                  </a:txBody>
                  <a:tcPr/>
                </a:tc>
                <a:tc>
                  <a:txBody>
                    <a:bodyPr/>
                    <a:lstStyle/>
                    <a:p>
                      <a:pPr algn="ctr">
                        <a:spcAft>
                          <a:spcPts val="0"/>
                        </a:spcAft>
                      </a:pPr>
                      <a:r>
                        <a:rPr lang="zh-CN" sz="2000" kern="0">
                          <a:solidFill>
                            <a:srgbClr val="000000"/>
                          </a:solidFill>
                          <a:effectLst/>
                          <a:latin typeface="+mn-ea"/>
                          <a:ea typeface="+mn-ea"/>
                        </a:rPr>
                        <a:t>定额</a:t>
                      </a:r>
                      <a:endParaRPr lang="zh-CN" sz="2000" kern="100">
                        <a:solidFill>
                          <a:srgbClr val="000000"/>
                        </a:solidFill>
                        <a:effectLst/>
                        <a:latin typeface="+mn-ea"/>
                        <a:ea typeface="+mn-ea"/>
                      </a:endParaRPr>
                    </a:p>
                  </a:txBody>
                  <a:tcPr marL="68238" marR="68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zh-CN" sz="2000" kern="0">
                          <a:solidFill>
                            <a:srgbClr val="000000"/>
                          </a:solidFill>
                          <a:effectLst/>
                          <a:latin typeface="+mn-ea"/>
                          <a:ea typeface="+mn-ea"/>
                        </a:rPr>
                        <a:t>脱离定</a:t>
                      </a:r>
                      <a:endParaRPr lang="zh-CN" sz="2000" kern="100">
                        <a:solidFill>
                          <a:srgbClr val="000000"/>
                        </a:solidFill>
                        <a:effectLst/>
                        <a:latin typeface="+mn-ea"/>
                        <a:ea typeface="+mn-ea"/>
                      </a:endParaRPr>
                    </a:p>
                  </a:txBody>
                  <a:tcPr marL="68238" marR="68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zh-CN" sz="2000" kern="0">
                          <a:solidFill>
                            <a:srgbClr val="000000"/>
                          </a:solidFill>
                          <a:effectLst/>
                          <a:latin typeface="+mn-ea"/>
                          <a:ea typeface="+mn-ea"/>
                        </a:rPr>
                        <a:t>定额成</a:t>
                      </a:r>
                      <a:endParaRPr lang="zh-CN" sz="2000" kern="100">
                        <a:solidFill>
                          <a:srgbClr val="000000"/>
                        </a:solidFill>
                        <a:effectLst/>
                        <a:latin typeface="+mn-ea"/>
                        <a:ea typeface="+mn-ea"/>
                      </a:endParaRPr>
                    </a:p>
                  </a:txBody>
                  <a:tcPr marL="68238" marR="68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zh-CN" sz="2000" kern="0">
                          <a:solidFill>
                            <a:srgbClr val="000000"/>
                          </a:solidFill>
                          <a:effectLst/>
                          <a:latin typeface="+mn-ea"/>
                          <a:ea typeface="+mn-ea"/>
                        </a:rPr>
                        <a:t>定额变</a:t>
                      </a:r>
                      <a:endParaRPr lang="zh-CN" sz="2000" kern="100">
                        <a:solidFill>
                          <a:srgbClr val="000000"/>
                        </a:solidFill>
                        <a:effectLst/>
                        <a:latin typeface="+mn-ea"/>
                        <a:ea typeface="+mn-ea"/>
                      </a:endParaRPr>
                    </a:p>
                  </a:txBody>
                  <a:tcPr marL="68238" marR="68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zh-CN" sz="2000" kern="0">
                          <a:solidFill>
                            <a:srgbClr val="000000"/>
                          </a:solidFill>
                          <a:effectLst/>
                          <a:latin typeface="+mn-ea"/>
                          <a:ea typeface="+mn-ea"/>
                        </a:rPr>
                        <a:t>定额</a:t>
                      </a:r>
                      <a:endParaRPr lang="zh-CN" sz="2000" kern="100">
                        <a:solidFill>
                          <a:srgbClr val="000000"/>
                        </a:solidFill>
                        <a:effectLst/>
                        <a:latin typeface="+mn-ea"/>
                        <a:ea typeface="+mn-ea"/>
                      </a:endParaRPr>
                    </a:p>
                  </a:txBody>
                  <a:tcPr marL="68238" marR="68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zh-CN" sz="2000" kern="0">
                          <a:solidFill>
                            <a:srgbClr val="000000"/>
                          </a:solidFill>
                          <a:effectLst/>
                          <a:latin typeface="+mn-ea"/>
                          <a:ea typeface="+mn-ea"/>
                        </a:rPr>
                        <a:t>脱离定</a:t>
                      </a:r>
                      <a:endParaRPr lang="zh-CN" sz="2000" kern="100">
                        <a:solidFill>
                          <a:srgbClr val="000000"/>
                        </a:solidFill>
                        <a:effectLst/>
                        <a:latin typeface="+mn-ea"/>
                        <a:ea typeface="+mn-ea"/>
                      </a:endParaRPr>
                    </a:p>
                  </a:txBody>
                  <a:tcPr marL="68238" marR="68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zh-CN" sz="2000" kern="0">
                          <a:solidFill>
                            <a:srgbClr val="000000"/>
                          </a:solidFill>
                          <a:effectLst/>
                          <a:latin typeface="+mn-ea"/>
                          <a:ea typeface="+mn-ea"/>
                        </a:rPr>
                        <a:t>材料成</a:t>
                      </a:r>
                      <a:endParaRPr lang="zh-CN" sz="2000" kern="100">
                        <a:solidFill>
                          <a:srgbClr val="000000"/>
                        </a:solidFill>
                        <a:effectLst/>
                        <a:latin typeface="+mn-ea"/>
                        <a:ea typeface="+mn-ea"/>
                      </a:endParaRPr>
                    </a:p>
                  </a:txBody>
                  <a:tcPr marL="68238" marR="68238"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1"/>
                  </a:ext>
                </a:extLst>
              </a:tr>
              <a:tr h="331803">
                <a:tc vMerge="1">
                  <a:txBody>
                    <a:bodyPr/>
                    <a:lstStyle/>
                    <a:p>
                      <a:endParaRPr lang="zh-CN" altLang="en-US"/>
                    </a:p>
                  </a:txBody>
                  <a:tcPr/>
                </a:tc>
                <a:tc>
                  <a:txBody>
                    <a:bodyPr/>
                    <a:lstStyle/>
                    <a:p>
                      <a:pPr algn="ctr">
                        <a:spcAft>
                          <a:spcPts val="0"/>
                        </a:spcAft>
                      </a:pPr>
                      <a:r>
                        <a:rPr lang="zh-CN" sz="2000" kern="0">
                          <a:solidFill>
                            <a:srgbClr val="000000"/>
                          </a:solidFill>
                          <a:effectLst/>
                          <a:latin typeface="+mn-ea"/>
                          <a:ea typeface="+mn-ea"/>
                        </a:rPr>
                        <a:t>成本</a:t>
                      </a:r>
                      <a:endParaRPr lang="zh-CN" sz="2000" kern="100">
                        <a:solidFill>
                          <a:srgbClr val="000000"/>
                        </a:solidFill>
                        <a:effectLst/>
                        <a:latin typeface="+mn-ea"/>
                        <a:ea typeface="+mn-ea"/>
                      </a:endParaRPr>
                    </a:p>
                  </a:txBody>
                  <a:tcPr marL="68238" marR="68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zh-CN" sz="2000" kern="0">
                          <a:solidFill>
                            <a:srgbClr val="000000"/>
                          </a:solidFill>
                          <a:effectLst/>
                          <a:latin typeface="+mn-ea"/>
                          <a:ea typeface="+mn-ea"/>
                        </a:rPr>
                        <a:t>额差异</a:t>
                      </a:r>
                      <a:endParaRPr lang="zh-CN" sz="2000" kern="100">
                        <a:solidFill>
                          <a:srgbClr val="000000"/>
                        </a:solidFill>
                        <a:effectLst/>
                        <a:latin typeface="+mn-ea"/>
                        <a:ea typeface="+mn-ea"/>
                      </a:endParaRPr>
                    </a:p>
                  </a:txBody>
                  <a:tcPr marL="68238" marR="68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zh-CN" sz="2000" kern="0">
                          <a:solidFill>
                            <a:srgbClr val="000000"/>
                          </a:solidFill>
                          <a:effectLst/>
                          <a:latin typeface="+mn-ea"/>
                          <a:ea typeface="+mn-ea"/>
                        </a:rPr>
                        <a:t>本调整</a:t>
                      </a:r>
                      <a:endParaRPr lang="zh-CN" sz="2000" kern="100">
                        <a:solidFill>
                          <a:srgbClr val="000000"/>
                        </a:solidFill>
                        <a:effectLst/>
                        <a:latin typeface="+mn-ea"/>
                        <a:ea typeface="+mn-ea"/>
                      </a:endParaRPr>
                    </a:p>
                  </a:txBody>
                  <a:tcPr marL="68238" marR="68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zh-CN" sz="2000" kern="0">
                          <a:solidFill>
                            <a:srgbClr val="000000"/>
                          </a:solidFill>
                          <a:effectLst/>
                          <a:latin typeface="+mn-ea"/>
                          <a:ea typeface="+mn-ea"/>
                        </a:rPr>
                        <a:t>动差异</a:t>
                      </a:r>
                      <a:endParaRPr lang="zh-CN" sz="2000" kern="100">
                        <a:solidFill>
                          <a:srgbClr val="000000"/>
                        </a:solidFill>
                        <a:effectLst/>
                        <a:latin typeface="+mn-ea"/>
                        <a:ea typeface="+mn-ea"/>
                      </a:endParaRPr>
                    </a:p>
                  </a:txBody>
                  <a:tcPr marL="68238" marR="68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zh-CN" sz="2000" kern="0">
                          <a:solidFill>
                            <a:srgbClr val="000000"/>
                          </a:solidFill>
                          <a:effectLst/>
                          <a:latin typeface="+mn-ea"/>
                          <a:ea typeface="+mn-ea"/>
                        </a:rPr>
                        <a:t>成本</a:t>
                      </a:r>
                      <a:endParaRPr lang="zh-CN" sz="2000" kern="100">
                        <a:solidFill>
                          <a:srgbClr val="000000"/>
                        </a:solidFill>
                        <a:effectLst/>
                        <a:latin typeface="+mn-ea"/>
                        <a:ea typeface="+mn-ea"/>
                      </a:endParaRPr>
                    </a:p>
                  </a:txBody>
                  <a:tcPr marL="68238" marR="68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zh-CN" sz="2000" kern="0">
                          <a:solidFill>
                            <a:srgbClr val="000000"/>
                          </a:solidFill>
                          <a:effectLst/>
                          <a:latin typeface="+mn-ea"/>
                          <a:ea typeface="+mn-ea"/>
                        </a:rPr>
                        <a:t>额差异</a:t>
                      </a:r>
                      <a:endParaRPr lang="zh-CN" sz="2000" kern="100">
                        <a:solidFill>
                          <a:srgbClr val="000000"/>
                        </a:solidFill>
                        <a:effectLst/>
                        <a:latin typeface="+mn-ea"/>
                        <a:ea typeface="+mn-ea"/>
                      </a:endParaRPr>
                    </a:p>
                  </a:txBody>
                  <a:tcPr marL="68238" marR="68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zh-CN" sz="2000" kern="0">
                          <a:solidFill>
                            <a:srgbClr val="000000"/>
                          </a:solidFill>
                          <a:effectLst/>
                          <a:latin typeface="+mn-ea"/>
                          <a:ea typeface="+mn-ea"/>
                        </a:rPr>
                        <a:t>本差异</a:t>
                      </a:r>
                      <a:endParaRPr lang="zh-CN" sz="2000" kern="100">
                        <a:solidFill>
                          <a:srgbClr val="000000"/>
                        </a:solidFill>
                        <a:effectLst/>
                        <a:latin typeface="+mn-ea"/>
                        <a:ea typeface="+mn-ea"/>
                      </a:endParaRPr>
                    </a:p>
                  </a:txBody>
                  <a:tcPr marL="68238" marR="68238"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2"/>
                  </a:ext>
                </a:extLst>
              </a:tr>
              <a:tr h="331803">
                <a:tc>
                  <a:txBody>
                    <a:bodyPr/>
                    <a:lstStyle/>
                    <a:p>
                      <a:pPr algn="ctr">
                        <a:spcAft>
                          <a:spcPts val="0"/>
                        </a:spcAft>
                      </a:pPr>
                      <a:r>
                        <a:rPr lang="zh-CN" sz="2000" kern="0">
                          <a:solidFill>
                            <a:srgbClr val="000000"/>
                          </a:solidFill>
                          <a:effectLst/>
                          <a:latin typeface="+mn-ea"/>
                          <a:ea typeface="+mn-ea"/>
                        </a:rPr>
                        <a:t>甲</a:t>
                      </a:r>
                      <a:endParaRPr lang="zh-CN" sz="2000" kern="100">
                        <a:solidFill>
                          <a:srgbClr val="000000"/>
                        </a:solidFill>
                        <a:effectLst/>
                        <a:latin typeface="+mn-ea"/>
                        <a:ea typeface="+mn-ea"/>
                      </a:endParaRPr>
                    </a:p>
                  </a:txBody>
                  <a:tcPr marL="68238" marR="68238"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zh-CN" sz="2000" kern="0">
                          <a:solidFill>
                            <a:srgbClr val="000000"/>
                          </a:solidFill>
                          <a:effectLst/>
                          <a:latin typeface="+mn-ea"/>
                          <a:ea typeface="+mn-ea"/>
                        </a:rPr>
                        <a:t>⑴</a:t>
                      </a:r>
                      <a:endParaRPr lang="zh-CN" sz="2000" kern="100">
                        <a:solidFill>
                          <a:srgbClr val="000000"/>
                        </a:solidFill>
                        <a:effectLst/>
                        <a:latin typeface="+mn-ea"/>
                        <a:ea typeface="+mn-ea"/>
                      </a:endParaRPr>
                    </a:p>
                  </a:txBody>
                  <a:tcPr marL="68238" marR="68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zh-CN" sz="2000" kern="0">
                          <a:solidFill>
                            <a:srgbClr val="000000"/>
                          </a:solidFill>
                          <a:effectLst/>
                          <a:latin typeface="+mn-ea"/>
                          <a:ea typeface="+mn-ea"/>
                        </a:rPr>
                        <a:t>⑵</a:t>
                      </a:r>
                      <a:endParaRPr lang="zh-CN" sz="2000" kern="100">
                        <a:solidFill>
                          <a:srgbClr val="000000"/>
                        </a:solidFill>
                        <a:effectLst/>
                        <a:latin typeface="+mn-ea"/>
                        <a:ea typeface="+mn-ea"/>
                      </a:endParaRPr>
                    </a:p>
                  </a:txBody>
                  <a:tcPr marL="68238" marR="68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zh-CN" sz="2000" kern="0">
                          <a:solidFill>
                            <a:srgbClr val="000000"/>
                          </a:solidFill>
                          <a:effectLst/>
                          <a:latin typeface="+mn-ea"/>
                          <a:ea typeface="+mn-ea"/>
                        </a:rPr>
                        <a:t>⑶</a:t>
                      </a:r>
                      <a:endParaRPr lang="zh-CN" sz="2000" kern="100">
                        <a:solidFill>
                          <a:srgbClr val="000000"/>
                        </a:solidFill>
                        <a:effectLst/>
                        <a:latin typeface="+mn-ea"/>
                        <a:ea typeface="+mn-ea"/>
                      </a:endParaRPr>
                    </a:p>
                  </a:txBody>
                  <a:tcPr marL="68238" marR="68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zh-CN" sz="2000" kern="0">
                          <a:solidFill>
                            <a:srgbClr val="000000"/>
                          </a:solidFill>
                          <a:effectLst/>
                          <a:latin typeface="+mn-ea"/>
                          <a:ea typeface="+mn-ea"/>
                        </a:rPr>
                        <a:t>⑷</a:t>
                      </a:r>
                      <a:r>
                        <a:rPr lang="en-US" sz="2000" kern="0">
                          <a:solidFill>
                            <a:srgbClr val="000000"/>
                          </a:solidFill>
                          <a:effectLst/>
                          <a:latin typeface="+mn-ea"/>
                          <a:ea typeface="+mn-ea"/>
                        </a:rPr>
                        <a:t>=-</a:t>
                      </a:r>
                      <a:r>
                        <a:rPr lang="zh-CN" sz="2000" kern="0">
                          <a:solidFill>
                            <a:srgbClr val="000000"/>
                          </a:solidFill>
                          <a:effectLst/>
                          <a:latin typeface="+mn-ea"/>
                          <a:ea typeface="+mn-ea"/>
                        </a:rPr>
                        <a:t>⑶</a:t>
                      </a:r>
                      <a:endParaRPr lang="zh-CN" sz="2000" kern="100">
                        <a:solidFill>
                          <a:srgbClr val="000000"/>
                        </a:solidFill>
                        <a:effectLst/>
                        <a:latin typeface="+mn-ea"/>
                        <a:ea typeface="+mn-ea"/>
                      </a:endParaRPr>
                    </a:p>
                  </a:txBody>
                  <a:tcPr marL="68238" marR="68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zh-CN" sz="2000" kern="0">
                          <a:solidFill>
                            <a:srgbClr val="000000"/>
                          </a:solidFill>
                          <a:effectLst/>
                          <a:latin typeface="+mn-ea"/>
                          <a:ea typeface="+mn-ea"/>
                        </a:rPr>
                        <a:t>⑸</a:t>
                      </a:r>
                      <a:endParaRPr lang="zh-CN" sz="2000" kern="100">
                        <a:solidFill>
                          <a:srgbClr val="000000"/>
                        </a:solidFill>
                        <a:effectLst/>
                        <a:latin typeface="+mn-ea"/>
                        <a:ea typeface="+mn-ea"/>
                      </a:endParaRPr>
                    </a:p>
                  </a:txBody>
                  <a:tcPr marL="68238" marR="68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zh-CN" sz="2000" kern="0">
                          <a:solidFill>
                            <a:srgbClr val="000000"/>
                          </a:solidFill>
                          <a:effectLst/>
                          <a:latin typeface="+mn-ea"/>
                          <a:ea typeface="+mn-ea"/>
                        </a:rPr>
                        <a:t>⑹</a:t>
                      </a:r>
                      <a:endParaRPr lang="zh-CN" sz="2000" kern="100">
                        <a:solidFill>
                          <a:srgbClr val="000000"/>
                        </a:solidFill>
                        <a:effectLst/>
                        <a:latin typeface="+mn-ea"/>
                        <a:ea typeface="+mn-ea"/>
                      </a:endParaRPr>
                    </a:p>
                  </a:txBody>
                  <a:tcPr marL="68238" marR="68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zh-CN" sz="2000" kern="0">
                          <a:solidFill>
                            <a:srgbClr val="000000"/>
                          </a:solidFill>
                          <a:effectLst/>
                          <a:latin typeface="+mn-ea"/>
                          <a:ea typeface="+mn-ea"/>
                        </a:rPr>
                        <a:t>⑺</a:t>
                      </a:r>
                      <a:endParaRPr lang="zh-CN" sz="2000" kern="100">
                        <a:solidFill>
                          <a:srgbClr val="000000"/>
                        </a:solidFill>
                        <a:effectLst/>
                        <a:latin typeface="+mn-ea"/>
                        <a:ea typeface="+mn-ea"/>
                      </a:endParaRPr>
                    </a:p>
                  </a:txBody>
                  <a:tcPr marL="68238" marR="68238"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3"/>
                  </a:ext>
                </a:extLst>
              </a:tr>
              <a:tr h="331803">
                <a:tc>
                  <a:txBody>
                    <a:bodyPr/>
                    <a:lstStyle/>
                    <a:p>
                      <a:pPr algn="ctr">
                        <a:spcAft>
                          <a:spcPts val="0"/>
                        </a:spcAft>
                      </a:pPr>
                      <a:r>
                        <a:rPr lang="zh-CN" sz="2000" kern="0">
                          <a:solidFill>
                            <a:srgbClr val="000000"/>
                          </a:solidFill>
                          <a:effectLst/>
                          <a:latin typeface="+mn-ea"/>
                          <a:ea typeface="+mn-ea"/>
                        </a:rPr>
                        <a:t>直接材料</a:t>
                      </a:r>
                      <a:endParaRPr lang="zh-CN" sz="2000" kern="100">
                        <a:solidFill>
                          <a:srgbClr val="000000"/>
                        </a:solidFill>
                        <a:effectLst/>
                        <a:latin typeface="+mn-ea"/>
                        <a:ea typeface="+mn-ea"/>
                      </a:endParaRPr>
                    </a:p>
                  </a:txBody>
                  <a:tcPr marL="68238" marR="68238"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en-US" sz="2000" kern="0">
                          <a:solidFill>
                            <a:srgbClr val="000000"/>
                          </a:solidFill>
                          <a:effectLst/>
                          <a:latin typeface="+mn-ea"/>
                          <a:ea typeface="+mn-ea"/>
                        </a:rPr>
                        <a:t>100</a:t>
                      </a:r>
                      <a:endParaRPr lang="zh-CN" sz="2000" kern="100">
                        <a:solidFill>
                          <a:srgbClr val="000000"/>
                        </a:solidFill>
                        <a:effectLst/>
                        <a:latin typeface="+mn-ea"/>
                        <a:ea typeface="+mn-ea"/>
                      </a:endParaRPr>
                    </a:p>
                  </a:txBody>
                  <a:tcPr marL="68238" marR="68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en-US" sz="2000" kern="0">
                          <a:solidFill>
                            <a:srgbClr val="000000"/>
                          </a:solidFill>
                          <a:effectLst/>
                          <a:latin typeface="+mn-ea"/>
                          <a:ea typeface="+mn-ea"/>
                        </a:rPr>
                        <a:t>0</a:t>
                      </a:r>
                      <a:endParaRPr lang="zh-CN" sz="2000" kern="100">
                        <a:solidFill>
                          <a:srgbClr val="000000"/>
                        </a:solidFill>
                        <a:effectLst/>
                        <a:latin typeface="+mn-ea"/>
                        <a:ea typeface="+mn-ea"/>
                      </a:endParaRPr>
                    </a:p>
                  </a:txBody>
                  <a:tcPr marL="68238" marR="68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en-US" sz="2000" kern="0">
                          <a:solidFill>
                            <a:srgbClr val="000000"/>
                          </a:solidFill>
                          <a:effectLst/>
                          <a:latin typeface="+mn-ea"/>
                          <a:ea typeface="+mn-ea"/>
                        </a:rPr>
                        <a:t>-4</a:t>
                      </a:r>
                      <a:endParaRPr lang="zh-CN" sz="2000" kern="100">
                        <a:solidFill>
                          <a:srgbClr val="000000"/>
                        </a:solidFill>
                        <a:effectLst/>
                        <a:latin typeface="+mn-ea"/>
                        <a:ea typeface="+mn-ea"/>
                      </a:endParaRPr>
                    </a:p>
                  </a:txBody>
                  <a:tcPr marL="68238" marR="68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en-US" sz="2000" kern="0">
                          <a:solidFill>
                            <a:srgbClr val="000000"/>
                          </a:solidFill>
                          <a:effectLst/>
                          <a:latin typeface="+mn-ea"/>
                          <a:ea typeface="+mn-ea"/>
                        </a:rPr>
                        <a:t>4</a:t>
                      </a:r>
                      <a:endParaRPr lang="zh-CN" sz="2000" kern="100">
                        <a:solidFill>
                          <a:srgbClr val="000000"/>
                        </a:solidFill>
                        <a:effectLst/>
                        <a:latin typeface="+mn-ea"/>
                        <a:ea typeface="+mn-ea"/>
                      </a:endParaRPr>
                    </a:p>
                  </a:txBody>
                  <a:tcPr marL="68238" marR="68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en-US" sz="2000" kern="0">
                          <a:solidFill>
                            <a:srgbClr val="000000"/>
                          </a:solidFill>
                          <a:effectLst/>
                          <a:latin typeface="+mn-ea"/>
                          <a:ea typeface="+mn-ea"/>
                        </a:rPr>
                        <a:t>2784</a:t>
                      </a:r>
                      <a:endParaRPr lang="zh-CN" sz="2000" kern="100">
                        <a:solidFill>
                          <a:srgbClr val="000000"/>
                        </a:solidFill>
                        <a:effectLst/>
                        <a:latin typeface="+mn-ea"/>
                        <a:ea typeface="+mn-ea"/>
                      </a:endParaRPr>
                    </a:p>
                  </a:txBody>
                  <a:tcPr marL="68238" marR="68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en-US" sz="2000" kern="0">
                          <a:solidFill>
                            <a:srgbClr val="000000"/>
                          </a:solidFill>
                          <a:effectLst/>
                          <a:latin typeface="+mn-ea"/>
                          <a:ea typeface="+mn-ea"/>
                        </a:rPr>
                        <a:t>316</a:t>
                      </a:r>
                      <a:endParaRPr lang="zh-CN" sz="2000" kern="100">
                        <a:solidFill>
                          <a:srgbClr val="000000"/>
                        </a:solidFill>
                        <a:effectLst/>
                        <a:latin typeface="+mn-ea"/>
                        <a:ea typeface="+mn-ea"/>
                      </a:endParaRPr>
                    </a:p>
                  </a:txBody>
                  <a:tcPr marL="68238" marR="68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en-US" sz="2000" kern="0">
                          <a:solidFill>
                            <a:srgbClr val="000000"/>
                          </a:solidFill>
                          <a:effectLst/>
                          <a:latin typeface="+mn-ea"/>
                          <a:ea typeface="+mn-ea"/>
                        </a:rPr>
                        <a:t>-100</a:t>
                      </a:r>
                      <a:endParaRPr lang="zh-CN" sz="2000" kern="100">
                        <a:solidFill>
                          <a:srgbClr val="000000"/>
                        </a:solidFill>
                        <a:effectLst/>
                        <a:latin typeface="+mn-ea"/>
                        <a:ea typeface="+mn-ea"/>
                      </a:endParaRPr>
                    </a:p>
                  </a:txBody>
                  <a:tcPr marL="68238" marR="68238"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4"/>
                  </a:ext>
                </a:extLst>
              </a:tr>
              <a:tr h="331803">
                <a:tc>
                  <a:txBody>
                    <a:bodyPr/>
                    <a:lstStyle/>
                    <a:p>
                      <a:pPr algn="ctr">
                        <a:spcAft>
                          <a:spcPts val="0"/>
                        </a:spcAft>
                      </a:pPr>
                      <a:r>
                        <a:rPr lang="zh-CN" sz="2000" kern="0">
                          <a:solidFill>
                            <a:srgbClr val="000000"/>
                          </a:solidFill>
                          <a:effectLst/>
                          <a:latin typeface="+mn-ea"/>
                          <a:ea typeface="+mn-ea"/>
                        </a:rPr>
                        <a:t>直接人工</a:t>
                      </a:r>
                      <a:endParaRPr lang="zh-CN" sz="2000" kern="100">
                        <a:solidFill>
                          <a:srgbClr val="000000"/>
                        </a:solidFill>
                        <a:effectLst/>
                        <a:latin typeface="+mn-ea"/>
                        <a:ea typeface="+mn-ea"/>
                      </a:endParaRPr>
                    </a:p>
                  </a:txBody>
                  <a:tcPr marL="68238" marR="68238"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en-US" sz="2000" kern="0">
                          <a:solidFill>
                            <a:srgbClr val="000000"/>
                          </a:solidFill>
                          <a:effectLst/>
                          <a:latin typeface="+mn-ea"/>
                          <a:ea typeface="+mn-ea"/>
                        </a:rPr>
                        <a:t>352</a:t>
                      </a:r>
                      <a:endParaRPr lang="zh-CN" sz="2000" kern="100">
                        <a:solidFill>
                          <a:srgbClr val="000000"/>
                        </a:solidFill>
                        <a:effectLst/>
                        <a:latin typeface="+mn-ea"/>
                        <a:ea typeface="+mn-ea"/>
                      </a:endParaRPr>
                    </a:p>
                  </a:txBody>
                  <a:tcPr marL="68238" marR="68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en-US" sz="2000" kern="0">
                          <a:solidFill>
                            <a:srgbClr val="000000"/>
                          </a:solidFill>
                          <a:effectLst/>
                          <a:latin typeface="+mn-ea"/>
                          <a:ea typeface="+mn-ea"/>
                        </a:rPr>
                        <a:t>48</a:t>
                      </a:r>
                      <a:endParaRPr lang="zh-CN" sz="2000" kern="100">
                        <a:solidFill>
                          <a:srgbClr val="000000"/>
                        </a:solidFill>
                        <a:effectLst/>
                        <a:latin typeface="+mn-ea"/>
                        <a:ea typeface="+mn-ea"/>
                      </a:endParaRPr>
                    </a:p>
                  </a:txBody>
                  <a:tcPr marL="68238" marR="68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en-US" sz="2000" kern="0">
                          <a:solidFill>
                            <a:srgbClr val="000000"/>
                          </a:solidFill>
                          <a:effectLst/>
                          <a:latin typeface="+mn-ea"/>
                          <a:ea typeface="+mn-ea"/>
                        </a:rPr>
                        <a:t>0</a:t>
                      </a:r>
                      <a:endParaRPr lang="zh-CN" sz="2000" kern="100">
                        <a:solidFill>
                          <a:srgbClr val="000000"/>
                        </a:solidFill>
                        <a:effectLst/>
                        <a:latin typeface="+mn-ea"/>
                        <a:ea typeface="+mn-ea"/>
                      </a:endParaRPr>
                    </a:p>
                  </a:txBody>
                  <a:tcPr marL="68238" marR="68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en-US" sz="2000" kern="0">
                          <a:solidFill>
                            <a:srgbClr val="000000"/>
                          </a:solidFill>
                          <a:effectLst/>
                          <a:latin typeface="+mn-ea"/>
                          <a:ea typeface="+mn-ea"/>
                        </a:rPr>
                        <a:t>0</a:t>
                      </a:r>
                      <a:endParaRPr lang="zh-CN" sz="2000" kern="100">
                        <a:solidFill>
                          <a:srgbClr val="000000"/>
                        </a:solidFill>
                        <a:effectLst/>
                        <a:latin typeface="+mn-ea"/>
                        <a:ea typeface="+mn-ea"/>
                      </a:endParaRPr>
                    </a:p>
                  </a:txBody>
                  <a:tcPr marL="68238" marR="68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en-US" sz="2000" kern="0">
                          <a:solidFill>
                            <a:srgbClr val="000000"/>
                          </a:solidFill>
                          <a:effectLst/>
                          <a:latin typeface="+mn-ea"/>
                          <a:ea typeface="+mn-ea"/>
                        </a:rPr>
                        <a:t>19008</a:t>
                      </a:r>
                      <a:endParaRPr lang="zh-CN" sz="2000" kern="100">
                        <a:solidFill>
                          <a:srgbClr val="000000"/>
                        </a:solidFill>
                        <a:effectLst/>
                        <a:latin typeface="+mn-ea"/>
                        <a:ea typeface="+mn-ea"/>
                      </a:endParaRPr>
                    </a:p>
                  </a:txBody>
                  <a:tcPr marL="68238" marR="68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en-US" sz="2000" kern="0">
                          <a:solidFill>
                            <a:srgbClr val="000000"/>
                          </a:solidFill>
                          <a:effectLst/>
                          <a:latin typeface="+mn-ea"/>
                          <a:ea typeface="+mn-ea"/>
                        </a:rPr>
                        <a:t>-1408</a:t>
                      </a:r>
                      <a:endParaRPr lang="zh-CN" sz="2000" kern="100">
                        <a:solidFill>
                          <a:srgbClr val="000000"/>
                        </a:solidFill>
                        <a:effectLst/>
                        <a:latin typeface="+mn-ea"/>
                        <a:ea typeface="+mn-ea"/>
                      </a:endParaRPr>
                    </a:p>
                  </a:txBody>
                  <a:tcPr marL="68238" marR="68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en-US" sz="2000" kern="0">
                          <a:solidFill>
                            <a:srgbClr val="000000"/>
                          </a:solidFill>
                          <a:effectLst/>
                          <a:latin typeface="+mn-ea"/>
                          <a:ea typeface="+mn-ea"/>
                        </a:rPr>
                        <a:t>0</a:t>
                      </a:r>
                      <a:endParaRPr lang="zh-CN" sz="2000" kern="100">
                        <a:solidFill>
                          <a:srgbClr val="000000"/>
                        </a:solidFill>
                        <a:effectLst/>
                        <a:latin typeface="+mn-ea"/>
                        <a:ea typeface="+mn-ea"/>
                      </a:endParaRPr>
                    </a:p>
                  </a:txBody>
                  <a:tcPr marL="68238" marR="68238"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5"/>
                  </a:ext>
                </a:extLst>
              </a:tr>
              <a:tr h="331803">
                <a:tc>
                  <a:txBody>
                    <a:bodyPr/>
                    <a:lstStyle/>
                    <a:p>
                      <a:pPr algn="ctr">
                        <a:spcAft>
                          <a:spcPts val="0"/>
                        </a:spcAft>
                      </a:pPr>
                      <a:r>
                        <a:rPr lang="zh-CN" sz="2000" kern="0">
                          <a:solidFill>
                            <a:srgbClr val="000000"/>
                          </a:solidFill>
                          <a:effectLst/>
                          <a:latin typeface="+mn-ea"/>
                          <a:ea typeface="+mn-ea"/>
                        </a:rPr>
                        <a:t>制造费用</a:t>
                      </a:r>
                      <a:endParaRPr lang="zh-CN" sz="2000" kern="100">
                        <a:solidFill>
                          <a:srgbClr val="000000"/>
                        </a:solidFill>
                        <a:effectLst/>
                        <a:latin typeface="+mn-ea"/>
                        <a:ea typeface="+mn-ea"/>
                      </a:endParaRPr>
                    </a:p>
                  </a:txBody>
                  <a:tcPr marL="68238" marR="68238"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en-US" sz="2000" kern="0">
                          <a:solidFill>
                            <a:srgbClr val="000000"/>
                          </a:solidFill>
                          <a:effectLst/>
                          <a:latin typeface="+mn-ea"/>
                          <a:ea typeface="+mn-ea"/>
                        </a:rPr>
                        <a:t>720</a:t>
                      </a:r>
                      <a:endParaRPr lang="zh-CN" sz="2000" kern="100">
                        <a:solidFill>
                          <a:srgbClr val="000000"/>
                        </a:solidFill>
                        <a:effectLst/>
                        <a:latin typeface="+mn-ea"/>
                        <a:ea typeface="+mn-ea"/>
                      </a:endParaRPr>
                    </a:p>
                  </a:txBody>
                  <a:tcPr marL="68238" marR="68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en-US" sz="2000" kern="0">
                          <a:solidFill>
                            <a:srgbClr val="000000"/>
                          </a:solidFill>
                          <a:effectLst/>
                          <a:latin typeface="+mn-ea"/>
                          <a:ea typeface="+mn-ea"/>
                        </a:rPr>
                        <a:t>-425</a:t>
                      </a:r>
                      <a:endParaRPr lang="zh-CN" sz="2000" kern="100">
                        <a:solidFill>
                          <a:srgbClr val="000000"/>
                        </a:solidFill>
                        <a:effectLst/>
                        <a:latin typeface="+mn-ea"/>
                        <a:ea typeface="+mn-ea"/>
                      </a:endParaRPr>
                    </a:p>
                  </a:txBody>
                  <a:tcPr marL="68238" marR="68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en-US" sz="2000" kern="0">
                          <a:solidFill>
                            <a:srgbClr val="000000"/>
                          </a:solidFill>
                          <a:effectLst/>
                          <a:latin typeface="+mn-ea"/>
                          <a:ea typeface="+mn-ea"/>
                        </a:rPr>
                        <a:t>0</a:t>
                      </a:r>
                      <a:endParaRPr lang="zh-CN" sz="2000" kern="100">
                        <a:solidFill>
                          <a:srgbClr val="000000"/>
                        </a:solidFill>
                        <a:effectLst/>
                        <a:latin typeface="+mn-ea"/>
                        <a:ea typeface="+mn-ea"/>
                      </a:endParaRPr>
                    </a:p>
                  </a:txBody>
                  <a:tcPr marL="68238" marR="68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en-US" sz="2000" kern="0">
                          <a:solidFill>
                            <a:srgbClr val="000000"/>
                          </a:solidFill>
                          <a:effectLst/>
                          <a:latin typeface="+mn-ea"/>
                          <a:ea typeface="+mn-ea"/>
                        </a:rPr>
                        <a:t>0</a:t>
                      </a:r>
                      <a:endParaRPr lang="zh-CN" sz="2000" kern="100">
                        <a:solidFill>
                          <a:srgbClr val="000000"/>
                        </a:solidFill>
                        <a:effectLst/>
                        <a:latin typeface="+mn-ea"/>
                        <a:ea typeface="+mn-ea"/>
                      </a:endParaRPr>
                    </a:p>
                  </a:txBody>
                  <a:tcPr marL="68238" marR="68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en-US" sz="2000" kern="0">
                          <a:solidFill>
                            <a:srgbClr val="000000"/>
                          </a:solidFill>
                          <a:effectLst/>
                          <a:latin typeface="+mn-ea"/>
                          <a:ea typeface="+mn-ea"/>
                        </a:rPr>
                        <a:t>38880</a:t>
                      </a:r>
                      <a:endParaRPr lang="zh-CN" sz="2000" kern="100">
                        <a:solidFill>
                          <a:srgbClr val="000000"/>
                        </a:solidFill>
                        <a:effectLst/>
                        <a:latin typeface="+mn-ea"/>
                        <a:ea typeface="+mn-ea"/>
                      </a:endParaRPr>
                    </a:p>
                  </a:txBody>
                  <a:tcPr marL="68238" marR="68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en-US" sz="2000" kern="0">
                          <a:solidFill>
                            <a:srgbClr val="000000"/>
                          </a:solidFill>
                          <a:effectLst/>
                          <a:latin typeface="+mn-ea"/>
                          <a:ea typeface="+mn-ea"/>
                        </a:rPr>
                        <a:t>-2275</a:t>
                      </a:r>
                      <a:endParaRPr lang="zh-CN" sz="2000" kern="100">
                        <a:solidFill>
                          <a:srgbClr val="000000"/>
                        </a:solidFill>
                        <a:effectLst/>
                        <a:latin typeface="+mn-ea"/>
                        <a:ea typeface="+mn-ea"/>
                      </a:endParaRPr>
                    </a:p>
                  </a:txBody>
                  <a:tcPr marL="68238" marR="68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en-US" sz="2000" kern="0">
                          <a:solidFill>
                            <a:srgbClr val="000000"/>
                          </a:solidFill>
                          <a:effectLst/>
                          <a:latin typeface="+mn-ea"/>
                          <a:ea typeface="+mn-ea"/>
                        </a:rPr>
                        <a:t>0</a:t>
                      </a:r>
                      <a:endParaRPr lang="zh-CN" sz="2000" kern="100">
                        <a:solidFill>
                          <a:srgbClr val="000000"/>
                        </a:solidFill>
                        <a:effectLst/>
                        <a:latin typeface="+mn-ea"/>
                        <a:ea typeface="+mn-ea"/>
                      </a:endParaRPr>
                    </a:p>
                  </a:txBody>
                  <a:tcPr marL="68238" marR="68238"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6"/>
                  </a:ext>
                </a:extLst>
              </a:tr>
              <a:tr h="331803">
                <a:tc>
                  <a:txBody>
                    <a:bodyPr/>
                    <a:lstStyle/>
                    <a:p>
                      <a:pPr algn="ctr">
                        <a:spcAft>
                          <a:spcPts val="0"/>
                        </a:spcAft>
                      </a:pPr>
                      <a:r>
                        <a:rPr lang="zh-CN" sz="2000" kern="0">
                          <a:solidFill>
                            <a:srgbClr val="000000"/>
                          </a:solidFill>
                          <a:effectLst/>
                          <a:latin typeface="+mn-ea"/>
                          <a:ea typeface="+mn-ea"/>
                        </a:rPr>
                        <a:t>成本合计</a:t>
                      </a:r>
                      <a:endParaRPr lang="zh-CN" sz="2000" kern="100">
                        <a:solidFill>
                          <a:srgbClr val="000000"/>
                        </a:solidFill>
                        <a:effectLst/>
                        <a:latin typeface="+mn-ea"/>
                        <a:ea typeface="+mn-ea"/>
                      </a:endParaRPr>
                    </a:p>
                  </a:txBody>
                  <a:tcPr marL="68238" marR="68238"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en-US" sz="2000" kern="0">
                          <a:solidFill>
                            <a:srgbClr val="000000"/>
                          </a:solidFill>
                          <a:effectLst/>
                          <a:latin typeface="+mn-ea"/>
                          <a:ea typeface="+mn-ea"/>
                        </a:rPr>
                        <a:t>1172</a:t>
                      </a:r>
                      <a:endParaRPr lang="zh-CN" sz="2000" kern="100">
                        <a:solidFill>
                          <a:srgbClr val="000000"/>
                        </a:solidFill>
                        <a:effectLst/>
                        <a:latin typeface="+mn-ea"/>
                        <a:ea typeface="+mn-ea"/>
                      </a:endParaRPr>
                    </a:p>
                  </a:txBody>
                  <a:tcPr marL="68238" marR="68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en-US" sz="2000" kern="0">
                          <a:solidFill>
                            <a:srgbClr val="000000"/>
                          </a:solidFill>
                          <a:effectLst/>
                          <a:latin typeface="+mn-ea"/>
                          <a:ea typeface="+mn-ea"/>
                        </a:rPr>
                        <a:t>-377</a:t>
                      </a:r>
                      <a:endParaRPr lang="zh-CN" sz="2000" kern="100">
                        <a:solidFill>
                          <a:srgbClr val="000000"/>
                        </a:solidFill>
                        <a:effectLst/>
                        <a:latin typeface="+mn-ea"/>
                        <a:ea typeface="+mn-ea"/>
                      </a:endParaRPr>
                    </a:p>
                  </a:txBody>
                  <a:tcPr marL="68238" marR="68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en-US" sz="2000" kern="0">
                          <a:solidFill>
                            <a:srgbClr val="000000"/>
                          </a:solidFill>
                          <a:effectLst/>
                          <a:latin typeface="+mn-ea"/>
                          <a:ea typeface="+mn-ea"/>
                        </a:rPr>
                        <a:t>-4</a:t>
                      </a:r>
                      <a:endParaRPr lang="zh-CN" sz="2000" kern="100">
                        <a:solidFill>
                          <a:srgbClr val="000000"/>
                        </a:solidFill>
                        <a:effectLst/>
                        <a:latin typeface="+mn-ea"/>
                        <a:ea typeface="+mn-ea"/>
                      </a:endParaRPr>
                    </a:p>
                  </a:txBody>
                  <a:tcPr marL="68238" marR="68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en-US" sz="2000" kern="0">
                          <a:solidFill>
                            <a:srgbClr val="000000"/>
                          </a:solidFill>
                          <a:effectLst/>
                          <a:latin typeface="+mn-ea"/>
                          <a:ea typeface="+mn-ea"/>
                        </a:rPr>
                        <a:t>4</a:t>
                      </a:r>
                      <a:endParaRPr lang="zh-CN" sz="2000" kern="100">
                        <a:solidFill>
                          <a:srgbClr val="000000"/>
                        </a:solidFill>
                        <a:effectLst/>
                        <a:latin typeface="+mn-ea"/>
                        <a:ea typeface="+mn-ea"/>
                      </a:endParaRPr>
                    </a:p>
                  </a:txBody>
                  <a:tcPr marL="68238" marR="68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en-US" sz="2000" kern="0">
                          <a:solidFill>
                            <a:srgbClr val="000000"/>
                          </a:solidFill>
                          <a:effectLst/>
                          <a:latin typeface="+mn-ea"/>
                          <a:ea typeface="+mn-ea"/>
                        </a:rPr>
                        <a:t>60672</a:t>
                      </a:r>
                      <a:endParaRPr lang="zh-CN" sz="2000" kern="100">
                        <a:solidFill>
                          <a:srgbClr val="000000"/>
                        </a:solidFill>
                        <a:effectLst/>
                        <a:latin typeface="+mn-ea"/>
                        <a:ea typeface="+mn-ea"/>
                      </a:endParaRPr>
                    </a:p>
                  </a:txBody>
                  <a:tcPr marL="68238" marR="68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en-US" sz="2000" kern="0">
                          <a:solidFill>
                            <a:srgbClr val="000000"/>
                          </a:solidFill>
                          <a:effectLst/>
                          <a:latin typeface="+mn-ea"/>
                          <a:ea typeface="+mn-ea"/>
                        </a:rPr>
                        <a:t>-3367</a:t>
                      </a:r>
                      <a:endParaRPr lang="zh-CN" sz="2000" kern="100">
                        <a:solidFill>
                          <a:srgbClr val="000000"/>
                        </a:solidFill>
                        <a:effectLst/>
                        <a:latin typeface="+mn-ea"/>
                        <a:ea typeface="+mn-ea"/>
                      </a:endParaRPr>
                    </a:p>
                  </a:txBody>
                  <a:tcPr marL="68238" marR="682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en-US" sz="2000" kern="0" dirty="0">
                          <a:solidFill>
                            <a:srgbClr val="000000"/>
                          </a:solidFill>
                          <a:effectLst/>
                          <a:latin typeface="+mn-ea"/>
                          <a:ea typeface="+mn-ea"/>
                        </a:rPr>
                        <a:t>-100</a:t>
                      </a:r>
                      <a:endParaRPr lang="zh-CN" sz="2000" kern="100" dirty="0">
                        <a:solidFill>
                          <a:srgbClr val="000000"/>
                        </a:solidFill>
                        <a:effectLst/>
                        <a:latin typeface="+mn-ea"/>
                        <a:ea typeface="+mn-ea"/>
                      </a:endParaRPr>
                    </a:p>
                  </a:txBody>
                  <a:tcPr marL="68238" marR="68238"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7"/>
                  </a:ext>
                </a:extLst>
              </a:tr>
            </a:tbl>
          </a:graphicData>
        </a:graphic>
      </p:graphicFrame>
      <p:sp>
        <p:nvSpPr>
          <p:cNvPr id="7" name="文本框 3"/>
          <p:cNvSpPr txBox="1"/>
          <p:nvPr/>
        </p:nvSpPr>
        <p:spPr>
          <a:xfrm>
            <a:off x="-14309" y="404664"/>
            <a:ext cx="7109639"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en-US" dirty="0" smtClean="0">
                <a:latin typeface="宋体" panose="02010600030101010101" pitchFamily="2" charset="-122"/>
              </a:rPr>
              <a:t>第三节  流通加工成本计算的定额法示例</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nvPr>
        </p:nvSpPr>
        <p:spPr/>
        <p:txBody>
          <a:bodyPr/>
          <a:lstStyle/>
          <a:p>
            <a:r>
              <a:rPr lang="zh-CN" altLang="en-US" dirty="0" smtClean="0">
                <a:latin typeface="宋体" panose="02010600030101010101" pitchFamily="2" charset="-122"/>
              </a:rPr>
              <a:t>表</a:t>
            </a:r>
            <a:r>
              <a:rPr lang="en-US" altLang="zh-CN" dirty="0" smtClean="0">
                <a:latin typeface="宋体" panose="02010600030101010101" pitchFamily="2" charset="-122"/>
              </a:rPr>
              <a:t>10-22</a:t>
            </a:r>
            <a:r>
              <a:rPr lang="zh-CN" altLang="en-US" dirty="0" smtClean="0">
                <a:latin typeface="宋体" panose="02010600030101010101" pitchFamily="2" charset="-122"/>
              </a:rPr>
              <a:t>各栏数字的计算与填列方法：</a:t>
            </a:r>
            <a:endParaRPr lang="zh-CN" altLang="en-US" dirty="0"/>
          </a:p>
        </p:txBody>
      </p:sp>
      <p:sp>
        <p:nvSpPr>
          <p:cNvPr id="5" name="文本框 3"/>
          <p:cNvSpPr txBox="1"/>
          <p:nvPr/>
        </p:nvSpPr>
        <p:spPr>
          <a:xfrm>
            <a:off x="-14309" y="404664"/>
            <a:ext cx="7109639"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en-US" dirty="0" smtClean="0">
                <a:latin typeface="宋体" panose="02010600030101010101" pitchFamily="2" charset="-122"/>
              </a:rPr>
              <a:t>第三节  流通加工成本计算的定额法示例</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Picture 2"/>
          <p:cNvPicPr>
            <a:picLocks noGrp="1" noChangeAspect="1" noChangeArrowheads="1"/>
          </p:cNvPicPr>
          <p:nvPr>
            <p:ph idx="1"/>
          </p:nvPr>
        </p:nvPicPr>
        <p:blipFill>
          <a:blip r:embed="rId2" cstate="print"/>
          <a:srcRect/>
          <a:stretch>
            <a:fillRect/>
          </a:stretch>
        </p:blipFill>
        <p:spPr bwMode="auto">
          <a:xfrm>
            <a:off x="356961" y="1664804"/>
            <a:ext cx="11326859" cy="4356484"/>
          </a:xfrm>
          <a:prstGeom prst="rect">
            <a:avLst/>
          </a:prstGeom>
          <a:noFill/>
          <a:ln w="9525">
            <a:noFill/>
            <a:miter lim="800000"/>
            <a:headEnd/>
            <a:tailEnd/>
          </a:ln>
        </p:spPr>
      </p:pic>
      <p:sp>
        <p:nvSpPr>
          <p:cNvPr id="4" name="线形标注 1 3"/>
          <p:cNvSpPr/>
          <p:nvPr/>
        </p:nvSpPr>
        <p:spPr>
          <a:xfrm>
            <a:off x="7068108" y="4149080"/>
            <a:ext cx="3888432" cy="1224135"/>
          </a:xfrm>
          <a:prstGeom prst="borderCallout1">
            <a:avLst>
              <a:gd name="adj1" fmla="val 18750"/>
              <a:gd name="adj2" fmla="val -8333"/>
              <a:gd name="adj3" fmla="val -20854"/>
              <a:gd name="adj4" fmla="val -107645"/>
            </a:avLst>
          </a:prstGeom>
          <a:solidFill>
            <a:schemeClr val="accent6">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b="1" dirty="0" smtClean="0">
                <a:solidFill>
                  <a:srgbClr val="000000"/>
                </a:solidFill>
                <a:latin typeface="宋体" panose="02010600030101010101" pitchFamily="2" charset="-122"/>
              </a:rPr>
              <a:t>①</a:t>
            </a:r>
            <a:r>
              <a:rPr lang="zh-CN" altLang="en-US" sz="2400" b="1" dirty="0" smtClean="0">
                <a:solidFill>
                  <a:srgbClr val="000000"/>
                </a:solidFill>
                <a:latin typeface="宋体" panose="02010600030101010101" pitchFamily="2" charset="-122"/>
              </a:rPr>
              <a:t>栏直接</a:t>
            </a:r>
            <a:r>
              <a:rPr lang="zh-CN" altLang="en-US" sz="2400" b="1" dirty="0">
                <a:solidFill>
                  <a:srgbClr val="000000"/>
                </a:solidFill>
                <a:latin typeface="宋体" panose="02010600030101010101" pitchFamily="2" charset="-122"/>
              </a:rPr>
              <a:t>材料、直接人工、制造费用根据表</a:t>
            </a:r>
            <a:r>
              <a:rPr lang="en-US" altLang="zh-CN" sz="2400" b="1" dirty="0">
                <a:solidFill>
                  <a:srgbClr val="000000"/>
                </a:solidFill>
                <a:latin typeface="宋体" panose="02010600030101010101" pitchFamily="2" charset="-122"/>
              </a:rPr>
              <a:t>10-21</a:t>
            </a:r>
            <a:r>
              <a:rPr lang="zh-CN" altLang="en-US" sz="2400" b="1" dirty="0">
                <a:solidFill>
                  <a:srgbClr val="000000"/>
                </a:solidFill>
                <a:latin typeface="宋体" panose="02010600030101010101" pitchFamily="2" charset="-122"/>
              </a:rPr>
              <a:t>的月初在产品成本资料填列</a:t>
            </a:r>
            <a:endParaRPr lang="zh-CN" altLang="en-US" sz="2400" b="1" dirty="0">
              <a:solidFill>
                <a:srgbClr val="000000"/>
              </a:solidFill>
            </a:endParaRPr>
          </a:p>
        </p:txBody>
      </p:sp>
      <p:sp>
        <p:nvSpPr>
          <p:cNvPr id="5" name="文本框 3"/>
          <p:cNvSpPr txBox="1"/>
          <p:nvPr/>
        </p:nvSpPr>
        <p:spPr>
          <a:xfrm>
            <a:off x="-14309" y="404664"/>
            <a:ext cx="7109639"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en-US" dirty="0" smtClean="0">
                <a:latin typeface="宋体" panose="02010600030101010101" pitchFamily="2" charset="-122"/>
              </a:rPr>
              <a:t>第三节  流通加工成本计算的定额法示例</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Picture 2"/>
          <p:cNvPicPr>
            <a:picLocks noGrp="1" noChangeAspect="1" noChangeArrowheads="1"/>
          </p:cNvPicPr>
          <p:nvPr>
            <p:ph idx="1"/>
          </p:nvPr>
        </p:nvPicPr>
        <p:blipFill>
          <a:blip r:embed="rId2" cstate="print"/>
          <a:srcRect/>
          <a:stretch>
            <a:fillRect/>
          </a:stretch>
        </p:blipFill>
        <p:spPr bwMode="auto">
          <a:xfrm>
            <a:off x="356961" y="1664804"/>
            <a:ext cx="11326859" cy="4356484"/>
          </a:xfrm>
          <a:prstGeom prst="rect">
            <a:avLst/>
          </a:prstGeom>
          <a:noFill/>
          <a:ln w="9525">
            <a:noFill/>
            <a:miter lim="800000"/>
            <a:headEnd/>
            <a:tailEnd/>
          </a:ln>
        </p:spPr>
      </p:pic>
      <p:sp>
        <p:nvSpPr>
          <p:cNvPr id="5" name="线形标注 1 4"/>
          <p:cNvSpPr/>
          <p:nvPr/>
        </p:nvSpPr>
        <p:spPr>
          <a:xfrm>
            <a:off x="7068108" y="4149080"/>
            <a:ext cx="3888432" cy="1224135"/>
          </a:xfrm>
          <a:prstGeom prst="borderCallout1">
            <a:avLst>
              <a:gd name="adj1" fmla="val 18750"/>
              <a:gd name="adj2" fmla="val -8333"/>
              <a:gd name="adj3" fmla="val -16723"/>
              <a:gd name="adj4" fmla="val -69274"/>
            </a:avLst>
          </a:prstGeom>
          <a:solidFill>
            <a:schemeClr val="accent6">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smtClean="0">
                <a:solidFill>
                  <a:srgbClr val="000000"/>
                </a:solidFill>
                <a:latin typeface="宋体" panose="02010600030101010101" pitchFamily="2" charset="-122"/>
              </a:rPr>
              <a:t>②栏直</a:t>
            </a:r>
            <a:r>
              <a:rPr lang="zh-CN" altLang="en-US" sz="2400" b="1" dirty="0">
                <a:solidFill>
                  <a:srgbClr val="000000"/>
                </a:solidFill>
                <a:latin typeface="宋体" panose="02010600030101010101" pitchFamily="2" charset="-122"/>
              </a:rPr>
              <a:t>接材料、直接人工、制造费用根据表</a:t>
            </a:r>
            <a:r>
              <a:rPr lang="en-US" altLang="zh-CN" sz="2400" b="1" dirty="0">
                <a:solidFill>
                  <a:srgbClr val="000000"/>
                </a:solidFill>
                <a:latin typeface="宋体" panose="02010600030101010101" pitchFamily="2" charset="-122"/>
              </a:rPr>
              <a:t>10-21</a:t>
            </a:r>
            <a:r>
              <a:rPr lang="zh-CN" altLang="en-US" sz="2400" b="1" dirty="0">
                <a:solidFill>
                  <a:srgbClr val="000000"/>
                </a:solidFill>
                <a:latin typeface="宋体" panose="02010600030101010101" pitchFamily="2" charset="-122"/>
              </a:rPr>
              <a:t>月初在产品成本资料填列</a:t>
            </a:r>
          </a:p>
        </p:txBody>
      </p:sp>
      <p:sp>
        <p:nvSpPr>
          <p:cNvPr id="4" name="文本框 3"/>
          <p:cNvSpPr txBox="1"/>
          <p:nvPr/>
        </p:nvSpPr>
        <p:spPr>
          <a:xfrm>
            <a:off x="-14309" y="404664"/>
            <a:ext cx="7109639"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en-US" dirty="0" smtClean="0">
                <a:latin typeface="宋体" panose="02010600030101010101" pitchFamily="2" charset="-122"/>
              </a:rPr>
              <a:t>第三节  流通加工成本计算的定额法示例</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Picture 2"/>
          <p:cNvPicPr>
            <a:picLocks noGrp="1" noChangeAspect="1" noChangeArrowheads="1"/>
          </p:cNvPicPr>
          <p:nvPr>
            <p:ph idx="1"/>
          </p:nvPr>
        </p:nvPicPr>
        <p:blipFill>
          <a:blip r:embed="rId2" cstate="print"/>
          <a:srcRect/>
          <a:stretch>
            <a:fillRect/>
          </a:stretch>
        </p:blipFill>
        <p:spPr bwMode="auto">
          <a:xfrm>
            <a:off x="356961" y="1664804"/>
            <a:ext cx="11326859" cy="4356484"/>
          </a:xfrm>
          <a:prstGeom prst="rect">
            <a:avLst/>
          </a:prstGeom>
          <a:noFill/>
          <a:ln w="9525">
            <a:noFill/>
            <a:miter lim="800000"/>
            <a:headEnd/>
            <a:tailEnd/>
          </a:ln>
        </p:spPr>
      </p:pic>
      <p:sp>
        <p:nvSpPr>
          <p:cNvPr id="5" name="线形标注 1 4"/>
          <p:cNvSpPr/>
          <p:nvPr/>
        </p:nvSpPr>
        <p:spPr>
          <a:xfrm>
            <a:off x="7068108" y="4149080"/>
            <a:ext cx="4068452" cy="1224135"/>
          </a:xfrm>
          <a:prstGeom prst="borderCallout1">
            <a:avLst>
              <a:gd name="adj1" fmla="val 30242"/>
              <a:gd name="adj2" fmla="val 64"/>
              <a:gd name="adj3" fmla="val -15505"/>
              <a:gd name="adj4" fmla="val -37787"/>
            </a:avLst>
          </a:prstGeom>
          <a:solidFill>
            <a:schemeClr val="accent6">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smtClean="0">
                <a:solidFill>
                  <a:srgbClr val="000000"/>
                </a:solidFill>
                <a:latin typeface="宋体" panose="02010600030101010101" pitchFamily="2" charset="-122"/>
              </a:rPr>
              <a:t>③栏</a:t>
            </a:r>
            <a:r>
              <a:rPr lang="zh-CN" altLang="zh-CN" sz="2400" b="1" dirty="0" smtClean="0">
                <a:solidFill>
                  <a:srgbClr val="000000"/>
                </a:solidFill>
                <a:latin typeface="宋体" panose="02010600030101010101" pitchFamily="2" charset="-122"/>
              </a:rPr>
              <a:t>直</a:t>
            </a:r>
            <a:r>
              <a:rPr lang="zh-CN" altLang="zh-CN" sz="2400" b="1" dirty="0">
                <a:solidFill>
                  <a:srgbClr val="000000"/>
                </a:solidFill>
                <a:latin typeface="宋体" panose="02010600030101010101" pitchFamily="2" charset="-122"/>
              </a:rPr>
              <a:t>接材料、直接人工、制造费用根据表</a:t>
            </a:r>
            <a:r>
              <a:rPr lang="en-US" altLang="zh-CN" sz="2400" b="1" dirty="0">
                <a:solidFill>
                  <a:srgbClr val="000000"/>
                </a:solidFill>
                <a:latin typeface="宋体" panose="02010600030101010101" pitchFamily="2" charset="-122"/>
              </a:rPr>
              <a:t>10-21</a:t>
            </a:r>
            <a:r>
              <a:rPr lang="zh-CN" altLang="zh-CN" sz="2400" b="1" dirty="0">
                <a:solidFill>
                  <a:srgbClr val="000000"/>
                </a:solidFill>
                <a:latin typeface="宋体" panose="02010600030101010101" pitchFamily="2" charset="-122"/>
              </a:rPr>
              <a:t>月初在产品成本资料填列；</a:t>
            </a:r>
            <a:endParaRPr lang="zh-CN" altLang="en-US" sz="2400" b="1" dirty="0">
              <a:solidFill>
                <a:srgbClr val="000000"/>
              </a:solidFill>
              <a:latin typeface="宋体" panose="02010600030101010101" pitchFamily="2" charset="-122"/>
            </a:endParaRPr>
          </a:p>
        </p:txBody>
      </p:sp>
      <p:sp>
        <p:nvSpPr>
          <p:cNvPr id="4" name="文本框 3"/>
          <p:cNvSpPr txBox="1"/>
          <p:nvPr/>
        </p:nvSpPr>
        <p:spPr>
          <a:xfrm>
            <a:off x="-14309" y="404664"/>
            <a:ext cx="7109639"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en-US" dirty="0" smtClean="0">
                <a:latin typeface="宋体" panose="02010600030101010101" pitchFamily="2" charset="-122"/>
              </a:rPr>
              <a:t>第三节  流通加工成本计算的定额法示例</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200" kern="100" dirty="0" smtClean="0">
                <a:latin typeface="黑体"/>
                <a:cs typeface="Times New Roman"/>
              </a:rPr>
              <a:t>1</a:t>
            </a:r>
            <a:r>
              <a:rPr lang="zh-CN" altLang="zh-CN" sz="3200" kern="100" dirty="0" smtClean="0">
                <a:latin typeface="黑体"/>
                <a:cs typeface="Times New Roman"/>
              </a:rPr>
              <a:t>．流通加工直接材料费用的归集</a:t>
            </a:r>
            <a:r>
              <a:rPr lang="en-US" altLang="zh-CN" sz="3200" kern="100" dirty="0" smtClean="0">
                <a:latin typeface="黑体"/>
                <a:cs typeface="Times New Roman"/>
              </a:rPr>
              <a:t/>
            </a:r>
            <a:br>
              <a:rPr lang="en-US" altLang="zh-CN" sz="3200" kern="100" dirty="0" smtClean="0">
                <a:latin typeface="黑体"/>
                <a:cs typeface="Times New Roman"/>
              </a:rPr>
            </a:br>
            <a:r>
              <a:rPr lang="zh-CN" altLang="zh-CN" sz="2800" dirty="0" smtClean="0"/>
              <a:t>（</a:t>
            </a:r>
            <a:r>
              <a:rPr lang="en-US" altLang="zh-CN" sz="2800" dirty="0" smtClean="0"/>
              <a:t>1</a:t>
            </a:r>
            <a:r>
              <a:rPr lang="zh-CN" altLang="zh-CN" sz="2800" dirty="0" smtClean="0"/>
              <a:t>）材料消耗量的计算</a:t>
            </a:r>
            <a:endParaRPr lang="zh-CN" altLang="en-US" sz="2800" dirty="0"/>
          </a:p>
        </p:txBody>
      </p:sp>
      <p:sp>
        <p:nvSpPr>
          <p:cNvPr id="3" name="内容占位符 2"/>
          <p:cNvSpPr>
            <a:spLocks noGrp="1"/>
          </p:cNvSpPr>
          <p:nvPr>
            <p:ph idx="1"/>
          </p:nvPr>
        </p:nvSpPr>
        <p:spPr/>
        <p:txBody>
          <a:bodyPr anchor="t"/>
          <a:lstStyle/>
          <a:p>
            <a:endParaRPr lang="en-US" altLang="zh-CN" dirty="0" smtClean="0"/>
          </a:p>
          <a:p>
            <a:r>
              <a:rPr lang="zh-CN" altLang="zh-CN" dirty="0" smtClean="0"/>
              <a:t>从理论上讲，流通加工生产车间的本月某材料耗用量可采取下式计算</a:t>
            </a:r>
          </a:p>
          <a:p>
            <a:endParaRPr lang="zh-CN" altLang="en-US" dirty="0"/>
          </a:p>
        </p:txBody>
      </p:sp>
      <p:sp>
        <p:nvSpPr>
          <p:cNvPr id="177154" name="Rectangle 2"/>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177153" name="Object 1"/>
          <p:cNvGraphicFramePr>
            <a:graphicFrameLocks noChangeAspect="1"/>
          </p:cNvGraphicFramePr>
          <p:nvPr/>
        </p:nvGraphicFramePr>
        <p:xfrm>
          <a:off x="889794" y="3752639"/>
          <a:ext cx="10412413" cy="1152525"/>
        </p:xfrm>
        <a:graphic>
          <a:graphicData uri="http://schemas.openxmlformats.org/presentationml/2006/ole">
            <mc:AlternateContent xmlns:mc="http://schemas.openxmlformats.org/markup-compatibility/2006">
              <mc:Choice xmlns:v="urn:schemas-microsoft-com:vml" Requires="v">
                <p:oleObj spid="_x0000_s177168" name="Equation" r:id="rId3" imgW="3644640" imgH="406080" progId="Equation.DSMT4">
                  <p:embed/>
                </p:oleObj>
              </mc:Choice>
              <mc:Fallback>
                <p:oleObj name="Equation" r:id="rId3" imgW="3644640" imgH="406080" progId="Equation.DSMT4">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794" y="3752639"/>
                        <a:ext cx="10412413" cy="1152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文本框 4"/>
          <p:cNvSpPr txBox="1"/>
          <p:nvPr/>
        </p:nvSpPr>
        <p:spPr>
          <a:xfrm>
            <a:off x="-14309" y="404664"/>
            <a:ext cx="6942926"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en-US" dirty="0" smtClean="0"/>
              <a:t>第一节 </a:t>
            </a:r>
            <a:r>
              <a:rPr lang="zh-CN" altLang="zh-CN" dirty="0" smtClean="0"/>
              <a:t>流通加工成本费用的归集与分配</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Picture 2"/>
          <p:cNvPicPr>
            <a:picLocks noGrp="1" noChangeAspect="1" noChangeArrowheads="1"/>
          </p:cNvPicPr>
          <p:nvPr>
            <p:ph idx="1"/>
          </p:nvPr>
        </p:nvPicPr>
        <p:blipFill>
          <a:blip r:embed="rId2" cstate="print"/>
          <a:srcRect/>
          <a:stretch>
            <a:fillRect/>
          </a:stretch>
        </p:blipFill>
        <p:spPr bwMode="auto">
          <a:xfrm>
            <a:off x="356961" y="1664804"/>
            <a:ext cx="11326859" cy="4356484"/>
          </a:xfrm>
          <a:prstGeom prst="rect">
            <a:avLst/>
          </a:prstGeom>
          <a:noFill/>
          <a:ln w="9525">
            <a:noFill/>
            <a:miter lim="800000"/>
            <a:headEnd/>
            <a:tailEnd/>
          </a:ln>
        </p:spPr>
      </p:pic>
      <p:sp>
        <p:nvSpPr>
          <p:cNvPr id="5" name="线形标注 1 4"/>
          <p:cNvSpPr/>
          <p:nvPr/>
        </p:nvSpPr>
        <p:spPr>
          <a:xfrm>
            <a:off x="7464152" y="4149080"/>
            <a:ext cx="4068452" cy="1224135"/>
          </a:xfrm>
          <a:prstGeom prst="borderCallout1">
            <a:avLst>
              <a:gd name="adj1" fmla="val 29421"/>
              <a:gd name="adj2" fmla="val -1911"/>
              <a:gd name="adj3" fmla="val -14629"/>
              <a:gd name="adj4" fmla="val -24339"/>
            </a:avLst>
          </a:prstGeom>
          <a:solidFill>
            <a:schemeClr val="accent6">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smtClean="0">
                <a:solidFill>
                  <a:srgbClr val="000000"/>
                </a:solidFill>
                <a:latin typeface="宋体" panose="02010600030101010101" pitchFamily="2" charset="-122"/>
              </a:rPr>
              <a:t>④栏直</a:t>
            </a:r>
            <a:r>
              <a:rPr lang="zh-CN" altLang="en-US" sz="2400" b="1" dirty="0">
                <a:solidFill>
                  <a:srgbClr val="000000"/>
                </a:solidFill>
                <a:latin typeface="宋体" panose="02010600030101010101" pitchFamily="2" charset="-122"/>
              </a:rPr>
              <a:t>接材料、直接人工、制造费用根据第（</a:t>
            </a:r>
            <a:r>
              <a:rPr lang="en-US" altLang="zh-CN" sz="2400" b="1" dirty="0">
                <a:solidFill>
                  <a:srgbClr val="000000"/>
                </a:solidFill>
                <a:latin typeface="宋体" panose="02010600030101010101" pitchFamily="2" charset="-122"/>
              </a:rPr>
              <a:t>3</a:t>
            </a:r>
            <a:r>
              <a:rPr lang="zh-CN" altLang="en-US" sz="2400" b="1" dirty="0">
                <a:solidFill>
                  <a:srgbClr val="000000"/>
                </a:solidFill>
                <a:latin typeface="宋体" panose="02010600030101010101" pitchFamily="2" charset="-122"/>
              </a:rPr>
              <a:t>）栏数字填列，符号相反</a:t>
            </a:r>
          </a:p>
        </p:txBody>
      </p:sp>
      <p:sp>
        <p:nvSpPr>
          <p:cNvPr id="4" name="文本框 3"/>
          <p:cNvSpPr txBox="1"/>
          <p:nvPr/>
        </p:nvSpPr>
        <p:spPr>
          <a:xfrm>
            <a:off x="-14309" y="404664"/>
            <a:ext cx="7109639"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en-US" dirty="0" smtClean="0">
                <a:latin typeface="宋体" panose="02010600030101010101" pitchFamily="2" charset="-122"/>
              </a:rPr>
              <a:t>第三节  流通加工成本计算的定额法示例</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Picture 2"/>
          <p:cNvPicPr>
            <a:picLocks noGrp="1" noChangeAspect="1" noChangeArrowheads="1"/>
          </p:cNvPicPr>
          <p:nvPr>
            <p:ph idx="1"/>
          </p:nvPr>
        </p:nvPicPr>
        <p:blipFill>
          <a:blip r:embed="rId2" cstate="print"/>
          <a:srcRect/>
          <a:stretch>
            <a:fillRect/>
          </a:stretch>
        </p:blipFill>
        <p:spPr bwMode="auto">
          <a:xfrm>
            <a:off x="356961" y="1664804"/>
            <a:ext cx="11326859" cy="4356484"/>
          </a:xfrm>
          <a:prstGeom prst="rect">
            <a:avLst/>
          </a:prstGeom>
          <a:noFill/>
          <a:ln w="9525">
            <a:noFill/>
            <a:miter lim="800000"/>
            <a:headEnd/>
            <a:tailEnd/>
          </a:ln>
        </p:spPr>
      </p:pic>
      <p:sp>
        <p:nvSpPr>
          <p:cNvPr id="4" name="线形标注 1 3"/>
          <p:cNvSpPr/>
          <p:nvPr/>
        </p:nvSpPr>
        <p:spPr>
          <a:xfrm>
            <a:off x="1047996" y="967906"/>
            <a:ext cx="9116456" cy="1596998"/>
          </a:xfrm>
          <a:prstGeom prst="borderCallout1">
            <a:avLst>
              <a:gd name="adj1" fmla="val 99642"/>
              <a:gd name="adj2" fmla="val 61236"/>
              <a:gd name="adj3" fmla="val 174206"/>
              <a:gd name="adj4" fmla="val 73654"/>
            </a:avLst>
          </a:prstGeom>
          <a:solidFill>
            <a:schemeClr val="accent6">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smtClean="0">
                <a:solidFill>
                  <a:srgbClr val="000000"/>
                </a:solidFill>
                <a:latin typeface="宋体" panose="02010600030101010101" pitchFamily="2" charset="-122"/>
              </a:rPr>
              <a:t>⑤栏</a:t>
            </a:r>
            <a:r>
              <a:rPr lang="en-US" altLang="zh-CN" sz="2400" b="1" dirty="0">
                <a:solidFill>
                  <a:srgbClr val="000000"/>
                </a:solidFill>
                <a:latin typeface="宋体" panose="02010600030101010101" pitchFamily="2" charset="-122"/>
              </a:rPr>
              <a:t/>
            </a:r>
            <a:br>
              <a:rPr lang="en-US" altLang="zh-CN" sz="2400" b="1" dirty="0">
                <a:solidFill>
                  <a:srgbClr val="000000"/>
                </a:solidFill>
                <a:latin typeface="宋体" panose="02010600030101010101" pitchFamily="2" charset="-122"/>
              </a:rPr>
            </a:br>
            <a:r>
              <a:rPr lang="zh-CN" altLang="en-US" sz="2400" b="1" dirty="0">
                <a:solidFill>
                  <a:srgbClr val="000000"/>
                </a:solidFill>
                <a:latin typeface="宋体" panose="02010600030101010101" pitchFamily="2" charset="-122"/>
              </a:rPr>
              <a:t>直接材料：　</a:t>
            </a:r>
            <a:r>
              <a:rPr lang="en-US" altLang="zh-CN" sz="2400" b="1" dirty="0">
                <a:solidFill>
                  <a:srgbClr val="000000"/>
                </a:solidFill>
                <a:latin typeface="宋体" panose="02010600030101010101" pitchFamily="2" charset="-122"/>
              </a:rPr>
              <a:t>24×116=2784</a:t>
            </a:r>
            <a:br>
              <a:rPr lang="en-US" altLang="zh-CN" sz="2400" b="1" dirty="0">
                <a:solidFill>
                  <a:srgbClr val="000000"/>
                </a:solidFill>
                <a:latin typeface="宋体" panose="02010600030101010101" pitchFamily="2" charset="-122"/>
              </a:rPr>
            </a:br>
            <a:r>
              <a:rPr lang="zh-CN" altLang="en-US" sz="2400" b="1" dirty="0">
                <a:solidFill>
                  <a:srgbClr val="000000"/>
                </a:solidFill>
                <a:latin typeface="宋体" panose="02010600030101010101" pitchFamily="2" charset="-122"/>
              </a:rPr>
              <a:t>直接人工：（</a:t>
            </a:r>
            <a:r>
              <a:rPr lang="en-US" altLang="zh-CN" sz="2400" b="1" dirty="0">
                <a:solidFill>
                  <a:srgbClr val="000000"/>
                </a:solidFill>
                <a:latin typeface="宋体" panose="02010600030101010101" pitchFamily="2" charset="-122"/>
              </a:rPr>
              <a:t>100+20×50%-4×50%</a:t>
            </a:r>
            <a:r>
              <a:rPr lang="zh-CN" altLang="en-US" sz="2400" b="1" dirty="0">
                <a:solidFill>
                  <a:srgbClr val="000000"/>
                </a:solidFill>
                <a:latin typeface="宋体" panose="02010600030101010101" pitchFamily="2" charset="-122"/>
              </a:rPr>
              <a:t>）</a:t>
            </a:r>
            <a:r>
              <a:rPr lang="en-US" altLang="zh-CN" sz="2400" b="1" dirty="0">
                <a:solidFill>
                  <a:srgbClr val="000000"/>
                </a:solidFill>
                <a:latin typeface="宋体" panose="02010600030101010101" pitchFamily="2" charset="-122"/>
              </a:rPr>
              <a:t>×</a:t>
            </a:r>
            <a:r>
              <a:rPr lang="en-US" altLang="zh-CN" sz="2400" b="1" dirty="0" smtClean="0">
                <a:solidFill>
                  <a:srgbClr val="000000"/>
                </a:solidFill>
                <a:latin typeface="宋体" panose="02010600030101010101" pitchFamily="2" charset="-122"/>
              </a:rPr>
              <a:t>176=19008</a:t>
            </a:r>
            <a:r>
              <a:rPr lang="zh-CN" altLang="en-US" sz="2400" b="1" dirty="0" smtClean="0">
                <a:solidFill>
                  <a:srgbClr val="000000"/>
                </a:solidFill>
                <a:latin typeface="宋体" panose="02010600030101010101" pitchFamily="2" charset="-122"/>
              </a:rPr>
              <a:t>（完工率</a:t>
            </a:r>
            <a:r>
              <a:rPr lang="en-US" altLang="zh-CN" sz="2400" b="1" dirty="0" smtClean="0">
                <a:solidFill>
                  <a:srgbClr val="000000"/>
                </a:solidFill>
                <a:latin typeface="宋体" panose="02010600030101010101" pitchFamily="2" charset="-122"/>
              </a:rPr>
              <a:t>50%</a:t>
            </a:r>
            <a:r>
              <a:rPr lang="zh-CN" altLang="en-US" sz="2400" b="1" dirty="0" smtClean="0">
                <a:solidFill>
                  <a:srgbClr val="000000"/>
                </a:solidFill>
                <a:latin typeface="宋体" panose="02010600030101010101" pitchFamily="2" charset="-122"/>
              </a:rPr>
              <a:t>）</a:t>
            </a:r>
            <a:r>
              <a:rPr lang="en-US" altLang="zh-CN" sz="2400" b="1" dirty="0">
                <a:solidFill>
                  <a:srgbClr val="000000"/>
                </a:solidFill>
                <a:latin typeface="宋体" panose="02010600030101010101" pitchFamily="2" charset="-122"/>
              </a:rPr>
              <a:t/>
            </a:r>
            <a:br>
              <a:rPr lang="en-US" altLang="zh-CN" sz="2400" b="1" dirty="0">
                <a:solidFill>
                  <a:srgbClr val="000000"/>
                </a:solidFill>
                <a:latin typeface="宋体" panose="02010600030101010101" pitchFamily="2" charset="-122"/>
              </a:rPr>
            </a:br>
            <a:r>
              <a:rPr lang="zh-CN" altLang="en-US" sz="2400" b="1" dirty="0">
                <a:solidFill>
                  <a:srgbClr val="000000"/>
                </a:solidFill>
                <a:latin typeface="宋体" panose="02010600030101010101" pitchFamily="2" charset="-122"/>
              </a:rPr>
              <a:t>制造费用：（</a:t>
            </a:r>
            <a:r>
              <a:rPr lang="en-US" altLang="zh-CN" sz="2400" b="1" dirty="0">
                <a:solidFill>
                  <a:srgbClr val="000000"/>
                </a:solidFill>
                <a:latin typeface="宋体" panose="02010600030101010101" pitchFamily="2" charset="-122"/>
              </a:rPr>
              <a:t>100+20×50%-4×50%</a:t>
            </a:r>
            <a:r>
              <a:rPr lang="zh-CN" altLang="en-US" sz="2400" b="1" dirty="0">
                <a:solidFill>
                  <a:srgbClr val="000000"/>
                </a:solidFill>
                <a:latin typeface="宋体" panose="02010600030101010101" pitchFamily="2" charset="-122"/>
              </a:rPr>
              <a:t>）</a:t>
            </a:r>
            <a:r>
              <a:rPr lang="en-US" altLang="zh-CN" sz="2400" b="1" dirty="0">
                <a:solidFill>
                  <a:srgbClr val="000000"/>
                </a:solidFill>
                <a:latin typeface="宋体" panose="02010600030101010101" pitchFamily="2" charset="-122"/>
              </a:rPr>
              <a:t>×</a:t>
            </a:r>
            <a:r>
              <a:rPr lang="en-US" altLang="zh-CN" sz="2400" b="1" dirty="0" smtClean="0">
                <a:solidFill>
                  <a:srgbClr val="000000"/>
                </a:solidFill>
                <a:latin typeface="宋体" panose="02010600030101010101" pitchFamily="2" charset="-122"/>
              </a:rPr>
              <a:t>360=38880</a:t>
            </a:r>
            <a:r>
              <a:rPr lang="zh-CN" altLang="en-US" sz="2400" b="1" dirty="0" smtClean="0">
                <a:solidFill>
                  <a:srgbClr val="000000"/>
                </a:solidFill>
                <a:latin typeface="宋体" panose="02010600030101010101" pitchFamily="2" charset="-122"/>
              </a:rPr>
              <a:t>（完工率</a:t>
            </a:r>
            <a:r>
              <a:rPr lang="en-US" altLang="zh-CN" sz="2400" b="1" dirty="0" smtClean="0">
                <a:solidFill>
                  <a:srgbClr val="000000"/>
                </a:solidFill>
                <a:latin typeface="宋体" panose="02010600030101010101" pitchFamily="2" charset="-122"/>
              </a:rPr>
              <a:t>50%</a:t>
            </a:r>
            <a:r>
              <a:rPr lang="zh-CN" altLang="en-US" sz="2400" b="1" dirty="0" smtClean="0">
                <a:solidFill>
                  <a:srgbClr val="000000"/>
                </a:solidFill>
                <a:latin typeface="宋体" panose="02010600030101010101" pitchFamily="2" charset="-122"/>
              </a:rPr>
              <a:t>）</a:t>
            </a:r>
            <a:endParaRPr lang="zh-CN" altLang="en-US" sz="2400" b="1" dirty="0">
              <a:solidFill>
                <a:srgbClr val="000000"/>
              </a:solidFill>
              <a:latin typeface="宋体" panose="02010600030101010101" pitchFamily="2" charset="-122"/>
            </a:endParaRPr>
          </a:p>
        </p:txBody>
      </p:sp>
      <p:sp>
        <p:nvSpPr>
          <p:cNvPr id="5" name="文本框 3"/>
          <p:cNvSpPr txBox="1"/>
          <p:nvPr/>
        </p:nvSpPr>
        <p:spPr>
          <a:xfrm>
            <a:off x="-14309" y="404664"/>
            <a:ext cx="7109639"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en-US" dirty="0" smtClean="0">
                <a:latin typeface="宋体" panose="02010600030101010101" pitchFamily="2" charset="-122"/>
              </a:rPr>
              <a:t>第三节  流通加工成本计算的定额法示例</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Picture 2"/>
          <p:cNvPicPr>
            <a:picLocks noGrp="1" noChangeAspect="1" noChangeArrowheads="1"/>
          </p:cNvPicPr>
          <p:nvPr>
            <p:ph idx="1"/>
          </p:nvPr>
        </p:nvPicPr>
        <p:blipFill>
          <a:blip r:embed="rId2" cstate="print"/>
          <a:srcRect/>
          <a:stretch>
            <a:fillRect/>
          </a:stretch>
        </p:blipFill>
        <p:spPr bwMode="auto">
          <a:xfrm>
            <a:off x="356961" y="1664804"/>
            <a:ext cx="11326859" cy="4356484"/>
          </a:xfrm>
          <a:prstGeom prst="rect">
            <a:avLst/>
          </a:prstGeom>
          <a:noFill/>
          <a:ln w="9525">
            <a:noFill/>
            <a:miter lim="800000"/>
            <a:headEnd/>
            <a:tailEnd/>
          </a:ln>
        </p:spPr>
      </p:pic>
      <p:sp>
        <p:nvSpPr>
          <p:cNvPr id="5" name="文本框 3"/>
          <p:cNvSpPr txBox="1"/>
          <p:nvPr/>
        </p:nvSpPr>
        <p:spPr>
          <a:xfrm>
            <a:off x="-14309" y="404664"/>
            <a:ext cx="7109639"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en-US" dirty="0" smtClean="0">
                <a:latin typeface="宋体" panose="02010600030101010101" pitchFamily="2" charset="-122"/>
              </a:rPr>
              <a:t>第三节  流通加工成本计算的定额法示例</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Picture 2"/>
          <p:cNvPicPr>
            <a:picLocks noGrp="1" noChangeAspect="1" noChangeArrowheads="1"/>
          </p:cNvPicPr>
          <p:nvPr>
            <p:ph idx="1"/>
          </p:nvPr>
        </p:nvPicPr>
        <p:blipFill>
          <a:blip r:embed="rId2" cstate="print"/>
          <a:srcRect/>
          <a:stretch>
            <a:fillRect/>
          </a:stretch>
        </p:blipFill>
        <p:spPr bwMode="auto">
          <a:xfrm>
            <a:off x="356961" y="1664804"/>
            <a:ext cx="11326859" cy="4356484"/>
          </a:xfrm>
          <a:prstGeom prst="rect">
            <a:avLst/>
          </a:prstGeom>
          <a:noFill/>
          <a:ln w="9525">
            <a:noFill/>
            <a:miter lim="800000"/>
            <a:headEnd/>
            <a:tailEnd/>
          </a:ln>
        </p:spPr>
      </p:pic>
      <p:sp>
        <p:nvSpPr>
          <p:cNvPr id="4" name="线形标注 1 3"/>
          <p:cNvSpPr/>
          <p:nvPr/>
        </p:nvSpPr>
        <p:spPr>
          <a:xfrm>
            <a:off x="1047996" y="1160749"/>
            <a:ext cx="5156016" cy="1440159"/>
          </a:xfrm>
          <a:prstGeom prst="borderCallout1">
            <a:avLst>
              <a:gd name="adj1" fmla="val 100233"/>
              <a:gd name="adj2" fmla="val 100074"/>
              <a:gd name="adj3" fmla="val 186437"/>
              <a:gd name="adj4" fmla="val 189768"/>
            </a:avLst>
          </a:prstGeom>
          <a:solidFill>
            <a:schemeClr val="accent6">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smtClean="0">
                <a:solidFill>
                  <a:srgbClr val="000000"/>
                </a:solidFill>
                <a:latin typeface="宋体" panose="02010600030101010101" pitchFamily="2" charset="-122"/>
              </a:rPr>
              <a:t>⑦栏</a:t>
            </a:r>
            <a:r>
              <a:rPr lang="en-US" altLang="zh-CN" sz="2400" b="1" dirty="0">
                <a:solidFill>
                  <a:srgbClr val="000000"/>
                </a:solidFill>
                <a:latin typeface="宋体" panose="02010600030101010101" pitchFamily="2" charset="-122"/>
              </a:rPr>
              <a:t/>
            </a:r>
            <a:br>
              <a:rPr lang="en-US" altLang="zh-CN" sz="2400" b="1" dirty="0">
                <a:solidFill>
                  <a:srgbClr val="000000"/>
                </a:solidFill>
                <a:latin typeface="宋体" panose="02010600030101010101" pitchFamily="2" charset="-122"/>
              </a:rPr>
            </a:br>
            <a:r>
              <a:rPr lang="zh-CN" altLang="en-US" sz="2400" b="1" dirty="0">
                <a:solidFill>
                  <a:srgbClr val="000000"/>
                </a:solidFill>
                <a:latin typeface="宋体" panose="02010600030101010101" pitchFamily="2" charset="-122"/>
              </a:rPr>
              <a:t>直接材</a:t>
            </a:r>
            <a:r>
              <a:rPr lang="zh-CN" altLang="en-US" sz="2400" b="1" dirty="0" smtClean="0">
                <a:solidFill>
                  <a:srgbClr val="000000"/>
                </a:solidFill>
                <a:latin typeface="宋体" panose="02010600030101010101" pitchFamily="2" charset="-122"/>
              </a:rPr>
              <a:t>料成本差异：</a:t>
            </a:r>
            <a:r>
              <a:rPr lang="en-US" altLang="zh-CN" sz="2400" b="1" dirty="0" smtClean="0">
                <a:solidFill>
                  <a:srgbClr val="000000"/>
                </a:solidFill>
                <a:latin typeface="宋体" panose="02010600030101010101" pitchFamily="2" charset="-122"/>
              </a:rPr>
              <a:t>-100</a:t>
            </a:r>
            <a:endParaRPr lang="zh-CN" altLang="en-US" sz="2400" b="1" dirty="0">
              <a:solidFill>
                <a:srgbClr val="000000"/>
              </a:solidFill>
              <a:latin typeface="宋体" panose="02010600030101010101" pitchFamily="2" charset="-122"/>
            </a:endParaRPr>
          </a:p>
        </p:txBody>
      </p:sp>
      <p:sp>
        <p:nvSpPr>
          <p:cNvPr id="5" name="文本框 3"/>
          <p:cNvSpPr txBox="1"/>
          <p:nvPr/>
        </p:nvSpPr>
        <p:spPr>
          <a:xfrm>
            <a:off x="-14309" y="404664"/>
            <a:ext cx="7109639"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en-US" dirty="0" smtClean="0">
                <a:latin typeface="宋体" panose="02010600030101010101" pitchFamily="2" charset="-122"/>
              </a:rPr>
              <a:t>第三节  流通加工成本计算的定额法示例</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2" name="Picture 2"/>
          <p:cNvPicPr>
            <a:picLocks noGrp="1" noChangeAspect="1" noChangeArrowheads="1"/>
          </p:cNvPicPr>
          <p:nvPr>
            <p:ph idx="1"/>
          </p:nvPr>
        </p:nvPicPr>
        <p:blipFill>
          <a:blip r:embed="rId2" cstate="print"/>
          <a:srcRect/>
          <a:stretch>
            <a:fillRect/>
          </a:stretch>
        </p:blipFill>
        <p:spPr bwMode="auto">
          <a:xfrm>
            <a:off x="371364" y="1464664"/>
            <a:ext cx="11449272" cy="3928672"/>
          </a:xfrm>
          <a:prstGeom prst="rect">
            <a:avLst/>
          </a:prstGeom>
          <a:noFill/>
          <a:ln w="9525">
            <a:noFill/>
            <a:miter lim="800000"/>
            <a:headEnd/>
            <a:tailEnd/>
          </a:ln>
        </p:spPr>
      </p:pic>
      <p:sp>
        <p:nvSpPr>
          <p:cNvPr id="3" name="文本框 3"/>
          <p:cNvSpPr txBox="1"/>
          <p:nvPr/>
        </p:nvSpPr>
        <p:spPr>
          <a:xfrm>
            <a:off x="-14309" y="404664"/>
            <a:ext cx="7109639"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en-US" dirty="0" smtClean="0">
                <a:latin typeface="宋体" panose="02010600030101010101" pitchFamily="2" charset="-122"/>
              </a:rPr>
              <a:t>第三节  流通加工成本计算的定额法示例</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6" name="Picture 2"/>
          <p:cNvPicPr>
            <a:picLocks noGrp="1" noChangeAspect="1" noChangeArrowheads="1"/>
          </p:cNvPicPr>
          <p:nvPr>
            <p:ph idx="1"/>
          </p:nvPr>
        </p:nvPicPr>
        <p:blipFill>
          <a:blip r:embed="rId2" cstate="print"/>
          <a:srcRect/>
          <a:stretch>
            <a:fillRect/>
          </a:stretch>
        </p:blipFill>
        <p:spPr bwMode="auto">
          <a:xfrm>
            <a:off x="383365" y="1412776"/>
            <a:ext cx="11425270" cy="4032448"/>
          </a:xfrm>
          <a:prstGeom prst="rect">
            <a:avLst/>
          </a:prstGeom>
          <a:noFill/>
          <a:ln w="9525">
            <a:noFill/>
            <a:miter lim="800000"/>
            <a:headEnd/>
            <a:tailEnd/>
          </a:ln>
        </p:spPr>
      </p:pic>
      <p:sp>
        <p:nvSpPr>
          <p:cNvPr id="3" name="文本框 3"/>
          <p:cNvSpPr txBox="1"/>
          <p:nvPr/>
        </p:nvSpPr>
        <p:spPr>
          <a:xfrm>
            <a:off x="-14309" y="404664"/>
            <a:ext cx="7109639"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en-US" dirty="0" smtClean="0">
                <a:latin typeface="宋体" panose="02010600030101010101" pitchFamily="2" charset="-122"/>
              </a:rPr>
              <a:t>第三节  流通加工成本计算的定额法示例</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r>
              <a:rPr lang="en-US" altLang="zh-CN" dirty="0" smtClean="0"/>
              <a:t>6</a:t>
            </a:r>
            <a:r>
              <a:rPr lang="zh-CN" altLang="zh-CN" dirty="0" smtClean="0"/>
              <a:t>．定额法与品种法的计算结果比较</a:t>
            </a:r>
            <a:endParaRPr lang="zh-CN" altLang="en-US" dirty="0"/>
          </a:p>
        </p:txBody>
      </p:sp>
      <p:sp>
        <p:nvSpPr>
          <p:cNvPr id="4" name="内容占位符 3"/>
          <p:cNvSpPr>
            <a:spLocks noGrp="1"/>
          </p:cNvSpPr>
          <p:nvPr>
            <p:ph idx="1"/>
          </p:nvPr>
        </p:nvSpPr>
        <p:spPr/>
        <p:txBody>
          <a:bodyPr/>
          <a:lstStyle/>
          <a:p>
            <a:pPr>
              <a:lnSpc>
                <a:spcPct val="150000"/>
              </a:lnSpc>
            </a:pPr>
            <a:r>
              <a:rPr lang="zh-CN" altLang="zh-CN" dirty="0" smtClean="0">
                <a:latin typeface="+mn-ea"/>
              </a:rPr>
              <a:t>将定额法中表</a:t>
            </a:r>
            <a:r>
              <a:rPr lang="en-US" altLang="zh-CN" dirty="0" smtClean="0">
                <a:latin typeface="+mn-ea"/>
              </a:rPr>
              <a:t>10-24</a:t>
            </a:r>
            <a:r>
              <a:rPr lang="zh-CN" altLang="zh-CN" dirty="0" smtClean="0">
                <a:latin typeface="+mn-ea"/>
              </a:rPr>
              <a:t>的第⑰、⑳栏数字与品种法中表</a:t>
            </a:r>
            <a:r>
              <a:rPr lang="en-US" altLang="zh-CN" dirty="0" smtClean="0">
                <a:latin typeface="+mn-ea"/>
              </a:rPr>
              <a:t>10-10</a:t>
            </a:r>
            <a:r>
              <a:rPr lang="zh-CN" altLang="zh-CN" dirty="0" smtClean="0">
                <a:latin typeface="+mn-ea"/>
              </a:rPr>
              <a:t>“产成品”和“月末在产品”两栏数字相对照，得出的结果见表</a:t>
            </a:r>
            <a:r>
              <a:rPr lang="en-US" altLang="zh-CN" dirty="0" smtClean="0">
                <a:latin typeface="+mn-ea"/>
              </a:rPr>
              <a:t>10-25</a:t>
            </a:r>
            <a:r>
              <a:rPr lang="zh-CN" altLang="zh-CN" dirty="0" smtClean="0">
                <a:latin typeface="+mn-ea"/>
              </a:rPr>
              <a:t>。</a:t>
            </a:r>
          </a:p>
          <a:p>
            <a:pPr>
              <a:lnSpc>
                <a:spcPct val="150000"/>
              </a:lnSpc>
            </a:pPr>
            <a:endParaRPr lang="zh-CN" altLang="en-US" dirty="0">
              <a:latin typeface="+mn-ea"/>
            </a:endParaRPr>
          </a:p>
        </p:txBody>
      </p:sp>
      <p:sp>
        <p:nvSpPr>
          <p:cNvPr id="6" name="文本框 3"/>
          <p:cNvSpPr txBox="1"/>
          <p:nvPr/>
        </p:nvSpPr>
        <p:spPr>
          <a:xfrm>
            <a:off x="-14309" y="404664"/>
            <a:ext cx="7109639"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en-US" dirty="0" smtClean="0">
                <a:latin typeface="宋体" panose="02010600030101010101" pitchFamily="2" charset="-122"/>
              </a:rPr>
              <a:t>第三节  流通加工成本计算的定额法示例</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50" name="Picture 2"/>
          <p:cNvPicPr>
            <a:picLocks noGrp="1" noChangeAspect="1" noChangeArrowheads="1"/>
          </p:cNvPicPr>
          <p:nvPr>
            <p:ph idx="1"/>
          </p:nvPr>
        </p:nvPicPr>
        <p:blipFill>
          <a:blip r:embed="rId2" cstate="print"/>
          <a:srcRect/>
          <a:stretch>
            <a:fillRect/>
          </a:stretch>
        </p:blipFill>
        <p:spPr bwMode="auto">
          <a:xfrm>
            <a:off x="427371" y="1466782"/>
            <a:ext cx="11337259" cy="3924436"/>
          </a:xfrm>
          <a:prstGeom prst="rect">
            <a:avLst/>
          </a:prstGeom>
          <a:noFill/>
          <a:ln w="9525">
            <a:noFill/>
            <a:miter lim="800000"/>
            <a:headEnd/>
            <a:tailEnd/>
          </a:ln>
        </p:spPr>
      </p:pic>
      <p:sp>
        <p:nvSpPr>
          <p:cNvPr id="3" name="文本框 3"/>
          <p:cNvSpPr txBox="1"/>
          <p:nvPr/>
        </p:nvSpPr>
        <p:spPr>
          <a:xfrm>
            <a:off x="-14309" y="404664"/>
            <a:ext cx="7109639"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en-US" dirty="0" smtClean="0">
                <a:latin typeface="宋体" panose="02010600030101010101" pitchFamily="2" charset="-122"/>
              </a:rPr>
              <a:t>第三节  流通加工成本计算的定额法示例</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p:cNvSpPr>
            <a:spLocks noGrp="1"/>
          </p:cNvSpPr>
          <p:nvPr>
            <p:ph idx="1"/>
          </p:nvPr>
        </p:nvSpPr>
        <p:spPr/>
        <p:txBody>
          <a:bodyPr/>
          <a:lstStyle/>
          <a:p>
            <a:pPr>
              <a:lnSpc>
                <a:spcPct val="120000"/>
              </a:lnSpc>
            </a:pPr>
            <a:r>
              <a:rPr lang="zh-CN" altLang="zh-CN" sz="2400" dirty="0" smtClean="0">
                <a:latin typeface="+mn-ea"/>
              </a:rPr>
              <a:t>从表</a:t>
            </a:r>
            <a:r>
              <a:rPr lang="en-US" altLang="zh-CN" sz="2400" dirty="0" smtClean="0">
                <a:latin typeface="+mn-ea"/>
              </a:rPr>
              <a:t>10-25</a:t>
            </a:r>
            <a:r>
              <a:rPr lang="zh-CN" altLang="zh-CN" sz="2400" dirty="0" smtClean="0">
                <a:latin typeface="+mn-ea"/>
              </a:rPr>
              <a:t>可以看出，两种计算方法计算出的产成品与期末在产品实际成本各自相差</a:t>
            </a:r>
            <a:r>
              <a:rPr lang="en-US" altLang="zh-CN" sz="2400" dirty="0" smtClean="0">
                <a:latin typeface="+mn-ea"/>
              </a:rPr>
              <a:t>16</a:t>
            </a:r>
            <a:r>
              <a:rPr lang="zh-CN" altLang="zh-CN" sz="2400" dirty="0" smtClean="0">
                <a:latin typeface="+mn-ea"/>
              </a:rPr>
              <a:t>元（正负相抵），均为直接材料计算方法所产生的差异。原因是定额法将材料成本差异（</a:t>
            </a:r>
            <a:r>
              <a:rPr lang="en-US" altLang="zh-CN" sz="2400" dirty="0" smtClean="0">
                <a:latin typeface="+mn-ea"/>
                <a:sym typeface="Symbol"/>
              </a:rPr>
              <a:t></a:t>
            </a:r>
            <a:r>
              <a:rPr lang="en-US" altLang="zh-CN" sz="2400" dirty="0" smtClean="0">
                <a:latin typeface="+mn-ea"/>
              </a:rPr>
              <a:t>100</a:t>
            </a:r>
            <a:r>
              <a:rPr lang="zh-CN" altLang="zh-CN" sz="2400" dirty="0" smtClean="0">
                <a:latin typeface="+mn-ea"/>
              </a:rPr>
              <a:t>元）和定额变动差异（</a:t>
            </a:r>
            <a:r>
              <a:rPr lang="en-US" altLang="zh-CN" sz="2400" dirty="0" smtClean="0">
                <a:latin typeface="+mn-ea"/>
              </a:rPr>
              <a:t>4</a:t>
            </a:r>
            <a:r>
              <a:rPr lang="zh-CN" altLang="zh-CN" sz="2400" dirty="0" smtClean="0">
                <a:latin typeface="+mn-ea"/>
              </a:rPr>
              <a:t>元）（合计</a:t>
            </a:r>
            <a:r>
              <a:rPr lang="en-US" altLang="zh-CN" sz="2400" dirty="0" smtClean="0">
                <a:latin typeface="+mn-ea"/>
                <a:sym typeface="Symbol"/>
              </a:rPr>
              <a:t></a:t>
            </a:r>
            <a:r>
              <a:rPr lang="en-US" altLang="zh-CN" sz="2400" dirty="0" smtClean="0">
                <a:latin typeface="+mn-ea"/>
              </a:rPr>
              <a:t>96</a:t>
            </a:r>
            <a:r>
              <a:rPr lang="zh-CN" altLang="zh-CN" sz="2400" dirty="0" smtClean="0">
                <a:latin typeface="+mn-ea"/>
              </a:rPr>
              <a:t>元）全数由当期产成品（</a:t>
            </a:r>
            <a:r>
              <a:rPr lang="en-US" altLang="zh-CN" sz="2400" dirty="0" smtClean="0">
                <a:latin typeface="+mn-ea"/>
              </a:rPr>
              <a:t>100</a:t>
            </a:r>
            <a:r>
              <a:rPr lang="zh-CN" altLang="zh-CN" sz="2400" dirty="0" smtClean="0">
                <a:latin typeface="+mn-ea"/>
              </a:rPr>
              <a:t>件）负担所致。现假定将材料成本差异和定额变动差异之和（</a:t>
            </a:r>
            <a:r>
              <a:rPr lang="en-US" altLang="zh-CN" sz="2400" dirty="0" smtClean="0">
                <a:latin typeface="+mn-ea"/>
                <a:sym typeface="Symbol"/>
              </a:rPr>
              <a:t></a:t>
            </a:r>
            <a:r>
              <a:rPr lang="en-US" altLang="zh-CN" sz="2400" dirty="0" smtClean="0">
                <a:latin typeface="+mn-ea"/>
              </a:rPr>
              <a:t>96</a:t>
            </a:r>
            <a:r>
              <a:rPr lang="zh-CN" altLang="zh-CN" sz="2400" dirty="0" smtClean="0">
                <a:latin typeface="+mn-ea"/>
              </a:rPr>
              <a:t>元）在产成品和月末在产品之间进行分配，则分配率为</a:t>
            </a:r>
            <a:r>
              <a:rPr lang="en-US" altLang="zh-CN" sz="2400" dirty="0" smtClean="0">
                <a:latin typeface="+mn-ea"/>
              </a:rPr>
              <a:t>-96/</a:t>
            </a:r>
            <a:r>
              <a:rPr lang="zh-CN" altLang="zh-CN" sz="2400" dirty="0" smtClean="0">
                <a:latin typeface="+mn-ea"/>
              </a:rPr>
              <a:t>（</a:t>
            </a:r>
            <a:r>
              <a:rPr lang="en-US" altLang="zh-CN" sz="2400" dirty="0" smtClean="0">
                <a:latin typeface="+mn-ea"/>
              </a:rPr>
              <a:t>100+20</a:t>
            </a:r>
            <a:r>
              <a:rPr lang="zh-CN" altLang="zh-CN" sz="2400" dirty="0" smtClean="0">
                <a:latin typeface="+mn-ea"/>
              </a:rPr>
              <a:t>）</a:t>
            </a:r>
            <a:r>
              <a:rPr lang="en-US" altLang="zh-CN" sz="2400" dirty="0" smtClean="0">
                <a:latin typeface="+mn-ea"/>
              </a:rPr>
              <a:t>=</a:t>
            </a:r>
            <a:r>
              <a:rPr lang="en-US" altLang="zh-CN" sz="2400" dirty="0" smtClean="0">
                <a:latin typeface="+mn-ea"/>
                <a:sym typeface="Symbol"/>
              </a:rPr>
              <a:t></a:t>
            </a:r>
            <a:r>
              <a:rPr lang="en-US" altLang="zh-CN" sz="2400" dirty="0" smtClean="0">
                <a:latin typeface="+mn-ea"/>
              </a:rPr>
              <a:t>0.8</a:t>
            </a:r>
            <a:r>
              <a:rPr lang="zh-CN" altLang="zh-CN" sz="2400" dirty="0" smtClean="0">
                <a:latin typeface="+mn-ea"/>
              </a:rPr>
              <a:t>，月末在产品分摊额为</a:t>
            </a:r>
            <a:r>
              <a:rPr lang="en-US" altLang="zh-CN" sz="2400" dirty="0" smtClean="0">
                <a:latin typeface="+mn-ea"/>
                <a:sym typeface="Symbol"/>
              </a:rPr>
              <a:t></a:t>
            </a:r>
            <a:r>
              <a:rPr lang="en-US" altLang="zh-CN" sz="2400" dirty="0" smtClean="0">
                <a:latin typeface="+mn-ea"/>
              </a:rPr>
              <a:t>0.8</a:t>
            </a:r>
            <a:r>
              <a:rPr lang="zh-CN" altLang="zh-CN" sz="2400" dirty="0" smtClean="0">
                <a:latin typeface="+mn-ea"/>
              </a:rPr>
              <a:t>×</a:t>
            </a:r>
            <a:r>
              <a:rPr lang="en-US" altLang="zh-CN" sz="2400" dirty="0" smtClean="0">
                <a:latin typeface="+mn-ea"/>
              </a:rPr>
              <a:t>20=</a:t>
            </a:r>
            <a:r>
              <a:rPr lang="en-US" altLang="zh-CN" sz="2400" dirty="0" smtClean="0">
                <a:latin typeface="+mn-ea"/>
                <a:sym typeface="Symbol"/>
              </a:rPr>
              <a:t></a:t>
            </a:r>
            <a:r>
              <a:rPr lang="en-US" altLang="zh-CN" sz="2400" dirty="0" smtClean="0">
                <a:latin typeface="+mn-ea"/>
              </a:rPr>
              <a:t>16</a:t>
            </a:r>
            <a:r>
              <a:rPr lang="zh-CN" altLang="zh-CN" sz="2400" dirty="0" smtClean="0">
                <a:latin typeface="+mn-ea"/>
              </a:rPr>
              <a:t>元，即表明定额法月末在产品少分摊了</a:t>
            </a:r>
            <a:r>
              <a:rPr lang="en-US" altLang="zh-CN" sz="2400" dirty="0" smtClean="0">
                <a:latin typeface="+mn-ea"/>
              </a:rPr>
              <a:t>16</a:t>
            </a:r>
            <a:r>
              <a:rPr lang="zh-CN" altLang="zh-CN" sz="2400" dirty="0" smtClean="0">
                <a:latin typeface="+mn-ea"/>
              </a:rPr>
              <a:t>元。</a:t>
            </a:r>
            <a:endParaRPr lang="zh-CN" altLang="en-US" sz="2400" dirty="0">
              <a:latin typeface="+mn-ea"/>
            </a:endParaRPr>
          </a:p>
        </p:txBody>
      </p:sp>
      <p:sp>
        <p:nvSpPr>
          <p:cNvPr id="3" name="文本框 3"/>
          <p:cNvSpPr txBox="1"/>
          <p:nvPr/>
        </p:nvSpPr>
        <p:spPr>
          <a:xfrm>
            <a:off x="-14309" y="404664"/>
            <a:ext cx="7109639"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en-US" dirty="0" smtClean="0">
                <a:latin typeface="宋体" panose="02010600030101010101" pitchFamily="2" charset="-122"/>
              </a:rPr>
              <a:t>第三节  流通加工成本计算的定额法示例</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kern="100" dirty="0" smtClean="0">
                <a:latin typeface="黑体"/>
                <a:cs typeface="Times New Roman"/>
              </a:rPr>
              <a:t>7</a:t>
            </a:r>
            <a:r>
              <a:rPr lang="zh-CN" altLang="zh-CN" kern="100" dirty="0" smtClean="0">
                <a:latin typeface="黑体"/>
                <a:cs typeface="Times New Roman"/>
              </a:rPr>
              <a:t>．定额法与标准成本法两者区别</a:t>
            </a:r>
            <a:endParaRPr lang="zh-CN" altLang="en-US" dirty="0"/>
          </a:p>
        </p:txBody>
      </p:sp>
      <p:sp>
        <p:nvSpPr>
          <p:cNvPr id="3" name="内容占位符 2"/>
          <p:cNvSpPr>
            <a:spLocks noGrp="1"/>
          </p:cNvSpPr>
          <p:nvPr>
            <p:ph idx="1"/>
          </p:nvPr>
        </p:nvSpPr>
        <p:spPr/>
        <p:txBody>
          <a:bodyPr/>
          <a:lstStyle/>
          <a:p>
            <a:pPr indent="576000"/>
            <a:r>
              <a:rPr lang="zh-CN" altLang="zh-CN" sz="2400" dirty="0" smtClean="0">
                <a:solidFill>
                  <a:srgbClr val="000000"/>
                </a:solidFill>
              </a:rPr>
              <a:t>（</a:t>
            </a:r>
            <a:r>
              <a:rPr lang="en-US" altLang="zh-CN" sz="2400" dirty="0" smtClean="0">
                <a:solidFill>
                  <a:srgbClr val="000000"/>
                </a:solidFill>
              </a:rPr>
              <a:t>1</a:t>
            </a:r>
            <a:r>
              <a:rPr lang="zh-CN" altLang="zh-CN" sz="2400" dirty="0" smtClean="0">
                <a:solidFill>
                  <a:srgbClr val="000000"/>
                </a:solidFill>
              </a:rPr>
              <a:t>）制定目标成本的依据不同。</a:t>
            </a:r>
          </a:p>
          <a:p>
            <a:pPr indent="576000"/>
            <a:r>
              <a:rPr lang="zh-CN" altLang="zh-CN" sz="2400" dirty="0" smtClean="0">
                <a:solidFill>
                  <a:srgbClr val="000000"/>
                </a:solidFill>
              </a:rPr>
              <a:t>（</a:t>
            </a:r>
            <a:r>
              <a:rPr lang="en-US" altLang="zh-CN" sz="2400" dirty="0" smtClean="0">
                <a:solidFill>
                  <a:srgbClr val="000000"/>
                </a:solidFill>
              </a:rPr>
              <a:t>2</a:t>
            </a:r>
            <a:r>
              <a:rPr lang="zh-CN" altLang="zh-CN" sz="2400" dirty="0" smtClean="0">
                <a:solidFill>
                  <a:srgbClr val="000000"/>
                </a:solidFill>
              </a:rPr>
              <a:t>）制定目标成本所依据的定额的稳定性不同。</a:t>
            </a:r>
          </a:p>
          <a:p>
            <a:pPr indent="576000"/>
            <a:r>
              <a:rPr lang="zh-CN" altLang="zh-CN" sz="2400" dirty="0" smtClean="0">
                <a:solidFill>
                  <a:srgbClr val="000000"/>
                </a:solidFill>
              </a:rPr>
              <a:t>（</a:t>
            </a:r>
            <a:r>
              <a:rPr lang="en-US" altLang="zh-CN" sz="2400" dirty="0" smtClean="0">
                <a:solidFill>
                  <a:srgbClr val="000000"/>
                </a:solidFill>
              </a:rPr>
              <a:t>3</a:t>
            </a:r>
            <a:r>
              <a:rPr lang="zh-CN" altLang="zh-CN" sz="2400" dirty="0" smtClean="0">
                <a:solidFill>
                  <a:srgbClr val="000000"/>
                </a:solidFill>
              </a:rPr>
              <a:t>）实际成本与目标成本差异的揭示方法不同。</a:t>
            </a:r>
          </a:p>
          <a:p>
            <a:pPr indent="576000"/>
            <a:r>
              <a:rPr lang="zh-CN" altLang="zh-CN" sz="2400" dirty="0" smtClean="0">
                <a:solidFill>
                  <a:srgbClr val="000000"/>
                </a:solidFill>
              </a:rPr>
              <a:t>（</a:t>
            </a:r>
            <a:r>
              <a:rPr lang="en-US" altLang="zh-CN" sz="2400" dirty="0" smtClean="0">
                <a:solidFill>
                  <a:srgbClr val="000000"/>
                </a:solidFill>
              </a:rPr>
              <a:t>4</a:t>
            </a:r>
            <a:r>
              <a:rPr lang="zh-CN" altLang="zh-CN" sz="2400" dirty="0" smtClean="0">
                <a:solidFill>
                  <a:srgbClr val="000000"/>
                </a:solidFill>
              </a:rPr>
              <a:t>）实际成本与目标成本差异的账务处理不同。</a:t>
            </a:r>
          </a:p>
          <a:p>
            <a:pPr indent="576000"/>
            <a:r>
              <a:rPr lang="zh-CN" altLang="zh-CN" sz="2400" dirty="0" smtClean="0">
                <a:solidFill>
                  <a:srgbClr val="000000"/>
                </a:solidFill>
              </a:rPr>
              <a:t>（</a:t>
            </a:r>
            <a:r>
              <a:rPr lang="en-US" altLang="zh-CN" sz="2400" dirty="0" smtClean="0">
                <a:solidFill>
                  <a:srgbClr val="000000"/>
                </a:solidFill>
              </a:rPr>
              <a:t>5</a:t>
            </a:r>
            <a:r>
              <a:rPr lang="zh-CN" altLang="zh-CN" sz="2400" dirty="0" smtClean="0">
                <a:solidFill>
                  <a:srgbClr val="000000"/>
                </a:solidFill>
              </a:rPr>
              <a:t>）实际成本与目标成本差异的分配方法不同。</a:t>
            </a:r>
          </a:p>
          <a:p>
            <a:pPr indent="576000"/>
            <a:r>
              <a:rPr lang="zh-CN" altLang="zh-CN" sz="2400" dirty="0" smtClean="0">
                <a:solidFill>
                  <a:srgbClr val="000000"/>
                </a:solidFill>
              </a:rPr>
              <a:t>（</a:t>
            </a:r>
            <a:r>
              <a:rPr lang="en-US" altLang="zh-CN" sz="2400" dirty="0" smtClean="0">
                <a:solidFill>
                  <a:srgbClr val="000000"/>
                </a:solidFill>
              </a:rPr>
              <a:t>6</a:t>
            </a:r>
            <a:r>
              <a:rPr lang="zh-CN" altLang="zh-CN" sz="2400" dirty="0" smtClean="0">
                <a:solidFill>
                  <a:srgbClr val="000000"/>
                </a:solidFill>
              </a:rPr>
              <a:t>）提供管理信息的详细程度和侧重点不同等。</a:t>
            </a:r>
          </a:p>
          <a:p>
            <a:pPr indent="576000"/>
            <a:r>
              <a:rPr lang="zh-CN" altLang="zh-CN" sz="2400" dirty="0" smtClean="0">
                <a:solidFill>
                  <a:srgbClr val="000000"/>
                </a:solidFill>
              </a:rPr>
              <a:t>（</a:t>
            </a:r>
            <a:r>
              <a:rPr lang="en-US" altLang="zh-CN" sz="2400" dirty="0" smtClean="0">
                <a:solidFill>
                  <a:srgbClr val="000000"/>
                </a:solidFill>
              </a:rPr>
              <a:t>7</a:t>
            </a:r>
            <a:r>
              <a:rPr lang="zh-CN" altLang="zh-CN" sz="2400" dirty="0" smtClean="0">
                <a:solidFill>
                  <a:srgbClr val="000000"/>
                </a:solidFill>
              </a:rPr>
              <a:t>）标准成本法一般不按产品计算实际成本，而定额成本法则按产品计算实际成本，这是两者最主要的区别。</a:t>
            </a:r>
            <a:endParaRPr lang="zh-CN" altLang="en-US" sz="2400" dirty="0">
              <a:solidFill>
                <a:srgbClr val="000000"/>
              </a:solidFill>
            </a:endParaRPr>
          </a:p>
        </p:txBody>
      </p:sp>
      <p:sp>
        <p:nvSpPr>
          <p:cNvPr id="4" name="文本框 3"/>
          <p:cNvSpPr txBox="1"/>
          <p:nvPr/>
        </p:nvSpPr>
        <p:spPr>
          <a:xfrm>
            <a:off x="-14309" y="404664"/>
            <a:ext cx="7109639"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en-US" dirty="0" smtClean="0">
                <a:latin typeface="宋体" panose="02010600030101010101" pitchFamily="2" charset="-122"/>
              </a:rPr>
              <a:t>第三节  流通加工成本计算的定额法示例</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200" kern="100" dirty="0" smtClean="0">
                <a:cs typeface="Times New Roman"/>
              </a:rPr>
              <a:t>1</a:t>
            </a:r>
            <a:r>
              <a:rPr lang="zh-CN" altLang="zh-CN" sz="3200" kern="100" dirty="0" smtClean="0">
                <a:cs typeface="Times New Roman"/>
              </a:rPr>
              <a:t>．流通加工直接材料费用的归集</a:t>
            </a:r>
            <a:r>
              <a:rPr lang="en-US" altLang="zh-CN" sz="3200" kern="100" dirty="0" smtClean="0">
                <a:cs typeface="Times New Roman"/>
              </a:rPr>
              <a:t/>
            </a:r>
            <a:br>
              <a:rPr lang="en-US" altLang="zh-CN" sz="3200" kern="100" dirty="0" smtClean="0">
                <a:cs typeface="Times New Roman"/>
              </a:rPr>
            </a:br>
            <a:r>
              <a:rPr lang="zh-CN" altLang="zh-CN" sz="2800" kern="100" dirty="0" smtClean="0">
                <a:cs typeface="Times New Roman"/>
              </a:rPr>
              <a:t>（</a:t>
            </a:r>
            <a:r>
              <a:rPr lang="en-US" altLang="zh-CN" sz="2800" kern="100" dirty="0" smtClean="0"/>
              <a:t>2</a:t>
            </a:r>
            <a:r>
              <a:rPr lang="zh-CN" altLang="zh-CN" sz="2800" kern="100" dirty="0" smtClean="0">
                <a:cs typeface="Times New Roman"/>
              </a:rPr>
              <a:t>）消耗材料价格的计算</a:t>
            </a:r>
            <a:endParaRPr lang="zh-CN" altLang="en-US" sz="3200" dirty="0"/>
          </a:p>
        </p:txBody>
      </p:sp>
      <p:sp>
        <p:nvSpPr>
          <p:cNvPr id="3" name="内容占位符 2"/>
          <p:cNvSpPr>
            <a:spLocks noGrp="1"/>
          </p:cNvSpPr>
          <p:nvPr>
            <p:ph idx="1"/>
          </p:nvPr>
        </p:nvSpPr>
        <p:spPr/>
        <p:txBody>
          <a:bodyPr/>
          <a:lstStyle/>
          <a:p>
            <a:r>
              <a:rPr lang="zh-CN" altLang="zh-CN" dirty="0" smtClean="0">
                <a:latin typeface="+mn-ea"/>
              </a:rPr>
              <a:t>在实际工作中，物流企业可以按照实际成本计价组织材料核算，也可按计划成本计价组织材料核算，但无论采用哪种计价方式，加工过程中消耗的材料，都应当是材料的实际成本。</a:t>
            </a:r>
            <a:endParaRPr lang="zh-CN" altLang="zh-CN" dirty="0">
              <a:latin typeface="+mn-ea"/>
            </a:endParaRPr>
          </a:p>
        </p:txBody>
      </p:sp>
      <p:sp>
        <p:nvSpPr>
          <p:cNvPr id="4" name="文本框 4"/>
          <p:cNvSpPr txBox="1"/>
          <p:nvPr/>
        </p:nvSpPr>
        <p:spPr>
          <a:xfrm>
            <a:off x="-14309" y="404664"/>
            <a:ext cx="6942926"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en-US" dirty="0" smtClean="0"/>
              <a:t>第一节 </a:t>
            </a:r>
            <a:r>
              <a:rPr lang="zh-CN" altLang="zh-CN" dirty="0" smtClean="0"/>
              <a:t>流通加工成本费用的归集与分配</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p:txBody>
          <a:bodyPr/>
          <a:lstStyle/>
          <a:p>
            <a:r>
              <a:rPr lang="zh-CN" altLang="en-US" dirty="0" smtClean="0">
                <a:latin typeface="宋体" panose="02010600030101010101" pitchFamily="2" charset="-122"/>
              </a:rPr>
              <a:t>第四节  </a:t>
            </a:r>
            <a:r>
              <a:rPr lang="zh-CN" altLang="en-US" dirty="0">
                <a:latin typeface="宋体" panose="02010600030101010101" pitchFamily="2" charset="-122"/>
              </a:rPr>
              <a:t>流通加工成本分析</a:t>
            </a:r>
          </a:p>
        </p:txBody>
      </p:sp>
      <p:graphicFrame>
        <p:nvGraphicFramePr>
          <p:cNvPr id="3" name="内容占位符 2"/>
          <p:cNvGraphicFramePr>
            <a:graphicFrameLocks noGrp="1"/>
          </p:cNvGraphicFramePr>
          <p:nvPr>
            <p:ph idx="1"/>
            <p:extLst>
              <p:ext uri="{D42A27DB-BD31-4B8C-83A1-F6EECF244321}">
                <p14:modId xmlns:p14="http://schemas.microsoft.com/office/powerpoint/2010/main" val="1396975485"/>
              </p:ext>
            </p:extLst>
          </p:nvPr>
        </p:nvGraphicFramePr>
        <p:xfrm>
          <a:off x="838200" y="2048483"/>
          <a:ext cx="10515600" cy="33607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文本框 3"/>
          <p:cNvSpPr txBox="1"/>
          <p:nvPr/>
        </p:nvSpPr>
        <p:spPr>
          <a:xfrm>
            <a:off x="-14309" y="404664"/>
            <a:ext cx="5493812"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en-US" dirty="0" smtClean="0">
                <a:latin typeface="宋体" panose="02010600030101010101" pitchFamily="2" charset="-122"/>
              </a:rPr>
              <a:t>第四节流通加工成本分析</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zh-CN" dirty="0"/>
              <a:t>一、流通加工成本预算执行情况的总体</a:t>
            </a:r>
            <a:r>
              <a:rPr lang="zh-CN" altLang="zh-CN" dirty="0" smtClean="0"/>
              <a:t>检查</a:t>
            </a:r>
            <a:endParaRPr lang="zh-CN" altLang="en-US" dirty="0"/>
          </a:p>
        </p:txBody>
      </p:sp>
      <p:sp>
        <p:nvSpPr>
          <p:cNvPr id="3" name="内容占位符 2"/>
          <p:cNvSpPr>
            <a:spLocks noGrp="1"/>
          </p:cNvSpPr>
          <p:nvPr>
            <p:ph idx="1"/>
          </p:nvPr>
        </p:nvSpPr>
        <p:spPr/>
        <p:txBody>
          <a:bodyPr/>
          <a:lstStyle/>
          <a:p>
            <a:pPr>
              <a:lnSpc>
                <a:spcPct val="120000"/>
              </a:lnSpc>
              <a:spcBef>
                <a:spcPts val="0"/>
              </a:spcBef>
            </a:pPr>
            <a:r>
              <a:rPr lang="zh-CN" altLang="zh-CN" sz="2800" dirty="0" smtClean="0">
                <a:solidFill>
                  <a:srgbClr val="000000"/>
                </a:solidFill>
              </a:rPr>
              <a:t>在对流通加工成本的预算完成情况进行总体检查时，关注的重点是加工成本是否脱离了预算，以及脱离的差额、程度与性质。加工成本预算执行情况的检查方法有两种：①直接将加工成本实绩与其预算相比较，确定预算执行结果；②先将加工成本实绩与上期实绩相比较，然后再与预算比较，例如可比产品成本降低额（率）实际数与预算数的比较。</a:t>
            </a:r>
            <a:endParaRPr lang="zh-CN" altLang="en-US" sz="2800" dirty="0">
              <a:solidFill>
                <a:srgbClr val="000000"/>
              </a:solidFill>
            </a:endParaRPr>
          </a:p>
        </p:txBody>
      </p:sp>
      <p:sp>
        <p:nvSpPr>
          <p:cNvPr id="5" name="文本框 3"/>
          <p:cNvSpPr txBox="1"/>
          <p:nvPr/>
        </p:nvSpPr>
        <p:spPr>
          <a:xfrm>
            <a:off x="-14309" y="404664"/>
            <a:ext cx="5493812"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en-US" dirty="0" smtClean="0">
                <a:latin typeface="宋体" panose="02010600030101010101" pitchFamily="2" charset="-122"/>
              </a:rPr>
              <a:t>第四节流通加工成本分析</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extLst>
      <p:ext uri="{BB962C8B-B14F-4D97-AF65-F5344CB8AC3E}">
        <p14:creationId xmlns:p14="http://schemas.microsoft.com/office/powerpoint/2010/main" val="82102814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1</a:t>
            </a:r>
            <a:r>
              <a:rPr lang="zh-CN" altLang="zh-CN" dirty="0"/>
              <a:t>、流通加工成本实绩与预算的直接</a:t>
            </a:r>
            <a:r>
              <a:rPr lang="zh-CN" altLang="zh-CN" dirty="0" smtClean="0"/>
              <a:t>比较</a:t>
            </a:r>
            <a:endParaRPr lang="zh-CN" altLang="en-US" dirty="0"/>
          </a:p>
        </p:txBody>
      </p:sp>
      <p:sp>
        <p:nvSpPr>
          <p:cNvPr id="3" name="内容占位符 2"/>
          <p:cNvSpPr>
            <a:spLocks noGrp="1"/>
          </p:cNvSpPr>
          <p:nvPr>
            <p:ph idx="1"/>
          </p:nvPr>
        </p:nvSpPr>
        <p:spPr/>
        <p:txBody>
          <a:bodyPr/>
          <a:lstStyle/>
          <a:p>
            <a:r>
              <a:rPr lang="zh-CN" altLang="zh-CN" dirty="0" smtClean="0"/>
              <a:t>流通</a:t>
            </a:r>
            <a:r>
              <a:rPr lang="zh-CN" altLang="zh-CN" dirty="0"/>
              <a:t>加工成本实绩与预算的直接比较主要有三种方式：一是将单位成本预算数与实际数相减；二是将单位成本实际数与预算数相比；三是将单位成本实际数与预算数相减后，再除以单位成本预算数。</a:t>
            </a:r>
          </a:p>
          <a:p>
            <a:endParaRPr lang="zh-CN" altLang="en-US" dirty="0"/>
          </a:p>
        </p:txBody>
      </p:sp>
      <p:sp>
        <p:nvSpPr>
          <p:cNvPr id="5" name="文本框 3"/>
          <p:cNvSpPr txBox="1"/>
          <p:nvPr/>
        </p:nvSpPr>
        <p:spPr>
          <a:xfrm>
            <a:off x="-14309" y="404664"/>
            <a:ext cx="5493812"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en-US" dirty="0" smtClean="0">
                <a:latin typeface="宋体" panose="02010600030101010101" pitchFamily="2" charset="-122"/>
              </a:rPr>
              <a:t>第四节流通加工成本分析</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extLst>
      <p:ext uri="{BB962C8B-B14F-4D97-AF65-F5344CB8AC3E}">
        <p14:creationId xmlns:p14="http://schemas.microsoft.com/office/powerpoint/2010/main" val="416793111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5"/>
          <p:cNvSpPr>
            <a:spLocks noGrp="1"/>
          </p:cNvSpPr>
          <p:nvPr>
            <p:ph idx="1"/>
          </p:nvPr>
        </p:nvSpPr>
        <p:spPr/>
        <p:txBody>
          <a:bodyPr/>
          <a:lstStyle/>
          <a:p>
            <a:pPr>
              <a:lnSpc>
                <a:spcPct val="150000"/>
              </a:lnSpc>
            </a:pPr>
            <a:r>
              <a:rPr lang="zh-CN" altLang="zh-CN" dirty="0" smtClean="0">
                <a:latin typeface="+mn-ea"/>
              </a:rPr>
              <a:t>例【</a:t>
            </a:r>
            <a:r>
              <a:rPr lang="en-US" altLang="zh-CN" dirty="0" smtClean="0">
                <a:latin typeface="+mn-ea"/>
              </a:rPr>
              <a:t>10-4</a:t>
            </a:r>
            <a:r>
              <a:rPr lang="zh-CN" altLang="zh-CN" dirty="0" smtClean="0">
                <a:latin typeface="+mn-ea"/>
              </a:rPr>
              <a:t>】某物流中心设有第一、第二两个流通加工车间，其中第一车间加工甲、乙两种老产品（可比产品）；第二车间加工丙、丁两种新产品（不可比产品）。其当年流通加工成本实绩</a:t>
            </a:r>
            <a:r>
              <a:rPr lang="en-US" altLang="zh-CN" dirty="0" smtClean="0">
                <a:latin typeface="+mn-ea"/>
              </a:rPr>
              <a:t> </a:t>
            </a:r>
            <a:r>
              <a:rPr lang="zh-CN" altLang="zh-CN" dirty="0" smtClean="0">
                <a:latin typeface="+mn-ea"/>
              </a:rPr>
              <a:t>与预算的直接比较见表</a:t>
            </a:r>
            <a:r>
              <a:rPr lang="en-US" altLang="zh-CN" dirty="0" smtClean="0">
                <a:latin typeface="+mn-ea"/>
              </a:rPr>
              <a:t>10-26</a:t>
            </a:r>
            <a:r>
              <a:rPr lang="zh-CN" altLang="zh-CN" dirty="0" smtClean="0">
                <a:latin typeface="+mn-ea"/>
              </a:rPr>
              <a:t>所示。</a:t>
            </a:r>
            <a:endParaRPr lang="zh-CN" altLang="en-US" dirty="0">
              <a:latin typeface="+mn-ea"/>
            </a:endParaRPr>
          </a:p>
        </p:txBody>
      </p:sp>
      <p:sp>
        <p:nvSpPr>
          <p:cNvPr id="5" name="文本框 3"/>
          <p:cNvSpPr txBox="1"/>
          <p:nvPr/>
        </p:nvSpPr>
        <p:spPr>
          <a:xfrm>
            <a:off x="-14309" y="404664"/>
            <a:ext cx="5493812"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en-US" dirty="0" smtClean="0">
                <a:latin typeface="宋体" panose="02010600030101010101" pitchFamily="2" charset="-122"/>
              </a:rPr>
              <a:t>第四节流通加工成本分析</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extLst>
      <p:ext uri="{BB962C8B-B14F-4D97-AF65-F5344CB8AC3E}">
        <p14:creationId xmlns:p14="http://schemas.microsoft.com/office/powerpoint/2010/main" val="135355103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p:txBody>
          <a:bodyPr/>
          <a:lstStyle/>
          <a:p>
            <a:r>
              <a:rPr lang="zh-CN" altLang="zh-CN" dirty="0"/>
              <a:t>表</a:t>
            </a:r>
            <a:r>
              <a:rPr lang="en-US" altLang="zh-CN" dirty="0"/>
              <a:t>10-26  </a:t>
            </a:r>
            <a:r>
              <a:rPr lang="zh-CN" altLang="zh-CN" dirty="0"/>
              <a:t>流通加工成本</a:t>
            </a:r>
            <a:r>
              <a:rPr lang="zh-CN" altLang="zh-CN" dirty="0" smtClean="0"/>
              <a:t>实绩与</a:t>
            </a:r>
            <a:r>
              <a:rPr lang="zh-CN" altLang="zh-CN" dirty="0"/>
              <a:t>预算的直接</a:t>
            </a:r>
            <a:r>
              <a:rPr lang="zh-CN" altLang="zh-CN" dirty="0" smtClean="0"/>
              <a:t>比较</a:t>
            </a:r>
            <a:endParaRPr lang="zh-CN" altLang="en-US" dirty="0"/>
          </a:p>
        </p:txBody>
      </p:sp>
      <p:pic>
        <p:nvPicPr>
          <p:cNvPr id="9" name="内容占位符 8" descr="图片2.png"/>
          <p:cNvPicPr>
            <a:picLocks noGrp="1" noChangeAspect="1"/>
          </p:cNvPicPr>
          <p:nvPr>
            <p:ph idx="1"/>
          </p:nvPr>
        </p:nvPicPr>
        <p:blipFill>
          <a:blip r:embed="rId3" cstate="print"/>
          <a:stretch>
            <a:fillRect/>
          </a:stretch>
        </p:blipFill>
        <p:spPr>
          <a:xfrm>
            <a:off x="689784" y="1592796"/>
            <a:ext cx="10812432" cy="4644515"/>
          </a:xfrm>
        </p:spPr>
      </p:pic>
      <p:sp>
        <p:nvSpPr>
          <p:cNvPr id="6" name="文本框 3"/>
          <p:cNvSpPr txBox="1"/>
          <p:nvPr/>
        </p:nvSpPr>
        <p:spPr>
          <a:xfrm>
            <a:off x="-14309" y="404664"/>
            <a:ext cx="5493812"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en-US" dirty="0" smtClean="0">
                <a:latin typeface="宋体" panose="02010600030101010101" pitchFamily="2" charset="-122"/>
              </a:rPr>
              <a:t>第四节流通加工成本分析</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extLst>
      <p:ext uri="{BB962C8B-B14F-4D97-AF65-F5344CB8AC3E}">
        <p14:creationId xmlns:p14="http://schemas.microsoft.com/office/powerpoint/2010/main" val="181474005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2</a:t>
            </a:r>
            <a:r>
              <a:rPr lang="zh-CN" altLang="zh-CN" dirty="0"/>
              <a:t>、可比产品成本降低额（率）实绩与预算的</a:t>
            </a:r>
            <a:r>
              <a:rPr lang="zh-CN" altLang="zh-CN" dirty="0" smtClean="0"/>
              <a:t>比较</a:t>
            </a:r>
            <a:endParaRPr lang="zh-CN" altLang="en-US" dirty="0"/>
          </a:p>
        </p:txBody>
      </p:sp>
      <p:sp>
        <p:nvSpPr>
          <p:cNvPr id="3" name="内容占位符 2"/>
          <p:cNvSpPr>
            <a:spLocks noGrp="1"/>
          </p:cNvSpPr>
          <p:nvPr>
            <p:ph idx="1"/>
          </p:nvPr>
        </p:nvSpPr>
        <p:spPr/>
        <p:txBody>
          <a:bodyPr/>
          <a:lstStyle/>
          <a:p>
            <a:pPr>
              <a:lnSpc>
                <a:spcPct val="200000"/>
              </a:lnSpc>
            </a:pPr>
            <a:r>
              <a:rPr lang="zh-CN" altLang="zh-CN" dirty="0" smtClean="0">
                <a:solidFill>
                  <a:srgbClr val="000000"/>
                </a:solidFill>
                <a:latin typeface="+mn-ea"/>
                <a:ea typeface="+mn-ea"/>
              </a:rPr>
              <a:t>将</a:t>
            </a:r>
            <a:r>
              <a:rPr lang="zh-CN" altLang="zh-CN" dirty="0">
                <a:solidFill>
                  <a:srgbClr val="000000"/>
                </a:solidFill>
                <a:latin typeface="+mn-ea"/>
                <a:ea typeface="+mn-ea"/>
              </a:rPr>
              <a:t>可比产品成本降低额（率）的实绩与预算相比较，其目的是为了计算与确定成本降低目标达成的结果。</a:t>
            </a:r>
          </a:p>
          <a:p>
            <a:pPr>
              <a:lnSpc>
                <a:spcPct val="200000"/>
              </a:lnSpc>
            </a:pPr>
            <a:endParaRPr lang="zh-CN" altLang="en-US" dirty="0">
              <a:solidFill>
                <a:srgbClr val="000000"/>
              </a:solidFill>
              <a:latin typeface="+mn-ea"/>
              <a:ea typeface="+mn-ea"/>
            </a:endParaRPr>
          </a:p>
        </p:txBody>
      </p:sp>
      <p:sp>
        <p:nvSpPr>
          <p:cNvPr id="5" name="文本框 3"/>
          <p:cNvSpPr txBox="1"/>
          <p:nvPr/>
        </p:nvSpPr>
        <p:spPr>
          <a:xfrm>
            <a:off x="-14309" y="404664"/>
            <a:ext cx="5493812"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en-US" dirty="0" smtClean="0">
                <a:latin typeface="宋体" panose="02010600030101010101" pitchFamily="2" charset="-122"/>
              </a:rPr>
              <a:t>第四节流通加工成本分析</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extLst>
      <p:ext uri="{BB962C8B-B14F-4D97-AF65-F5344CB8AC3E}">
        <p14:creationId xmlns:p14="http://schemas.microsoft.com/office/powerpoint/2010/main" val="336416148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5"/>
          <p:cNvSpPr>
            <a:spLocks noGrp="1"/>
          </p:cNvSpPr>
          <p:nvPr>
            <p:ph idx="1"/>
          </p:nvPr>
        </p:nvSpPr>
        <p:spPr/>
        <p:txBody>
          <a:bodyPr/>
          <a:lstStyle/>
          <a:p>
            <a:pPr>
              <a:lnSpc>
                <a:spcPct val="200000"/>
              </a:lnSpc>
            </a:pPr>
            <a:r>
              <a:rPr lang="zh-CN" altLang="zh-CN" dirty="0" smtClean="0">
                <a:latin typeface="+mn-ea"/>
              </a:rPr>
              <a:t>例【</a:t>
            </a:r>
            <a:r>
              <a:rPr lang="en-US" altLang="zh-CN" dirty="0" smtClean="0">
                <a:latin typeface="+mn-ea"/>
              </a:rPr>
              <a:t>10-5</a:t>
            </a:r>
            <a:r>
              <a:rPr lang="zh-CN" altLang="zh-CN" dirty="0" smtClean="0">
                <a:latin typeface="+mn-ea"/>
              </a:rPr>
              <a:t>】以上例为例，该物流中心可比产品成本降低目标达成情况的总体检查见表</a:t>
            </a:r>
            <a:r>
              <a:rPr lang="en-US" altLang="zh-CN" dirty="0" smtClean="0">
                <a:latin typeface="+mn-ea"/>
              </a:rPr>
              <a:t>10-27</a:t>
            </a:r>
            <a:r>
              <a:rPr lang="zh-CN" altLang="zh-CN" dirty="0" smtClean="0">
                <a:latin typeface="+mn-ea"/>
              </a:rPr>
              <a:t>和表</a:t>
            </a:r>
            <a:r>
              <a:rPr lang="en-US" altLang="zh-CN" dirty="0" smtClean="0">
                <a:latin typeface="+mn-ea"/>
              </a:rPr>
              <a:t>10-28</a:t>
            </a:r>
            <a:r>
              <a:rPr lang="zh-CN" altLang="zh-CN" dirty="0" smtClean="0">
                <a:latin typeface="+mn-ea"/>
              </a:rPr>
              <a:t>所示。</a:t>
            </a:r>
            <a:endParaRPr lang="zh-CN" altLang="en-US" dirty="0">
              <a:latin typeface="+mn-ea"/>
            </a:endParaRPr>
          </a:p>
        </p:txBody>
      </p:sp>
      <p:sp>
        <p:nvSpPr>
          <p:cNvPr id="5" name="文本框 3"/>
          <p:cNvSpPr txBox="1"/>
          <p:nvPr/>
        </p:nvSpPr>
        <p:spPr>
          <a:xfrm>
            <a:off x="-14309" y="404664"/>
            <a:ext cx="5493812"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en-US" dirty="0" smtClean="0">
                <a:latin typeface="宋体" panose="02010600030101010101" pitchFamily="2" charset="-122"/>
              </a:rPr>
              <a:t>第四节流通加工成本分析</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extLst>
      <p:ext uri="{BB962C8B-B14F-4D97-AF65-F5344CB8AC3E}">
        <p14:creationId xmlns:p14="http://schemas.microsoft.com/office/powerpoint/2010/main" val="65088254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831851" y="1205683"/>
            <a:ext cx="10515600" cy="927173"/>
          </a:xfrm>
        </p:spPr>
        <p:txBody>
          <a:bodyPr/>
          <a:lstStyle/>
          <a:p>
            <a:r>
              <a:rPr lang="zh-CN" altLang="zh-CN" sz="3200" dirty="0"/>
              <a:t>表</a:t>
            </a:r>
            <a:r>
              <a:rPr lang="en-US" altLang="zh-CN" sz="3200" dirty="0"/>
              <a:t>10-27  </a:t>
            </a:r>
            <a:r>
              <a:rPr lang="zh-CN" altLang="zh-CN" sz="3200" dirty="0"/>
              <a:t>可比产品成本降低目标达成情况的总体检查</a:t>
            </a:r>
          </a:p>
        </p:txBody>
      </p:sp>
      <p:pic>
        <p:nvPicPr>
          <p:cNvPr id="9" name="内容占位符 8" descr="图片3.png"/>
          <p:cNvPicPr>
            <a:picLocks noGrp="1" noChangeAspect="1"/>
          </p:cNvPicPr>
          <p:nvPr>
            <p:ph idx="1"/>
          </p:nvPr>
        </p:nvPicPr>
        <p:blipFill>
          <a:blip r:embed="rId2" cstate="print"/>
          <a:stretch>
            <a:fillRect/>
          </a:stretch>
        </p:blipFill>
        <p:spPr>
          <a:xfrm>
            <a:off x="838200" y="2261876"/>
            <a:ext cx="10515600" cy="3161336"/>
          </a:xfrm>
        </p:spPr>
      </p:pic>
      <p:sp>
        <p:nvSpPr>
          <p:cNvPr id="5" name="文本框 3"/>
          <p:cNvSpPr txBox="1"/>
          <p:nvPr/>
        </p:nvSpPr>
        <p:spPr>
          <a:xfrm>
            <a:off x="-14309" y="404664"/>
            <a:ext cx="5493812"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en-US" dirty="0" smtClean="0">
                <a:latin typeface="宋体" panose="02010600030101010101" pitchFamily="2" charset="-122"/>
              </a:rPr>
              <a:t>第四节流通加工成本分析</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extLst>
      <p:ext uri="{BB962C8B-B14F-4D97-AF65-F5344CB8AC3E}">
        <p14:creationId xmlns:p14="http://schemas.microsoft.com/office/powerpoint/2010/main" val="330585236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831851" y="1061667"/>
            <a:ext cx="10515600" cy="927173"/>
          </a:xfrm>
        </p:spPr>
        <p:txBody>
          <a:bodyPr/>
          <a:lstStyle/>
          <a:p>
            <a:r>
              <a:rPr lang="zh-CN" altLang="zh-CN" sz="2800" dirty="0"/>
              <a:t>表</a:t>
            </a:r>
            <a:r>
              <a:rPr lang="en-US" altLang="zh-CN" sz="2800" dirty="0"/>
              <a:t>10-28 </a:t>
            </a:r>
            <a:r>
              <a:rPr lang="zh-CN" altLang="zh-CN" sz="2800" dirty="0"/>
              <a:t>可比产品成本降低目标达成情况的总体检</a:t>
            </a:r>
            <a:r>
              <a:rPr lang="zh-CN" altLang="zh-CN" sz="2800" dirty="0" smtClean="0"/>
              <a:t>查</a:t>
            </a:r>
            <a:r>
              <a:rPr lang="en-US" altLang="zh-CN" sz="2800" dirty="0" smtClean="0"/>
              <a:t>(</a:t>
            </a:r>
            <a:r>
              <a:rPr lang="zh-CN" altLang="zh-CN" sz="2800" dirty="0"/>
              <a:t>续表</a:t>
            </a:r>
            <a:r>
              <a:rPr lang="en-US" altLang="zh-CN" sz="2800" dirty="0"/>
              <a:t>)</a:t>
            </a:r>
            <a:endParaRPr lang="zh-CN" altLang="en-US" sz="2800" dirty="0"/>
          </a:p>
        </p:txBody>
      </p:sp>
      <p:pic>
        <p:nvPicPr>
          <p:cNvPr id="9" name="内容占位符 8" descr="图片4.png"/>
          <p:cNvPicPr>
            <a:picLocks noGrp="1" noChangeAspect="1"/>
          </p:cNvPicPr>
          <p:nvPr>
            <p:ph idx="1"/>
          </p:nvPr>
        </p:nvPicPr>
        <p:blipFill>
          <a:blip r:embed="rId3" cstate="print"/>
          <a:stretch>
            <a:fillRect/>
          </a:stretch>
        </p:blipFill>
        <p:spPr>
          <a:xfrm>
            <a:off x="624348" y="1894292"/>
            <a:ext cx="10943305" cy="4054988"/>
          </a:xfrm>
        </p:spPr>
      </p:pic>
      <p:sp>
        <p:nvSpPr>
          <p:cNvPr id="5" name="文本框 3"/>
          <p:cNvSpPr txBox="1"/>
          <p:nvPr/>
        </p:nvSpPr>
        <p:spPr>
          <a:xfrm>
            <a:off x="-14309" y="404664"/>
            <a:ext cx="5493812"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en-US" dirty="0" smtClean="0">
                <a:latin typeface="宋体" panose="02010600030101010101" pitchFamily="2" charset="-122"/>
              </a:rPr>
              <a:t>第四节流通加工成本分析</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extLst>
      <p:ext uri="{BB962C8B-B14F-4D97-AF65-F5344CB8AC3E}">
        <p14:creationId xmlns:p14="http://schemas.microsoft.com/office/powerpoint/2010/main" val="368038336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zh-CN" dirty="0"/>
              <a:t>二、可比产品成本降低目标达成情况的</a:t>
            </a:r>
            <a:r>
              <a:rPr lang="zh-CN" altLang="zh-CN" dirty="0" smtClean="0"/>
              <a:t>因素分析</a:t>
            </a:r>
            <a:endParaRPr lang="zh-CN" altLang="en-US" dirty="0"/>
          </a:p>
        </p:txBody>
      </p:sp>
      <p:sp>
        <p:nvSpPr>
          <p:cNvPr id="5" name="内容占位符 4"/>
          <p:cNvSpPr>
            <a:spLocks noGrp="1"/>
          </p:cNvSpPr>
          <p:nvPr>
            <p:ph idx="1"/>
          </p:nvPr>
        </p:nvSpPr>
        <p:spPr/>
        <p:txBody>
          <a:bodyPr/>
          <a:lstStyle/>
          <a:p>
            <a:r>
              <a:rPr lang="zh-CN" altLang="zh-CN" kern="100" dirty="0" smtClean="0">
                <a:latin typeface="Times New Roman"/>
              </a:rPr>
              <a:t>可比产品成本降低目标达成情况的因素分析可分为两个方面：①</a:t>
            </a:r>
            <a:r>
              <a:rPr lang="zh-CN" altLang="zh-CN" kern="0" dirty="0" smtClean="0">
                <a:latin typeface="Times New Roman"/>
              </a:rPr>
              <a:t>可比产品的产量、结构、单位成本三个因素变动对</a:t>
            </a:r>
            <a:r>
              <a:rPr lang="zh-CN" altLang="zh-CN" kern="100" dirty="0" smtClean="0">
                <a:latin typeface="Times New Roman"/>
              </a:rPr>
              <a:t>成本降低目标达成情况影响的因素</a:t>
            </a:r>
            <a:r>
              <a:rPr lang="zh-CN" altLang="zh-CN" kern="0" dirty="0" smtClean="0">
                <a:latin typeface="Times New Roman"/>
              </a:rPr>
              <a:t>分析；②可比产品的成本项目（直接材料、直接人工、制造费用）因产品产量变动和各项费用的单位成本变动对</a:t>
            </a:r>
            <a:r>
              <a:rPr lang="zh-CN" altLang="zh-CN" kern="100" dirty="0" smtClean="0">
                <a:latin typeface="Times New Roman"/>
              </a:rPr>
              <a:t>成本降低目标达成情况影响的因素</a:t>
            </a:r>
            <a:r>
              <a:rPr lang="zh-CN" altLang="zh-CN" kern="0" dirty="0" smtClean="0">
                <a:latin typeface="Times New Roman"/>
              </a:rPr>
              <a:t>分析。</a:t>
            </a:r>
            <a:endParaRPr lang="zh-CN" altLang="en-US" dirty="0"/>
          </a:p>
        </p:txBody>
      </p:sp>
      <p:sp>
        <p:nvSpPr>
          <p:cNvPr id="6" name="文本框 3"/>
          <p:cNvSpPr txBox="1"/>
          <p:nvPr/>
        </p:nvSpPr>
        <p:spPr>
          <a:xfrm>
            <a:off x="-14309" y="404664"/>
            <a:ext cx="5493812"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en-US" dirty="0" smtClean="0">
                <a:latin typeface="宋体" panose="02010600030101010101" pitchFamily="2" charset="-122"/>
              </a:rPr>
              <a:t>第四节流通加工成本分析</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extLst>
      <p:ext uri="{BB962C8B-B14F-4D97-AF65-F5344CB8AC3E}">
        <p14:creationId xmlns:p14="http://schemas.microsoft.com/office/powerpoint/2010/main" val="37208678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200" kern="100" dirty="0" smtClean="0">
                <a:latin typeface="黑体"/>
                <a:cs typeface="Times New Roman"/>
              </a:rPr>
              <a:t>1</a:t>
            </a:r>
            <a:r>
              <a:rPr lang="zh-CN" altLang="zh-CN" sz="3200" kern="100" dirty="0" smtClean="0">
                <a:latin typeface="黑体"/>
                <a:cs typeface="Times New Roman"/>
              </a:rPr>
              <a:t>．流通加工直接材料费用的归集</a:t>
            </a:r>
            <a:r>
              <a:rPr lang="en-US" altLang="zh-CN" kern="100" dirty="0" smtClean="0">
                <a:latin typeface="黑体"/>
                <a:cs typeface="Times New Roman"/>
              </a:rPr>
              <a:t/>
            </a:r>
            <a:br>
              <a:rPr lang="en-US" altLang="zh-CN" kern="100" dirty="0" smtClean="0">
                <a:latin typeface="黑体"/>
                <a:cs typeface="Times New Roman"/>
              </a:rPr>
            </a:br>
            <a:r>
              <a:rPr lang="zh-CN" altLang="zh-CN" sz="2800" kern="100" dirty="0" smtClean="0">
                <a:cs typeface="Times New Roman"/>
              </a:rPr>
              <a:t>（</a:t>
            </a:r>
            <a:r>
              <a:rPr lang="en-US" altLang="zh-CN" sz="2800" kern="100" dirty="0" smtClean="0"/>
              <a:t>3</a:t>
            </a:r>
            <a:r>
              <a:rPr lang="zh-CN" altLang="zh-CN" sz="2800" kern="100" dirty="0" smtClean="0">
                <a:cs typeface="Times New Roman"/>
              </a:rPr>
              <a:t>）直接材料费用的归集</a:t>
            </a:r>
            <a:endParaRPr lang="zh-CN" altLang="en-US" dirty="0"/>
          </a:p>
        </p:txBody>
      </p:sp>
      <p:sp>
        <p:nvSpPr>
          <p:cNvPr id="3" name="内容占位符 2"/>
          <p:cNvSpPr>
            <a:spLocks noGrp="1"/>
          </p:cNvSpPr>
          <p:nvPr>
            <p:ph idx="1"/>
          </p:nvPr>
        </p:nvSpPr>
        <p:spPr/>
        <p:txBody>
          <a:bodyPr/>
          <a:lstStyle/>
          <a:p>
            <a:r>
              <a:rPr lang="zh-CN" altLang="zh-CN" sz="2800" dirty="0" smtClean="0">
                <a:latin typeface="+mn-ea"/>
              </a:rPr>
              <a:t>在直接材料费用中，材料费用数额是根据全部领料凭证汇总编制“耗用材料汇总表”确定的。</a:t>
            </a:r>
          </a:p>
        </p:txBody>
      </p:sp>
      <p:sp>
        <p:nvSpPr>
          <p:cNvPr id="4" name="文本框 4"/>
          <p:cNvSpPr txBox="1"/>
          <p:nvPr/>
        </p:nvSpPr>
        <p:spPr>
          <a:xfrm>
            <a:off x="-14309" y="404664"/>
            <a:ext cx="6942926"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en-US" dirty="0" smtClean="0"/>
              <a:t>第一节 </a:t>
            </a:r>
            <a:r>
              <a:rPr lang="zh-CN" altLang="zh-CN" dirty="0" smtClean="0"/>
              <a:t>流通加工成本费用的归集与分配</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1851" y="1016732"/>
            <a:ext cx="10515600" cy="927173"/>
          </a:xfrm>
        </p:spPr>
        <p:txBody>
          <a:bodyPr/>
          <a:lstStyle/>
          <a:p>
            <a:r>
              <a:rPr lang="zh-CN" altLang="zh-CN" sz="2800" dirty="0" smtClean="0"/>
              <a:t>（一）可比产品的产量、产品品种结构、产品单位</a:t>
            </a:r>
            <a:r>
              <a:rPr lang="en-US" altLang="zh-CN" sz="2800" dirty="0" smtClean="0"/>
              <a:t/>
            </a:r>
            <a:br>
              <a:rPr lang="en-US" altLang="zh-CN" sz="2800" dirty="0" smtClean="0"/>
            </a:br>
            <a:r>
              <a:rPr lang="zh-CN" altLang="zh-CN" sz="2800" dirty="0" smtClean="0"/>
              <a:t>成本变动影响成本降低目标达成情况的因素分析</a:t>
            </a:r>
            <a:endParaRPr lang="zh-CN" altLang="en-US" sz="2800" dirty="0"/>
          </a:p>
        </p:txBody>
      </p:sp>
      <p:sp>
        <p:nvSpPr>
          <p:cNvPr id="5" name="内容占位符 4"/>
          <p:cNvSpPr>
            <a:spLocks noGrp="1"/>
          </p:cNvSpPr>
          <p:nvPr>
            <p:ph idx="1"/>
          </p:nvPr>
        </p:nvSpPr>
        <p:spPr>
          <a:xfrm>
            <a:off x="839416" y="2060848"/>
            <a:ext cx="10515600" cy="4068452"/>
          </a:xfrm>
        </p:spPr>
        <p:txBody>
          <a:bodyPr/>
          <a:lstStyle/>
          <a:p>
            <a:r>
              <a:rPr lang="zh-CN" altLang="zh-CN" sz="2800" dirty="0" smtClean="0"/>
              <a:t>对可比产品为两种及以上的产品，影响其成本降低目标达成情况的因素有三个，即产品产量、产品品种结构和产品单位成本。当产品产量、产品品种结构和产品单位成本的实际数与预算数不一致时（通常称之为脱离预算），将对可比产品成本降低额实际数与预算数之差产生影响。对此需要分别计算与确定这三个因素分别从预算数变动为实际数时，对可比产品成本降低额实际数与预算数之差的影响数额。</a:t>
            </a:r>
            <a:endParaRPr lang="zh-CN" altLang="en-US" sz="2800" dirty="0"/>
          </a:p>
        </p:txBody>
      </p:sp>
      <p:sp>
        <p:nvSpPr>
          <p:cNvPr id="6" name="文本框 3"/>
          <p:cNvSpPr txBox="1"/>
          <p:nvPr/>
        </p:nvSpPr>
        <p:spPr>
          <a:xfrm>
            <a:off x="-14309" y="404664"/>
            <a:ext cx="5493812"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en-US" dirty="0" smtClean="0">
                <a:latin typeface="宋体" panose="02010600030101010101" pitchFamily="2" charset="-122"/>
              </a:rPr>
              <a:t>第四节流通加工成本分析</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extLst>
      <p:ext uri="{BB962C8B-B14F-4D97-AF65-F5344CB8AC3E}">
        <p14:creationId xmlns:p14="http://schemas.microsoft.com/office/powerpoint/2010/main" val="243946905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1447702" y="1124744"/>
            <a:ext cx="9296597" cy="927173"/>
          </a:xfrm>
        </p:spPr>
        <p:txBody>
          <a:bodyPr/>
          <a:lstStyle/>
          <a:p>
            <a:pPr indent="648000" algn="l"/>
            <a:r>
              <a:rPr lang="zh-CN" altLang="zh-CN" sz="2400" dirty="0" smtClean="0"/>
              <a:t>按照因素替代法的思路，对可比产品成本降低额预算数的因素采取逐次替代的方法，进行因素替代法分析</a:t>
            </a:r>
            <a:r>
              <a:rPr lang="zh-CN" altLang="en-US" sz="2400" dirty="0" smtClean="0"/>
              <a:t>：</a:t>
            </a:r>
            <a:endParaRPr lang="zh-CN" altLang="en-US" sz="2400" dirty="0"/>
          </a:p>
        </p:txBody>
      </p:sp>
      <p:sp>
        <p:nvSpPr>
          <p:cNvPr id="3" name="内容占位符 2"/>
          <p:cNvSpPr>
            <a:spLocks noGrp="1"/>
          </p:cNvSpPr>
          <p:nvPr>
            <p:ph idx="1"/>
          </p:nvPr>
        </p:nvSpPr>
        <p:spPr>
          <a:xfrm>
            <a:off x="838200" y="2096852"/>
            <a:ext cx="10515600" cy="4068452"/>
          </a:xfrm>
        </p:spPr>
        <p:txBody>
          <a:bodyPr/>
          <a:lstStyle/>
          <a:p>
            <a:pPr indent="612000"/>
            <a:r>
              <a:rPr lang="zh-CN" altLang="zh-CN" sz="2400" dirty="0" smtClean="0"/>
              <a:t>首先分别确定出：①产量因素、产品品种结构因素和单位成本因素均为预算数时的可比产品成本降低额（即可比产品成本降低额预算数）；②产量因素为实际数，产品品种结构和单位成本因素仍为预算数时的可比产品成本降低额；③产量因素和产品品种结构因素为实际数，单位成本因素仍为预算数时的可比产品成本降低额；④产量因素、产品结构因素和单位成本因素均为实际数时的可比产品成本降低额（即可比产品成本降低额实际数）。然后，依次用后者减去前者，即可分别得到产量变动对可比产品成本降低额的影响额、产品品种结构变动对可比产品成本降低额的影响额和单位成本变动对可比产品成本降低额的影响额。</a:t>
            </a:r>
            <a:endParaRPr lang="zh-CN" altLang="zh-CN" sz="2400" dirty="0"/>
          </a:p>
        </p:txBody>
      </p:sp>
      <p:sp>
        <p:nvSpPr>
          <p:cNvPr id="5" name="文本框 3"/>
          <p:cNvSpPr txBox="1"/>
          <p:nvPr/>
        </p:nvSpPr>
        <p:spPr>
          <a:xfrm>
            <a:off x="-14309" y="404664"/>
            <a:ext cx="5493812"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en-US" dirty="0" smtClean="0">
                <a:latin typeface="宋体" panose="02010600030101010101" pitchFamily="2" charset="-122"/>
              </a:rPr>
              <a:t>第四节流通加工成本分析</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nchor="t"/>
          <a:lstStyle/>
          <a:p>
            <a:r>
              <a:rPr lang="en-US" altLang="zh-CN" sz="2000" dirty="0" smtClean="0">
                <a:latin typeface="Times New Roman" pitchFamily="18" charset="0"/>
                <a:cs typeface="Times New Roman" pitchFamily="18" charset="0"/>
              </a:rPr>
              <a:t>1.</a:t>
            </a:r>
            <a:r>
              <a:rPr lang="zh-CN" altLang="zh-CN" sz="2000" dirty="0" smtClean="0">
                <a:latin typeface="Times New Roman" pitchFamily="18" charset="0"/>
                <a:cs typeface="Times New Roman" pitchFamily="18" charset="0"/>
              </a:rPr>
              <a:t>产量因素、产品品种结构因素和单位成本因素均为预算数时的可比产品成本降低额（即可比产品成本降低额预算数）的计算式</a:t>
            </a:r>
            <a:endParaRPr lang="en-US" altLang="zh-CN" sz="2000" dirty="0" smtClean="0">
              <a:latin typeface="Times New Roman" pitchFamily="18" charset="0"/>
              <a:cs typeface="Times New Roman" pitchFamily="18" charset="0"/>
            </a:endParaRPr>
          </a:p>
          <a:p>
            <a:pPr>
              <a:buAutoNum type="arabicPeriod"/>
            </a:pPr>
            <a:endParaRPr lang="en-US" altLang="zh-CN" sz="2000" dirty="0" smtClean="0">
              <a:latin typeface="Times New Roman" pitchFamily="18" charset="0"/>
              <a:cs typeface="Times New Roman" pitchFamily="18" charset="0"/>
            </a:endParaRPr>
          </a:p>
          <a:p>
            <a:pPr>
              <a:buAutoNum type="arabicPeriod"/>
            </a:pPr>
            <a:endParaRPr lang="en-US" altLang="zh-CN" sz="2000" dirty="0" smtClean="0">
              <a:latin typeface="Times New Roman" pitchFamily="18" charset="0"/>
              <a:cs typeface="Times New Roman" pitchFamily="18" charset="0"/>
            </a:endParaRPr>
          </a:p>
          <a:p>
            <a:pPr indent="417830" algn="just">
              <a:spcAft>
                <a:spcPts val="0"/>
              </a:spcAft>
            </a:pPr>
            <a:r>
              <a:rPr lang="en-US" altLang="zh-CN" sz="2000" i="1" kern="100" dirty="0" smtClean="0">
                <a:latin typeface="Times New Roman" pitchFamily="18" charset="0"/>
                <a:cs typeface="Times New Roman" pitchFamily="18" charset="0"/>
              </a:rPr>
              <a:t>Cr</a:t>
            </a:r>
            <a:r>
              <a:rPr lang="en-US" altLang="zh-CN" sz="2000" kern="100" dirty="0" smtClean="0">
                <a:latin typeface="Times New Roman" pitchFamily="18" charset="0"/>
                <a:cs typeface="Times New Roman" pitchFamily="18" charset="0"/>
              </a:rPr>
              <a:t>(</a:t>
            </a:r>
            <a:r>
              <a:rPr lang="en-US" altLang="zh-CN" sz="2000" i="1" kern="100" dirty="0" err="1" smtClean="0">
                <a:latin typeface="Times New Roman" pitchFamily="18" charset="0"/>
                <a:cs typeface="Times New Roman" pitchFamily="18" charset="0"/>
              </a:rPr>
              <a:t>c</a:t>
            </a:r>
            <a:r>
              <a:rPr lang="en-US" altLang="zh-CN" sz="2000" i="1" kern="100" baseline="-25000" dirty="0" err="1" smtClean="0">
                <a:latin typeface="Times New Roman" pitchFamily="18" charset="0"/>
                <a:cs typeface="Times New Roman" pitchFamily="18" charset="0"/>
              </a:rPr>
              <a:t>n</a:t>
            </a:r>
            <a:r>
              <a:rPr lang="en-US" altLang="zh-CN" sz="2000" i="1" kern="100" dirty="0" err="1" smtClean="0">
                <a:latin typeface="Times New Roman" pitchFamily="18" charset="0"/>
                <a:cs typeface="Times New Roman" pitchFamily="18" charset="0"/>
              </a:rPr>
              <a:t>,q</a:t>
            </a:r>
            <a:r>
              <a:rPr lang="en-US" altLang="zh-CN" sz="2000" i="1" kern="100" baseline="-25000" dirty="0" err="1" smtClean="0">
                <a:latin typeface="Times New Roman" pitchFamily="18" charset="0"/>
                <a:cs typeface="Times New Roman" pitchFamily="18" charset="0"/>
              </a:rPr>
              <a:t>n</a:t>
            </a:r>
            <a:r>
              <a:rPr lang="en-US" altLang="zh-CN" sz="2000" i="1" kern="100" dirty="0" err="1" smtClean="0">
                <a:latin typeface="Times New Roman" pitchFamily="18" charset="0"/>
                <a:cs typeface="Times New Roman" pitchFamily="18" charset="0"/>
              </a:rPr>
              <a:t>,m</a:t>
            </a:r>
            <a:r>
              <a:rPr lang="en-US" altLang="zh-CN" sz="2000" i="1" kern="100" baseline="-25000" dirty="0" err="1" smtClean="0">
                <a:latin typeface="Times New Roman" pitchFamily="18" charset="0"/>
                <a:cs typeface="Times New Roman" pitchFamily="18" charset="0"/>
              </a:rPr>
              <a:t>n</a:t>
            </a:r>
            <a:r>
              <a:rPr lang="en-US" altLang="zh-CN" sz="2000" kern="100" dirty="0" smtClean="0">
                <a:latin typeface="Times New Roman" pitchFamily="18" charset="0"/>
                <a:cs typeface="Times New Roman" pitchFamily="18" charset="0"/>
              </a:rPr>
              <a:t>)</a:t>
            </a:r>
            <a:r>
              <a:rPr lang="en-US" altLang="zh-CN" sz="2000" kern="100" spc="-100" dirty="0" smtClean="0">
                <a:latin typeface="Times New Roman" pitchFamily="18" charset="0"/>
                <a:cs typeface="Times New Roman" pitchFamily="18" charset="0"/>
              </a:rPr>
              <a:t> </a:t>
            </a:r>
            <a:r>
              <a:rPr lang="zh-CN" altLang="zh-CN" sz="2000" kern="100" spc="-100" dirty="0" smtClean="0">
                <a:latin typeface="Times New Roman" pitchFamily="18" charset="0"/>
                <a:cs typeface="Times New Roman" pitchFamily="18" charset="0"/>
              </a:rPr>
              <a:t>——</a:t>
            </a:r>
            <a:r>
              <a:rPr lang="zh-CN" altLang="zh-CN" sz="2000" kern="100" spc="10" dirty="0" smtClean="0">
                <a:latin typeface="Times New Roman" pitchFamily="18" charset="0"/>
                <a:cs typeface="Times New Roman" pitchFamily="18" charset="0"/>
              </a:rPr>
              <a:t>所有因素变量均为预算数时的可比产品成本降低额，元；</a:t>
            </a:r>
            <a:endParaRPr lang="zh-CN" altLang="zh-CN" sz="2000" kern="100" dirty="0" smtClean="0">
              <a:latin typeface="Times New Roman" pitchFamily="18" charset="0"/>
              <a:cs typeface="Times New Roman" pitchFamily="18" charset="0"/>
            </a:endParaRPr>
          </a:p>
          <a:p>
            <a:pPr indent="417830" algn="just">
              <a:spcAft>
                <a:spcPts val="0"/>
              </a:spcAft>
            </a:pPr>
            <a:r>
              <a:rPr lang="en-US" altLang="zh-CN" sz="2000" i="1" kern="100" dirty="0" smtClean="0">
                <a:latin typeface="Times New Roman" pitchFamily="18" charset="0"/>
                <a:cs typeface="Times New Roman" pitchFamily="18" charset="0"/>
              </a:rPr>
              <a:t>C</a:t>
            </a:r>
            <a:r>
              <a:rPr lang="en-US" altLang="zh-CN" sz="2000" i="1" kern="100" baseline="-25000" dirty="0" smtClean="0">
                <a:latin typeface="Times New Roman" pitchFamily="18" charset="0"/>
                <a:cs typeface="Times New Roman" pitchFamily="18" charset="0"/>
              </a:rPr>
              <a:t>0</a:t>
            </a:r>
            <a:r>
              <a:rPr lang="zh-CN" altLang="zh-CN" sz="2000" kern="100" spc="-100" dirty="0" smtClean="0">
                <a:latin typeface="Times New Roman" pitchFamily="18" charset="0"/>
                <a:cs typeface="Times New Roman" pitchFamily="18" charset="0"/>
              </a:rPr>
              <a:t>——</a:t>
            </a:r>
            <a:r>
              <a:rPr lang="zh-CN" altLang="zh-CN" sz="2000" kern="100" dirty="0" smtClean="0">
                <a:latin typeface="Times New Roman" pitchFamily="18" charset="0"/>
                <a:cs typeface="Times New Roman" pitchFamily="18" charset="0"/>
              </a:rPr>
              <a:t>某产品上年单位成本，元每单位产品；</a:t>
            </a:r>
          </a:p>
          <a:p>
            <a:pPr indent="417830" algn="just">
              <a:spcAft>
                <a:spcPts val="0"/>
              </a:spcAft>
            </a:pPr>
            <a:r>
              <a:rPr lang="en-US" altLang="zh-CN" sz="2000" i="1" kern="100" dirty="0" smtClean="0">
                <a:latin typeface="Times New Roman" pitchFamily="18" charset="0"/>
                <a:cs typeface="Times New Roman" pitchFamily="18" charset="0"/>
              </a:rPr>
              <a:t>C</a:t>
            </a:r>
            <a:r>
              <a:rPr lang="en-US" altLang="zh-CN" sz="2000" i="1" kern="100" baseline="-25000" dirty="0" smtClean="0">
                <a:latin typeface="Times New Roman" pitchFamily="18" charset="0"/>
                <a:cs typeface="Times New Roman" pitchFamily="18" charset="0"/>
              </a:rPr>
              <a:t>n</a:t>
            </a:r>
            <a:r>
              <a:rPr lang="zh-CN" altLang="zh-CN" sz="2000" kern="100" spc="-100" dirty="0" smtClean="0">
                <a:latin typeface="Times New Roman" pitchFamily="18" charset="0"/>
                <a:cs typeface="Times New Roman" pitchFamily="18" charset="0"/>
              </a:rPr>
              <a:t>——</a:t>
            </a:r>
            <a:r>
              <a:rPr lang="zh-CN" altLang="zh-CN" sz="2000" kern="100" dirty="0" smtClean="0">
                <a:latin typeface="Times New Roman" pitchFamily="18" charset="0"/>
                <a:cs typeface="Times New Roman" pitchFamily="18" charset="0"/>
              </a:rPr>
              <a:t>某产品单位成本预算数，元每单位产品；</a:t>
            </a:r>
          </a:p>
          <a:p>
            <a:pPr indent="417830" algn="just">
              <a:spcAft>
                <a:spcPts val="0"/>
              </a:spcAft>
            </a:pPr>
            <a:r>
              <a:rPr lang="en-US" altLang="zh-CN" sz="2000" i="1" kern="100" dirty="0" smtClean="0">
                <a:latin typeface="Times New Roman" pitchFamily="18" charset="0"/>
                <a:cs typeface="Times New Roman" pitchFamily="18" charset="0"/>
              </a:rPr>
              <a:t>Q</a:t>
            </a:r>
            <a:r>
              <a:rPr lang="en-US" altLang="zh-CN" sz="2000" i="1" kern="100" baseline="-25000" dirty="0" smtClean="0">
                <a:latin typeface="Times New Roman" pitchFamily="18" charset="0"/>
                <a:cs typeface="Times New Roman" pitchFamily="18" charset="0"/>
              </a:rPr>
              <a:t>n</a:t>
            </a:r>
            <a:r>
              <a:rPr lang="zh-CN" altLang="zh-CN" sz="2000" kern="100" spc="-100" dirty="0" smtClean="0">
                <a:latin typeface="Times New Roman" pitchFamily="18" charset="0"/>
                <a:cs typeface="Times New Roman" pitchFamily="18" charset="0"/>
              </a:rPr>
              <a:t>——</a:t>
            </a:r>
            <a:r>
              <a:rPr lang="zh-CN" altLang="zh-CN" sz="2000" kern="100" dirty="0" smtClean="0">
                <a:latin typeface="Times New Roman" pitchFamily="18" charset="0"/>
                <a:cs typeface="Times New Roman" pitchFamily="18" charset="0"/>
              </a:rPr>
              <a:t>某产品产量预算数，产品总量；</a:t>
            </a:r>
          </a:p>
          <a:p>
            <a:pPr marL="0"/>
            <a:r>
              <a:rPr lang="en-US" altLang="zh-CN" sz="2000" i="1" kern="100" dirty="0" smtClean="0">
                <a:latin typeface="Times New Roman" pitchFamily="18" charset="0"/>
                <a:cs typeface="Times New Roman" pitchFamily="18" charset="0"/>
              </a:rPr>
              <a:t>M</a:t>
            </a:r>
            <a:r>
              <a:rPr lang="en-US" altLang="zh-CN" sz="2000" i="1" kern="100" baseline="-25000" dirty="0" smtClean="0">
                <a:latin typeface="Times New Roman" pitchFamily="18" charset="0"/>
                <a:cs typeface="Times New Roman" pitchFamily="18" charset="0"/>
              </a:rPr>
              <a:t>n</a:t>
            </a:r>
            <a:r>
              <a:rPr lang="zh-CN" altLang="zh-CN" sz="2000" kern="100" spc="-100" dirty="0" smtClean="0">
                <a:latin typeface="Times New Roman" pitchFamily="18" charset="0"/>
                <a:cs typeface="Times New Roman" pitchFamily="18" charset="0"/>
              </a:rPr>
              <a:t>——</a:t>
            </a:r>
            <a:r>
              <a:rPr lang="zh-CN" altLang="zh-CN" sz="2000" kern="100" spc="10" dirty="0" smtClean="0">
                <a:latin typeface="Times New Roman" pitchFamily="18" charset="0"/>
                <a:cs typeface="Times New Roman" pitchFamily="18" charset="0"/>
              </a:rPr>
              <a:t>所有因素变量均为预算数时的</a:t>
            </a:r>
            <a:r>
              <a:rPr lang="zh-CN" altLang="zh-CN" sz="2000" kern="100" dirty="0" smtClean="0">
                <a:latin typeface="Times New Roman" pitchFamily="18" charset="0"/>
                <a:cs typeface="Times New Roman" pitchFamily="18" charset="0"/>
              </a:rPr>
              <a:t>可比产品成本降低率预算数（即可比产品成本降低率预算数），</a:t>
            </a:r>
            <a:r>
              <a:rPr lang="zh-CN" altLang="en-US" sz="2000" kern="100" dirty="0" smtClean="0">
                <a:latin typeface="Times New Roman" pitchFamily="18" charset="0"/>
                <a:cs typeface="Times New Roman" pitchFamily="18" charset="0"/>
              </a:rPr>
              <a:t>计算式如下：</a:t>
            </a:r>
            <a:endParaRPr lang="en-US" altLang="zh-CN" sz="2000" kern="100" dirty="0" smtClean="0">
              <a:latin typeface="Times New Roman" pitchFamily="18" charset="0"/>
              <a:cs typeface="Times New Roman" pitchFamily="18" charset="0"/>
            </a:endParaRPr>
          </a:p>
          <a:p>
            <a:pPr>
              <a:buAutoNum type="arabicPeriod"/>
            </a:pPr>
            <a:endParaRPr lang="en-US" altLang="zh-CN" sz="2000" dirty="0" smtClean="0">
              <a:latin typeface="Times New Roman" pitchFamily="18" charset="0"/>
              <a:cs typeface="Times New Roman" pitchFamily="18" charset="0"/>
            </a:endParaRPr>
          </a:p>
          <a:p>
            <a:pPr>
              <a:buAutoNum type="arabicPeriod"/>
            </a:pPr>
            <a:endParaRPr lang="en-US" altLang="zh-CN" sz="2000" dirty="0" smtClean="0">
              <a:latin typeface="Times New Roman" pitchFamily="18" charset="0"/>
              <a:cs typeface="Times New Roman" pitchFamily="18" charset="0"/>
            </a:endParaRPr>
          </a:p>
          <a:p>
            <a:pPr>
              <a:buAutoNum type="arabicPeriod"/>
            </a:pPr>
            <a:endParaRPr lang="en-US" altLang="zh-CN" sz="2000" dirty="0" smtClean="0">
              <a:latin typeface="Times New Roman" pitchFamily="18" charset="0"/>
              <a:cs typeface="Times New Roman" pitchFamily="18" charset="0"/>
            </a:endParaRPr>
          </a:p>
          <a:p>
            <a:pPr>
              <a:buAutoNum type="arabicPeriod"/>
            </a:pPr>
            <a:endParaRPr lang="zh-CN" altLang="en-US" sz="2000" dirty="0">
              <a:latin typeface="Times New Roman" pitchFamily="18" charset="0"/>
              <a:cs typeface="Times New Roman" pitchFamily="18" charset="0"/>
            </a:endParaRPr>
          </a:p>
        </p:txBody>
      </p:sp>
      <p:sp>
        <p:nvSpPr>
          <p:cNvPr id="361474" name="Rectangle 2"/>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361473" name="Object 1"/>
          <p:cNvGraphicFramePr>
            <a:graphicFrameLocks noChangeAspect="1"/>
          </p:cNvGraphicFramePr>
          <p:nvPr/>
        </p:nvGraphicFramePr>
        <p:xfrm>
          <a:off x="4187788" y="2204864"/>
          <a:ext cx="6877583" cy="543772"/>
        </p:xfrm>
        <a:graphic>
          <a:graphicData uri="http://schemas.openxmlformats.org/presentationml/2006/ole">
            <mc:AlternateContent xmlns:mc="http://schemas.openxmlformats.org/markup-compatibility/2006">
              <mc:Choice xmlns:v="urn:schemas-microsoft-com:vml" Requires="v">
                <p:oleObj spid="_x0000_s361504" name="Equation" r:id="rId3" imgW="3098520" imgH="241200" progId="Equation.DSMT4">
                  <p:embed/>
                </p:oleObj>
              </mc:Choice>
              <mc:Fallback>
                <p:oleObj name="Equation" r:id="rId3" imgW="3098520" imgH="241200" progId="Equation.DSMT4">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7788" y="2204864"/>
                        <a:ext cx="6877583" cy="54377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61476" name="Rectangle 4"/>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361475" name="Object 3"/>
          <p:cNvGraphicFramePr>
            <a:graphicFrameLocks noChangeAspect="1"/>
          </p:cNvGraphicFramePr>
          <p:nvPr/>
        </p:nvGraphicFramePr>
        <p:xfrm>
          <a:off x="4367808" y="4689140"/>
          <a:ext cx="6613525" cy="973138"/>
        </p:xfrm>
        <a:graphic>
          <a:graphicData uri="http://schemas.openxmlformats.org/presentationml/2006/ole">
            <mc:AlternateContent xmlns:mc="http://schemas.openxmlformats.org/markup-compatibility/2006">
              <mc:Choice xmlns:v="urn:schemas-microsoft-com:vml" Requires="v">
                <p:oleObj spid="_x0000_s361505" name="Equation" r:id="rId5" imgW="2844720" imgH="419040" progId="Equation.DSMT4">
                  <p:embed/>
                </p:oleObj>
              </mc:Choice>
              <mc:Fallback>
                <p:oleObj name="Equation" r:id="rId5" imgW="2844720" imgH="41904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67808" y="4689140"/>
                        <a:ext cx="6613525" cy="9731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文本框 3"/>
          <p:cNvSpPr txBox="1"/>
          <p:nvPr/>
        </p:nvSpPr>
        <p:spPr>
          <a:xfrm>
            <a:off x="-14309" y="404664"/>
            <a:ext cx="5493812"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en-US" dirty="0" smtClean="0">
                <a:latin typeface="宋体" panose="02010600030101010101" pitchFamily="2" charset="-122"/>
              </a:rPr>
              <a:t>第四节流通加工成本分析</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nchor="ctr"/>
          <a:lstStyle/>
          <a:p>
            <a:r>
              <a:rPr lang="en-US" altLang="zh-CN" sz="2400" dirty="0" smtClean="0">
                <a:latin typeface="Times New Roman" pitchFamily="18" charset="0"/>
                <a:cs typeface="Times New Roman" pitchFamily="18" charset="0"/>
              </a:rPr>
              <a:t>2.</a:t>
            </a:r>
            <a:r>
              <a:rPr lang="zh-CN" altLang="zh-CN" sz="2400" dirty="0" smtClean="0">
                <a:latin typeface="Times New Roman" pitchFamily="18" charset="0"/>
                <a:cs typeface="Times New Roman" pitchFamily="18" charset="0"/>
              </a:rPr>
              <a:t>产量因素为实际数、产品品种结构和单位成本因素为预算数时的可比产品成本降低额计算式</a:t>
            </a:r>
            <a:endParaRPr lang="en-US" altLang="zh-CN" sz="2400" dirty="0" smtClean="0">
              <a:latin typeface="Times New Roman" pitchFamily="18" charset="0"/>
              <a:cs typeface="Times New Roman" pitchFamily="18" charset="0"/>
            </a:endParaRPr>
          </a:p>
          <a:p>
            <a:endParaRPr lang="en-US" altLang="zh-CN" sz="2400" dirty="0" smtClean="0">
              <a:latin typeface="Times New Roman" pitchFamily="18" charset="0"/>
              <a:cs typeface="Times New Roman" pitchFamily="18" charset="0"/>
            </a:endParaRPr>
          </a:p>
          <a:p>
            <a:endParaRPr lang="en-US" altLang="zh-CN" sz="2400" dirty="0" smtClean="0">
              <a:latin typeface="Times New Roman" pitchFamily="18" charset="0"/>
              <a:cs typeface="Times New Roman" pitchFamily="18" charset="0"/>
            </a:endParaRPr>
          </a:p>
          <a:p>
            <a:endParaRPr lang="en-US" altLang="zh-CN" sz="2400" dirty="0" smtClean="0">
              <a:latin typeface="Times New Roman" pitchFamily="18" charset="0"/>
              <a:cs typeface="Times New Roman" pitchFamily="18" charset="0"/>
            </a:endParaRPr>
          </a:p>
          <a:p>
            <a:r>
              <a:rPr lang="en-US" altLang="zh-CN" sz="2400" i="1" kern="100" dirty="0" smtClean="0">
                <a:latin typeface="Times New Roman" pitchFamily="18" charset="0"/>
                <a:cs typeface="Times New Roman" pitchFamily="18" charset="0"/>
              </a:rPr>
              <a:t>Q</a:t>
            </a:r>
            <a:r>
              <a:rPr lang="en-US" altLang="zh-CN" sz="2400" i="1" kern="100" baseline="-25000" dirty="0" smtClean="0">
                <a:latin typeface="Times New Roman" pitchFamily="18" charset="0"/>
                <a:cs typeface="Times New Roman" pitchFamily="18" charset="0"/>
              </a:rPr>
              <a:t>1</a:t>
            </a:r>
            <a:r>
              <a:rPr lang="zh-CN" altLang="zh-CN" sz="2400" kern="100" spc="-100" dirty="0" smtClean="0">
                <a:latin typeface="Times New Roman" pitchFamily="18" charset="0"/>
                <a:cs typeface="Times New Roman" pitchFamily="18" charset="0"/>
              </a:rPr>
              <a:t>——</a:t>
            </a:r>
            <a:r>
              <a:rPr lang="zh-CN" altLang="zh-CN" sz="2400" kern="100" dirty="0" smtClean="0">
                <a:latin typeface="Times New Roman" pitchFamily="18" charset="0"/>
                <a:cs typeface="Times New Roman" pitchFamily="18" charset="0"/>
              </a:rPr>
              <a:t>某产品产量实际数。</a:t>
            </a:r>
            <a:endParaRPr lang="en-US" altLang="zh-CN" sz="2400" kern="100" dirty="0" smtClean="0">
              <a:latin typeface="Times New Roman" pitchFamily="18" charset="0"/>
              <a:cs typeface="Times New Roman" pitchFamily="18" charset="0"/>
            </a:endParaRPr>
          </a:p>
          <a:p>
            <a:r>
              <a:rPr lang="zh-CN" altLang="en-US" sz="2400" dirty="0" smtClean="0">
                <a:latin typeface="Times New Roman" pitchFamily="18" charset="0"/>
                <a:cs typeface="Times New Roman" pitchFamily="18" charset="0"/>
              </a:rPr>
              <a:t>注：</a:t>
            </a:r>
            <a:r>
              <a:rPr lang="zh-CN" altLang="zh-CN" sz="2400" dirty="0" smtClean="0">
                <a:latin typeface="Times New Roman" pitchFamily="18" charset="0"/>
                <a:cs typeface="Times New Roman" pitchFamily="18" charset="0"/>
              </a:rPr>
              <a:t>产量因素为实际数、产品品种结构和单位成本因素为预算数，意味着不同产品的产量变动仅是同比变动（即不同产品的</a:t>
            </a:r>
            <a:r>
              <a:rPr lang="en-US" altLang="zh-CN" sz="2400" i="1" dirty="0" smtClean="0">
                <a:latin typeface="Times New Roman" pitchFamily="18" charset="0"/>
                <a:cs typeface="Times New Roman" pitchFamily="18" charset="0"/>
              </a:rPr>
              <a:t>Q</a:t>
            </a:r>
            <a:r>
              <a:rPr lang="en-US" altLang="zh-CN" sz="2400" baseline="-25000" dirty="0" smtClean="0">
                <a:latin typeface="Times New Roman" pitchFamily="18" charset="0"/>
                <a:cs typeface="Times New Roman" pitchFamily="18" charset="0"/>
              </a:rPr>
              <a:t>1</a:t>
            </a:r>
            <a:r>
              <a:rPr lang="en-US" altLang="zh-CN" sz="2400" dirty="0" smtClean="0">
                <a:latin typeface="Times New Roman" pitchFamily="18" charset="0"/>
                <a:cs typeface="Times New Roman" pitchFamily="18" charset="0"/>
              </a:rPr>
              <a:t>/</a:t>
            </a:r>
            <a:r>
              <a:rPr lang="en-US" altLang="zh-CN" sz="2400" i="1" dirty="0" smtClean="0">
                <a:latin typeface="Times New Roman" pitchFamily="18" charset="0"/>
                <a:cs typeface="Times New Roman" pitchFamily="18" charset="0"/>
              </a:rPr>
              <a:t>Q</a:t>
            </a:r>
            <a:r>
              <a:rPr lang="en-US" altLang="zh-CN" sz="2400" baseline="-25000" dirty="0" smtClean="0">
                <a:latin typeface="Times New Roman" pitchFamily="18" charset="0"/>
                <a:cs typeface="Times New Roman" pitchFamily="18" charset="0"/>
              </a:rPr>
              <a:t>n</a:t>
            </a:r>
            <a:r>
              <a:rPr lang="en-US" altLang="zh-CN" sz="2400" dirty="0" smtClean="0">
                <a:latin typeface="Times New Roman" pitchFamily="18" charset="0"/>
                <a:cs typeface="Times New Roman" pitchFamily="18" charset="0"/>
              </a:rPr>
              <a:t>=</a:t>
            </a:r>
            <a:r>
              <a:rPr lang="en-US" altLang="zh-CN" sz="2400" dirty="0" err="1" smtClean="0">
                <a:latin typeface="Times New Roman" pitchFamily="18" charset="0"/>
                <a:cs typeface="Times New Roman" pitchFamily="18" charset="0"/>
              </a:rPr>
              <a:t>α,α</a:t>
            </a:r>
            <a:r>
              <a:rPr lang="zh-CN" altLang="zh-CN" sz="2400" dirty="0" smtClean="0">
                <a:latin typeface="Times New Roman" pitchFamily="18" charset="0"/>
                <a:cs typeface="Times New Roman" pitchFamily="18" charset="0"/>
              </a:rPr>
              <a:t>为一常数），成本降低率数值不变，仍为预算数</a:t>
            </a:r>
            <a:r>
              <a:rPr lang="zh-CN" altLang="en-US" sz="2400" dirty="0" smtClean="0">
                <a:latin typeface="Times New Roman" pitchFamily="18" charset="0"/>
                <a:cs typeface="Times New Roman" pitchFamily="18" charset="0"/>
              </a:rPr>
              <a:t>（可以证明）</a:t>
            </a:r>
            <a:r>
              <a:rPr lang="zh-CN" altLang="zh-CN" sz="2400" dirty="0" smtClean="0">
                <a:latin typeface="Times New Roman" pitchFamily="18" charset="0"/>
                <a:cs typeface="Times New Roman" pitchFamily="18" charset="0"/>
              </a:rPr>
              <a:t>。</a:t>
            </a:r>
            <a:endParaRPr lang="zh-CN" altLang="en-US" sz="2400" dirty="0">
              <a:latin typeface="Times New Roman" pitchFamily="18" charset="0"/>
              <a:cs typeface="Times New Roman" pitchFamily="18" charset="0"/>
            </a:endParaRPr>
          </a:p>
        </p:txBody>
      </p:sp>
      <p:sp>
        <p:nvSpPr>
          <p:cNvPr id="424962" name="Rectangle 2"/>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424961" name="Object 1"/>
          <p:cNvGraphicFramePr>
            <a:graphicFrameLocks noChangeAspect="1"/>
          </p:cNvGraphicFramePr>
          <p:nvPr/>
        </p:nvGraphicFramePr>
        <p:xfrm>
          <a:off x="3467708" y="2960948"/>
          <a:ext cx="7688263" cy="649288"/>
        </p:xfrm>
        <a:graphic>
          <a:graphicData uri="http://schemas.openxmlformats.org/presentationml/2006/ole">
            <mc:AlternateContent xmlns:mc="http://schemas.openxmlformats.org/markup-compatibility/2006">
              <mc:Choice xmlns:v="urn:schemas-microsoft-com:vml" Requires="v">
                <p:oleObj spid="_x0000_s424976" name="Equation" r:id="rId3" imgW="2895480" imgH="241200" progId="Equation.DSMT4">
                  <p:embed/>
                </p:oleObj>
              </mc:Choice>
              <mc:Fallback>
                <p:oleObj name="Equation" r:id="rId3" imgW="2895480" imgH="241200" progId="Equation.DSMT4">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7708" y="2960948"/>
                        <a:ext cx="7688263" cy="649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文本框 3"/>
          <p:cNvSpPr txBox="1"/>
          <p:nvPr/>
        </p:nvSpPr>
        <p:spPr>
          <a:xfrm>
            <a:off x="-14309" y="404664"/>
            <a:ext cx="5493812"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en-US" dirty="0" smtClean="0">
                <a:latin typeface="宋体" panose="02010600030101010101" pitchFamily="2" charset="-122"/>
              </a:rPr>
              <a:t>第四节流通加工成本分析</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nchor="t"/>
          <a:lstStyle/>
          <a:p>
            <a:pPr>
              <a:lnSpc>
                <a:spcPct val="150000"/>
              </a:lnSpc>
            </a:pPr>
            <a:r>
              <a:rPr lang="zh-CN" altLang="zh-CN" sz="2400" kern="100" spc="10" dirty="0" smtClean="0">
                <a:latin typeface="Times New Roman"/>
              </a:rPr>
              <a:t>这里我们将</a:t>
            </a:r>
            <a:r>
              <a:rPr lang="zh-CN" altLang="zh-CN" sz="2400" kern="100" dirty="0" smtClean="0">
                <a:latin typeface="Times New Roman"/>
              </a:rPr>
              <a:t>产量因素为实际数、产品品种结构和单位成本因素为预算数的成本降低率</a:t>
            </a:r>
            <a:r>
              <a:rPr lang="zh-CN" altLang="zh-CN" sz="2400" kern="100" spc="10" dirty="0" smtClean="0">
                <a:latin typeface="Times New Roman"/>
              </a:rPr>
              <a:t>用</a:t>
            </a:r>
            <a:r>
              <a:rPr lang="en-US" altLang="zh-CN" sz="2400" i="1" kern="100" dirty="0" smtClean="0">
                <a:latin typeface="Times New Roman"/>
              </a:rPr>
              <a:t>M</a:t>
            </a:r>
            <a:r>
              <a:rPr lang="en-US" altLang="zh-CN" sz="2400" i="1" kern="100" baseline="-25000" dirty="0" smtClean="0">
                <a:latin typeface="Times New Roman"/>
              </a:rPr>
              <a:t>n+1</a:t>
            </a:r>
            <a:r>
              <a:rPr lang="zh-CN" altLang="zh-CN" sz="2400" kern="100" dirty="0" smtClean="0">
                <a:latin typeface="Times New Roman"/>
              </a:rPr>
              <a:t>表示，其数值与</a:t>
            </a:r>
            <a:r>
              <a:rPr lang="en-US" altLang="zh-CN" sz="2400" i="1" kern="100" dirty="0" err="1" smtClean="0">
                <a:latin typeface="Times New Roman"/>
              </a:rPr>
              <a:t>M</a:t>
            </a:r>
            <a:r>
              <a:rPr lang="en-US" altLang="zh-CN" sz="2400" i="1" kern="100" baseline="-25000" dirty="0" err="1" smtClean="0">
                <a:latin typeface="Times New Roman"/>
              </a:rPr>
              <a:t>n</a:t>
            </a:r>
            <a:r>
              <a:rPr lang="zh-CN" altLang="zh-CN" sz="2400" kern="100" dirty="0" smtClean="0">
                <a:latin typeface="Times New Roman"/>
              </a:rPr>
              <a:t>必然相等，证明过程如下</a:t>
            </a:r>
          </a:p>
          <a:p>
            <a:pPr indent="269875" algn="just">
              <a:lnSpc>
                <a:spcPct val="150000"/>
              </a:lnSpc>
              <a:spcAft>
                <a:spcPts val="0"/>
              </a:spcAft>
            </a:pPr>
            <a:endParaRPr lang="en-US" altLang="zh-CN" sz="2400" kern="100" spc="10" dirty="0" smtClean="0">
              <a:latin typeface="Times New Roman"/>
            </a:endParaRPr>
          </a:p>
          <a:p>
            <a:pPr indent="269875" algn="just">
              <a:lnSpc>
                <a:spcPct val="150000"/>
              </a:lnSpc>
              <a:spcAft>
                <a:spcPts val="0"/>
              </a:spcAft>
            </a:pPr>
            <a:endParaRPr lang="en-US" altLang="zh-CN" sz="2400" kern="100" spc="10" dirty="0" smtClean="0">
              <a:latin typeface="Times New Roman"/>
            </a:endParaRPr>
          </a:p>
          <a:p>
            <a:pPr indent="269875" algn="just">
              <a:lnSpc>
                <a:spcPct val="150000"/>
              </a:lnSpc>
              <a:spcAft>
                <a:spcPts val="0"/>
              </a:spcAft>
            </a:pPr>
            <a:r>
              <a:rPr lang="zh-CN" altLang="zh-CN" sz="2400" kern="100" spc="10" dirty="0" smtClean="0">
                <a:latin typeface="Times New Roman"/>
              </a:rPr>
              <a:t>此时的成本降低额的计算式为</a:t>
            </a:r>
            <a:endParaRPr lang="zh-CN" altLang="zh-CN" sz="2400" kern="100" dirty="0" smtClean="0">
              <a:latin typeface="Times New Roman"/>
            </a:endParaRPr>
          </a:p>
          <a:p>
            <a:pPr algn="r">
              <a:lnSpc>
                <a:spcPct val="150000"/>
              </a:lnSpc>
              <a:spcBef>
                <a:spcPts val="300"/>
              </a:spcBef>
              <a:spcAft>
                <a:spcPts val="0"/>
              </a:spcAft>
              <a:tabLst>
                <a:tab pos="2664460" algn="ctr"/>
                <a:tab pos="5328920" algn="r"/>
              </a:tabLst>
            </a:pPr>
            <a:r>
              <a:rPr lang="en-US" altLang="zh-CN" sz="2400" kern="100" dirty="0" smtClean="0">
                <a:latin typeface="Times New Roman"/>
              </a:rPr>
              <a:t>	 	</a:t>
            </a:r>
            <a:endParaRPr lang="zh-CN" altLang="zh-CN" sz="2400" kern="100" dirty="0" smtClean="0">
              <a:latin typeface="Times New Roman"/>
            </a:endParaRPr>
          </a:p>
          <a:p>
            <a:pPr indent="269875" algn="just">
              <a:lnSpc>
                <a:spcPct val="150000"/>
              </a:lnSpc>
              <a:spcAft>
                <a:spcPts val="0"/>
              </a:spcAft>
            </a:pPr>
            <a:r>
              <a:rPr lang="zh-CN" altLang="zh-CN" sz="2400" kern="100" dirty="0" smtClean="0">
                <a:latin typeface="Times New Roman"/>
              </a:rPr>
              <a:t>式中</a:t>
            </a:r>
            <a:r>
              <a:rPr lang="en-US" altLang="zh-CN" sz="2400" kern="100" dirty="0" smtClean="0">
                <a:latin typeface="Times New Roman"/>
              </a:rPr>
              <a:t>  </a:t>
            </a:r>
            <a:r>
              <a:rPr lang="en-US" altLang="zh-CN" sz="2400" i="1" kern="100" dirty="0" smtClean="0">
                <a:latin typeface="Times New Roman"/>
              </a:rPr>
              <a:t>Q</a:t>
            </a:r>
            <a:r>
              <a:rPr lang="en-US" altLang="zh-CN" sz="2400" i="1" kern="100" baseline="-25000" dirty="0" smtClean="0">
                <a:latin typeface="Times New Roman"/>
              </a:rPr>
              <a:t>1</a:t>
            </a:r>
            <a:r>
              <a:rPr lang="zh-CN" altLang="zh-CN" sz="2400" kern="100" spc="-100" dirty="0" smtClean="0">
                <a:latin typeface="Times New Roman"/>
              </a:rPr>
              <a:t>——</a:t>
            </a:r>
            <a:r>
              <a:rPr lang="zh-CN" altLang="zh-CN" sz="2400" kern="100" dirty="0" smtClean="0">
                <a:latin typeface="Times New Roman"/>
              </a:rPr>
              <a:t>某产品产量实际数。</a:t>
            </a:r>
          </a:p>
          <a:p>
            <a:pPr>
              <a:lnSpc>
                <a:spcPct val="150000"/>
              </a:lnSpc>
            </a:pPr>
            <a:endParaRPr lang="zh-CN" altLang="en-US" sz="2400" dirty="0"/>
          </a:p>
        </p:txBody>
      </p:sp>
      <p:sp>
        <p:nvSpPr>
          <p:cNvPr id="465922" name="Rectangle 2"/>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465921" name="Object 1"/>
          <p:cNvGraphicFramePr>
            <a:graphicFrameLocks noChangeAspect="1"/>
          </p:cNvGraphicFramePr>
          <p:nvPr/>
        </p:nvGraphicFramePr>
        <p:xfrm>
          <a:off x="1157058" y="2852936"/>
          <a:ext cx="9819273" cy="864096"/>
        </p:xfrm>
        <a:graphic>
          <a:graphicData uri="http://schemas.openxmlformats.org/presentationml/2006/ole">
            <mc:AlternateContent xmlns:mc="http://schemas.openxmlformats.org/markup-compatibility/2006">
              <mc:Choice xmlns:v="urn:schemas-microsoft-com:vml" Requires="v">
                <p:oleObj spid="_x0000_s465952" name="Equation" r:id="rId3" imgW="4762500" imgH="419100" progId="Equation.DSMT4">
                  <p:embed/>
                </p:oleObj>
              </mc:Choice>
              <mc:Fallback>
                <p:oleObj name="Equation" r:id="rId3" imgW="4762500" imgH="419100" progId="Equation.DSMT4">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7058" y="2852936"/>
                        <a:ext cx="9819273" cy="8640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65924" name="Rectangle 4"/>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465923" name="Object 3"/>
          <p:cNvGraphicFramePr>
            <a:graphicFrameLocks noChangeAspect="1"/>
          </p:cNvGraphicFramePr>
          <p:nvPr/>
        </p:nvGraphicFramePr>
        <p:xfrm>
          <a:off x="1858963" y="4292600"/>
          <a:ext cx="8474075" cy="539750"/>
        </p:xfrm>
        <a:graphic>
          <a:graphicData uri="http://schemas.openxmlformats.org/presentationml/2006/ole">
            <mc:AlternateContent xmlns:mc="http://schemas.openxmlformats.org/markup-compatibility/2006">
              <mc:Choice xmlns:v="urn:schemas-microsoft-com:vml" Requires="v">
                <p:oleObj spid="_x0000_s465953" name="Equation" r:id="rId5" imgW="3835080" imgH="241200" progId="Equation.DSMT4">
                  <p:embed/>
                </p:oleObj>
              </mc:Choice>
              <mc:Fallback>
                <p:oleObj name="Equation" r:id="rId5" imgW="3835080" imgH="24120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8963" y="4292600"/>
                        <a:ext cx="8474075" cy="53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875420" y="944724"/>
            <a:ext cx="6647974" cy="369332"/>
          </a:xfrm>
          <a:prstGeom prst="rect">
            <a:avLst/>
          </a:prstGeom>
          <a:noFill/>
        </p:spPr>
        <p:txBody>
          <a:bodyPr wrap="none" rtlCol="0">
            <a:spAutoFit/>
          </a:bodyPr>
          <a:lstStyle/>
          <a:p>
            <a:r>
              <a:rPr lang="zh-CN" altLang="en-US" dirty="0" smtClean="0"/>
              <a:t>同时提供本页与下页两个页面（本页面公式为活页面），供选择</a:t>
            </a:r>
            <a:endParaRPr lang="zh-CN" altLang="en-US" dirty="0"/>
          </a:p>
        </p:txBody>
      </p:sp>
      <p:sp>
        <p:nvSpPr>
          <p:cNvPr id="8" name="文本框 3"/>
          <p:cNvSpPr txBox="1"/>
          <p:nvPr/>
        </p:nvSpPr>
        <p:spPr>
          <a:xfrm>
            <a:off x="-14309" y="404664"/>
            <a:ext cx="5493812"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en-US" dirty="0" smtClean="0">
                <a:latin typeface="宋体" panose="02010600030101010101" pitchFamily="2" charset="-122"/>
              </a:rPr>
              <a:t>第四节流通加工成本分析</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802804" y="1489930"/>
            <a:ext cx="10586392" cy="4423346"/>
          </a:xfrm>
        </p:spPr>
        <p:txBody>
          <a:bodyPr anchor="t"/>
          <a:lstStyle/>
          <a:p>
            <a:pPr>
              <a:lnSpc>
                <a:spcPct val="120000"/>
              </a:lnSpc>
            </a:pPr>
            <a:endParaRPr lang="en-US" altLang="zh-CN" sz="2400" dirty="0" smtClean="0">
              <a:latin typeface="Times New Roman" pitchFamily="18" charset="0"/>
              <a:cs typeface="Times New Roman" pitchFamily="18" charset="0"/>
            </a:endParaRPr>
          </a:p>
          <a:p>
            <a:pPr indent="720000">
              <a:lnSpc>
                <a:spcPct val="120000"/>
              </a:lnSpc>
            </a:pPr>
            <a:r>
              <a:rPr lang="en-US" altLang="zh-CN" sz="2400" dirty="0" smtClean="0">
                <a:latin typeface="Times New Roman" pitchFamily="18" charset="0"/>
                <a:cs typeface="Times New Roman" pitchFamily="18" charset="0"/>
              </a:rPr>
              <a:t>3.</a:t>
            </a:r>
            <a:r>
              <a:rPr lang="zh-CN" altLang="zh-CN" sz="2400" dirty="0" smtClean="0">
                <a:latin typeface="Times New Roman" pitchFamily="18" charset="0"/>
                <a:cs typeface="Times New Roman" pitchFamily="18" charset="0"/>
              </a:rPr>
              <a:t>产量因素和产品结构因素为实际数、产品单位成本因素为预算数时的可比产品成本降低额计算式</a:t>
            </a:r>
          </a:p>
          <a:p>
            <a:pPr>
              <a:lnSpc>
                <a:spcPct val="120000"/>
              </a:lnSpc>
            </a:pPr>
            <a:r>
              <a:rPr lang="zh-CN" altLang="zh-CN" sz="2400" dirty="0" smtClean="0">
                <a:latin typeface="Times New Roman" pitchFamily="18" charset="0"/>
                <a:cs typeface="Times New Roman" pitchFamily="18" charset="0"/>
              </a:rPr>
              <a:t>产品结构因素变动时（即不同产品的</a:t>
            </a:r>
            <a:r>
              <a:rPr lang="en-US" altLang="zh-CN" sz="2400" i="1" dirty="0" smtClean="0">
                <a:latin typeface="Times New Roman" pitchFamily="18" charset="0"/>
                <a:cs typeface="Times New Roman" pitchFamily="18" charset="0"/>
              </a:rPr>
              <a:t>Q</a:t>
            </a:r>
            <a:r>
              <a:rPr lang="en-US" altLang="zh-CN" sz="2400" baseline="-25000" dirty="0" smtClean="0">
                <a:latin typeface="Times New Roman" pitchFamily="18" charset="0"/>
                <a:cs typeface="Times New Roman" pitchFamily="18" charset="0"/>
              </a:rPr>
              <a:t>1</a:t>
            </a:r>
            <a:r>
              <a:rPr lang="en-US" altLang="zh-CN" sz="2400" dirty="0" smtClean="0">
                <a:latin typeface="Times New Roman" pitchFamily="18" charset="0"/>
                <a:cs typeface="Times New Roman" pitchFamily="18" charset="0"/>
              </a:rPr>
              <a:t>/</a:t>
            </a:r>
            <a:r>
              <a:rPr lang="en-US" altLang="zh-CN" sz="2400" i="1" dirty="0" smtClean="0">
                <a:latin typeface="Times New Roman" pitchFamily="18" charset="0"/>
                <a:cs typeface="Times New Roman" pitchFamily="18" charset="0"/>
              </a:rPr>
              <a:t>Q</a:t>
            </a:r>
            <a:r>
              <a:rPr lang="en-US" altLang="zh-CN" sz="2400" baseline="-25000" dirty="0" smtClean="0">
                <a:latin typeface="Times New Roman" pitchFamily="18" charset="0"/>
                <a:cs typeface="Times New Roman" pitchFamily="18" charset="0"/>
              </a:rPr>
              <a:t>n</a:t>
            </a:r>
            <a:r>
              <a:rPr lang="en-US" altLang="zh-CN" sz="2400" dirty="0" smtClean="0">
                <a:latin typeface="Times New Roman" pitchFamily="18" charset="0"/>
                <a:cs typeface="Times New Roman" pitchFamily="18" charset="0"/>
              </a:rPr>
              <a:t>≠α</a:t>
            </a:r>
            <a:r>
              <a:rPr lang="zh-CN" altLang="zh-CN" sz="2400" dirty="0" smtClean="0">
                <a:latin typeface="Times New Roman" pitchFamily="18" charset="0"/>
                <a:cs typeface="Times New Roman" pitchFamily="18" charset="0"/>
              </a:rPr>
              <a:t>），会影响可比产品成本降低率的变动，此时的成本降低额计算式为</a:t>
            </a:r>
          </a:p>
          <a:p>
            <a:pPr>
              <a:lnSpc>
                <a:spcPct val="120000"/>
              </a:lnSpc>
            </a:pPr>
            <a:endParaRPr lang="zh-CN" altLang="en-US" sz="2400" dirty="0">
              <a:latin typeface="Times New Roman" pitchFamily="18" charset="0"/>
              <a:cs typeface="Times New Roman" pitchFamily="18" charset="0"/>
            </a:endParaRPr>
          </a:p>
        </p:txBody>
      </p:sp>
      <p:sp>
        <p:nvSpPr>
          <p:cNvPr id="517122" name="Rectangle 2"/>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517121" name="Object 1"/>
          <p:cNvGraphicFramePr>
            <a:graphicFrameLocks noChangeAspect="1"/>
          </p:cNvGraphicFramePr>
          <p:nvPr/>
        </p:nvGraphicFramePr>
        <p:xfrm>
          <a:off x="3611724" y="3825044"/>
          <a:ext cx="7404100" cy="592137"/>
        </p:xfrm>
        <a:graphic>
          <a:graphicData uri="http://schemas.openxmlformats.org/presentationml/2006/ole">
            <mc:AlternateContent xmlns:mc="http://schemas.openxmlformats.org/markup-compatibility/2006">
              <mc:Choice xmlns:v="urn:schemas-microsoft-com:vml" Requires="v">
                <p:oleObj spid="_x0000_s517152" name="Equation" r:id="rId3" imgW="3060360" imgH="241200" progId="Equation.DSMT4">
                  <p:embed/>
                </p:oleObj>
              </mc:Choice>
              <mc:Fallback>
                <p:oleObj name="Equation" r:id="rId3" imgW="3060360" imgH="241200" progId="Equation.DSMT4">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1724" y="3825044"/>
                        <a:ext cx="7404100" cy="5921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7124" name="Rectangle 4"/>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517123" name="Object 3"/>
          <p:cNvGraphicFramePr>
            <a:graphicFrameLocks noChangeAspect="1"/>
          </p:cNvGraphicFramePr>
          <p:nvPr/>
        </p:nvGraphicFramePr>
        <p:xfrm>
          <a:off x="1451484" y="4581128"/>
          <a:ext cx="9690100" cy="936625"/>
        </p:xfrm>
        <a:graphic>
          <a:graphicData uri="http://schemas.openxmlformats.org/presentationml/2006/ole">
            <mc:AlternateContent xmlns:mc="http://schemas.openxmlformats.org/markup-compatibility/2006">
              <mc:Choice xmlns:v="urn:schemas-microsoft-com:vml" Requires="v">
                <p:oleObj spid="_x0000_s517153" name="Equation" r:id="rId5" imgW="4330440" imgH="419040" progId="Equation.DSMT4">
                  <p:embed/>
                </p:oleObj>
              </mc:Choice>
              <mc:Fallback>
                <p:oleObj name="Equation" r:id="rId5" imgW="4330440" imgH="41904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1484" y="4581128"/>
                        <a:ext cx="9690100" cy="936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875420" y="944724"/>
            <a:ext cx="6647974" cy="369332"/>
          </a:xfrm>
          <a:prstGeom prst="rect">
            <a:avLst/>
          </a:prstGeom>
          <a:noFill/>
        </p:spPr>
        <p:txBody>
          <a:bodyPr wrap="none" rtlCol="0">
            <a:spAutoFit/>
          </a:bodyPr>
          <a:lstStyle/>
          <a:p>
            <a:r>
              <a:rPr lang="zh-CN" altLang="en-US" dirty="0" smtClean="0"/>
              <a:t>同时提供本页与下页两个页面（本页面公式为活页面），供选择</a:t>
            </a:r>
            <a:endParaRPr lang="zh-CN" altLang="en-US" dirty="0"/>
          </a:p>
        </p:txBody>
      </p:sp>
      <p:sp>
        <p:nvSpPr>
          <p:cNvPr id="8" name="文本框 3"/>
          <p:cNvSpPr txBox="1"/>
          <p:nvPr/>
        </p:nvSpPr>
        <p:spPr>
          <a:xfrm>
            <a:off x="-14309" y="404664"/>
            <a:ext cx="5493812"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en-US" dirty="0" smtClean="0">
                <a:latin typeface="宋体" panose="02010600030101010101" pitchFamily="2" charset="-122"/>
              </a:rPr>
              <a:t>第四节流通加工成本分析</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nchor="t"/>
          <a:lstStyle/>
          <a:p>
            <a:pPr indent="684000" algn="just">
              <a:lnSpc>
                <a:spcPct val="20000"/>
              </a:lnSpc>
              <a:spcAft>
                <a:spcPts val="0"/>
              </a:spcAft>
            </a:pPr>
            <a:endParaRPr lang="en-US" altLang="zh-CN" sz="2400" kern="100" spc="10" dirty="0" smtClean="0">
              <a:latin typeface="黑体"/>
              <a:cs typeface="Times New Roman"/>
            </a:endParaRPr>
          </a:p>
          <a:p>
            <a:pPr indent="684000" algn="just">
              <a:lnSpc>
                <a:spcPct val="120000"/>
              </a:lnSpc>
              <a:spcBef>
                <a:spcPts val="1800"/>
              </a:spcBef>
              <a:spcAft>
                <a:spcPts val="200"/>
              </a:spcAft>
            </a:pPr>
            <a:r>
              <a:rPr lang="en-US" altLang="zh-CN" sz="2400" kern="100" spc="10" dirty="0" smtClean="0">
                <a:latin typeface="黑体"/>
                <a:cs typeface="Times New Roman"/>
              </a:rPr>
              <a:t>4.</a:t>
            </a:r>
            <a:r>
              <a:rPr lang="zh-CN" altLang="zh-CN" sz="2400" kern="100" dirty="0" smtClean="0">
                <a:latin typeface="黑体"/>
                <a:cs typeface="Times New Roman"/>
              </a:rPr>
              <a:t>产量因素、产品结构因素和单位成本因素均为实际数时的可比产品成本降低额（即可比产品成本降低额实际数）计算式</a:t>
            </a:r>
          </a:p>
          <a:p>
            <a:pPr algn="just">
              <a:spcBef>
                <a:spcPts val="100"/>
              </a:spcBef>
              <a:spcAft>
                <a:spcPts val="100"/>
              </a:spcAft>
              <a:tabLst>
                <a:tab pos="2664460" algn="ctr"/>
                <a:tab pos="5328920" algn="r"/>
              </a:tabLst>
            </a:pPr>
            <a:endParaRPr lang="en-US" altLang="zh-CN" sz="2400" kern="100" dirty="0" smtClean="0">
              <a:latin typeface="Times New Roman"/>
            </a:endParaRPr>
          </a:p>
          <a:p>
            <a:pPr algn="just">
              <a:spcBef>
                <a:spcPts val="100"/>
              </a:spcBef>
              <a:spcAft>
                <a:spcPts val="100"/>
              </a:spcAft>
              <a:tabLst>
                <a:tab pos="2664460" algn="ctr"/>
                <a:tab pos="5328920" algn="r"/>
              </a:tabLst>
            </a:pPr>
            <a:r>
              <a:rPr lang="en-US" altLang="zh-CN" sz="2400" kern="100" dirty="0" smtClean="0">
                <a:latin typeface="Times New Roman"/>
              </a:rPr>
              <a:t>	 	</a:t>
            </a:r>
            <a:endParaRPr lang="zh-CN" altLang="zh-CN" sz="2400" kern="100" dirty="0" smtClean="0">
              <a:latin typeface="Times New Roman"/>
            </a:endParaRPr>
          </a:p>
          <a:p>
            <a:pPr algn="just">
              <a:lnSpc>
                <a:spcPct val="0"/>
              </a:lnSpc>
              <a:spcBef>
                <a:spcPts val="100"/>
              </a:spcBef>
              <a:spcAft>
                <a:spcPts val="100"/>
              </a:spcAft>
              <a:tabLst>
                <a:tab pos="2664460" algn="ctr"/>
                <a:tab pos="5328920" algn="r"/>
              </a:tabLst>
            </a:pPr>
            <a:endParaRPr lang="en-US" altLang="zh-CN" sz="2400" kern="100" dirty="0" smtClean="0">
              <a:latin typeface="Times New Roman"/>
            </a:endParaRPr>
          </a:p>
          <a:p>
            <a:pPr algn="just">
              <a:spcBef>
                <a:spcPts val="100"/>
              </a:spcBef>
              <a:spcAft>
                <a:spcPts val="100"/>
              </a:spcAft>
              <a:tabLst>
                <a:tab pos="2664460" algn="ctr"/>
                <a:tab pos="5328920" algn="r"/>
              </a:tabLst>
            </a:pPr>
            <a:r>
              <a:rPr lang="zh-CN" altLang="zh-CN" sz="2400" kern="100" dirty="0" smtClean="0">
                <a:latin typeface="Times New Roman"/>
              </a:rPr>
              <a:t>式中</a:t>
            </a:r>
            <a:r>
              <a:rPr lang="en-US" altLang="zh-CN" sz="2400" kern="100" dirty="0" smtClean="0">
                <a:latin typeface="Times New Roman"/>
              </a:rPr>
              <a:t>  </a:t>
            </a:r>
            <a:r>
              <a:rPr lang="en-US" altLang="zh-CN" sz="2400" i="1" kern="100" dirty="0" smtClean="0">
                <a:latin typeface="Times New Roman"/>
              </a:rPr>
              <a:t>M</a:t>
            </a:r>
            <a:r>
              <a:rPr lang="en-US" altLang="zh-CN" sz="2400" i="1" kern="100" baseline="-25000" dirty="0" smtClean="0">
                <a:latin typeface="Times New Roman"/>
              </a:rPr>
              <a:t>1</a:t>
            </a:r>
            <a:r>
              <a:rPr lang="zh-CN" altLang="zh-CN" sz="2400" kern="100" spc="-100" dirty="0" smtClean="0">
                <a:latin typeface="Times New Roman"/>
              </a:rPr>
              <a:t>——</a:t>
            </a:r>
            <a:r>
              <a:rPr lang="zh-CN" altLang="zh-CN" sz="2400" kern="100" baseline="-25000" dirty="0" smtClean="0">
                <a:latin typeface="Times New Roman"/>
              </a:rPr>
              <a:t> </a:t>
            </a:r>
            <a:r>
              <a:rPr lang="zh-CN" altLang="zh-CN" sz="2400" kern="100" dirty="0" smtClean="0">
                <a:latin typeface="Times New Roman"/>
              </a:rPr>
              <a:t>可比产品成本降低率实际数，计算式为</a:t>
            </a:r>
          </a:p>
          <a:p>
            <a:pPr indent="269875" algn="r" latinLnBrk="1">
              <a:spcAft>
                <a:spcPts val="0"/>
              </a:spcAft>
            </a:pPr>
            <a:r>
              <a:rPr lang="en-US" altLang="zh-CN" sz="2400" kern="100" dirty="0" smtClean="0">
                <a:latin typeface="Times New Roman"/>
              </a:rPr>
              <a:t>                         </a:t>
            </a:r>
            <a:endParaRPr lang="zh-CN" altLang="zh-CN" sz="2400" kern="100" dirty="0" smtClean="0">
              <a:latin typeface="Times New Roman"/>
            </a:endParaRPr>
          </a:p>
          <a:p>
            <a:pPr indent="400050">
              <a:spcAft>
                <a:spcPts val="1200"/>
              </a:spcAft>
            </a:pPr>
            <a:endParaRPr lang="en-US" altLang="zh-CN" sz="2400" i="1" kern="100" dirty="0" smtClean="0">
              <a:latin typeface="Times New Roman"/>
            </a:endParaRPr>
          </a:p>
          <a:p>
            <a:pPr indent="400050">
              <a:lnSpc>
                <a:spcPct val="50000"/>
              </a:lnSpc>
              <a:spcAft>
                <a:spcPts val="1200"/>
              </a:spcAft>
            </a:pPr>
            <a:endParaRPr lang="en-US" altLang="zh-CN" sz="2400" i="1" kern="100" dirty="0" smtClean="0">
              <a:latin typeface="Times New Roman"/>
            </a:endParaRPr>
          </a:p>
          <a:p>
            <a:pPr indent="400050">
              <a:spcAft>
                <a:spcPts val="1200"/>
              </a:spcAft>
            </a:pPr>
            <a:r>
              <a:rPr lang="en-US" altLang="zh-CN" sz="2400" i="1" kern="100" dirty="0" smtClean="0">
                <a:latin typeface="Times New Roman"/>
              </a:rPr>
              <a:t>                C</a:t>
            </a:r>
            <a:r>
              <a:rPr lang="en-US" altLang="zh-CN" sz="2400" i="1" kern="100" baseline="-25000" dirty="0" smtClean="0">
                <a:latin typeface="Times New Roman"/>
              </a:rPr>
              <a:t>1</a:t>
            </a:r>
            <a:r>
              <a:rPr lang="zh-CN" altLang="zh-CN" sz="2400" kern="100" spc="-100" dirty="0" smtClean="0">
                <a:latin typeface="Times New Roman"/>
              </a:rPr>
              <a:t>——</a:t>
            </a:r>
            <a:r>
              <a:rPr lang="zh-CN" altLang="zh-CN" sz="2400" kern="100" dirty="0" smtClean="0">
                <a:latin typeface="Times New Roman"/>
              </a:rPr>
              <a:t>某产品单位成本实际数</a:t>
            </a:r>
          </a:p>
          <a:p>
            <a:endParaRPr lang="zh-CN" altLang="en-US" sz="2400" dirty="0"/>
          </a:p>
        </p:txBody>
      </p:sp>
      <p:sp>
        <p:nvSpPr>
          <p:cNvPr id="520194" name="Rectangle 2"/>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520193" name="Object 1"/>
          <p:cNvGraphicFramePr>
            <a:graphicFrameLocks noChangeAspect="1"/>
          </p:cNvGraphicFramePr>
          <p:nvPr/>
        </p:nvGraphicFramePr>
        <p:xfrm>
          <a:off x="4151784" y="2844800"/>
          <a:ext cx="6851650" cy="584200"/>
        </p:xfrm>
        <a:graphic>
          <a:graphicData uri="http://schemas.openxmlformats.org/presentationml/2006/ole">
            <mc:AlternateContent xmlns:mc="http://schemas.openxmlformats.org/markup-compatibility/2006">
              <mc:Choice xmlns:v="urn:schemas-microsoft-com:vml" Requires="v">
                <p:oleObj spid="_x0000_s520224" name="Equation" r:id="rId3" imgW="2869920" imgH="241200" progId="Equation.DSMT4">
                  <p:embed/>
                </p:oleObj>
              </mc:Choice>
              <mc:Fallback>
                <p:oleObj name="Equation" r:id="rId3" imgW="2869920" imgH="241200" progId="Equation.DSMT4">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1784" y="2844800"/>
                        <a:ext cx="6851650"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20196" name="Rectangle 4"/>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520195" name="Object 3"/>
          <p:cNvGraphicFramePr>
            <a:graphicFrameLocks noChangeAspect="1"/>
          </p:cNvGraphicFramePr>
          <p:nvPr/>
        </p:nvGraphicFramePr>
        <p:xfrm>
          <a:off x="4259796" y="4041291"/>
          <a:ext cx="6762354" cy="1007889"/>
        </p:xfrm>
        <a:graphic>
          <a:graphicData uri="http://schemas.openxmlformats.org/presentationml/2006/ole">
            <mc:AlternateContent xmlns:mc="http://schemas.openxmlformats.org/markup-compatibility/2006">
              <mc:Choice xmlns:v="urn:schemas-microsoft-com:vml" Requires="v">
                <p:oleObj spid="_x0000_s520225" name="Equation" r:id="rId5" imgW="2819160" imgH="419040" progId="Equation.DSMT4">
                  <p:embed/>
                </p:oleObj>
              </mc:Choice>
              <mc:Fallback>
                <p:oleObj name="Equation" r:id="rId5" imgW="2819160" imgH="41904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59796" y="4041291"/>
                        <a:ext cx="6762354" cy="10078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875420" y="944724"/>
            <a:ext cx="4108817" cy="369332"/>
          </a:xfrm>
          <a:prstGeom prst="rect">
            <a:avLst/>
          </a:prstGeom>
          <a:noFill/>
        </p:spPr>
        <p:txBody>
          <a:bodyPr wrap="none" rtlCol="0">
            <a:spAutoFit/>
          </a:bodyPr>
          <a:lstStyle/>
          <a:p>
            <a:r>
              <a:rPr lang="zh-CN" altLang="en-US" dirty="0" smtClean="0"/>
              <a:t>同时提供上页与本页两个页面，供选择</a:t>
            </a:r>
            <a:endParaRPr lang="zh-CN" altLang="en-US" dirty="0"/>
          </a:p>
        </p:txBody>
      </p:sp>
      <p:sp>
        <p:nvSpPr>
          <p:cNvPr id="8" name="文本框 3"/>
          <p:cNvSpPr txBox="1"/>
          <p:nvPr/>
        </p:nvSpPr>
        <p:spPr>
          <a:xfrm>
            <a:off x="-14309" y="404664"/>
            <a:ext cx="5493812"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en-US" dirty="0" smtClean="0">
                <a:latin typeface="宋体" panose="02010600030101010101" pitchFamily="2" charset="-122"/>
              </a:rPr>
              <a:t>第四节流通加工成本分析</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pPr>
              <a:lnSpc>
                <a:spcPct val="150000"/>
              </a:lnSpc>
            </a:pPr>
            <a:r>
              <a:rPr lang="zh-CN" altLang="zh-CN" sz="2800" dirty="0" smtClean="0">
                <a:latin typeface="+mn-ea"/>
              </a:rPr>
              <a:t>由于在分析前我们实际上已取得了上述四个“降低额”算式中的式（</a:t>
            </a:r>
            <a:r>
              <a:rPr lang="en-US" altLang="zh-CN" sz="2800" dirty="0" smtClean="0">
                <a:latin typeface="+mn-ea"/>
              </a:rPr>
              <a:t>10-1</a:t>
            </a:r>
            <a:r>
              <a:rPr lang="zh-CN" altLang="zh-CN" sz="2800" dirty="0" smtClean="0">
                <a:latin typeface="+mn-ea"/>
              </a:rPr>
              <a:t>）、式（</a:t>
            </a:r>
            <a:r>
              <a:rPr lang="en-US" altLang="zh-CN" sz="2800" dirty="0" smtClean="0">
                <a:latin typeface="+mn-ea"/>
              </a:rPr>
              <a:t>10-4</a:t>
            </a:r>
            <a:r>
              <a:rPr lang="zh-CN" altLang="zh-CN" sz="2800" dirty="0" smtClean="0">
                <a:latin typeface="+mn-ea"/>
              </a:rPr>
              <a:t>）的两个数据和三个“降低率”算式中的式（</a:t>
            </a:r>
            <a:r>
              <a:rPr lang="en-US" altLang="zh-CN" sz="2800" dirty="0" smtClean="0">
                <a:latin typeface="+mn-ea"/>
              </a:rPr>
              <a:t>10-1.1</a:t>
            </a:r>
            <a:r>
              <a:rPr lang="zh-CN" altLang="zh-CN" sz="2800" dirty="0" smtClean="0">
                <a:latin typeface="+mn-ea"/>
              </a:rPr>
              <a:t>）、式（</a:t>
            </a:r>
            <a:r>
              <a:rPr lang="en-US" altLang="zh-CN" sz="2800" dirty="0" smtClean="0">
                <a:latin typeface="+mn-ea"/>
              </a:rPr>
              <a:t>10-4.1</a:t>
            </a:r>
            <a:r>
              <a:rPr lang="zh-CN" altLang="zh-CN" sz="2800" dirty="0" smtClean="0">
                <a:latin typeface="+mn-ea"/>
              </a:rPr>
              <a:t>）的两个数据，现在只要再取得式（</a:t>
            </a:r>
            <a:r>
              <a:rPr lang="en-US" altLang="zh-CN" sz="2800" dirty="0" smtClean="0">
                <a:latin typeface="+mn-ea"/>
              </a:rPr>
              <a:t>10-2</a:t>
            </a:r>
            <a:r>
              <a:rPr lang="zh-CN" altLang="zh-CN" sz="2800" dirty="0" smtClean="0">
                <a:latin typeface="+mn-ea"/>
              </a:rPr>
              <a:t>）、式（</a:t>
            </a:r>
            <a:r>
              <a:rPr lang="en-US" altLang="zh-CN" sz="2800" dirty="0" smtClean="0">
                <a:latin typeface="+mn-ea"/>
              </a:rPr>
              <a:t>10-3</a:t>
            </a:r>
            <a:r>
              <a:rPr lang="zh-CN" altLang="zh-CN" sz="2800" dirty="0" smtClean="0">
                <a:latin typeface="+mn-ea"/>
              </a:rPr>
              <a:t>）以及式（</a:t>
            </a:r>
            <a:r>
              <a:rPr lang="en-US" altLang="zh-CN" sz="2800" dirty="0" smtClean="0">
                <a:latin typeface="+mn-ea"/>
              </a:rPr>
              <a:t>10-3.1</a:t>
            </a:r>
            <a:r>
              <a:rPr lang="zh-CN" altLang="zh-CN" sz="2800" dirty="0" smtClean="0">
                <a:latin typeface="+mn-ea"/>
              </a:rPr>
              <a:t>）三个数据后，即可采用连环替代法，进行成本降低目标达成情况的因素分析。</a:t>
            </a:r>
            <a:endParaRPr lang="zh-CN" altLang="en-US" sz="2800" dirty="0">
              <a:latin typeface="+mn-ea"/>
            </a:endParaRPr>
          </a:p>
        </p:txBody>
      </p:sp>
      <p:sp>
        <p:nvSpPr>
          <p:cNvPr id="3" name="文本框 3"/>
          <p:cNvSpPr txBox="1"/>
          <p:nvPr/>
        </p:nvSpPr>
        <p:spPr>
          <a:xfrm>
            <a:off x="-14309" y="404664"/>
            <a:ext cx="5493812"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en-US" dirty="0" smtClean="0">
                <a:latin typeface="宋体" panose="02010600030101010101" pitchFamily="2" charset="-122"/>
              </a:rPr>
              <a:t>第四节流通加工成本分析</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1851" y="989659"/>
            <a:ext cx="10515600" cy="927173"/>
          </a:xfrm>
        </p:spPr>
        <p:txBody>
          <a:bodyPr/>
          <a:lstStyle/>
          <a:p>
            <a:r>
              <a:rPr lang="en-US" altLang="zh-CN" sz="3200" kern="100" dirty="0" smtClean="0">
                <a:latin typeface="黑体"/>
                <a:cs typeface="Times New Roman"/>
              </a:rPr>
              <a:t>5</a:t>
            </a:r>
            <a:r>
              <a:rPr lang="zh-CN" altLang="zh-CN" sz="3200" kern="100" dirty="0" smtClean="0">
                <a:latin typeface="黑体"/>
                <a:cs typeface="Times New Roman"/>
              </a:rPr>
              <a:t>．可比产品成本降低目标达成情况的因素分析实例</a:t>
            </a:r>
            <a:endParaRPr lang="zh-CN" altLang="en-US" sz="3200" dirty="0"/>
          </a:p>
        </p:txBody>
      </p:sp>
      <p:sp>
        <p:nvSpPr>
          <p:cNvPr id="3" name="内容占位符 2"/>
          <p:cNvSpPr>
            <a:spLocks noGrp="1"/>
          </p:cNvSpPr>
          <p:nvPr>
            <p:ph idx="1"/>
          </p:nvPr>
        </p:nvSpPr>
        <p:spPr>
          <a:xfrm>
            <a:off x="838200" y="1880828"/>
            <a:ext cx="10515600" cy="4068452"/>
          </a:xfrm>
        </p:spPr>
        <p:txBody>
          <a:bodyPr/>
          <a:lstStyle/>
          <a:p>
            <a:pPr indent="720000" algn="just">
              <a:spcAft>
                <a:spcPts val="0"/>
              </a:spcAft>
            </a:pPr>
            <a:r>
              <a:rPr lang="en-US" altLang="zh-CN" sz="2800" kern="100" dirty="0" smtClean="0">
                <a:latin typeface="+mn-ea"/>
                <a:cs typeface="Times New Roman" pitchFamily="18" charset="0"/>
              </a:rPr>
              <a:t>续例10-5，该物流中心可比产品成本降低额实际数与预算数之差为</a:t>
            </a:r>
            <a:r>
              <a:rPr lang="en-US" altLang="zh-CN" sz="2800" kern="100" dirty="0" smtClean="0">
                <a:latin typeface="+mn-ea"/>
                <a:cs typeface="Times New Roman" pitchFamily="18" charset="0"/>
                <a:sym typeface="Symbol"/>
              </a:rPr>
              <a:t></a:t>
            </a:r>
            <a:r>
              <a:rPr lang="en-US" altLang="zh-CN" sz="2800" kern="100" dirty="0" smtClean="0">
                <a:latin typeface="+mn-ea"/>
                <a:cs typeface="Times New Roman" pitchFamily="18" charset="0"/>
              </a:rPr>
              <a:t>928元，可比产品成本降低率实际数与预算数之差为</a:t>
            </a:r>
            <a:r>
              <a:rPr lang="en-US" altLang="zh-CN" sz="2800" kern="100" dirty="0" smtClean="0">
                <a:latin typeface="+mn-ea"/>
                <a:cs typeface="Times New Roman" pitchFamily="18" charset="0"/>
                <a:sym typeface="Symbol"/>
              </a:rPr>
              <a:t></a:t>
            </a:r>
            <a:r>
              <a:rPr lang="en-US" altLang="zh-CN" sz="2800" kern="100" dirty="0" smtClean="0">
                <a:latin typeface="+mn-ea"/>
                <a:cs typeface="Times New Roman" pitchFamily="18" charset="0"/>
              </a:rPr>
              <a:t>0.4045%，现对这两个差额进行因素分析，以确定影响这两个差额的因素及影响的数额。</a:t>
            </a:r>
          </a:p>
          <a:p>
            <a:pPr indent="720000" algn="just">
              <a:spcAft>
                <a:spcPts val="0"/>
              </a:spcAft>
            </a:pPr>
            <a:r>
              <a:rPr lang="zh-CN" altLang="zh-CN" sz="2800" kern="100" dirty="0" smtClean="0">
                <a:latin typeface="+mn-ea"/>
                <a:cs typeface="Times New Roman" pitchFamily="18" charset="0"/>
              </a:rPr>
              <a:t>为方便起见，可将分析算式中的相关数据，即式（</a:t>
            </a:r>
            <a:r>
              <a:rPr lang="en-US" altLang="zh-CN" sz="2800" kern="100" dirty="0" smtClean="0">
                <a:latin typeface="+mn-ea"/>
                <a:cs typeface="Times New Roman" pitchFamily="18" charset="0"/>
              </a:rPr>
              <a:t>10-2</a:t>
            </a:r>
            <a:r>
              <a:rPr lang="zh-CN" altLang="zh-CN" sz="2800" kern="100" dirty="0" smtClean="0">
                <a:latin typeface="+mn-ea"/>
                <a:cs typeface="Times New Roman" pitchFamily="18" charset="0"/>
              </a:rPr>
              <a:t>）和式（</a:t>
            </a:r>
            <a:r>
              <a:rPr lang="en-US" altLang="zh-CN" sz="2800" kern="100" dirty="0" smtClean="0">
                <a:latin typeface="+mn-ea"/>
                <a:cs typeface="Times New Roman" pitchFamily="18" charset="0"/>
              </a:rPr>
              <a:t>10-3</a:t>
            </a:r>
            <a:r>
              <a:rPr lang="zh-CN" altLang="zh-CN" sz="2800" kern="100" dirty="0" smtClean="0">
                <a:latin typeface="+mn-ea"/>
                <a:cs typeface="Times New Roman" pitchFamily="18" charset="0"/>
              </a:rPr>
              <a:t>）</a:t>
            </a:r>
            <a:r>
              <a:rPr lang="zh-CN" altLang="zh-CN" sz="2800" kern="100" spc="10" dirty="0" smtClean="0">
                <a:latin typeface="+mn-ea"/>
                <a:cs typeface="Times New Roman" pitchFamily="18" charset="0"/>
              </a:rPr>
              <a:t>的两个数据以及式（</a:t>
            </a:r>
            <a:r>
              <a:rPr lang="en-US" altLang="zh-CN" sz="2800" kern="100" spc="10" dirty="0" smtClean="0">
                <a:latin typeface="+mn-ea"/>
                <a:cs typeface="Times New Roman" pitchFamily="18" charset="0"/>
              </a:rPr>
              <a:t>10-3.1</a:t>
            </a:r>
            <a:r>
              <a:rPr lang="zh-CN" altLang="zh-CN" sz="2800" kern="100" spc="10" dirty="0" smtClean="0">
                <a:latin typeface="+mn-ea"/>
                <a:cs typeface="Times New Roman" pitchFamily="18" charset="0"/>
              </a:rPr>
              <a:t>）数据，</a:t>
            </a:r>
            <a:r>
              <a:rPr lang="zh-CN" altLang="zh-CN" sz="2800" kern="100" dirty="0" smtClean="0">
                <a:latin typeface="+mn-ea"/>
                <a:cs typeface="Times New Roman" pitchFamily="18" charset="0"/>
              </a:rPr>
              <a:t>在表格上先行计算处理，见表</a:t>
            </a:r>
            <a:r>
              <a:rPr lang="en-US" altLang="zh-CN" sz="2800" kern="100" dirty="0" smtClean="0">
                <a:latin typeface="+mn-ea"/>
                <a:cs typeface="Times New Roman" pitchFamily="18" charset="0"/>
              </a:rPr>
              <a:t>10-29</a:t>
            </a:r>
            <a:r>
              <a:rPr lang="zh-CN" altLang="zh-CN" sz="2800" kern="100" dirty="0" smtClean="0">
                <a:latin typeface="+mn-ea"/>
                <a:cs typeface="Times New Roman" pitchFamily="18" charset="0"/>
              </a:rPr>
              <a:t>。</a:t>
            </a:r>
            <a:endParaRPr lang="zh-CN" altLang="en-US" sz="2800" dirty="0">
              <a:latin typeface="+mn-ea"/>
              <a:cs typeface="Times New Roman" pitchFamily="18" charset="0"/>
            </a:endParaRPr>
          </a:p>
        </p:txBody>
      </p:sp>
      <p:sp>
        <p:nvSpPr>
          <p:cNvPr id="4" name="文本框 3"/>
          <p:cNvSpPr txBox="1"/>
          <p:nvPr/>
        </p:nvSpPr>
        <p:spPr>
          <a:xfrm>
            <a:off x="-14309" y="404664"/>
            <a:ext cx="5493812"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en-US" dirty="0" smtClean="0">
                <a:latin typeface="宋体" panose="02010600030101010101" pitchFamily="2" charset="-122"/>
              </a:rPr>
              <a:t>第四节流通加工成本分析</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1219" name="Picture 3"/>
          <p:cNvPicPr>
            <a:picLocks noGrp="1" noChangeAspect="1" noChangeArrowheads="1"/>
          </p:cNvPicPr>
          <p:nvPr>
            <p:ph idx="1"/>
          </p:nvPr>
        </p:nvPicPr>
        <p:blipFill>
          <a:blip r:embed="rId2" cstate="print"/>
          <a:srcRect/>
          <a:stretch>
            <a:fillRect/>
          </a:stretch>
        </p:blipFill>
        <p:spPr bwMode="auto">
          <a:xfrm>
            <a:off x="520312" y="1286762"/>
            <a:ext cx="11151376" cy="4284476"/>
          </a:xfrm>
          <a:prstGeom prst="rect">
            <a:avLst/>
          </a:prstGeom>
          <a:noFill/>
          <a:ln w="9525">
            <a:noFill/>
            <a:miter lim="800000"/>
            <a:headEnd/>
            <a:tailEnd/>
          </a:ln>
        </p:spPr>
      </p:pic>
      <p:sp>
        <p:nvSpPr>
          <p:cNvPr id="3" name="文本框 3"/>
          <p:cNvSpPr txBox="1"/>
          <p:nvPr/>
        </p:nvSpPr>
        <p:spPr>
          <a:xfrm>
            <a:off x="-14309" y="404664"/>
            <a:ext cx="5493812"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en-US" dirty="0" smtClean="0">
                <a:latin typeface="宋体" panose="02010600030101010101" pitchFamily="2" charset="-122"/>
              </a:rPr>
              <a:t>第四节流通加工成本分析</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indent="684000" algn="just">
              <a:spcAft>
                <a:spcPts val="0"/>
              </a:spcAft>
            </a:pPr>
            <a:r>
              <a:rPr lang="zh-CN" altLang="zh-CN" sz="2400" kern="100" dirty="0" smtClean="0">
                <a:latin typeface="+mn-ea"/>
              </a:rPr>
              <a:t>计入产品成本中的直接人工费用的数额，是根据当期“工资结算汇总表”和“职工福利费计算表”来确定的。</a:t>
            </a:r>
            <a:endParaRPr lang="en-US" altLang="zh-CN" sz="2400" kern="100" dirty="0" smtClean="0">
              <a:latin typeface="+mn-ea"/>
            </a:endParaRPr>
          </a:p>
          <a:p>
            <a:pPr indent="684000" algn="just">
              <a:spcAft>
                <a:spcPts val="0"/>
              </a:spcAft>
            </a:pPr>
            <a:endParaRPr lang="en-US" altLang="zh-CN" sz="2400" kern="100" dirty="0" smtClean="0">
              <a:latin typeface="+mn-ea"/>
            </a:endParaRPr>
          </a:p>
          <a:p>
            <a:pPr indent="684000" algn="just">
              <a:spcAft>
                <a:spcPts val="0"/>
              </a:spcAft>
            </a:pPr>
            <a:endParaRPr lang="en-US" altLang="zh-CN" sz="2400" kern="100" dirty="0" smtClean="0">
              <a:latin typeface="+mn-ea"/>
            </a:endParaRPr>
          </a:p>
          <a:p>
            <a:pPr indent="684000" algn="just">
              <a:spcAft>
                <a:spcPts val="0"/>
              </a:spcAft>
            </a:pPr>
            <a:endParaRPr lang="en-US" altLang="zh-CN" sz="2400" kern="100" dirty="0" smtClean="0">
              <a:latin typeface="+mn-ea"/>
            </a:endParaRPr>
          </a:p>
          <a:p>
            <a:pPr indent="684000" algn="just">
              <a:spcAft>
                <a:spcPts val="0"/>
              </a:spcAft>
            </a:pPr>
            <a:endParaRPr lang="en-US" altLang="zh-CN" sz="2400" kern="100" dirty="0" smtClean="0">
              <a:latin typeface="+mn-ea"/>
            </a:endParaRPr>
          </a:p>
          <a:p>
            <a:pPr indent="684000" algn="just">
              <a:spcAft>
                <a:spcPts val="0"/>
              </a:spcAft>
            </a:pPr>
            <a:endParaRPr lang="zh-CN" altLang="zh-CN" sz="2400" kern="100" dirty="0" smtClean="0">
              <a:latin typeface="+mn-ea"/>
            </a:endParaRPr>
          </a:p>
        </p:txBody>
      </p:sp>
      <p:sp>
        <p:nvSpPr>
          <p:cNvPr id="4" name="文本框 4"/>
          <p:cNvSpPr txBox="1"/>
          <p:nvPr/>
        </p:nvSpPr>
        <p:spPr>
          <a:xfrm>
            <a:off x="-14309" y="404664"/>
            <a:ext cx="6942926"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en-US" dirty="0" smtClean="0"/>
              <a:t>第一节 </a:t>
            </a:r>
            <a:r>
              <a:rPr lang="zh-CN" altLang="zh-CN" dirty="0" smtClean="0"/>
              <a:t>流通加工成本费用的归集与分配</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
        <p:nvSpPr>
          <p:cNvPr id="5" name="标题 2"/>
          <p:cNvSpPr txBox="1">
            <a:spLocks/>
          </p:cNvSpPr>
          <p:nvPr/>
        </p:nvSpPr>
        <p:spPr bwMode="white">
          <a:xfrm>
            <a:off x="371364" y="767511"/>
            <a:ext cx="10515600" cy="927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3600" b="0" kern="1200">
                <a:solidFill>
                  <a:srgbClr val="000000"/>
                </a:solidFill>
                <a:latin typeface="黑体" pitchFamily="49" charset="-122"/>
                <a:ea typeface="黑体" pitchFamily="49" charset="-122"/>
                <a:cs typeface="+mj-cs"/>
              </a:defRPr>
            </a:lvl1pPr>
            <a:lvl2pPr algn="l" rtl="0" fontAlgn="base">
              <a:spcBef>
                <a:spcPct val="0"/>
              </a:spcBef>
              <a:spcAft>
                <a:spcPct val="0"/>
              </a:spcAft>
              <a:defRPr sz="3200" b="1">
                <a:solidFill>
                  <a:srgbClr val="000000"/>
                </a:solidFill>
                <a:latin typeface="Verdana" panose="020B0604030504040204" pitchFamily="34" charset="0"/>
                <a:ea typeface="宋体" panose="02010600030101010101" pitchFamily="2" charset="-122"/>
              </a:defRPr>
            </a:lvl2pPr>
            <a:lvl3pPr algn="l" rtl="0" fontAlgn="base">
              <a:spcBef>
                <a:spcPct val="0"/>
              </a:spcBef>
              <a:spcAft>
                <a:spcPct val="0"/>
              </a:spcAft>
              <a:defRPr sz="3200" b="1">
                <a:solidFill>
                  <a:srgbClr val="000000"/>
                </a:solidFill>
                <a:latin typeface="Verdana" panose="020B0604030504040204" pitchFamily="34" charset="0"/>
                <a:ea typeface="宋体" panose="02010600030101010101" pitchFamily="2" charset="-122"/>
              </a:defRPr>
            </a:lvl3pPr>
            <a:lvl4pPr algn="l" rtl="0" fontAlgn="base">
              <a:spcBef>
                <a:spcPct val="0"/>
              </a:spcBef>
              <a:spcAft>
                <a:spcPct val="0"/>
              </a:spcAft>
              <a:defRPr sz="3200" b="1">
                <a:solidFill>
                  <a:srgbClr val="000000"/>
                </a:solidFill>
                <a:latin typeface="Verdana" panose="020B0604030504040204" pitchFamily="34" charset="0"/>
                <a:ea typeface="宋体" panose="02010600030101010101" pitchFamily="2" charset="-122"/>
              </a:defRPr>
            </a:lvl4pPr>
            <a:lvl5pPr algn="l" rtl="0" fontAlgn="base">
              <a:spcBef>
                <a:spcPct val="0"/>
              </a:spcBef>
              <a:spcAft>
                <a:spcPct val="0"/>
              </a:spcAft>
              <a:defRPr sz="3200" b="1">
                <a:solidFill>
                  <a:srgbClr val="000000"/>
                </a:solidFill>
                <a:latin typeface="Verdana" panose="020B0604030504040204" pitchFamily="34" charset="0"/>
                <a:ea typeface="宋体" panose="02010600030101010101" pitchFamily="2" charset="-122"/>
              </a:defRPr>
            </a:lvl5pPr>
            <a:lvl6pPr marL="457200" algn="l" rtl="0" fontAlgn="base">
              <a:spcBef>
                <a:spcPct val="0"/>
              </a:spcBef>
              <a:spcAft>
                <a:spcPct val="0"/>
              </a:spcAft>
              <a:defRPr sz="3200" b="1">
                <a:solidFill>
                  <a:srgbClr val="000000"/>
                </a:solidFill>
                <a:latin typeface="Verdana" panose="020B0604030504040204" pitchFamily="34" charset="0"/>
                <a:ea typeface="宋体" panose="02010600030101010101" pitchFamily="2" charset="-122"/>
              </a:defRPr>
            </a:lvl6pPr>
            <a:lvl7pPr marL="914400" algn="l" rtl="0" fontAlgn="base">
              <a:spcBef>
                <a:spcPct val="0"/>
              </a:spcBef>
              <a:spcAft>
                <a:spcPct val="0"/>
              </a:spcAft>
              <a:defRPr sz="3200" b="1">
                <a:solidFill>
                  <a:srgbClr val="000000"/>
                </a:solidFill>
                <a:latin typeface="Verdana" panose="020B0604030504040204" pitchFamily="34" charset="0"/>
                <a:ea typeface="宋体" panose="02010600030101010101" pitchFamily="2" charset="-122"/>
              </a:defRPr>
            </a:lvl7pPr>
            <a:lvl8pPr marL="1371600" algn="l" rtl="0" fontAlgn="base">
              <a:spcBef>
                <a:spcPct val="0"/>
              </a:spcBef>
              <a:spcAft>
                <a:spcPct val="0"/>
              </a:spcAft>
              <a:defRPr sz="3200" b="1">
                <a:solidFill>
                  <a:srgbClr val="000000"/>
                </a:solidFill>
                <a:latin typeface="Verdana" panose="020B0604030504040204" pitchFamily="34" charset="0"/>
                <a:ea typeface="宋体" panose="02010600030101010101" pitchFamily="2" charset="-122"/>
              </a:defRPr>
            </a:lvl8pPr>
            <a:lvl9pPr marL="1828800" algn="l" rtl="0" fontAlgn="base">
              <a:spcBef>
                <a:spcPct val="0"/>
              </a:spcBef>
              <a:spcAft>
                <a:spcPct val="0"/>
              </a:spcAft>
              <a:defRPr sz="3200" b="1">
                <a:solidFill>
                  <a:srgbClr val="000000"/>
                </a:solidFill>
                <a:latin typeface="Verdana" panose="020B0604030504040204" pitchFamily="34" charset="0"/>
                <a:ea typeface="宋体" panose="02010600030101010101" pitchFamily="2" charset="-122"/>
              </a:defRPr>
            </a:lvl9pPr>
          </a:lstStyle>
          <a:p>
            <a:r>
              <a:rPr lang="zh-CN" altLang="zh-CN" dirty="0" smtClean="0"/>
              <a:t>三、流通加工直接人工费用的归集与分配</a:t>
            </a:r>
            <a:endParaRPr lang="zh-CN" altLang="en-US" dirty="0"/>
          </a:p>
        </p:txBody>
      </p:sp>
      <p:sp>
        <p:nvSpPr>
          <p:cNvPr id="7" name="标题 1"/>
          <p:cNvSpPr txBox="1">
            <a:spLocks/>
          </p:cNvSpPr>
          <p:nvPr/>
        </p:nvSpPr>
        <p:spPr bwMode="white">
          <a:xfrm>
            <a:off x="1599416" y="1546458"/>
            <a:ext cx="1852191" cy="747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3600" b="0" kern="1200">
                <a:solidFill>
                  <a:srgbClr val="000000"/>
                </a:solidFill>
                <a:latin typeface="黑体" pitchFamily="49" charset="-122"/>
                <a:ea typeface="黑体" pitchFamily="49" charset="-122"/>
                <a:cs typeface="+mj-cs"/>
              </a:defRPr>
            </a:lvl1pPr>
            <a:lvl2pPr algn="l" rtl="0" fontAlgn="base">
              <a:spcBef>
                <a:spcPct val="0"/>
              </a:spcBef>
              <a:spcAft>
                <a:spcPct val="0"/>
              </a:spcAft>
              <a:defRPr sz="3200" b="1">
                <a:solidFill>
                  <a:srgbClr val="000000"/>
                </a:solidFill>
                <a:latin typeface="Verdana" panose="020B0604030504040204" pitchFamily="34" charset="0"/>
                <a:ea typeface="宋体" panose="02010600030101010101" pitchFamily="2" charset="-122"/>
              </a:defRPr>
            </a:lvl2pPr>
            <a:lvl3pPr algn="l" rtl="0" fontAlgn="base">
              <a:spcBef>
                <a:spcPct val="0"/>
              </a:spcBef>
              <a:spcAft>
                <a:spcPct val="0"/>
              </a:spcAft>
              <a:defRPr sz="3200" b="1">
                <a:solidFill>
                  <a:srgbClr val="000000"/>
                </a:solidFill>
                <a:latin typeface="Verdana" panose="020B0604030504040204" pitchFamily="34" charset="0"/>
                <a:ea typeface="宋体" panose="02010600030101010101" pitchFamily="2" charset="-122"/>
              </a:defRPr>
            </a:lvl3pPr>
            <a:lvl4pPr algn="l" rtl="0" fontAlgn="base">
              <a:spcBef>
                <a:spcPct val="0"/>
              </a:spcBef>
              <a:spcAft>
                <a:spcPct val="0"/>
              </a:spcAft>
              <a:defRPr sz="3200" b="1">
                <a:solidFill>
                  <a:srgbClr val="000000"/>
                </a:solidFill>
                <a:latin typeface="Verdana" panose="020B0604030504040204" pitchFamily="34" charset="0"/>
                <a:ea typeface="宋体" panose="02010600030101010101" pitchFamily="2" charset="-122"/>
              </a:defRPr>
            </a:lvl4pPr>
            <a:lvl5pPr algn="l" rtl="0" fontAlgn="base">
              <a:spcBef>
                <a:spcPct val="0"/>
              </a:spcBef>
              <a:spcAft>
                <a:spcPct val="0"/>
              </a:spcAft>
              <a:defRPr sz="3200" b="1">
                <a:solidFill>
                  <a:srgbClr val="000000"/>
                </a:solidFill>
                <a:latin typeface="Verdana" panose="020B0604030504040204" pitchFamily="34" charset="0"/>
                <a:ea typeface="宋体" panose="02010600030101010101" pitchFamily="2" charset="-122"/>
              </a:defRPr>
            </a:lvl5pPr>
            <a:lvl6pPr marL="457200" algn="l" rtl="0" fontAlgn="base">
              <a:spcBef>
                <a:spcPct val="0"/>
              </a:spcBef>
              <a:spcAft>
                <a:spcPct val="0"/>
              </a:spcAft>
              <a:defRPr sz="3200" b="1">
                <a:solidFill>
                  <a:srgbClr val="000000"/>
                </a:solidFill>
                <a:latin typeface="Verdana" panose="020B0604030504040204" pitchFamily="34" charset="0"/>
                <a:ea typeface="宋体" panose="02010600030101010101" pitchFamily="2" charset="-122"/>
              </a:defRPr>
            </a:lvl6pPr>
            <a:lvl7pPr marL="914400" algn="l" rtl="0" fontAlgn="base">
              <a:spcBef>
                <a:spcPct val="0"/>
              </a:spcBef>
              <a:spcAft>
                <a:spcPct val="0"/>
              </a:spcAft>
              <a:defRPr sz="3200" b="1">
                <a:solidFill>
                  <a:srgbClr val="000000"/>
                </a:solidFill>
                <a:latin typeface="Verdana" panose="020B0604030504040204" pitchFamily="34" charset="0"/>
                <a:ea typeface="宋体" panose="02010600030101010101" pitchFamily="2" charset="-122"/>
              </a:defRPr>
            </a:lvl7pPr>
            <a:lvl8pPr marL="1371600" algn="l" rtl="0" fontAlgn="base">
              <a:spcBef>
                <a:spcPct val="0"/>
              </a:spcBef>
              <a:spcAft>
                <a:spcPct val="0"/>
              </a:spcAft>
              <a:defRPr sz="3200" b="1">
                <a:solidFill>
                  <a:srgbClr val="000000"/>
                </a:solidFill>
                <a:latin typeface="Verdana" panose="020B0604030504040204" pitchFamily="34" charset="0"/>
                <a:ea typeface="宋体" panose="02010600030101010101" pitchFamily="2" charset="-122"/>
              </a:defRPr>
            </a:lvl8pPr>
            <a:lvl9pPr marL="1828800" algn="l" rtl="0" fontAlgn="base">
              <a:spcBef>
                <a:spcPct val="0"/>
              </a:spcBef>
              <a:spcAft>
                <a:spcPct val="0"/>
              </a:spcAft>
              <a:defRPr sz="3200" b="1">
                <a:solidFill>
                  <a:srgbClr val="000000"/>
                </a:solidFill>
                <a:latin typeface="Verdana" panose="020B0604030504040204" pitchFamily="34" charset="0"/>
                <a:ea typeface="宋体" panose="02010600030101010101" pitchFamily="2" charset="-122"/>
              </a:defRPr>
            </a:lvl9pPr>
          </a:lstStyle>
          <a:p>
            <a:r>
              <a:rPr lang="en-US" altLang="zh-CN" kern="100" dirty="0" smtClean="0">
                <a:latin typeface="黑体"/>
                <a:cs typeface="Times New Roman"/>
              </a:rPr>
              <a:t>1</a:t>
            </a:r>
            <a:r>
              <a:rPr lang="zh-CN" altLang="zh-CN" kern="100" dirty="0" smtClean="0">
                <a:latin typeface="黑体"/>
                <a:cs typeface="Times New Roman"/>
              </a:rPr>
              <a:t>．归集</a:t>
            </a:r>
            <a:endParaRPr lang="zh-CN" altLang="en-US" dirty="0"/>
          </a:p>
        </p:txBody>
      </p:sp>
      <p:sp>
        <p:nvSpPr>
          <p:cNvPr id="8" name="标题 1"/>
          <p:cNvSpPr txBox="1">
            <a:spLocks/>
          </p:cNvSpPr>
          <p:nvPr/>
        </p:nvSpPr>
        <p:spPr bwMode="white">
          <a:xfrm>
            <a:off x="993407" y="3153549"/>
            <a:ext cx="2592288" cy="711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3600" b="0" kern="1200">
                <a:solidFill>
                  <a:srgbClr val="000000"/>
                </a:solidFill>
                <a:latin typeface="黑体" pitchFamily="49" charset="-122"/>
                <a:ea typeface="黑体" pitchFamily="49" charset="-122"/>
                <a:cs typeface="+mj-cs"/>
              </a:defRPr>
            </a:lvl1pPr>
            <a:lvl2pPr algn="l" rtl="0" fontAlgn="base">
              <a:spcBef>
                <a:spcPct val="0"/>
              </a:spcBef>
              <a:spcAft>
                <a:spcPct val="0"/>
              </a:spcAft>
              <a:defRPr sz="3200" b="1">
                <a:solidFill>
                  <a:srgbClr val="000000"/>
                </a:solidFill>
                <a:latin typeface="Verdana" panose="020B0604030504040204" pitchFamily="34" charset="0"/>
                <a:ea typeface="宋体" panose="02010600030101010101" pitchFamily="2" charset="-122"/>
              </a:defRPr>
            </a:lvl2pPr>
            <a:lvl3pPr algn="l" rtl="0" fontAlgn="base">
              <a:spcBef>
                <a:spcPct val="0"/>
              </a:spcBef>
              <a:spcAft>
                <a:spcPct val="0"/>
              </a:spcAft>
              <a:defRPr sz="3200" b="1">
                <a:solidFill>
                  <a:srgbClr val="000000"/>
                </a:solidFill>
                <a:latin typeface="Verdana" panose="020B0604030504040204" pitchFamily="34" charset="0"/>
                <a:ea typeface="宋体" panose="02010600030101010101" pitchFamily="2" charset="-122"/>
              </a:defRPr>
            </a:lvl3pPr>
            <a:lvl4pPr algn="l" rtl="0" fontAlgn="base">
              <a:spcBef>
                <a:spcPct val="0"/>
              </a:spcBef>
              <a:spcAft>
                <a:spcPct val="0"/>
              </a:spcAft>
              <a:defRPr sz="3200" b="1">
                <a:solidFill>
                  <a:srgbClr val="000000"/>
                </a:solidFill>
                <a:latin typeface="Verdana" panose="020B0604030504040204" pitchFamily="34" charset="0"/>
                <a:ea typeface="宋体" panose="02010600030101010101" pitchFamily="2" charset="-122"/>
              </a:defRPr>
            </a:lvl4pPr>
            <a:lvl5pPr algn="l" rtl="0" fontAlgn="base">
              <a:spcBef>
                <a:spcPct val="0"/>
              </a:spcBef>
              <a:spcAft>
                <a:spcPct val="0"/>
              </a:spcAft>
              <a:defRPr sz="3200" b="1">
                <a:solidFill>
                  <a:srgbClr val="000000"/>
                </a:solidFill>
                <a:latin typeface="Verdana" panose="020B0604030504040204" pitchFamily="34" charset="0"/>
                <a:ea typeface="宋体" panose="02010600030101010101" pitchFamily="2" charset="-122"/>
              </a:defRPr>
            </a:lvl5pPr>
            <a:lvl6pPr marL="457200" algn="l" rtl="0" fontAlgn="base">
              <a:spcBef>
                <a:spcPct val="0"/>
              </a:spcBef>
              <a:spcAft>
                <a:spcPct val="0"/>
              </a:spcAft>
              <a:defRPr sz="3200" b="1">
                <a:solidFill>
                  <a:srgbClr val="000000"/>
                </a:solidFill>
                <a:latin typeface="Verdana" panose="020B0604030504040204" pitchFamily="34" charset="0"/>
                <a:ea typeface="宋体" panose="02010600030101010101" pitchFamily="2" charset="-122"/>
              </a:defRPr>
            </a:lvl6pPr>
            <a:lvl7pPr marL="914400" algn="l" rtl="0" fontAlgn="base">
              <a:spcBef>
                <a:spcPct val="0"/>
              </a:spcBef>
              <a:spcAft>
                <a:spcPct val="0"/>
              </a:spcAft>
              <a:defRPr sz="3200" b="1">
                <a:solidFill>
                  <a:srgbClr val="000000"/>
                </a:solidFill>
                <a:latin typeface="Verdana" panose="020B0604030504040204" pitchFamily="34" charset="0"/>
                <a:ea typeface="宋体" panose="02010600030101010101" pitchFamily="2" charset="-122"/>
              </a:defRPr>
            </a:lvl7pPr>
            <a:lvl8pPr marL="1371600" algn="l" rtl="0" fontAlgn="base">
              <a:spcBef>
                <a:spcPct val="0"/>
              </a:spcBef>
              <a:spcAft>
                <a:spcPct val="0"/>
              </a:spcAft>
              <a:defRPr sz="3200" b="1">
                <a:solidFill>
                  <a:srgbClr val="000000"/>
                </a:solidFill>
                <a:latin typeface="Verdana" panose="020B0604030504040204" pitchFamily="34" charset="0"/>
                <a:ea typeface="宋体" panose="02010600030101010101" pitchFamily="2" charset="-122"/>
              </a:defRPr>
            </a:lvl8pPr>
            <a:lvl9pPr marL="1828800" algn="l" rtl="0" fontAlgn="base">
              <a:spcBef>
                <a:spcPct val="0"/>
              </a:spcBef>
              <a:spcAft>
                <a:spcPct val="0"/>
              </a:spcAft>
              <a:defRPr sz="3200" b="1">
                <a:solidFill>
                  <a:srgbClr val="000000"/>
                </a:solidFill>
                <a:latin typeface="Verdana" panose="020B0604030504040204" pitchFamily="34" charset="0"/>
                <a:ea typeface="宋体" panose="02010600030101010101" pitchFamily="2" charset="-122"/>
              </a:defRPr>
            </a:lvl9pPr>
          </a:lstStyle>
          <a:p>
            <a:pPr indent="684000" algn="just">
              <a:spcAft>
                <a:spcPts val="0"/>
              </a:spcAft>
            </a:pPr>
            <a:r>
              <a:rPr lang="en-US" altLang="zh-CN" kern="100" dirty="0" smtClean="0">
                <a:latin typeface="黑体"/>
                <a:cs typeface="Times New Roman"/>
              </a:rPr>
              <a:t>2</a:t>
            </a:r>
            <a:r>
              <a:rPr lang="zh-CN" altLang="zh-CN" kern="100" dirty="0" smtClean="0">
                <a:latin typeface="黑体"/>
                <a:cs typeface="Times New Roman"/>
              </a:rPr>
              <a:t>．</a:t>
            </a:r>
            <a:r>
              <a:rPr lang="zh-CN" altLang="zh-CN" kern="100" dirty="0">
                <a:latin typeface="黑体"/>
                <a:cs typeface="Times New Roman"/>
              </a:rPr>
              <a:t>分配</a:t>
            </a:r>
            <a:endParaRPr lang="en-US" altLang="zh-CN" kern="100" dirty="0">
              <a:latin typeface="+mn-ea"/>
            </a:endParaRPr>
          </a:p>
        </p:txBody>
      </p:sp>
      <p:sp>
        <p:nvSpPr>
          <p:cNvPr id="9" name="矩形 8"/>
          <p:cNvSpPr/>
          <p:nvPr/>
        </p:nvSpPr>
        <p:spPr>
          <a:xfrm>
            <a:off x="837466" y="3833455"/>
            <a:ext cx="10406372" cy="978729"/>
          </a:xfrm>
          <a:prstGeom prst="rect">
            <a:avLst/>
          </a:prstGeom>
        </p:spPr>
        <p:txBody>
          <a:bodyPr wrap="square">
            <a:spAutoFit/>
          </a:bodyPr>
          <a:lstStyle/>
          <a:p>
            <a:pPr marL="342900" indent="684000" algn="just">
              <a:lnSpc>
                <a:spcPct val="120000"/>
              </a:lnSpc>
              <a:spcBef>
                <a:spcPts val="0"/>
              </a:spcBef>
              <a:spcAft>
                <a:spcPts val="0"/>
              </a:spcAft>
              <a:buClr>
                <a:schemeClr val="tx1"/>
              </a:buClr>
            </a:pPr>
            <a:r>
              <a:rPr lang="zh-CN" altLang="zh-CN" sz="2400" b="1" kern="100" dirty="0">
                <a:solidFill>
                  <a:srgbClr val="000000"/>
                </a:solidFill>
                <a:latin typeface="+mn-ea"/>
                <a:ea typeface="+mn-ea"/>
              </a:rPr>
              <a:t>直接人工费用的分配方法有生产工时分配法、系数分配法等</a:t>
            </a:r>
            <a:r>
              <a:rPr lang="zh-CN" altLang="zh-CN" sz="2400" b="1" kern="100" dirty="0" smtClean="0">
                <a:solidFill>
                  <a:srgbClr val="000000"/>
                </a:solidFill>
                <a:latin typeface="+mn-ea"/>
                <a:ea typeface="+mn-ea"/>
              </a:rPr>
              <a:t>。流通</a:t>
            </a:r>
            <a:r>
              <a:rPr lang="zh-CN" altLang="zh-CN" sz="2400" b="1" kern="100" dirty="0">
                <a:solidFill>
                  <a:srgbClr val="000000"/>
                </a:solidFill>
                <a:latin typeface="+mn-ea"/>
                <a:ea typeface="+mn-ea"/>
              </a:rPr>
              <a:t>加工生产工时分配法的计算公式为</a:t>
            </a:r>
          </a:p>
        </p:txBody>
      </p:sp>
      <p:graphicFrame>
        <p:nvGraphicFramePr>
          <p:cNvPr id="10" name="Object 1"/>
          <p:cNvGraphicFramePr>
            <a:graphicFrameLocks noChangeAspect="1"/>
          </p:cNvGraphicFramePr>
          <p:nvPr>
            <p:extLst>
              <p:ext uri="{D42A27DB-BD31-4B8C-83A1-F6EECF244321}">
                <p14:modId xmlns:p14="http://schemas.microsoft.com/office/powerpoint/2010/main" val="132652332"/>
              </p:ext>
            </p:extLst>
          </p:nvPr>
        </p:nvGraphicFramePr>
        <p:xfrm>
          <a:off x="3585695" y="4509120"/>
          <a:ext cx="5541016" cy="972108"/>
        </p:xfrm>
        <a:graphic>
          <a:graphicData uri="http://schemas.openxmlformats.org/presentationml/2006/ole">
            <mc:AlternateContent xmlns:mc="http://schemas.openxmlformats.org/markup-compatibility/2006">
              <mc:Choice xmlns:v="urn:schemas-microsoft-com:vml" Requires="v">
                <p:oleObj spid="_x0000_s529434" name="Equation" r:id="rId3" imgW="2171700" imgH="381000" progId="Equation.DSMT4">
                  <p:embed/>
                </p:oleObj>
              </mc:Choice>
              <mc:Fallback>
                <p:oleObj name="Equation" r:id="rId3" imgW="2171700" imgH="381000" progId="Equation.DSMT4">
                  <p:embed/>
                  <p:pic>
                    <p:nvPicPr>
                      <p:cNvPr id="231425"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5695" y="4509120"/>
                        <a:ext cx="5541016" cy="97210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3"/>
          <p:cNvGraphicFramePr>
            <a:graphicFrameLocks noChangeAspect="1"/>
          </p:cNvGraphicFramePr>
          <p:nvPr>
            <p:extLst>
              <p:ext uri="{D42A27DB-BD31-4B8C-83A1-F6EECF244321}">
                <p14:modId xmlns:p14="http://schemas.microsoft.com/office/powerpoint/2010/main" val="3578181874"/>
              </p:ext>
            </p:extLst>
          </p:nvPr>
        </p:nvGraphicFramePr>
        <p:xfrm>
          <a:off x="2583959" y="5389748"/>
          <a:ext cx="7544489" cy="451520"/>
        </p:xfrm>
        <a:graphic>
          <a:graphicData uri="http://schemas.openxmlformats.org/presentationml/2006/ole">
            <mc:AlternateContent xmlns:mc="http://schemas.openxmlformats.org/markup-compatibility/2006">
              <mc:Choice xmlns:v="urn:schemas-microsoft-com:vml" Requires="v">
                <p:oleObj spid="_x0000_s529435" name="Equation" r:id="rId5" imgW="2921000" imgH="177800" progId="Equation.DSMT4">
                  <p:embed/>
                </p:oleObj>
              </mc:Choice>
              <mc:Fallback>
                <p:oleObj name="Equation" r:id="rId5" imgW="2921000" imgH="177800" progId="Equation.DSMT4">
                  <p:embed/>
                  <p:pic>
                    <p:nvPicPr>
                      <p:cNvPr id="231427"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83959" y="5389748"/>
                        <a:ext cx="7544489" cy="4515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lstStyle/>
          <a:p>
            <a:pPr>
              <a:lnSpc>
                <a:spcPct val="200000"/>
              </a:lnSpc>
            </a:pPr>
            <a:r>
              <a:rPr lang="zh-CN" altLang="zh-CN" dirty="0" smtClean="0">
                <a:latin typeface="+mn-ea"/>
              </a:rPr>
              <a:t>据以上数据，采用列表方式进行因素替代分析，即可求得各因素变动对可比产品成本降低目标达成的影响额。具体见表</a:t>
            </a:r>
            <a:r>
              <a:rPr lang="en-US" altLang="zh-CN" dirty="0" smtClean="0">
                <a:latin typeface="+mn-ea"/>
              </a:rPr>
              <a:t>10-30</a:t>
            </a:r>
            <a:r>
              <a:rPr lang="zh-CN" altLang="zh-CN" dirty="0" smtClean="0">
                <a:latin typeface="+mn-ea"/>
              </a:rPr>
              <a:t>。</a:t>
            </a:r>
            <a:endParaRPr lang="zh-CN" altLang="en-US" dirty="0">
              <a:latin typeface="+mn-ea"/>
            </a:endParaRPr>
          </a:p>
        </p:txBody>
      </p:sp>
      <p:sp>
        <p:nvSpPr>
          <p:cNvPr id="3" name="文本框 3"/>
          <p:cNvSpPr txBox="1"/>
          <p:nvPr/>
        </p:nvSpPr>
        <p:spPr>
          <a:xfrm>
            <a:off x="-14309" y="404664"/>
            <a:ext cx="5493812"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en-US" dirty="0" smtClean="0">
                <a:latin typeface="宋体" panose="02010600030101010101" pitchFamily="2" charset="-122"/>
              </a:rPr>
              <a:t>第四节流通加工成本分析</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42" name="Picture 2"/>
          <p:cNvPicPr>
            <a:picLocks noGrp="1" noChangeAspect="1" noChangeArrowheads="1"/>
          </p:cNvPicPr>
          <p:nvPr>
            <p:ph idx="1"/>
          </p:nvPr>
        </p:nvPicPr>
        <p:blipFill>
          <a:blip r:embed="rId2" cstate="print"/>
          <a:srcRect/>
          <a:stretch>
            <a:fillRect/>
          </a:stretch>
        </p:blipFill>
        <p:spPr bwMode="auto">
          <a:xfrm>
            <a:off x="536382" y="1466782"/>
            <a:ext cx="11119236" cy="3924436"/>
          </a:xfrm>
          <a:prstGeom prst="rect">
            <a:avLst/>
          </a:prstGeom>
          <a:noFill/>
          <a:ln w="9525">
            <a:noFill/>
            <a:miter lim="800000"/>
            <a:headEnd/>
            <a:tailEnd/>
          </a:ln>
        </p:spPr>
      </p:pic>
      <p:sp>
        <p:nvSpPr>
          <p:cNvPr id="3" name="文本框 3"/>
          <p:cNvSpPr txBox="1"/>
          <p:nvPr/>
        </p:nvSpPr>
        <p:spPr>
          <a:xfrm>
            <a:off x="-14309" y="404664"/>
            <a:ext cx="5493812"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en-US" dirty="0" smtClean="0">
                <a:latin typeface="宋体" panose="02010600030101010101" pitchFamily="2" charset="-122"/>
              </a:rPr>
              <a:t>第四节流通加工成本分析</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3266" name="Picture 2"/>
          <p:cNvPicPr>
            <a:picLocks noGrp="1" noChangeAspect="1" noChangeArrowheads="1"/>
          </p:cNvPicPr>
          <p:nvPr>
            <p:ph idx="1"/>
          </p:nvPr>
        </p:nvPicPr>
        <p:blipFill>
          <a:blip r:embed="rId2" cstate="print"/>
          <a:srcRect/>
          <a:stretch>
            <a:fillRect/>
          </a:stretch>
        </p:blipFill>
        <p:spPr bwMode="auto">
          <a:xfrm>
            <a:off x="381817" y="1700808"/>
            <a:ext cx="11428367" cy="3456384"/>
          </a:xfrm>
          <a:prstGeom prst="rect">
            <a:avLst/>
          </a:prstGeom>
          <a:noFill/>
          <a:ln w="9525">
            <a:noFill/>
            <a:miter lim="800000"/>
            <a:headEnd/>
            <a:tailEnd/>
          </a:ln>
        </p:spPr>
      </p:pic>
      <p:sp>
        <p:nvSpPr>
          <p:cNvPr id="3" name="文本框 3"/>
          <p:cNvSpPr txBox="1"/>
          <p:nvPr/>
        </p:nvSpPr>
        <p:spPr>
          <a:xfrm>
            <a:off x="-14309" y="404664"/>
            <a:ext cx="5493812"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en-US" dirty="0" smtClean="0">
                <a:latin typeface="宋体" panose="02010600030101010101" pitchFamily="2" charset="-122"/>
              </a:rPr>
              <a:t>第四节流通加工成本分析</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51780" y="1088740"/>
            <a:ext cx="10464800" cy="936104"/>
          </a:xfrm>
        </p:spPr>
        <p:txBody>
          <a:bodyPr/>
          <a:lstStyle/>
          <a:p>
            <a:r>
              <a:rPr lang="zh-CN" altLang="zh-CN" sz="2800" dirty="0"/>
              <a:t>（二）可比产品的成本项目因产品产量及各项费用</a:t>
            </a:r>
            <a:r>
              <a:rPr lang="zh-CN" altLang="zh-CN" sz="2800" dirty="0" smtClean="0"/>
              <a:t>的</a:t>
            </a:r>
            <a:r>
              <a:rPr lang="en-US" altLang="zh-CN" sz="2800" dirty="0" smtClean="0"/>
              <a:t/>
            </a:r>
            <a:br>
              <a:rPr lang="en-US" altLang="zh-CN" sz="2800" dirty="0" smtClean="0"/>
            </a:br>
            <a:r>
              <a:rPr lang="zh-CN" altLang="zh-CN" sz="2800" dirty="0" smtClean="0"/>
              <a:t>单</a:t>
            </a:r>
            <a:r>
              <a:rPr lang="zh-CN" altLang="zh-CN" sz="2800" dirty="0"/>
              <a:t>位成本变动影响成本降低目标达成情况的因素分析</a:t>
            </a:r>
            <a:endParaRPr lang="zh-CN" altLang="en-US" sz="2800" dirty="0"/>
          </a:p>
        </p:txBody>
      </p:sp>
      <p:graphicFrame>
        <p:nvGraphicFramePr>
          <p:cNvPr id="4" name="内容占位符 3"/>
          <p:cNvGraphicFramePr>
            <a:graphicFrameLocks noGrp="1"/>
          </p:cNvGraphicFramePr>
          <p:nvPr>
            <p:ph idx="1"/>
            <p:extLst>
              <p:ext uri="{D42A27DB-BD31-4B8C-83A1-F6EECF244321}">
                <p14:modId xmlns:p14="http://schemas.microsoft.com/office/powerpoint/2010/main" val="643913168"/>
              </p:ext>
            </p:extLst>
          </p:nvPr>
        </p:nvGraphicFramePr>
        <p:xfrm>
          <a:off x="889000" y="2673350"/>
          <a:ext cx="10463213" cy="31511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文本框 3"/>
          <p:cNvSpPr txBox="1"/>
          <p:nvPr/>
        </p:nvSpPr>
        <p:spPr>
          <a:xfrm>
            <a:off x="-14309" y="404664"/>
            <a:ext cx="5493812"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en-US" dirty="0" smtClean="0">
                <a:latin typeface="宋体" panose="02010600030101010101" pitchFamily="2" charset="-122"/>
              </a:rPr>
              <a:t>第四节流通加工成本分析</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extLst>
      <p:ext uri="{BB962C8B-B14F-4D97-AF65-F5344CB8AC3E}">
        <p14:creationId xmlns:p14="http://schemas.microsoft.com/office/powerpoint/2010/main" val="248053228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kern="0" dirty="0" smtClean="0">
                <a:latin typeface="黑体"/>
                <a:cs typeface="Times New Roman"/>
              </a:rPr>
              <a:t>1</a:t>
            </a:r>
            <a:r>
              <a:rPr lang="zh-CN" altLang="zh-CN" kern="100" dirty="0" smtClean="0">
                <a:latin typeface="黑体"/>
                <a:cs typeface="Times New Roman"/>
              </a:rPr>
              <a:t>．</a:t>
            </a:r>
            <a:r>
              <a:rPr lang="zh-CN" altLang="zh-CN" kern="0" dirty="0" smtClean="0">
                <a:latin typeface="黑体"/>
                <a:cs typeface="Times New Roman"/>
              </a:rPr>
              <a:t>分析算式</a:t>
            </a:r>
            <a:endParaRPr lang="zh-CN" altLang="en-US" dirty="0"/>
          </a:p>
        </p:txBody>
      </p:sp>
      <p:sp>
        <p:nvSpPr>
          <p:cNvPr id="524290" name="Rectangle 2"/>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524292" name="Rectangle 4"/>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pic>
        <p:nvPicPr>
          <p:cNvPr id="524293" name="Picture 5"/>
          <p:cNvPicPr>
            <a:picLocks noGrp="1" noChangeAspect="1" noChangeArrowheads="1"/>
          </p:cNvPicPr>
          <p:nvPr>
            <p:ph idx="1"/>
          </p:nvPr>
        </p:nvPicPr>
        <p:blipFill>
          <a:blip r:embed="rId2" cstate="print"/>
          <a:srcRect/>
          <a:stretch>
            <a:fillRect/>
          </a:stretch>
        </p:blipFill>
        <p:spPr bwMode="auto">
          <a:xfrm>
            <a:off x="959951" y="1952836"/>
            <a:ext cx="10272098" cy="3672408"/>
          </a:xfrm>
          <a:prstGeom prst="rect">
            <a:avLst/>
          </a:prstGeom>
          <a:noFill/>
          <a:ln w="9525">
            <a:noFill/>
            <a:miter lim="800000"/>
            <a:headEnd/>
            <a:tailEnd/>
          </a:ln>
        </p:spPr>
      </p:pic>
      <p:sp>
        <p:nvSpPr>
          <p:cNvPr id="6" name="文本框 3"/>
          <p:cNvSpPr txBox="1"/>
          <p:nvPr/>
        </p:nvSpPr>
        <p:spPr>
          <a:xfrm>
            <a:off x="-14309" y="404664"/>
            <a:ext cx="5493812"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en-US" dirty="0" smtClean="0">
                <a:latin typeface="宋体" panose="02010600030101010101" pitchFamily="2" charset="-122"/>
              </a:rPr>
              <a:t>第四节流通加工成本分析</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p:txBody>
          <a:bodyPr anchor="t"/>
          <a:lstStyle/>
          <a:p>
            <a:r>
              <a:rPr lang="zh-CN" altLang="zh-CN" sz="2800" dirty="0" smtClean="0">
                <a:latin typeface="+mn-ea"/>
              </a:rPr>
              <a:t>（</a:t>
            </a:r>
            <a:r>
              <a:rPr lang="en-US" altLang="zh-CN" sz="2800" dirty="0" smtClean="0">
                <a:latin typeface="+mn-ea"/>
              </a:rPr>
              <a:t>2</a:t>
            </a:r>
            <a:r>
              <a:rPr lang="zh-CN" altLang="zh-CN" sz="2800" dirty="0" smtClean="0">
                <a:latin typeface="+mn-ea"/>
              </a:rPr>
              <a:t>）某成本项目单位成本因素变动对该成本项目成本降低额差额影响额的算式</a:t>
            </a:r>
            <a:endParaRPr lang="en-US" altLang="zh-CN" sz="2800" dirty="0" smtClean="0">
              <a:latin typeface="+mn-ea"/>
            </a:endParaRPr>
          </a:p>
          <a:p>
            <a:endParaRPr lang="en-US" altLang="zh-CN" sz="2800" dirty="0" smtClean="0">
              <a:latin typeface="+mn-ea"/>
            </a:endParaRPr>
          </a:p>
          <a:p>
            <a:endParaRPr lang="en-US" altLang="zh-CN" sz="2800" dirty="0" smtClean="0">
              <a:latin typeface="+mn-ea"/>
            </a:endParaRPr>
          </a:p>
          <a:p>
            <a:endParaRPr lang="en-US" altLang="zh-CN" sz="2800" dirty="0" smtClean="0">
              <a:latin typeface="+mn-ea"/>
            </a:endParaRPr>
          </a:p>
          <a:p>
            <a:endParaRPr lang="en-US" altLang="zh-CN" sz="2800" dirty="0" smtClean="0">
              <a:latin typeface="+mn-ea"/>
            </a:endParaRPr>
          </a:p>
          <a:p>
            <a:endParaRPr lang="en-US" altLang="zh-CN" sz="2800" dirty="0" smtClean="0">
              <a:latin typeface="+mn-ea"/>
            </a:endParaRPr>
          </a:p>
          <a:p>
            <a:endParaRPr lang="en-US" altLang="zh-CN" sz="2800" dirty="0" smtClean="0">
              <a:latin typeface="+mn-ea"/>
            </a:endParaRPr>
          </a:p>
          <a:p>
            <a:r>
              <a:rPr lang="en-US" altLang="zh-CN" sz="2800" dirty="0" smtClean="0">
                <a:latin typeface="+mn-ea"/>
              </a:rPr>
              <a:t>      </a:t>
            </a:r>
            <a:r>
              <a:rPr lang="zh-CN" altLang="en-US" sz="2800" dirty="0" smtClean="0">
                <a:latin typeface="+mn-ea"/>
              </a:rPr>
              <a:t>或</a:t>
            </a:r>
            <a:endParaRPr lang="zh-CN" altLang="zh-CN" sz="2800" dirty="0" smtClean="0">
              <a:latin typeface="+mn-ea"/>
            </a:endParaRPr>
          </a:p>
          <a:p>
            <a:endParaRPr lang="zh-CN" altLang="en-US" sz="2800" dirty="0">
              <a:latin typeface="+mn-ea"/>
            </a:endParaRPr>
          </a:p>
        </p:txBody>
      </p:sp>
      <p:sp>
        <p:nvSpPr>
          <p:cNvPr id="528386" name="Rectangle 2"/>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528385" name="Object 1"/>
          <p:cNvGraphicFramePr>
            <a:graphicFrameLocks noChangeAspect="1"/>
          </p:cNvGraphicFramePr>
          <p:nvPr/>
        </p:nvGraphicFramePr>
        <p:xfrm>
          <a:off x="3413702" y="2528900"/>
          <a:ext cx="5364596" cy="1958041"/>
        </p:xfrm>
        <a:graphic>
          <a:graphicData uri="http://schemas.openxmlformats.org/presentationml/2006/ole">
            <mc:AlternateContent xmlns:mc="http://schemas.openxmlformats.org/markup-compatibility/2006">
              <mc:Choice xmlns:v="urn:schemas-microsoft-com:vml" Requires="v">
                <p:oleObj spid="_x0000_s528416" name="Equation" r:id="rId3" imgW="2336800" imgH="850900" progId="Equation.DSMT4">
                  <p:embed/>
                </p:oleObj>
              </mc:Choice>
              <mc:Fallback>
                <p:oleObj name="Equation" r:id="rId3" imgW="2336800" imgH="850900" progId="Equation.DSMT4">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3702" y="2528900"/>
                        <a:ext cx="5364596" cy="195804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28388" name="Rectangle 4"/>
          <p:cNvSpPr>
            <a:spLocks noChangeArrowheads="1"/>
          </p:cNvSpPr>
          <p:nvPr/>
        </p:nvSpPr>
        <p:spPr bwMode="auto">
          <a:xfrm>
            <a:off x="0" y="0"/>
            <a:ext cx="12192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528387" name="Object 3"/>
          <p:cNvGraphicFramePr>
            <a:graphicFrameLocks noChangeAspect="1"/>
          </p:cNvGraphicFramePr>
          <p:nvPr/>
        </p:nvGraphicFramePr>
        <p:xfrm>
          <a:off x="3639955" y="4653136"/>
          <a:ext cx="4912091" cy="972108"/>
        </p:xfrm>
        <a:graphic>
          <a:graphicData uri="http://schemas.openxmlformats.org/presentationml/2006/ole">
            <mc:AlternateContent xmlns:mc="http://schemas.openxmlformats.org/markup-compatibility/2006">
              <mc:Choice xmlns:v="urn:schemas-microsoft-com:vml" Requires="v">
                <p:oleObj spid="_x0000_s528417" name="Equation" r:id="rId5" imgW="2120900" imgH="419100" progId="Equation.DSMT4">
                  <p:embed/>
                </p:oleObj>
              </mc:Choice>
              <mc:Fallback>
                <p:oleObj name="Equation" r:id="rId5" imgW="2120900" imgH="41910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9955" y="4653136"/>
                        <a:ext cx="4912091" cy="97210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文本框 3"/>
          <p:cNvSpPr txBox="1"/>
          <p:nvPr/>
        </p:nvSpPr>
        <p:spPr>
          <a:xfrm>
            <a:off x="-14309" y="404664"/>
            <a:ext cx="5493812"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en-US" dirty="0" smtClean="0">
                <a:latin typeface="宋体" panose="02010600030101010101" pitchFamily="2" charset="-122"/>
              </a:rPr>
              <a:t>第四节流通加工成本分析</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2</a:t>
            </a:r>
            <a:r>
              <a:rPr lang="zh-CN" altLang="zh-CN" dirty="0" smtClean="0"/>
              <a:t>．分析实例</a:t>
            </a:r>
            <a:endParaRPr lang="zh-CN" altLang="en-US" dirty="0"/>
          </a:p>
        </p:txBody>
      </p:sp>
      <p:sp>
        <p:nvSpPr>
          <p:cNvPr id="3" name="内容占位符 2"/>
          <p:cNvSpPr>
            <a:spLocks noGrp="1"/>
          </p:cNvSpPr>
          <p:nvPr>
            <p:ph idx="1"/>
          </p:nvPr>
        </p:nvSpPr>
        <p:spPr/>
        <p:txBody>
          <a:bodyPr/>
          <a:lstStyle/>
          <a:p>
            <a:pPr indent="612000" algn="just">
              <a:spcAft>
                <a:spcPts val="0"/>
              </a:spcAft>
            </a:pPr>
            <a:r>
              <a:rPr lang="zh-CN" altLang="zh-CN" sz="2400" kern="100" dirty="0" smtClean="0">
                <a:latin typeface="+mn-ea"/>
              </a:rPr>
              <a:t>承例</a:t>
            </a:r>
            <a:r>
              <a:rPr lang="en-US" altLang="zh-CN" sz="2400" kern="100" dirty="0" smtClean="0">
                <a:latin typeface="+mn-ea"/>
              </a:rPr>
              <a:t>10-5</a:t>
            </a:r>
            <a:r>
              <a:rPr lang="zh-CN" altLang="zh-CN" sz="2400" kern="100" dirty="0" smtClean="0">
                <a:latin typeface="+mn-ea"/>
              </a:rPr>
              <a:t>，该物流中心生产的甲产品未能达成降低目标的主要原因是其直接人工成本降低额比预算减少了</a:t>
            </a:r>
            <a:r>
              <a:rPr lang="en-US" altLang="zh-CN" sz="2400" kern="100" dirty="0" smtClean="0">
                <a:latin typeface="+mn-ea"/>
              </a:rPr>
              <a:t>9 000</a:t>
            </a:r>
            <a:r>
              <a:rPr lang="zh-CN" altLang="zh-CN" sz="2400" kern="100" dirty="0" smtClean="0">
                <a:latin typeface="+mn-ea"/>
              </a:rPr>
              <a:t>元（</a:t>
            </a:r>
            <a:r>
              <a:rPr lang="en-US" altLang="zh-CN" sz="2400" kern="100" dirty="0" smtClean="0">
                <a:latin typeface="+mn-ea"/>
              </a:rPr>
              <a:t>6 000</a:t>
            </a:r>
            <a:r>
              <a:rPr lang="zh-CN" altLang="zh-CN" sz="2400" kern="100" dirty="0" smtClean="0">
                <a:latin typeface="+mn-ea"/>
              </a:rPr>
              <a:t>元</a:t>
            </a:r>
            <a:r>
              <a:rPr lang="en-US" altLang="zh-CN" sz="2400" kern="100" dirty="0" smtClean="0">
                <a:latin typeface="+mn-ea"/>
                <a:sym typeface="Symbol"/>
              </a:rPr>
              <a:t></a:t>
            </a:r>
            <a:r>
              <a:rPr lang="en-US" altLang="zh-CN" sz="2400" kern="100" dirty="0" smtClean="0">
                <a:latin typeface="+mn-ea"/>
              </a:rPr>
              <a:t>15 000</a:t>
            </a:r>
            <a:r>
              <a:rPr lang="zh-CN" altLang="zh-CN" sz="2400" kern="100" dirty="0" smtClean="0">
                <a:latin typeface="+mn-ea"/>
              </a:rPr>
              <a:t>元）。故此，可对直接人工的成本降低额实际数与预算数之差</a:t>
            </a:r>
            <a:r>
              <a:rPr lang="en-US" altLang="zh-CN" sz="2400" kern="100" dirty="0" smtClean="0">
                <a:latin typeface="+mn-ea"/>
              </a:rPr>
              <a:t>9 000</a:t>
            </a:r>
            <a:r>
              <a:rPr lang="zh-CN" altLang="zh-CN" sz="2400" kern="100" dirty="0" smtClean="0">
                <a:latin typeface="+mn-ea"/>
              </a:rPr>
              <a:t>元进行因素分析。</a:t>
            </a:r>
          </a:p>
          <a:p>
            <a:pPr indent="612000" algn="just">
              <a:spcAft>
                <a:spcPts val="0"/>
              </a:spcAft>
            </a:pPr>
            <a:r>
              <a:rPr lang="zh-CN" altLang="zh-CN" sz="2400" kern="100" dirty="0" smtClean="0">
                <a:latin typeface="+mn-ea"/>
              </a:rPr>
              <a:t>甲产品产量预算数为</a:t>
            </a:r>
            <a:r>
              <a:rPr lang="en-US" altLang="zh-CN" sz="2400" kern="100" dirty="0" smtClean="0">
                <a:latin typeface="+mn-ea"/>
              </a:rPr>
              <a:t>5 000</a:t>
            </a:r>
            <a:r>
              <a:rPr lang="zh-CN" altLang="zh-CN" sz="2400" kern="100" dirty="0" smtClean="0">
                <a:latin typeface="+mn-ea"/>
              </a:rPr>
              <a:t>件，实际数为</a:t>
            </a:r>
            <a:r>
              <a:rPr lang="en-US" altLang="zh-CN" sz="2400" kern="100" dirty="0" smtClean="0">
                <a:latin typeface="+mn-ea"/>
              </a:rPr>
              <a:t>6 000</a:t>
            </a:r>
            <a:r>
              <a:rPr lang="zh-CN" altLang="zh-CN" sz="2400" kern="100" dirty="0" smtClean="0">
                <a:latin typeface="+mn-ea"/>
              </a:rPr>
              <a:t>件；其成本项目中的直接人工单位成本上年实际数为</a:t>
            </a:r>
            <a:r>
              <a:rPr lang="en-US" altLang="zh-CN" sz="2400" kern="100" dirty="0" smtClean="0">
                <a:latin typeface="+mn-ea"/>
              </a:rPr>
              <a:t>71.00</a:t>
            </a:r>
            <a:r>
              <a:rPr lang="zh-CN" altLang="zh-CN" sz="2400" kern="100" dirty="0" smtClean="0">
                <a:latin typeface="+mn-ea"/>
              </a:rPr>
              <a:t>元</a:t>
            </a:r>
            <a:r>
              <a:rPr lang="en-US" altLang="zh-CN" sz="2400" kern="100" dirty="0" smtClean="0">
                <a:latin typeface="+mn-ea"/>
              </a:rPr>
              <a:t>/</a:t>
            </a:r>
            <a:r>
              <a:rPr lang="zh-CN" altLang="zh-CN" sz="2400" kern="100" dirty="0" smtClean="0">
                <a:latin typeface="+mn-ea"/>
              </a:rPr>
              <a:t>件，预算数为</a:t>
            </a:r>
            <a:r>
              <a:rPr lang="en-US" altLang="zh-CN" sz="2400" kern="100" dirty="0" smtClean="0">
                <a:latin typeface="+mn-ea"/>
              </a:rPr>
              <a:t>68.00</a:t>
            </a:r>
            <a:r>
              <a:rPr lang="zh-CN" altLang="zh-CN" sz="2400" kern="100" dirty="0" smtClean="0">
                <a:latin typeface="+mn-ea"/>
              </a:rPr>
              <a:t>元</a:t>
            </a:r>
            <a:r>
              <a:rPr lang="en-US" altLang="zh-CN" sz="2400" kern="100" dirty="0" smtClean="0">
                <a:latin typeface="+mn-ea"/>
              </a:rPr>
              <a:t>/</a:t>
            </a:r>
            <a:r>
              <a:rPr lang="zh-CN" altLang="zh-CN" sz="2400" kern="100" dirty="0" smtClean="0">
                <a:latin typeface="+mn-ea"/>
              </a:rPr>
              <a:t>件，实际数为</a:t>
            </a:r>
            <a:r>
              <a:rPr lang="en-US" altLang="zh-CN" sz="2400" kern="100" dirty="0" smtClean="0">
                <a:latin typeface="+mn-ea"/>
              </a:rPr>
              <a:t>70.00</a:t>
            </a:r>
            <a:r>
              <a:rPr lang="zh-CN" altLang="zh-CN" sz="2400" kern="100" dirty="0" smtClean="0">
                <a:latin typeface="+mn-ea"/>
              </a:rPr>
              <a:t>元</a:t>
            </a:r>
            <a:r>
              <a:rPr lang="en-US" altLang="zh-CN" sz="2400" kern="100" dirty="0" smtClean="0">
                <a:latin typeface="+mn-ea"/>
              </a:rPr>
              <a:t>/</a:t>
            </a:r>
            <a:r>
              <a:rPr lang="zh-CN" altLang="zh-CN" sz="2400" kern="100" dirty="0" smtClean="0">
                <a:latin typeface="+mn-ea"/>
              </a:rPr>
              <a:t>件；可代入式（</a:t>
            </a:r>
            <a:r>
              <a:rPr lang="en-US" altLang="zh-CN" sz="2400" kern="100" dirty="0" smtClean="0">
                <a:latin typeface="+mn-ea"/>
              </a:rPr>
              <a:t>10-10</a:t>
            </a:r>
            <a:r>
              <a:rPr lang="zh-CN" altLang="zh-CN" sz="2400" kern="100" dirty="0" smtClean="0">
                <a:latin typeface="+mn-ea"/>
              </a:rPr>
              <a:t>）和式（</a:t>
            </a:r>
            <a:r>
              <a:rPr lang="en-US" altLang="zh-CN" sz="2400" kern="100" dirty="0" smtClean="0">
                <a:latin typeface="+mn-ea"/>
              </a:rPr>
              <a:t>10-11</a:t>
            </a:r>
            <a:r>
              <a:rPr lang="zh-CN" altLang="zh-CN" sz="2400" kern="100" dirty="0" smtClean="0">
                <a:latin typeface="+mn-ea"/>
              </a:rPr>
              <a:t>）分别计算</a:t>
            </a:r>
            <a:r>
              <a:rPr lang="zh-CN" altLang="zh-CN" sz="2400" kern="0" dirty="0" smtClean="0">
                <a:latin typeface="+mn-ea"/>
              </a:rPr>
              <a:t>产量因素变动和直接人工单位成本因素变动对甲产品直接人工成本降低额差额影响额。</a:t>
            </a:r>
            <a:endParaRPr lang="zh-CN" altLang="en-US" sz="2400" dirty="0">
              <a:latin typeface="+mn-ea"/>
            </a:endParaRPr>
          </a:p>
        </p:txBody>
      </p:sp>
      <p:sp>
        <p:nvSpPr>
          <p:cNvPr id="4" name="文本框 3"/>
          <p:cNvSpPr txBox="1"/>
          <p:nvPr/>
        </p:nvSpPr>
        <p:spPr>
          <a:xfrm>
            <a:off x="-14309" y="404664"/>
            <a:ext cx="5493812"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en-US" dirty="0" smtClean="0">
                <a:latin typeface="宋体" panose="02010600030101010101" pitchFamily="2" charset="-122"/>
              </a:rPr>
              <a:t>第四节流通加工成本分析</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1698" name="Picture 2"/>
          <p:cNvPicPr>
            <a:picLocks noGrp="1" noChangeAspect="1" noChangeArrowheads="1"/>
          </p:cNvPicPr>
          <p:nvPr>
            <p:ph idx="1"/>
          </p:nvPr>
        </p:nvPicPr>
        <p:blipFill>
          <a:blip r:embed="rId2" cstate="print"/>
          <a:srcRect/>
          <a:stretch>
            <a:fillRect/>
          </a:stretch>
        </p:blipFill>
        <p:spPr bwMode="auto">
          <a:xfrm>
            <a:off x="335360" y="1772816"/>
            <a:ext cx="11496014" cy="3744416"/>
          </a:xfrm>
          <a:prstGeom prst="rect">
            <a:avLst/>
          </a:prstGeom>
          <a:noFill/>
          <a:ln w="9525">
            <a:noFill/>
            <a:miter lim="800000"/>
            <a:headEnd/>
            <a:tailEnd/>
          </a:ln>
        </p:spPr>
      </p:pic>
      <p:sp>
        <p:nvSpPr>
          <p:cNvPr id="9" name="文本框 3"/>
          <p:cNvSpPr txBox="1"/>
          <p:nvPr/>
        </p:nvSpPr>
        <p:spPr>
          <a:xfrm>
            <a:off x="-14309" y="404664"/>
            <a:ext cx="5493812"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en-US" dirty="0" smtClean="0">
                <a:latin typeface="宋体" panose="02010600030101010101" pitchFamily="2" charset="-122"/>
              </a:rPr>
              <a:t>第四节流通加工成本分析</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extLst>
      <p:ext uri="{BB962C8B-B14F-4D97-AF65-F5344CB8AC3E}">
        <p14:creationId xmlns:p14="http://schemas.microsoft.com/office/powerpoint/2010/main" val="381265181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内容占位符 5"/>
          <p:cNvSpPr>
            <a:spLocks noGrp="1"/>
          </p:cNvSpPr>
          <p:nvPr>
            <p:ph idx="1"/>
          </p:nvPr>
        </p:nvSpPr>
        <p:spPr/>
        <p:txBody>
          <a:bodyPr/>
          <a:lstStyle/>
          <a:p>
            <a:pPr>
              <a:lnSpc>
                <a:spcPct val="150000"/>
              </a:lnSpc>
            </a:pPr>
            <a:r>
              <a:rPr lang="zh-CN" altLang="zh-CN" dirty="0" smtClean="0">
                <a:latin typeface="+mn-ea"/>
              </a:rPr>
              <a:t>例【</a:t>
            </a:r>
            <a:r>
              <a:rPr lang="en-US" altLang="zh-CN" dirty="0" smtClean="0">
                <a:latin typeface="+mn-ea"/>
              </a:rPr>
              <a:t>10-7</a:t>
            </a:r>
            <a:r>
              <a:rPr lang="zh-CN" altLang="zh-CN" dirty="0" smtClean="0">
                <a:latin typeface="+mn-ea"/>
              </a:rPr>
              <a:t>】续上例（见表</a:t>
            </a:r>
            <a:r>
              <a:rPr lang="en-US" altLang="zh-CN" dirty="0" smtClean="0">
                <a:latin typeface="+mn-ea"/>
              </a:rPr>
              <a:t>10-27</a:t>
            </a:r>
            <a:r>
              <a:rPr lang="zh-CN" altLang="zh-CN" dirty="0" smtClean="0">
                <a:latin typeface="+mn-ea"/>
              </a:rPr>
              <a:t>、表</a:t>
            </a:r>
            <a:r>
              <a:rPr lang="en-US" altLang="zh-CN" dirty="0" smtClean="0">
                <a:latin typeface="+mn-ea"/>
              </a:rPr>
              <a:t>10-28</a:t>
            </a:r>
            <a:r>
              <a:rPr lang="zh-CN" altLang="zh-CN" dirty="0" smtClean="0">
                <a:latin typeface="+mn-ea"/>
              </a:rPr>
              <a:t>），该物流中心生产的甲产品未能达成降低目标的主要原因是其直接人工成本降低额比预算减少了</a:t>
            </a:r>
            <a:r>
              <a:rPr lang="en-US" altLang="zh-CN" dirty="0" smtClean="0">
                <a:latin typeface="+mn-ea"/>
              </a:rPr>
              <a:t>9000</a:t>
            </a:r>
            <a:r>
              <a:rPr lang="zh-CN" altLang="zh-CN" dirty="0" smtClean="0">
                <a:latin typeface="+mn-ea"/>
              </a:rPr>
              <a:t>元（</a:t>
            </a:r>
            <a:r>
              <a:rPr lang="en-US" altLang="zh-CN" dirty="0" smtClean="0">
                <a:latin typeface="+mn-ea"/>
              </a:rPr>
              <a:t>6000</a:t>
            </a:r>
            <a:r>
              <a:rPr lang="zh-CN" altLang="zh-CN" dirty="0" smtClean="0">
                <a:latin typeface="+mn-ea"/>
              </a:rPr>
              <a:t>元－</a:t>
            </a:r>
            <a:r>
              <a:rPr lang="en-US" altLang="zh-CN" dirty="0" smtClean="0">
                <a:latin typeface="+mn-ea"/>
              </a:rPr>
              <a:t>15000</a:t>
            </a:r>
            <a:r>
              <a:rPr lang="zh-CN" altLang="zh-CN" dirty="0" smtClean="0">
                <a:latin typeface="+mn-ea"/>
              </a:rPr>
              <a:t>元）。故此，可对直接人工的成本降低额实际数与预算数之差</a:t>
            </a:r>
            <a:r>
              <a:rPr lang="en-US" altLang="zh-CN" dirty="0" smtClean="0">
                <a:latin typeface="+mn-ea"/>
              </a:rPr>
              <a:t>9000</a:t>
            </a:r>
            <a:r>
              <a:rPr lang="zh-CN" altLang="zh-CN" dirty="0" smtClean="0">
                <a:latin typeface="+mn-ea"/>
              </a:rPr>
              <a:t>元进行因素分析。</a:t>
            </a:r>
            <a:endParaRPr lang="zh-CN" altLang="en-US" dirty="0"/>
          </a:p>
        </p:txBody>
      </p:sp>
      <p:sp>
        <p:nvSpPr>
          <p:cNvPr id="7" name="文本框 3"/>
          <p:cNvSpPr txBox="1"/>
          <p:nvPr/>
        </p:nvSpPr>
        <p:spPr>
          <a:xfrm>
            <a:off x="-14309" y="404664"/>
            <a:ext cx="5493812"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en-US" dirty="0" smtClean="0">
                <a:latin typeface="宋体" panose="02010600030101010101" pitchFamily="2" charset="-122"/>
              </a:rPr>
              <a:t>第四节流通加工成本分析</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extLst>
      <p:ext uri="{BB962C8B-B14F-4D97-AF65-F5344CB8AC3E}">
        <p14:creationId xmlns:p14="http://schemas.microsoft.com/office/powerpoint/2010/main" val="238052311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22" name="Picture 2"/>
          <p:cNvPicPr>
            <a:picLocks noGrp="1" noChangeAspect="1" noChangeArrowheads="1"/>
          </p:cNvPicPr>
          <p:nvPr>
            <p:ph idx="1"/>
          </p:nvPr>
        </p:nvPicPr>
        <p:blipFill>
          <a:blip r:embed="rId2" cstate="print"/>
          <a:srcRect/>
          <a:stretch>
            <a:fillRect/>
          </a:stretch>
        </p:blipFill>
        <p:spPr bwMode="auto">
          <a:xfrm>
            <a:off x="479376" y="1196752"/>
            <a:ext cx="11197737" cy="4644516"/>
          </a:xfrm>
          <a:prstGeom prst="rect">
            <a:avLst/>
          </a:prstGeom>
          <a:noFill/>
          <a:ln w="9525">
            <a:noFill/>
            <a:miter lim="800000"/>
            <a:headEnd/>
            <a:tailEnd/>
          </a:ln>
        </p:spPr>
      </p:pic>
      <p:sp>
        <p:nvSpPr>
          <p:cNvPr id="4" name="文本框 3"/>
          <p:cNvSpPr txBox="1"/>
          <p:nvPr/>
        </p:nvSpPr>
        <p:spPr>
          <a:xfrm>
            <a:off x="-14309" y="404664"/>
            <a:ext cx="5493812" cy="369332"/>
          </a:xfrm>
          <a:prstGeom prst="rect">
            <a:avLst/>
          </a:prstGeom>
          <a:noFill/>
        </p:spPr>
        <p:txBody>
          <a:bodyPr wrap="none" rtlCol="0">
            <a:spAutoFit/>
          </a:bodyPr>
          <a:lstStyle/>
          <a:p>
            <a:r>
              <a:rPr lang="zh-CN" altLang="en-US" dirty="0">
                <a:latin typeface="华文中宋" panose="02010600040101010101" pitchFamily="2" charset="-122"/>
                <a:ea typeface="华文中宋" panose="02010600040101010101" pitchFamily="2" charset="-122"/>
              </a:rPr>
              <a:t>第十</a:t>
            </a:r>
            <a:r>
              <a:rPr lang="zh-CN" altLang="en-US" dirty="0" smtClean="0">
                <a:latin typeface="华文中宋" panose="02010600040101010101" pitchFamily="2" charset="-122"/>
                <a:ea typeface="华文中宋" panose="02010600040101010101" pitchFamily="2" charset="-122"/>
              </a:rPr>
              <a:t>章流通</a:t>
            </a:r>
            <a:r>
              <a:rPr lang="zh-CN" altLang="en-US" dirty="0">
                <a:latin typeface="华文中宋" panose="02010600040101010101" pitchFamily="2" charset="-122"/>
                <a:ea typeface="华文中宋" panose="02010600040101010101" pitchFamily="2" charset="-122"/>
              </a:rPr>
              <a:t>加工成本</a:t>
            </a:r>
            <a:r>
              <a:rPr lang="zh-CN" altLang="en-US" dirty="0" smtClean="0">
                <a:latin typeface="华文中宋" panose="02010600040101010101" pitchFamily="2" charset="-122"/>
                <a:ea typeface="华文中宋" panose="02010600040101010101" pitchFamily="2" charset="-122"/>
              </a:rPr>
              <a:t>管理</a:t>
            </a:r>
            <a:r>
              <a:rPr lang="en-US" altLang="zh-CN" dirty="0" smtClean="0">
                <a:latin typeface="华文中宋" panose="02010600040101010101" pitchFamily="2" charset="-122"/>
                <a:ea typeface="华文中宋" panose="02010600040101010101" pitchFamily="2" charset="-122"/>
              </a:rPr>
              <a:t>&gt;</a:t>
            </a:r>
            <a:r>
              <a:rPr lang="zh-CN" altLang="en-US" dirty="0" smtClean="0">
                <a:latin typeface="宋体" panose="02010600030101010101" pitchFamily="2" charset="-122"/>
              </a:rPr>
              <a:t>第四节流通加工成本分析</a:t>
            </a:r>
            <a:r>
              <a:rPr lang="en-US" altLang="zh-CN" dirty="0" smtClean="0">
                <a:latin typeface="华文中宋" panose="02010600040101010101" pitchFamily="2" charset="-122"/>
                <a:ea typeface="华文中宋" panose="02010600040101010101" pitchFamily="2" charset="-122"/>
              </a:rPr>
              <a:t>&gt;</a:t>
            </a:r>
            <a:endParaRPr lang="zh-CN" altLang="en-US" dirty="0"/>
          </a:p>
        </p:txBody>
      </p:sp>
    </p:spTree>
  </p:cSld>
  <p:clrMapOvr>
    <a:masterClrMapping/>
  </p:clrMapOvr>
</p:sld>
</file>

<file path=ppt/theme/theme1.xml><?xml version="1.0" encoding="utf-8"?>
<a:theme xmlns:a="http://schemas.openxmlformats.org/drawingml/2006/main" name="rainsdrops_II">
  <a:themeElements>
    <a:clrScheme name="rainsdrops_II 2">
      <a:dk1>
        <a:srgbClr val="003300"/>
      </a:dk1>
      <a:lt1>
        <a:srgbClr val="FFFFFF"/>
      </a:lt1>
      <a:dk2>
        <a:srgbClr val="507800"/>
      </a:dk2>
      <a:lt2>
        <a:srgbClr val="135113"/>
      </a:lt2>
      <a:accent1>
        <a:srgbClr val="8FAD2F"/>
      </a:accent1>
      <a:accent2>
        <a:srgbClr val="F2EF62"/>
      </a:accent2>
      <a:accent3>
        <a:srgbClr val="FFFFFF"/>
      </a:accent3>
      <a:accent4>
        <a:srgbClr val="002A00"/>
      </a:accent4>
      <a:accent5>
        <a:srgbClr val="C6D3AD"/>
      </a:accent5>
      <a:accent6>
        <a:srgbClr val="DBD958"/>
      </a:accent6>
      <a:hlink>
        <a:srgbClr val="BAD16F"/>
      </a:hlink>
      <a:folHlink>
        <a:srgbClr val="DBE8B2"/>
      </a:folHlink>
    </a:clrScheme>
    <a:fontScheme name="rainsdrops_II">
      <a:majorFont>
        <a:latin typeface="Verdana"/>
        <a:ea typeface="宋体"/>
        <a:cs typeface=""/>
      </a:majorFont>
      <a:minorFont>
        <a:latin typeface="Verdana"/>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rainsdrops_II 1">
        <a:dk1>
          <a:srgbClr val="142328"/>
        </a:dk1>
        <a:lt1>
          <a:srgbClr val="FFFFFF"/>
        </a:lt1>
        <a:dk2>
          <a:srgbClr val="38629A"/>
        </a:dk2>
        <a:lt2>
          <a:srgbClr val="1E3750"/>
        </a:lt2>
        <a:accent1>
          <a:srgbClr val="8EB7FD"/>
        </a:accent1>
        <a:accent2>
          <a:srgbClr val="F9DDF9"/>
        </a:accent2>
        <a:accent3>
          <a:srgbClr val="FFFFFF"/>
        </a:accent3>
        <a:accent4>
          <a:srgbClr val="0F1C21"/>
        </a:accent4>
        <a:accent5>
          <a:srgbClr val="C6D8FE"/>
        </a:accent5>
        <a:accent6>
          <a:srgbClr val="E2C8E2"/>
        </a:accent6>
        <a:hlink>
          <a:srgbClr val="B6D5F4"/>
        </a:hlink>
        <a:folHlink>
          <a:srgbClr val="DAE4F2"/>
        </a:folHlink>
      </a:clrScheme>
      <a:clrMap bg1="lt1" tx1="dk1" bg2="lt2" tx2="dk2" accent1="accent1" accent2="accent2" accent3="accent3" accent4="accent4" accent5="accent5" accent6="accent6" hlink="hlink" folHlink="folHlink"/>
    </a:extraClrScheme>
    <a:extraClrScheme>
      <a:clrScheme name="rainsdrops_II 2">
        <a:dk1>
          <a:srgbClr val="003300"/>
        </a:dk1>
        <a:lt1>
          <a:srgbClr val="FFFFFF"/>
        </a:lt1>
        <a:dk2>
          <a:srgbClr val="507800"/>
        </a:dk2>
        <a:lt2>
          <a:srgbClr val="135113"/>
        </a:lt2>
        <a:accent1>
          <a:srgbClr val="8FAD2F"/>
        </a:accent1>
        <a:accent2>
          <a:srgbClr val="F2EF62"/>
        </a:accent2>
        <a:accent3>
          <a:srgbClr val="FFFFFF"/>
        </a:accent3>
        <a:accent4>
          <a:srgbClr val="002A00"/>
        </a:accent4>
        <a:accent5>
          <a:srgbClr val="C6D3AD"/>
        </a:accent5>
        <a:accent6>
          <a:srgbClr val="DBD958"/>
        </a:accent6>
        <a:hlink>
          <a:srgbClr val="BAD16F"/>
        </a:hlink>
        <a:folHlink>
          <a:srgbClr val="DBE8B2"/>
        </a:folHlink>
      </a:clrScheme>
      <a:clrMap bg1="lt1" tx1="dk1" bg2="lt2" tx2="dk2" accent1="accent1" accent2="accent2" accent3="accent3" accent4="accent4" accent5="accent5" accent6="accent6" hlink="hlink" folHlink="folHlink"/>
    </a:extraClrScheme>
    <a:extraClrScheme>
      <a:clrScheme name="rainsdrops_II 3">
        <a:dk1>
          <a:srgbClr val="0B1F27"/>
        </a:dk1>
        <a:lt1>
          <a:srgbClr val="FFFFFF"/>
        </a:lt1>
        <a:dk2>
          <a:srgbClr val="266984"/>
        </a:dk2>
        <a:lt2>
          <a:srgbClr val="1B4A5D"/>
        </a:lt2>
        <a:accent1>
          <a:srgbClr val="389BC2"/>
        </a:accent1>
        <a:accent2>
          <a:srgbClr val="D7D7D7"/>
        </a:accent2>
        <a:accent3>
          <a:srgbClr val="FFFFFF"/>
        </a:accent3>
        <a:accent4>
          <a:srgbClr val="081920"/>
        </a:accent4>
        <a:accent5>
          <a:srgbClr val="AECBDD"/>
        </a:accent5>
        <a:accent6>
          <a:srgbClr val="C3C3C3"/>
        </a:accent6>
        <a:hlink>
          <a:srgbClr val="9ACDE2"/>
        </a:hlink>
        <a:folHlink>
          <a:srgbClr val="C9E4EF"/>
        </a:folHlink>
      </a:clrScheme>
      <a:clrMap bg1="lt1" tx1="dk1" bg2="lt2" tx2="dk2" accent1="accent1" accent2="accent2" accent3="accent3" accent4="accent4" accent5="accent5" accent6="accent6" hlink="hlink" folHlink="folHlink"/>
    </a:extraClrScheme>
    <a:extraClrScheme>
      <a:clrScheme name="rainsdrops_II 4">
        <a:dk1>
          <a:srgbClr val="39340D"/>
        </a:dk1>
        <a:lt1>
          <a:srgbClr val="FFFFFF"/>
        </a:lt1>
        <a:dk2>
          <a:srgbClr val="808000"/>
        </a:dk2>
        <a:lt2>
          <a:srgbClr val="6A6018"/>
        </a:lt2>
        <a:accent1>
          <a:srgbClr val="AD9E2F"/>
        </a:accent1>
        <a:accent2>
          <a:srgbClr val="A6E0B4"/>
        </a:accent2>
        <a:accent3>
          <a:srgbClr val="FFFFFF"/>
        </a:accent3>
        <a:accent4>
          <a:srgbClr val="2F2B09"/>
        </a:accent4>
        <a:accent5>
          <a:srgbClr val="D3CCAD"/>
        </a:accent5>
        <a:accent6>
          <a:srgbClr val="96CBA3"/>
        </a:accent6>
        <a:hlink>
          <a:srgbClr val="DBCF79"/>
        </a:hlink>
        <a:folHlink>
          <a:srgbClr val="ECE6B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水滴">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3.xml><?xml version="1.0" encoding="utf-8"?>
<a:theme xmlns:a="http://schemas.openxmlformats.org/drawingml/2006/main" name="1_默认设计模板">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默认设计模板">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3264</TotalTime>
  <Words>8994</Words>
  <Application>Microsoft Office PowerPoint</Application>
  <PresentationFormat>宽屏</PresentationFormat>
  <Paragraphs>624</Paragraphs>
  <Slides>140</Slides>
  <Notes>18</Notes>
  <HiddenSlides>0</HiddenSlides>
  <MMClips>0</MMClips>
  <ScaleCrop>false</ScaleCrop>
  <HeadingPairs>
    <vt:vector size="8" baseType="variant">
      <vt:variant>
        <vt:lpstr>已用的字体</vt:lpstr>
      </vt:variant>
      <vt:variant>
        <vt:i4>15</vt:i4>
      </vt:variant>
      <vt:variant>
        <vt:lpstr>主题</vt:lpstr>
      </vt:variant>
      <vt:variant>
        <vt:i4>4</vt:i4>
      </vt:variant>
      <vt:variant>
        <vt:lpstr>嵌入 OLE 服务器</vt:lpstr>
      </vt:variant>
      <vt:variant>
        <vt:i4>1</vt:i4>
      </vt:variant>
      <vt:variant>
        <vt:lpstr>幻灯片标题</vt:lpstr>
      </vt:variant>
      <vt:variant>
        <vt:i4>140</vt:i4>
      </vt:variant>
    </vt:vector>
  </HeadingPairs>
  <TitlesOfParts>
    <vt:vector size="160" baseType="lpstr">
      <vt:lpstr>Gulim</vt:lpstr>
      <vt:lpstr>方正仿宋_GBK</vt:lpstr>
      <vt:lpstr>仿宋_GB2312</vt:lpstr>
      <vt:lpstr>黑体</vt:lpstr>
      <vt:lpstr>华文中宋</vt:lpstr>
      <vt:lpstr>楷体</vt:lpstr>
      <vt:lpstr>宋体</vt:lpstr>
      <vt:lpstr>Arial</vt:lpstr>
      <vt:lpstr>Calibri</vt:lpstr>
      <vt:lpstr>Calibri Light</vt:lpstr>
      <vt:lpstr>Symbol</vt:lpstr>
      <vt:lpstr>Times New Roman</vt:lpstr>
      <vt:lpstr>Tw Cen MT</vt:lpstr>
      <vt:lpstr>Verdana</vt:lpstr>
      <vt:lpstr>Wingdings</vt:lpstr>
      <vt:lpstr>rainsdrops_II</vt:lpstr>
      <vt:lpstr>水滴</vt:lpstr>
      <vt:lpstr>1_默认设计模板</vt:lpstr>
      <vt:lpstr>2_默认设计模板</vt:lpstr>
      <vt:lpstr>Equation</vt:lpstr>
      <vt:lpstr>第十章  流通加工成本管理</vt:lpstr>
      <vt:lpstr>【学习目的】</vt:lpstr>
      <vt:lpstr>第一节 流通加工成本费用的归集与分配</vt:lpstr>
      <vt:lpstr>一、流通加工成本的构成</vt:lpstr>
      <vt:lpstr>二、流通加工直接材料费用的归集与分配</vt:lpstr>
      <vt:lpstr>1．流通加工直接材料费用的归集 （1）材料消耗量的计算</vt:lpstr>
      <vt:lpstr>1．流通加工直接材料费用的归集 （2）消耗材料价格的计算</vt:lpstr>
      <vt:lpstr>1．流通加工直接材料费用的归集 （3）直接材料费用的归集</vt:lpstr>
      <vt:lpstr>PowerPoint 演示文稿</vt:lpstr>
      <vt:lpstr>四、流通加工制造费用的归集与分配</vt:lpstr>
      <vt:lpstr>四、流通加工制造费用的归集与分配</vt:lpstr>
      <vt:lpstr>（1）生产工时分配法</vt:lpstr>
      <vt:lpstr>PowerPoint 演示文稿</vt:lpstr>
      <vt:lpstr>（2）机器工时分配法</vt:lpstr>
      <vt:lpstr>PowerPoint 演示文稿</vt:lpstr>
      <vt:lpstr>PowerPoint 演示文稿</vt:lpstr>
      <vt:lpstr>（3）预算分配率分配法</vt:lpstr>
      <vt:lpstr>PowerPoint 演示文稿</vt:lpstr>
      <vt:lpstr>五、生产费用在完工产品和期末在产品之间的分配</vt:lpstr>
      <vt:lpstr>第二节  流通加工成本计算的品种法示例</vt:lpstr>
      <vt:lpstr>一、物流中心基本情况</vt:lpstr>
      <vt:lpstr>二、会计科目与账簿设置</vt:lpstr>
      <vt:lpstr>三、流通加工成本归集与计算程序</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第三节  流通加工成本计算的定额法示例</vt:lpstr>
      <vt:lpstr>PowerPoint 演示文稿</vt:lpstr>
      <vt:lpstr>一、定额法成本计算程序</vt:lpstr>
      <vt:lpstr>（1）账户设置</vt:lpstr>
      <vt:lpstr>（2）编制费用分配明细表</vt:lpstr>
      <vt:lpstr>（3）登记各产品成本明细账</vt:lpstr>
      <vt:lpstr>（4）计算完工产品和月末在产品的实际成本</vt:lpstr>
      <vt:lpstr>二、定额成本的计算</vt:lpstr>
      <vt:lpstr>表10-19  乙产品产量统计          单位：件</vt:lpstr>
      <vt:lpstr>表10-20  乙产品定额成本分项数据</vt:lpstr>
      <vt:lpstr>表10-21  乙产品月初在产品成本数据</vt:lpstr>
      <vt:lpstr>4、其他资料</vt:lpstr>
      <vt:lpstr>5、记账与计算</vt:lpstr>
      <vt:lpstr>表10-22  产品成本明细账 产品名称：乙产品           202×年12月    完工产量：100件/单位：元</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6．定额法与品种法的计算结果比较</vt:lpstr>
      <vt:lpstr>PowerPoint 演示文稿</vt:lpstr>
      <vt:lpstr>PowerPoint 演示文稿</vt:lpstr>
      <vt:lpstr>7．定额法与标准成本法两者区别</vt:lpstr>
      <vt:lpstr>第四节  流通加工成本分析</vt:lpstr>
      <vt:lpstr>一、流通加工成本预算执行情况的总体检查</vt:lpstr>
      <vt:lpstr>1、流通加工成本实绩与预算的直接比较</vt:lpstr>
      <vt:lpstr>PowerPoint 演示文稿</vt:lpstr>
      <vt:lpstr>表10-26  流通加工成本实绩与预算的直接比较</vt:lpstr>
      <vt:lpstr>2、可比产品成本降低额（率）实绩与预算的比较</vt:lpstr>
      <vt:lpstr>PowerPoint 演示文稿</vt:lpstr>
      <vt:lpstr>表10-27  可比产品成本降低目标达成情况的总体检查</vt:lpstr>
      <vt:lpstr>表10-28 可比产品成本降低目标达成情况的总体检查(续表)</vt:lpstr>
      <vt:lpstr>二、可比产品成本降低目标达成情况的因素分析</vt:lpstr>
      <vt:lpstr>（一）可比产品的产量、产品品种结构、产品单位 成本变动影响成本降低目标达成情况的因素分析</vt:lpstr>
      <vt:lpstr>按照因素替代法的思路，对可比产品成本降低额预算数的因素采取逐次替代的方法，进行因素替代法分析：</vt:lpstr>
      <vt:lpstr>PowerPoint 演示文稿</vt:lpstr>
      <vt:lpstr>PowerPoint 演示文稿</vt:lpstr>
      <vt:lpstr>PowerPoint 演示文稿</vt:lpstr>
      <vt:lpstr>PowerPoint 演示文稿</vt:lpstr>
      <vt:lpstr>PowerPoint 演示文稿</vt:lpstr>
      <vt:lpstr>PowerPoint 演示文稿</vt:lpstr>
      <vt:lpstr>5．可比产品成本降低目标达成情况的因素分析实例</vt:lpstr>
      <vt:lpstr>PowerPoint 演示文稿</vt:lpstr>
      <vt:lpstr>PowerPoint 演示文稿</vt:lpstr>
      <vt:lpstr>PowerPoint 演示文稿</vt:lpstr>
      <vt:lpstr>PowerPoint 演示文稿</vt:lpstr>
      <vt:lpstr>（二）可比产品的成本项目因产品产量及各项费用的 单位成本变动影响成本降低目标达成情况的因素分析</vt:lpstr>
      <vt:lpstr>1．分析算式</vt:lpstr>
      <vt:lpstr>PowerPoint 演示文稿</vt:lpstr>
      <vt:lpstr>2．分析实例</vt:lpstr>
      <vt:lpstr>PowerPoint 演示文稿</vt:lpstr>
      <vt:lpstr>PowerPoint 演示文稿</vt:lpstr>
      <vt:lpstr>PowerPoint 演示文稿</vt:lpstr>
      <vt:lpstr>【复习思考题】</vt:lpstr>
      <vt:lpstr>复习思考题</vt:lpstr>
      <vt:lpstr>PowerPoint 演示文稿</vt:lpstr>
      <vt:lpstr>PowerPoint 演示文稿</vt:lpstr>
      <vt:lpstr>PowerPoint 演示文稿</vt:lpstr>
      <vt:lpstr>PowerPoint 演示文稿</vt:lpstr>
      <vt:lpstr>PowerPoint 演示文稿</vt:lpstr>
      <vt:lpstr>PowerPoint 演示文稿</vt:lpstr>
      <vt:lpstr>1．编制原材料费用分配表</vt:lpstr>
      <vt:lpstr>2．编制工资及福利费分配汇总表</vt:lpstr>
      <vt:lpstr>3．编制固定资产折旧费用分配表</vt:lpstr>
      <vt:lpstr>4．编制外购动力费用分配表</vt:lpstr>
      <vt:lpstr>5．编制待摊费用和其他费用分配表</vt:lpstr>
      <vt:lpstr>6．登记辅助生产车间制造费用明细账</vt:lpstr>
      <vt:lpstr>7．登记辅助生产成本明细账</vt:lpstr>
      <vt:lpstr>8．编制辅助生产费用分配表</vt:lpstr>
      <vt:lpstr>9．登记基本生产车间制造费用明细账</vt:lpstr>
      <vt:lpstr>10．编制基本生产车间制造费用分配表</vt:lpstr>
      <vt:lpstr>11．计算甲、乙产成品的总成本和单位成本</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第十章  流通加工成本管理</dc:title>
  <dc:creator>zws</dc:creator>
  <cp:lastModifiedBy>Windows User</cp:lastModifiedBy>
  <cp:revision>112</cp:revision>
  <dcterms:created xsi:type="dcterms:W3CDTF">2015-06-23T04:46:19Z</dcterms:created>
  <dcterms:modified xsi:type="dcterms:W3CDTF">2025-04-12T12:30:02Z</dcterms:modified>
</cp:coreProperties>
</file>