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15" r:id="rId2"/>
  </p:sldMasterIdLst>
  <p:notesMasterIdLst>
    <p:notesMasterId r:id="rId160"/>
  </p:notesMasterIdLst>
  <p:handoutMasterIdLst>
    <p:handoutMasterId r:id="rId161"/>
  </p:handoutMasterIdLst>
  <p:sldIdLst>
    <p:sldId id="678" r:id="rId3"/>
    <p:sldId id="257" r:id="rId4"/>
    <p:sldId id="671" r:id="rId5"/>
    <p:sldId id="482" r:id="rId6"/>
    <p:sldId id="486" r:id="rId7"/>
    <p:sldId id="485" r:id="rId8"/>
    <p:sldId id="487" r:id="rId9"/>
    <p:sldId id="488" r:id="rId10"/>
    <p:sldId id="489" r:id="rId11"/>
    <p:sldId id="490" r:id="rId12"/>
    <p:sldId id="498" r:id="rId13"/>
    <p:sldId id="499" r:id="rId14"/>
    <p:sldId id="500" r:id="rId15"/>
    <p:sldId id="501" r:id="rId16"/>
    <p:sldId id="502" r:id="rId17"/>
    <p:sldId id="504" r:id="rId18"/>
    <p:sldId id="505" r:id="rId19"/>
    <p:sldId id="507" r:id="rId20"/>
    <p:sldId id="495" r:id="rId21"/>
    <p:sldId id="494" r:id="rId22"/>
    <p:sldId id="510" r:id="rId23"/>
    <p:sldId id="511" r:id="rId24"/>
    <p:sldId id="496" r:id="rId25"/>
    <p:sldId id="259" r:id="rId26"/>
    <p:sldId id="260" r:id="rId27"/>
    <p:sldId id="262" r:id="rId28"/>
    <p:sldId id="263" r:id="rId29"/>
    <p:sldId id="266" r:id="rId30"/>
    <p:sldId id="267" r:id="rId31"/>
    <p:sldId id="477" r:id="rId32"/>
    <p:sldId id="270" r:id="rId33"/>
    <p:sldId id="273" r:id="rId34"/>
    <p:sldId id="274" r:id="rId35"/>
    <p:sldId id="603" r:id="rId36"/>
    <p:sldId id="604" r:id="rId37"/>
    <p:sldId id="605" r:id="rId38"/>
    <p:sldId id="606" r:id="rId39"/>
    <p:sldId id="607" r:id="rId40"/>
    <p:sldId id="609" r:id="rId41"/>
    <p:sldId id="608" r:id="rId42"/>
    <p:sldId id="281" r:id="rId43"/>
    <p:sldId id="610" r:id="rId44"/>
    <p:sldId id="611" r:id="rId45"/>
    <p:sldId id="612" r:id="rId46"/>
    <p:sldId id="613" r:id="rId47"/>
    <p:sldId id="618" r:id="rId48"/>
    <p:sldId id="614" r:id="rId49"/>
    <p:sldId id="615" r:id="rId50"/>
    <p:sldId id="616" r:id="rId51"/>
    <p:sldId id="617" r:id="rId52"/>
    <p:sldId id="619" r:id="rId53"/>
    <p:sldId id="621" r:id="rId54"/>
    <p:sldId id="622" r:id="rId55"/>
    <p:sldId id="623" r:id="rId56"/>
    <p:sldId id="624" r:id="rId57"/>
    <p:sldId id="625" r:id="rId58"/>
    <p:sldId id="627" r:id="rId59"/>
    <p:sldId id="629" r:id="rId60"/>
    <p:sldId id="675" r:id="rId61"/>
    <p:sldId id="633" r:id="rId62"/>
    <p:sldId id="635" r:id="rId63"/>
    <p:sldId id="636" r:id="rId64"/>
    <p:sldId id="637" r:id="rId65"/>
    <p:sldId id="639" r:id="rId66"/>
    <p:sldId id="640" r:id="rId67"/>
    <p:sldId id="641" r:id="rId68"/>
    <p:sldId id="642" r:id="rId69"/>
    <p:sldId id="643" r:id="rId70"/>
    <p:sldId id="644" r:id="rId71"/>
    <p:sldId id="645" r:id="rId72"/>
    <p:sldId id="646" r:id="rId73"/>
    <p:sldId id="647" r:id="rId74"/>
    <p:sldId id="648" r:id="rId75"/>
    <p:sldId id="649" r:id="rId76"/>
    <p:sldId id="650" r:id="rId77"/>
    <p:sldId id="651" r:id="rId78"/>
    <p:sldId id="652" r:id="rId79"/>
    <p:sldId id="653" r:id="rId80"/>
    <p:sldId id="654" r:id="rId81"/>
    <p:sldId id="655" r:id="rId82"/>
    <p:sldId id="656" r:id="rId83"/>
    <p:sldId id="657" r:id="rId84"/>
    <p:sldId id="658" r:id="rId85"/>
    <p:sldId id="659" r:id="rId86"/>
    <p:sldId id="660" r:id="rId87"/>
    <p:sldId id="661" r:id="rId88"/>
    <p:sldId id="662" r:id="rId89"/>
    <p:sldId id="663" r:id="rId90"/>
    <p:sldId id="664" r:id="rId91"/>
    <p:sldId id="665" r:id="rId92"/>
    <p:sldId id="666" r:id="rId93"/>
    <p:sldId id="667" r:id="rId94"/>
    <p:sldId id="668" r:id="rId95"/>
    <p:sldId id="669" r:id="rId96"/>
    <p:sldId id="363" r:id="rId97"/>
    <p:sldId id="552" r:id="rId98"/>
    <p:sldId id="519" r:id="rId99"/>
    <p:sldId id="521" r:id="rId100"/>
    <p:sldId id="522" r:id="rId101"/>
    <p:sldId id="523" r:id="rId102"/>
    <p:sldId id="524" r:id="rId103"/>
    <p:sldId id="526" r:id="rId104"/>
    <p:sldId id="553" r:id="rId105"/>
    <p:sldId id="554" r:id="rId106"/>
    <p:sldId id="528" r:id="rId107"/>
    <p:sldId id="529" r:id="rId108"/>
    <p:sldId id="557" r:id="rId109"/>
    <p:sldId id="556" r:id="rId110"/>
    <p:sldId id="531" r:id="rId111"/>
    <p:sldId id="559" r:id="rId112"/>
    <p:sldId id="532" r:id="rId113"/>
    <p:sldId id="561" r:id="rId114"/>
    <p:sldId id="560" r:id="rId115"/>
    <p:sldId id="562" r:id="rId116"/>
    <p:sldId id="551" r:id="rId117"/>
    <p:sldId id="535" r:id="rId118"/>
    <p:sldId id="564" r:id="rId119"/>
    <p:sldId id="536" r:id="rId120"/>
    <p:sldId id="565" r:id="rId121"/>
    <p:sldId id="566" r:id="rId122"/>
    <p:sldId id="567" r:id="rId123"/>
    <p:sldId id="568" r:id="rId124"/>
    <p:sldId id="569" r:id="rId125"/>
    <p:sldId id="570" r:id="rId126"/>
    <p:sldId id="571" r:id="rId127"/>
    <p:sldId id="572" r:id="rId128"/>
    <p:sldId id="573" r:id="rId129"/>
    <p:sldId id="574" r:id="rId130"/>
    <p:sldId id="575" r:id="rId131"/>
    <p:sldId id="576" r:id="rId132"/>
    <p:sldId id="577" r:id="rId133"/>
    <p:sldId id="578" r:id="rId134"/>
    <p:sldId id="579" r:id="rId135"/>
    <p:sldId id="580" r:id="rId136"/>
    <p:sldId id="581" r:id="rId137"/>
    <p:sldId id="582" r:id="rId138"/>
    <p:sldId id="563" r:id="rId139"/>
    <p:sldId id="422" r:id="rId140"/>
    <p:sldId id="423" r:id="rId141"/>
    <p:sldId id="583" r:id="rId142"/>
    <p:sldId id="584" r:id="rId143"/>
    <p:sldId id="585" r:id="rId144"/>
    <p:sldId id="586" r:id="rId145"/>
    <p:sldId id="587" r:id="rId146"/>
    <p:sldId id="588" r:id="rId147"/>
    <p:sldId id="589" r:id="rId148"/>
    <p:sldId id="590" r:id="rId149"/>
    <p:sldId id="591" r:id="rId150"/>
    <p:sldId id="592" r:id="rId151"/>
    <p:sldId id="593" r:id="rId152"/>
    <p:sldId id="594" r:id="rId153"/>
    <p:sldId id="595" r:id="rId154"/>
    <p:sldId id="596" r:id="rId155"/>
    <p:sldId id="597" r:id="rId156"/>
    <p:sldId id="598" r:id="rId157"/>
    <p:sldId id="676" r:id="rId158"/>
    <p:sldId id="677" r:id="rId159"/>
  </p:sldIdLst>
  <p:sldSz cx="12192000" cy="6858000"/>
  <p:notesSz cx="6858000" cy="9144000"/>
  <p:defaultTextStyle>
    <a:defPPr>
      <a:defRPr lang="zh-CN"/>
    </a:defPPr>
    <a:lvl1pPr algn="ctr" rtl="0" fontAlgn="base">
      <a:spcBef>
        <a:spcPct val="0"/>
      </a:spcBef>
      <a:spcAft>
        <a:spcPct val="0"/>
      </a:spcAft>
      <a:defRPr kern="1200">
        <a:solidFill>
          <a:schemeClr val="tx1"/>
        </a:solidFill>
        <a:latin typeface="Tahoma" panose="020B0604030504040204" pitchFamily="34" charset="0"/>
        <a:ea typeface="宋体" panose="02010600030101010101" pitchFamily="2" charset="-122"/>
        <a:cs typeface="+mn-cs"/>
      </a:defRPr>
    </a:lvl1pPr>
    <a:lvl2pPr marL="457200" algn="ctr" rtl="0" fontAlgn="base">
      <a:spcBef>
        <a:spcPct val="0"/>
      </a:spcBef>
      <a:spcAft>
        <a:spcPct val="0"/>
      </a:spcAft>
      <a:defRPr kern="1200">
        <a:solidFill>
          <a:schemeClr val="tx1"/>
        </a:solidFill>
        <a:latin typeface="Tahoma" panose="020B0604030504040204" pitchFamily="34" charset="0"/>
        <a:ea typeface="宋体" panose="02010600030101010101" pitchFamily="2" charset="-122"/>
        <a:cs typeface="+mn-cs"/>
      </a:defRPr>
    </a:lvl2pPr>
    <a:lvl3pPr marL="914400" algn="ctr" rtl="0" fontAlgn="base">
      <a:spcBef>
        <a:spcPct val="0"/>
      </a:spcBef>
      <a:spcAft>
        <a:spcPct val="0"/>
      </a:spcAft>
      <a:defRPr kern="1200">
        <a:solidFill>
          <a:schemeClr val="tx1"/>
        </a:solidFill>
        <a:latin typeface="Tahoma" panose="020B0604030504040204" pitchFamily="34" charset="0"/>
        <a:ea typeface="宋体" panose="02010600030101010101" pitchFamily="2" charset="-122"/>
        <a:cs typeface="+mn-cs"/>
      </a:defRPr>
    </a:lvl3pPr>
    <a:lvl4pPr marL="1371600" algn="ctr" rtl="0" fontAlgn="base">
      <a:spcBef>
        <a:spcPct val="0"/>
      </a:spcBef>
      <a:spcAft>
        <a:spcPct val="0"/>
      </a:spcAft>
      <a:defRPr kern="1200">
        <a:solidFill>
          <a:schemeClr val="tx1"/>
        </a:solidFill>
        <a:latin typeface="Tahoma" panose="020B0604030504040204" pitchFamily="34" charset="0"/>
        <a:ea typeface="宋体" panose="02010600030101010101" pitchFamily="2" charset="-122"/>
        <a:cs typeface="+mn-cs"/>
      </a:defRPr>
    </a:lvl4pPr>
    <a:lvl5pPr marL="1828800" algn="ctr" rtl="0" fontAlgn="base">
      <a:spcBef>
        <a:spcPct val="0"/>
      </a:spcBef>
      <a:spcAft>
        <a:spcPct val="0"/>
      </a:spcAft>
      <a:defRPr kern="1200">
        <a:solidFill>
          <a:schemeClr val="tx1"/>
        </a:solidFill>
        <a:latin typeface="Tahom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Tahom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Tahom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Tahom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Tahoma" panose="020B060403050404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9200"/>
    <a:srgbClr val="104A9F"/>
    <a:srgbClr val="002060"/>
    <a:srgbClr val="000000"/>
    <a:srgbClr val="396EA3"/>
    <a:srgbClr val="E5FAFF"/>
    <a:srgbClr val="D3E4F1"/>
    <a:srgbClr val="A4B9EE"/>
    <a:srgbClr val="95AEEB"/>
    <a:srgbClr val="9DB4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4" autoAdjust="0"/>
    <p:restoredTop sz="92513" autoAdjust="0"/>
  </p:normalViewPr>
  <p:slideViewPr>
    <p:cSldViewPr showGuides="1">
      <p:cViewPr varScale="1">
        <p:scale>
          <a:sx n="67" d="100"/>
          <a:sy n="67" d="100"/>
        </p:scale>
        <p:origin x="642"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408"/>
    </p:cViewPr>
  </p:sorterViewPr>
  <p:notesViewPr>
    <p:cSldViewPr showGuides="1">
      <p:cViewPr varScale="1">
        <p:scale>
          <a:sx n="63" d="100"/>
          <a:sy n="63" d="100"/>
        </p:scale>
        <p:origin x="-3240" y="-7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notesMaster" Target="notesMasters/notes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diagrams/_rels/data1.xml.rels><?xml version="1.0" encoding="UTF-8" standalone="yes"?>
<Relationships xmlns="http://schemas.openxmlformats.org/package/2006/relationships"><Relationship Id="rId1" Type="http://schemas.openxmlformats.org/officeDocument/2006/relationships/image" Target="../media/image28.png"/></Relationships>
</file>

<file path=ppt/diagrams/_rels/data6.xml.rels><?xml version="1.0" encoding="UTF-8" standalone="yes"?>
<Relationships xmlns="http://schemas.openxmlformats.org/package/2006/relationships"><Relationship Id="rId1" Type="http://schemas.openxmlformats.org/officeDocument/2006/relationships/image" Target="../media/image32.png"/></Relationships>
</file>

<file path=ppt/diagrams/_rels/data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iagrams/_rels/data8.xml.rels><?xml version="1.0" encoding="UTF-8" standalone="yes"?>
<Relationships xmlns="http://schemas.openxmlformats.org/package/2006/relationships"><Relationship Id="rId1" Type="http://schemas.openxmlformats.org/officeDocument/2006/relationships/image" Target="../media/image6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iagrams/_rels/drawing8.xml.rels><?xml version="1.0" encoding="UTF-8" standalone="yes"?>
<Relationships xmlns="http://schemas.openxmlformats.org/package/2006/relationships"><Relationship Id="rId1"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1119A2-EF0C-4B0C-9AAC-318B5373C914}"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zh-CN" altLang="en-US"/>
        </a:p>
      </dgm:t>
    </dgm:pt>
    <dgm:pt modelId="{DE13D9CF-303F-442B-B221-C26584A7DD86}">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zh-CN" altLang="en-US" b="1" dirty="0" smtClean="0">
              <a:latin typeface="宋体" panose="02010600030101010101" pitchFamily="2" charset="-122"/>
            </a:rPr>
            <a:t>一、沿海货运业务及其成本</a:t>
          </a:r>
          <a:endParaRPr lang="zh-CN" altLang="en-US" dirty="0"/>
        </a:p>
      </dgm:t>
    </dgm:pt>
    <dgm:pt modelId="{B544EB46-4256-409E-BE49-232ACEBC9717}" type="parTrans" cxnId="{F4112CE4-B9D5-473D-8790-8A1F5371A818}">
      <dgm:prSet/>
      <dgm:spPr/>
      <dgm:t>
        <a:bodyPr/>
        <a:lstStyle/>
        <a:p>
          <a:endParaRPr lang="zh-CN" altLang="en-US"/>
        </a:p>
      </dgm:t>
    </dgm:pt>
    <dgm:pt modelId="{F88CCDD3-9955-4995-8B7F-7CEA1F46F835}" type="sibTrans" cxnId="{F4112CE4-B9D5-473D-8790-8A1F5371A818}">
      <dgm:prSet/>
      <dgm:spPr/>
      <dgm:t>
        <a:bodyPr/>
        <a:lstStyle/>
        <a:p>
          <a:endParaRPr lang="zh-CN" altLang="en-US"/>
        </a:p>
      </dgm:t>
    </dgm:pt>
    <dgm:pt modelId="{5C6FF849-4279-4EBF-A53F-88D6C1C8FFBA}">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zh-CN" altLang="en-US" b="1" dirty="0" smtClean="0">
              <a:latin typeface="宋体" panose="02010600030101010101" pitchFamily="2" charset="-122"/>
            </a:rPr>
            <a:t>二、远洋货运业务及其成本</a:t>
          </a:r>
          <a:endParaRPr lang="zh-CN" altLang="en-US" dirty="0"/>
        </a:p>
      </dgm:t>
    </dgm:pt>
    <dgm:pt modelId="{AA4B6805-CEDB-4850-A43A-6871776F1D7E}" type="parTrans" cxnId="{5615601C-E5CD-42D1-8C02-61CFD350898A}">
      <dgm:prSet/>
      <dgm:spPr/>
      <dgm:t>
        <a:bodyPr/>
        <a:lstStyle/>
        <a:p>
          <a:endParaRPr lang="zh-CN" altLang="en-US"/>
        </a:p>
      </dgm:t>
    </dgm:pt>
    <dgm:pt modelId="{72503349-8CA0-42A0-B101-ADABD7B81740}" type="sibTrans" cxnId="{5615601C-E5CD-42D1-8C02-61CFD350898A}">
      <dgm:prSet/>
      <dgm:spPr/>
      <dgm:t>
        <a:bodyPr/>
        <a:lstStyle/>
        <a:p>
          <a:endParaRPr lang="zh-CN" altLang="en-US"/>
        </a:p>
      </dgm:t>
    </dgm:pt>
    <dgm:pt modelId="{C85A14E2-628C-46CE-B830-BACBE1152E68}" type="pres">
      <dgm:prSet presAssocID="{DC1119A2-EF0C-4B0C-9AAC-318B5373C914}" presName="Name0" presStyleCnt="0">
        <dgm:presLayoutVars>
          <dgm:dir/>
          <dgm:resizeHandles/>
        </dgm:presLayoutVars>
      </dgm:prSet>
      <dgm:spPr/>
      <dgm:t>
        <a:bodyPr/>
        <a:lstStyle/>
        <a:p>
          <a:endParaRPr lang="zh-CN" altLang="en-US"/>
        </a:p>
      </dgm:t>
    </dgm:pt>
    <dgm:pt modelId="{8E2431DC-AD2E-4058-B45D-CB535FD1AE1F}" type="pres">
      <dgm:prSet presAssocID="{DE13D9CF-303F-442B-B221-C26584A7DD86}" presName="composite" presStyleCnt="0"/>
      <dgm:spPr/>
    </dgm:pt>
    <dgm:pt modelId="{32DFCE87-48FA-4BFA-94FB-372933DCAD59}" type="pres">
      <dgm:prSet presAssocID="{DE13D9CF-303F-442B-B221-C26584A7DD86}" presName="rect1" presStyleLbl="bgImgPlace1" presStyleIdx="0" presStyleCnt="2" custScaleX="26929" custScaleY="29418" custLinFactNeighborX="12525" custLinFactNeighborY="-39075"/>
      <dgm:spPr>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4349017D-EE60-4490-9CF2-B2CE85A68233}" type="pres">
      <dgm:prSet presAssocID="{DE13D9CF-303F-442B-B221-C26584A7DD86}" presName="rect2" presStyleLbl="node1" presStyleIdx="0" presStyleCnt="2" custScaleX="239323" custScaleY="173542">
        <dgm:presLayoutVars>
          <dgm:bulletEnabled val="1"/>
        </dgm:presLayoutVars>
      </dgm:prSet>
      <dgm:spPr/>
      <dgm:t>
        <a:bodyPr/>
        <a:lstStyle/>
        <a:p>
          <a:endParaRPr lang="zh-CN" altLang="en-US"/>
        </a:p>
      </dgm:t>
    </dgm:pt>
    <dgm:pt modelId="{C98E66CC-50AF-4242-9E65-8AD40F268BA3}" type="pres">
      <dgm:prSet presAssocID="{F88CCDD3-9955-4995-8B7F-7CEA1F46F835}" presName="sibTrans" presStyleCnt="0"/>
      <dgm:spPr/>
    </dgm:pt>
    <dgm:pt modelId="{A1D98DF3-1300-4854-B63A-4CA338500D06}" type="pres">
      <dgm:prSet presAssocID="{5C6FF849-4279-4EBF-A53F-88D6C1C8FFBA}" presName="composite" presStyleCnt="0"/>
      <dgm:spPr/>
    </dgm:pt>
    <dgm:pt modelId="{4B7EFB0E-5CC6-4471-AA02-A27853A578BE}" type="pres">
      <dgm:prSet presAssocID="{5C6FF849-4279-4EBF-A53F-88D6C1C8FFBA}" presName="rect1" presStyleLbl="bgImgPlace1" presStyleIdx="1" presStyleCnt="2" custScaleX="26929" custScaleY="29418" custLinFactNeighborX="12525" custLinFactNeighborY="-39075"/>
      <dgm:spPr>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19A00173-5EBD-4814-B9C8-0C370302E01D}" type="pres">
      <dgm:prSet presAssocID="{5C6FF849-4279-4EBF-A53F-88D6C1C8FFBA}" presName="rect2" presStyleLbl="node1" presStyleIdx="1" presStyleCnt="2" custScaleX="239323" custScaleY="173542">
        <dgm:presLayoutVars>
          <dgm:bulletEnabled val="1"/>
        </dgm:presLayoutVars>
      </dgm:prSet>
      <dgm:spPr/>
      <dgm:t>
        <a:bodyPr/>
        <a:lstStyle/>
        <a:p>
          <a:endParaRPr lang="zh-CN" altLang="en-US"/>
        </a:p>
      </dgm:t>
    </dgm:pt>
  </dgm:ptLst>
  <dgm:cxnLst>
    <dgm:cxn modelId="{F4112CE4-B9D5-473D-8790-8A1F5371A818}" srcId="{DC1119A2-EF0C-4B0C-9AAC-318B5373C914}" destId="{DE13D9CF-303F-442B-B221-C26584A7DD86}" srcOrd="0" destOrd="0" parTransId="{B544EB46-4256-409E-BE49-232ACEBC9717}" sibTransId="{F88CCDD3-9955-4995-8B7F-7CEA1F46F835}"/>
    <dgm:cxn modelId="{733D8BA6-6302-4ABB-8D7D-39F463ED7F16}" type="presOf" srcId="{5C6FF849-4279-4EBF-A53F-88D6C1C8FFBA}" destId="{19A00173-5EBD-4814-B9C8-0C370302E01D}" srcOrd="0" destOrd="0" presId="urn:microsoft.com/office/officeart/2008/layout/BendingPictureBlocks"/>
    <dgm:cxn modelId="{A41056F9-D28D-4F92-BF93-CC0351FF3B36}" type="presOf" srcId="{DC1119A2-EF0C-4B0C-9AAC-318B5373C914}" destId="{C85A14E2-628C-46CE-B830-BACBE1152E68}" srcOrd="0" destOrd="0" presId="urn:microsoft.com/office/officeart/2008/layout/BendingPictureBlocks"/>
    <dgm:cxn modelId="{5615601C-E5CD-42D1-8C02-61CFD350898A}" srcId="{DC1119A2-EF0C-4B0C-9AAC-318B5373C914}" destId="{5C6FF849-4279-4EBF-A53F-88D6C1C8FFBA}" srcOrd="1" destOrd="0" parTransId="{AA4B6805-CEDB-4850-A43A-6871776F1D7E}" sibTransId="{72503349-8CA0-42A0-B101-ADABD7B81740}"/>
    <dgm:cxn modelId="{6E75BA7D-5FE3-47F1-A668-A922EAC05F88}" type="presOf" srcId="{DE13D9CF-303F-442B-B221-C26584A7DD86}" destId="{4349017D-EE60-4490-9CF2-B2CE85A68233}" srcOrd="0" destOrd="0" presId="urn:microsoft.com/office/officeart/2008/layout/BendingPictureBlocks"/>
    <dgm:cxn modelId="{A99FCB58-30C3-47BE-8627-7A4C1477F469}" type="presParOf" srcId="{C85A14E2-628C-46CE-B830-BACBE1152E68}" destId="{8E2431DC-AD2E-4058-B45D-CB535FD1AE1F}" srcOrd="0" destOrd="0" presId="urn:microsoft.com/office/officeart/2008/layout/BendingPictureBlocks"/>
    <dgm:cxn modelId="{3146DC43-DE19-4F2A-A6FE-04360EE38AD5}" type="presParOf" srcId="{8E2431DC-AD2E-4058-B45D-CB535FD1AE1F}" destId="{32DFCE87-48FA-4BFA-94FB-372933DCAD59}" srcOrd="0" destOrd="0" presId="urn:microsoft.com/office/officeart/2008/layout/BendingPictureBlocks"/>
    <dgm:cxn modelId="{FB8A5FA3-ECE9-4CE2-A2F9-FDF0DC31D994}" type="presParOf" srcId="{8E2431DC-AD2E-4058-B45D-CB535FD1AE1F}" destId="{4349017D-EE60-4490-9CF2-B2CE85A68233}" srcOrd="1" destOrd="0" presId="urn:microsoft.com/office/officeart/2008/layout/BendingPictureBlocks"/>
    <dgm:cxn modelId="{64D68D54-B78C-4DCC-ADD3-46D1331F192C}" type="presParOf" srcId="{C85A14E2-628C-46CE-B830-BACBE1152E68}" destId="{C98E66CC-50AF-4242-9E65-8AD40F268BA3}" srcOrd="1" destOrd="0" presId="urn:microsoft.com/office/officeart/2008/layout/BendingPictureBlocks"/>
    <dgm:cxn modelId="{E066A512-2434-409F-A28E-6FA373AC5EDC}" type="presParOf" srcId="{C85A14E2-628C-46CE-B830-BACBE1152E68}" destId="{A1D98DF3-1300-4854-B63A-4CA338500D06}" srcOrd="2" destOrd="0" presId="urn:microsoft.com/office/officeart/2008/layout/BendingPictureBlocks"/>
    <dgm:cxn modelId="{C5219699-86B5-4F48-BE99-D80BF7BC209B}" type="presParOf" srcId="{A1D98DF3-1300-4854-B63A-4CA338500D06}" destId="{4B7EFB0E-5CC6-4471-AA02-A27853A578BE}" srcOrd="0" destOrd="0" presId="urn:microsoft.com/office/officeart/2008/layout/BendingPictureBlocks"/>
    <dgm:cxn modelId="{7C9CF576-49E7-4C10-839B-306B1904F467}" type="presParOf" srcId="{A1D98DF3-1300-4854-B63A-4CA338500D06}" destId="{19A00173-5EBD-4814-B9C8-0C370302E01D}" srcOrd="1" destOrd="0" presId="urn:microsoft.com/office/officeart/2008/layout/BendingPictureBlock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A92F51-D571-495B-B11D-89B583F9F02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zh-CN" altLang="en-US"/>
        </a:p>
      </dgm:t>
    </dgm:pt>
    <dgm:pt modelId="{8477C9A0-0B58-49EA-BEBE-891060554730}">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zh-CN" altLang="en-US" sz="2400" b="1" dirty="0" smtClean="0">
              <a:latin typeface="+mn-ea"/>
              <a:ea typeface="+mn-ea"/>
            </a:rPr>
            <a:t>一、成本计算对象</a:t>
          </a:r>
          <a:endParaRPr lang="zh-CN" altLang="en-US" sz="2400" b="1" dirty="0">
            <a:latin typeface="+mn-ea"/>
            <a:ea typeface="+mn-ea"/>
          </a:endParaRPr>
        </a:p>
      </dgm:t>
    </dgm:pt>
    <dgm:pt modelId="{E61EBE46-8D7B-4761-9107-28F152F7B6DC}" type="parTrans" cxnId="{D1737621-9598-4C39-9880-4C1AB53EAC7D}">
      <dgm:prSet/>
      <dgm:spPr/>
      <dgm:t>
        <a:bodyPr/>
        <a:lstStyle/>
        <a:p>
          <a:pPr algn="l"/>
          <a:endParaRPr lang="zh-CN" altLang="en-US" sz="2400" b="1">
            <a:latin typeface="+mn-ea"/>
            <a:ea typeface="+mn-ea"/>
          </a:endParaRPr>
        </a:p>
      </dgm:t>
    </dgm:pt>
    <dgm:pt modelId="{479C575A-3145-44EE-B736-8F9DE9B679F0}" type="sibTrans" cxnId="{D1737621-9598-4C39-9880-4C1AB53EAC7D}">
      <dgm:prSet/>
      <dgm:spPr/>
      <dgm:t>
        <a:bodyPr/>
        <a:lstStyle/>
        <a:p>
          <a:pPr algn="l"/>
          <a:endParaRPr lang="zh-CN" altLang="en-US" sz="2400" b="1">
            <a:latin typeface="+mn-ea"/>
            <a:ea typeface="+mn-ea"/>
          </a:endParaRPr>
        </a:p>
      </dgm:t>
    </dgm:pt>
    <dgm:pt modelId="{A9C28E2D-4641-4726-8C10-637B838AFBD2}">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sz="2400" b="1" dirty="0" smtClean="0">
              <a:latin typeface="+mn-ea"/>
              <a:ea typeface="+mn-ea"/>
            </a:rPr>
            <a:t>二、成本计算期</a:t>
          </a:r>
          <a:endParaRPr lang="zh-CN" altLang="en-US" sz="2400" b="1" dirty="0">
            <a:latin typeface="+mn-ea"/>
            <a:ea typeface="+mn-ea"/>
          </a:endParaRPr>
        </a:p>
      </dgm:t>
    </dgm:pt>
    <dgm:pt modelId="{F676EC15-6384-4EA9-9B61-8EF25C6025C1}" type="parTrans" cxnId="{F10789A0-20DC-459B-9F24-A905575717B3}">
      <dgm:prSet/>
      <dgm:spPr/>
      <dgm:t>
        <a:bodyPr/>
        <a:lstStyle/>
        <a:p>
          <a:pPr algn="l"/>
          <a:endParaRPr lang="zh-CN" altLang="en-US" sz="2400" b="1">
            <a:latin typeface="+mn-ea"/>
            <a:ea typeface="+mn-ea"/>
          </a:endParaRPr>
        </a:p>
      </dgm:t>
    </dgm:pt>
    <dgm:pt modelId="{326E2BA4-B640-428C-8BDD-B25DA3963BD8}" type="sibTrans" cxnId="{F10789A0-20DC-459B-9F24-A905575717B3}">
      <dgm:prSet/>
      <dgm:spPr/>
      <dgm:t>
        <a:bodyPr/>
        <a:lstStyle/>
        <a:p>
          <a:pPr algn="l"/>
          <a:endParaRPr lang="zh-CN" altLang="en-US" sz="2400" b="1">
            <a:latin typeface="+mn-ea"/>
            <a:ea typeface="+mn-ea"/>
          </a:endParaRPr>
        </a:p>
      </dgm:t>
    </dgm:pt>
    <dgm:pt modelId="{2D6DADB6-3984-4E29-B24A-81AFA33209F0}">
      <dgm:prSet custT="1"/>
      <dgm:spPr>
        <a:solidFill>
          <a:schemeClr val="bg1">
            <a:lumMod val="95000"/>
          </a:schemeClr>
        </a:solidFill>
      </dgm:spPr>
      <dgm:t>
        <a:bodyPr/>
        <a:lstStyle/>
        <a:p>
          <a:pPr algn="l">
            <a:lnSpc>
              <a:spcPct val="110000"/>
            </a:lnSpc>
            <a:spcAft>
              <a:spcPts val="0"/>
            </a:spcAft>
          </a:pPr>
          <a:r>
            <a:rPr lang="x-none" sz="1600" b="0" dirty="0" smtClean="0">
              <a:solidFill>
                <a:schemeClr val="tx1"/>
              </a:solidFill>
              <a:latin typeface="宋体" pitchFamily="2" charset="-122"/>
              <a:ea typeface="宋体" pitchFamily="2" charset="-122"/>
            </a:rPr>
            <a:t>从总体上来说，海运企业的产品是海上运输劳务，所以海运成本计算对象的总体应是</a:t>
          </a:r>
          <a:r>
            <a:rPr lang="x-none" sz="1600" b="1" dirty="0" smtClean="0">
              <a:solidFill>
                <a:schemeClr val="tx1"/>
              </a:solidFill>
              <a:latin typeface="宋体" pitchFamily="2" charset="-122"/>
              <a:ea typeface="宋体" pitchFamily="2" charset="-122"/>
            </a:rPr>
            <a:t>企业运输船舶的运输业务</a:t>
          </a:r>
          <a:r>
            <a:rPr lang="x-none" sz="1600" b="0" dirty="0" smtClean="0">
              <a:solidFill>
                <a:schemeClr val="tx1"/>
              </a:solidFill>
              <a:latin typeface="宋体" pitchFamily="2" charset="-122"/>
              <a:ea typeface="宋体" pitchFamily="2" charset="-122"/>
            </a:rPr>
            <a:t>。在实际中，海运企业可设置较为明细和具体的成本计算对象，计算各成本计算对象的总成本和单位成本，以满足成本分析与精细化控制的需要。</a:t>
          </a:r>
          <a:endParaRPr lang="zh-CN" sz="1600" b="0" dirty="0">
            <a:solidFill>
              <a:schemeClr val="tx1"/>
            </a:solidFill>
            <a:latin typeface="宋体" pitchFamily="2" charset="-122"/>
            <a:ea typeface="宋体" pitchFamily="2" charset="-122"/>
          </a:endParaRPr>
        </a:p>
      </dgm:t>
    </dgm:pt>
    <dgm:pt modelId="{47182555-A7CC-4B90-9A9A-B5276FA10021}" type="parTrans" cxnId="{C24A46F2-E5ED-4558-8957-9FC9E71F1234}">
      <dgm:prSet/>
      <dgm:spPr/>
      <dgm:t>
        <a:bodyPr/>
        <a:lstStyle/>
        <a:p>
          <a:pPr algn="l"/>
          <a:endParaRPr lang="zh-CN" altLang="en-US" sz="1400">
            <a:latin typeface="+mn-ea"/>
            <a:ea typeface="+mn-ea"/>
          </a:endParaRPr>
        </a:p>
      </dgm:t>
    </dgm:pt>
    <dgm:pt modelId="{B5BC111D-F969-4BFC-9147-97F408514366}" type="sibTrans" cxnId="{C24A46F2-E5ED-4558-8957-9FC9E71F1234}">
      <dgm:prSet/>
      <dgm:spPr/>
      <dgm:t>
        <a:bodyPr/>
        <a:lstStyle/>
        <a:p>
          <a:pPr algn="l"/>
          <a:endParaRPr lang="zh-CN" altLang="en-US" sz="1400">
            <a:latin typeface="+mn-ea"/>
            <a:ea typeface="+mn-ea"/>
          </a:endParaRPr>
        </a:p>
      </dgm:t>
    </dgm:pt>
    <dgm:pt modelId="{0DB8DE0F-6A5A-488C-B458-74C71CBA8FA9}">
      <dgm:prSet custT="1"/>
      <dgm:spPr>
        <a:solidFill>
          <a:schemeClr val="bg1">
            <a:lumMod val="95000"/>
          </a:schemeClr>
        </a:solidFill>
      </dgm:spPr>
      <dgm:t>
        <a:bodyPr/>
        <a:lstStyle/>
        <a:p>
          <a:pPr algn="l">
            <a:lnSpc>
              <a:spcPct val="110000"/>
            </a:lnSpc>
            <a:spcAft>
              <a:spcPts val="0"/>
            </a:spcAft>
          </a:pPr>
          <a:r>
            <a:rPr lang="zh-CN" altLang="en-US" sz="1600" b="1" dirty="0" smtClean="0">
              <a:solidFill>
                <a:schemeClr val="tx1"/>
              </a:solidFill>
              <a:latin typeface="宋体" pitchFamily="2" charset="-122"/>
              <a:ea typeface="宋体" pitchFamily="2" charset="-122"/>
            </a:rPr>
            <a:t>沿海货运航线较短，航次时间较短，航次频繁，而且沿海船舶较远洋船舶的吨位小，船舶费用较低，沿海货运虽按航次组织，但各月末未完航次成本数额较为均衡。因此，为了简化成本计算，通常以月为成本计算期，按日历的月、季、年计算成本。</a:t>
          </a:r>
          <a:endParaRPr lang="zh-CN" altLang="en-US" sz="1600" b="1" dirty="0">
            <a:solidFill>
              <a:schemeClr val="tx1"/>
            </a:solidFill>
            <a:latin typeface="宋体" pitchFamily="2" charset="-122"/>
            <a:ea typeface="宋体" pitchFamily="2" charset="-122"/>
          </a:endParaRPr>
        </a:p>
      </dgm:t>
    </dgm:pt>
    <dgm:pt modelId="{859A845C-5D27-41EA-89B6-2425F2605EE1}" type="parTrans" cxnId="{DD19C12B-898C-430F-8F41-CE9D03F5C832}">
      <dgm:prSet/>
      <dgm:spPr/>
      <dgm:t>
        <a:bodyPr/>
        <a:lstStyle/>
        <a:p>
          <a:pPr algn="l"/>
          <a:endParaRPr lang="zh-CN" altLang="en-US" sz="1400">
            <a:latin typeface="+mn-ea"/>
            <a:ea typeface="+mn-ea"/>
          </a:endParaRPr>
        </a:p>
      </dgm:t>
    </dgm:pt>
    <dgm:pt modelId="{0E13640C-6AC2-4705-98B0-A2611955921B}" type="sibTrans" cxnId="{DD19C12B-898C-430F-8F41-CE9D03F5C832}">
      <dgm:prSet/>
      <dgm:spPr/>
      <dgm:t>
        <a:bodyPr/>
        <a:lstStyle/>
        <a:p>
          <a:pPr algn="l"/>
          <a:endParaRPr lang="zh-CN" altLang="en-US" sz="1400">
            <a:latin typeface="+mn-ea"/>
            <a:ea typeface="+mn-ea"/>
          </a:endParaRPr>
        </a:p>
      </dgm:t>
    </dgm:pt>
    <dgm:pt modelId="{0F67E043-90CF-4A9E-ADD7-AF076CB1E378}" type="pres">
      <dgm:prSet presAssocID="{2CA92F51-D571-495B-B11D-89B583F9F027}" presName="theList" presStyleCnt="0">
        <dgm:presLayoutVars>
          <dgm:dir/>
          <dgm:animLvl val="lvl"/>
          <dgm:resizeHandles val="exact"/>
        </dgm:presLayoutVars>
      </dgm:prSet>
      <dgm:spPr/>
      <dgm:t>
        <a:bodyPr/>
        <a:lstStyle/>
        <a:p>
          <a:endParaRPr lang="zh-CN" altLang="en-US"/>
        </a:p>
      </dgm:t>
    </dgm:pt>
    <dgm:pt modelId="{22DD9CCC-0E58-47FF-AF82-22776E78F99F}" type="pres">
      <dgm:prSet presAssocID="{8477C9A0-0B58-49EA-BEBE-891060554730}" presName="compNode" presStyleCnt="0"/>
      <dgm:spPr/>
    </dgm:pt>
    <dgm:pt modelId="{9C5A0F84-15E5-48D4-99D3-D241B1FD3A1D}" type="pres">
      <dgm:prSet presAssocID="{8477C9A0-0B58-49EA-BEBE-891060554730}" presName="aNode" presStyleLbl="bgShp" presStyleIdx="0" presStyleCnt="2"/>
      <dgm:spPr/>
      <dgm:t>
        <a:bodyPr/>
        <a:lstStyle/>
        <a:p>
          <a:endParaRPr lang="zh-CN" altLang="en-US"/>
        </a:p>
      </dgm:t>
    </dgm:pt>
    <dgm:pt modelId="{E8C27751-8F1E-4940-BA65-356AFFD4A89C}" type="pres">
      <dgm:prSet presAssocID="{8477C9A0-0B58-49EA-BEBE-891060554730}" presName="textNode" presStyleLbl="bgShp" presStyleIdx="0" presStyleCnt="2"/>
      <dgm:spPr/>
      <dgm:t>
        <a:bodyPr/>
        <a:lstStyle/>
        <a:p>
          <a:endParaRPr lang="zh-CN" altLang="en-US"/>
        </a:p>
      </dgm:t>
    </dgm:pt>
    <dgm:pt modelId="{62B2ED8F-678E-4157-8B4F-6B5ECD638210}" type="pres">
      <dgm:prSet presAssocID="{8477C9A0-0B58-49EA-BEBE-891060554730}" presName="compChildNode" presStyleCnt="0"/>
      <dgm:spPr/>
    </dgm:pt>
    <dgm:pt modelId="{5EE1776F-C51D-4F1C-B3D3-3C39BE549DAB}" type="pres">
      <dgm:prSet presAssocID="{8477C9A0-0B58-49EA-BEBE-891060554730}" presName="theInnerList" presStyleCnt="0"/>
      <dgm:spPr/>
    </dgm:pt>
    <dgm:pt modelId="{6CA43E7C-DEB5-4AE3-9CC4-52E68E3FB0CE}" type="pres">
      <dgm:prSet presAssocID="{2D6DADB6-3984-4E29-B24A-81AFA33209F0}" presName="childNode" presStyleLbl="node1" presStyleIdx="0" presStyleCnt="2" custScaleX="108969" custScaleY="127944">
        <dgm:presLayoutVars>
          <dgm:bulletEnabled val="1"/>
        </dgm:presLayoutVars>
      </dgm:prSet>
      <dgm:spPr/>
      <dgm:t>
        <a:bodyPr/>
        <a:lstStyle/>
        <a:p>
          <a:endParaRPr lang="zh-CN" altLang="en-US"/>
        </a:p>
      </dgm:t>
    </dgm:pt>
    <dgm:pt modelId="{3E7EC557-F95D-4BFD-8DA3-33F6CA3BE96F}" type="pres">
      <dgm:prSet presAssocID="{8477C9A0-0B58-49EA-BEBE-891060554730}" presName="aSpace" presStyleCnt="0"/>
      <dgm:spPr/>
    </dgm:pt>
    <dgm:pt modelId="{8F11116A-0B6D-4114-B2F1-321D56833DA8}" type="pres">
      <dgm:prSet presAssocID="{A9C28E2D-4641-4726-8C10-637B838AFBD2}" presName="compNode" presStyleCnt="0"/>
      <dgm:spPr/>
    </dgm:pt>
    <dgm:pt modelId="{5FFC4D92-B47D-4AAA-9ACE-9FF002DAA3A5}" type="pres">
      <dgm:prSet presAssocID="{A9C28E2D-4641-4726-8C10-637B838AFBD2}" presName="aNode" presStyleLbl="bgShp" presStyleIdx="1" presStyleCnt="2"/>
      <dgm:spPr/>
      <dgm:t>
        <a:bodyPr/>
        <a:lstStyle/>
        <a:p>
          <a:endParaRPr lang="zh-CN" altLang="en-US"/>
        </a:p>
      </dgm:t>
    </dgm:pt>
    <dgm:pt modelId="{B609C668-93E8-432C-9D7E-8435AF9CC8F6}" type="pres">
      <dgm:prSet presAssocID="{A9C28E2D-4641-4726-8C10-637B838AFBD2}" presName="textNode" presStyleLbl="bgShp" presStyleIdx="1" presStyleCnt="2"/>
      <dgm:spPr/>
      <dgm:t>
        <a:bodyPr/>
        <a:lstStyle/>
        <a:p>
          <a:endParaRPr lang="zh-CN" altLang="en-US"/>
        </a:p>
      </dgm:t>
    </dgm:pt>
    <dgm:pt modelId="{E88041C6-59F1-488C-9CEF-B4273823BBA2}" type="pres">
      <dgm:prSet presAssocID="{A9C28E2D-4641-4726-8C10-637B838AFBD2}" presName="compChildNode" presStyleCnt="0"/>
      <dgm:spPr/>
    </dgm:pt>
    <dgm:pt modelId="{74BA6388-FA88-4A42-B7B0-49A97AFE22DE}" type="pres">
      <dgm:prSet presAssocID="{A9C28E2D-4641-4726-8C10-637B838AFBD2}" presName="theInnerList" presStyleCnt="0"/>
      <dgm:spPr/>
    </dgm:pt>
    <dgm:pt modelId="{5F011DC6-2235-49C0-A96D-C4ECA7380411}" type="pres">
      <dgm:prSet presAssocID="{0DB8DE0F-6A5A-488C-B458-74C71CBA8FA9}" presName="childNode" presStyleLbl="node1" presStyleIdx="1" presStyleCnt="2" custScaleX="108969" custScaleY="127944">
        <dgm:presLayoutVars>
          <dgm:bulletEnabled val="1"/>
        </dgm:presLayoutVars>
      </dgm:prSet>
      <dgm:spPr/>
      <dgm:t>
        <a:bodyPr/>
        <a:lstStyle/>
        <a:p>
          <a:endParaRPr lang="zh-CN" altLang="en-US"/>
        </a:p>
      </dgm:t>
    </dgm:pt>
  </dgm:ptLst>
  <dgm:cxnLst>
    <dgm:cxn modelId="{D1737621-9598-4C39-9880-4C1AB53EAC7D}" srcId="{2CA92F51-D571-495B-B11D-89B583F9F027}" destId="{8477C9A0-0B58-49EA-BEBE-891060554730}" srcOrd="0" destOrd="0" parTransId="{E61EBE46-8D7B-4761-9107-28F152F7B6DC}" sibTransId="{479C575A-3145-44EE-B736-8F9DE9B679F0}"/>
    <dgm:cxn modelId="{2BA17BE3-E726-4CDD-9D25-B7034FED5D67}" type="presOf" srcId="{2D6DADB6-3984-4E29-B24A-81AFA33209F0}" destId="{6CA43E7C-DEB5-4AE3-9CC4-52E68E3FB0CE}" srcOrd="0" destOrd="0" presId="urn:microsoft.com/office/officeart/2005/8/layout/lProcess2"/>
    <dgm:cxn modelId="{F10789A0-20DC-459B-9F24-A905575717B3}" srcId="{2CA92F51-D571-495B-B11D-89B583F9F027}" destId="{A9C28E2D-4641-4726-8C10-637B838AFBD2}" srcOrd="1" destOrd="0" parTransId="{F676EC15-6384-4EA9-9B61-8EF25C6025C1}" sibTransId="{326E2BA4-B640-428C-8BDD-B25DA3963BD8}"/>
    <dgm:cxn modelId="{DD19C12B-898C-430F-8F41-CE9D03F5C832}" srcId="{A9C28E2D-4641-4726-8C10-637B838AFBD2}" destId="{0DB8DE0F-6A5A-488C-B458-74C71CBA8FA9}" srcOrd="0" destOrd="0" parTransId="{859A845C-5D27-41EA-89B6-2425F2605EE1}" sibTransId="{0E13640C-6AC2-4705-98B0-A2611955921B}"/>
    <dgm:cxn modelId="{0D1B1AD7-18E6-4298-9EA2-4A413ABBF119}" type="presOf" srcId="{8477C9A0-0B58-49EA-BEBE-891060554730}" destId="{9C5A0F84-15E5-48D4-99D3-D241B1FD3A1D}" srcOrd="0" destOrd="0" presId="urn:microsoft.com/office/officeart/2005/8/layout/lProcess2"/>
    <dgm:cxn modelId="{FEAFCDDA-E1B3-40CA-B8FC-94FB4175CCF0}" type="presOf" srcId="{A9C28E2D-4641-4726-8C10-637B838AFBD2}" destId="{5FFC4D92-B47D-4AAA-9ACE-9FF002DAA3A5}" srcOrd="0" destOrd="0" presId="urn:microsoft.com/office/officeart/2005/8/layout/lProcess2"/>
    <dgm:cxn modelId="{03C5F0C4-217C-4755-BA54-78A8B0E08F7F}" type="presOf" srcId="{0DB8DE0F-6A5A-488C-B458-74C71CBA8FA9}" destId="{5F011DC6-2235-49C0-A96D-C4ECA7380411}" srcOrd="0" destOrd="0" presId="urn:microsoft.com/office/officeart/2005/8/layout/lProcess2"/>
    <dgm:cxn modelId="{92ADFB17-A03A-41B9-8C0A-7595442AC21F}" type="presOf" srcId="{2CA92F51-D571-495B-B11D-89B583F9F027}" destId="{0F67E043-90CF-4A9E-ADD7-AF076CB1E378}" srcOrd="0" destOrd="0" presId="urn:microsoft.com/office/officeart/2005/8/layout/lProcess2"/>
    <dgm:cxn modelId="{04D2E49C-CDD8-421C-9D08-7B5FD261155A}" type="presOf" srcId="{8477C9A0-0B58-49EA-BEBE-891060554730}" destId="{E8C27751-8F1E-4940-BA65-356AFFD4A89C}" srcOrd="1" destOrd="0" presId="urn:microsoft.com/office/officeart/2005/8/layout/lProcess2"/>
    <dgm:cxn modelId="{C24A46F2-E5ED-4558-8957-9FC9E71F1234}" srcId="{8477C9A0-0B58-49EA-BEBE-891060554730}" destId="{2D6DADB6-3984-4E29-B24A-81AFA33209F0}" srcOrd="0" destOrd="0" parTransId="{47182555-A7CC-4B90-9A9A-B5276FA10021}" sibTransId="{B5BC111D-F969-4BFC-9147-97F408514366}"/>
    <dgm:cxn modelId="{55020E58-1124-41CD-A3F4-B65D6869533B}" type="presOf" srcId="{A9C28E2D-4641-4726-8C10-637B838AFBD2}" destId="{B609C668-93E8-432C-9D7E-8435AF9CC8F6}" srcOrd="1" destOrd="0" presId="urn:microsoft.com/office/officeart/2005/8/layout/lProcess2"/>
    <dgm:cxn modelId="{14ED67FC-9C97-4D7B-85D5-A7D1E9940DED}" type="presParOf" srcId="{0F67E043-90CF-4A9E-ADD7-AF076CB1E378}" destId="{22DD9CCC-0E58-47FF-AF82-22776E78F99F}" srcOrd="0" destOrd="0" presId="urn:microsoft.com/office/officeart/2005/8/layout/lProcess2"/>
    <dgm:cxn modelId="{43D6D6DB-7BAE-4B0A-BC9E-4E2798A2F0FF}" type="presParOf" srcId="{22DD9CCC-0E58-47FF-AF82-22776E78F99F}" destId="{9C5A0F84-15E5-48D4-99D3-D241B1FD3A1D}" srcOrd="0" destOrd="0" presId="urn:microsoft.com/office/officeart/2005/8/layout/lProcess2"/>
    <dgm:cxn modelId="{61E61BC8-6F58-4021-87BE-0A7A3DBDDF5F}" type="presParOf" srcId="{22DD9CCC-0E58-47FF-AF82-22776E78F99F}" destId="{E8C27751-8F1E-4940-BA65-356AFFD4A89C}" srcOrd="1" destOrd="0" presId="urn:microsoft.com/office/officeart/2005/8/layout/lProcess2"/>
    <dgm:cxn modelId="{5DC9034C-686F-432D-8CB7-6764EE10F5E2}" type="presParOf" srcId="{22DD9CCC-0E58-47FF-AF82-22776E78F99F}" destId="{62B2ED8F-678E-4157-8B4F-6B5ECD638210}" srcOrd="2" destOrd="0" presId="urn:microsoft.com/office/officeart/2005/8/layout/lProcess2"/>
    <dgm:cxn modelId="{E4311200-F59A-4E86-A24A-EA7D48B90579}" type="presParOf" srcId="{62B2ED8F-678E-4157-8B4F-6B5ECD638210}" destId="{5EE1776F-C51D-4F1C-B3D3-3C39BE549DAB}" srcOrd="0" destOrd="0" presId="urn:microsoft.com/office/officeart/2005/8/layout/lProcess2"/>
    <dgm:cxn modelId="{98AC405F-2B97-4B9D-889F-8B3CD83EB2AA}" type="presParOf" srcId="{5EE1776F-C51D-4F1C-B3D3-3C39BE549DAB}" destId="{6CA43E7C-DEB5-4AE3-9CC4-52E68E3FB0CE}" srcOrd="0" destOrd="0" presId="urn:microsoft.com/office/officeart/2005/8/layout/lProcess2"/>
    <dgm:cxn modelId="{420681D6-8859-4C98-A960-2A32A69CEFDD}" type="presParOf" srcId="{0F67E043-90CF-4A9E-ADD7-AF076CB1E378}" destId="{3E7EC557-F95D-4BFD-8DA3-33F6CA3BE96F}" srcOrd="1" destOrd="0" presId="urn:microsoft.com/office/officeart/2005/8/layout/lProcess2"/>
    <dgm:cxn modelId="{6952615A-0928-4453-AC69-9A4C92173A38}" type="presParOf" srcId="{0F67E043-90CF-4A9E-ADD7-AF076CB1E378}" destId="{8F11116A-0B6D-4114-B2F1-321D56833DA8}" srcOrd="2" destOrd="0" presId="urn:microsoft.com/office/officeart/2005/8/layout/lProcess2"/>
    <dgm:cxn modelId="{850A79FE-D2E9-4543-9295-46874F31387B}" type="presParOf" srcId="{8F11116A-0B6D-4114-B2F1-321D56833DA8}" destId="{5FFC4D92-B47D-4AAA-9ACE-9FF002DAA3A5}" srcOrd="0" destOrd="0" presId="urn:microsoft.com/office/officeart/2005/8/layout/lProcess2"/>
    <dgm:cxn modelId="{3523310E-1ECE-4346-9DE1-9E10CF3605B2}" type="presParOf" srcId="{8F11116A-0B6D-4114-B2F1-321D56833DA8}" destId="{B609C668-93E8-432C-9D7E-8435AF9CC8F6}" srcOrd="1" destOrd="0" presId="urn:microsoft.com/office/officeart/2005/8/layout/lProcess2"/>
    <dgm:cxn modelId="{3E83E26F-D77A-4C31-9201-53406FB60DB7}" type="presParOf" srcId="{8F11116A-0B6D-4114-B2F1-321D56833DA8}" destId="{E88041C6-59F1-488C-9CEF-B4273823BBA2}" srcOrd="2" destOrd="0" presId="urn:microsoft.com/office/officeart/2005/8/layout/lProcess2"/>
    <dgm:cxn modelId="{1BB1F22A-4EBE-412B-A77E-9BB94E21E966}" type="presParOf" srcId="{E88041C6-59F1-488C-9CEF-B4273823BBA2}" destId="{74BA6388-FA88-4A42-B7B0-49A97AFE22DE}" srcOrd="0" destOrd="0" presId="urn:microsoft.com/office/officeart/2005/8/layout/lProcess2"/>
    <dgm:cxn modelId="{DFFCFC2D-64FF-4B56-BA47-519CFF0BDFD9}" type="presParOf" srcId="{74BA6388-FA88-4A42-B7B0-49A97AFE22DE}" destId="{5F011DC6-2235-49C0-A96D-C4ECA738041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E82529-D7C8-4845-A45A-4A3572A108B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CN" altLang="en-US"/>
        </a:p>
      </dgm:t>
    </dgm:pt>
    <dgm:pt modelId="{A796B70B-C302-4F8D-A31B-83D6C9D049C7}">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000" b="1" dirty="0" smtClean="0"/>
            <a:t>成本计算对象与成本计算单位</a:t>
          </a:r>
          <a:endParaRPr lang="zh-CN" altLang="en-US" sz="2000" b="1" dirty="0"/>
        </a:p>
      </dgm:t>
    </dgm:pt>
    <dgm:pt modelId="{8950DAF3-9148-4EC1-8120-3D9E18DEF495}" type="parTrans" cxnId="{A904ED9D-7464-4591-B9CB-3774B0A855B6}">
      <dgm:prSet/>
      <dgm:spPr/>
      <dgm:t>
        <a:bodyPr/>
        <a:lstStyle/>
        <a:p>
          <a:endParaRPr lang="zh-CN" altLang="en-US" sz="1400" b="1"/>
        </a:p>
      </dgm:t>
    </dgm:pt>
    <dgm:pt modelId="{ABA6A16E-779C-4A90-B91B-C0BB00372087}" type="sibTrans" cxnId="{A904ED9D-7464-4591-B9CB-3774B0A855B6}">
      <dgm:prSet/>
      <dgm:spPr/>
      <dgm:t>
        <a:bodyPr/>
        <a:lstStyle/>
        <a:p>
          <a:endParaRPr lang="zh-CN" altLang="en-US" sz="1400" b="1"/>
        </a:p>
      </dgm:t>
    </dgm:pt>
    <dgm:pt modelId="{ECD57F69-5458-45BC-8F55-DD29AEF341C6}">
      <dgm:prSet custT="1"/>
      <dgm:spPr>
        <a:solidFill>
          <a:schemeClr val="bg2">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600" b="1" u="sng" dirty="0" smtClean="0">
              <a:latin typeface="宋体" pitchFamily="2" charset="-122"/>
              <a:ea typeface="宋体" pitchFamily="2" charset="-122"/>
            </a:rPr>
            <a:t>作业环节</a:t>
          </a:r>
          <a:r>
            <a:rPr lang="zh-CN" altLang="en-US" sz="1600" b="1" u="none" dirty="0" smtClean="0">
              <a:latin typeface="宋体" pitchFamily="2" charset="-122"/>
              <a:ea typeface="宋体" pitchFamily="2" charset="-122"/>
            </a:rPr>
            <a:t> </a:t>
          </a:r>
          <a:r>
            <a:rPr lang="zh-CN" altLang="en-US" sz="1600" b="1" dirty="0" smtClean="0">
              <a:latin typeface="宋体" pitchFamily="2" charset="-122"/>
              <a:ea typeface="宋体" pitchFamily="2" charset="-122"/>
            </a:rPr>
            <a:t>成本计算单位因作业不同而不一。</a:t>
          </a:r>
          <a:endParaRPr lang="zh-CN" altLang="en-US" sz="1600" b="1" dirty="0">
            <a:latin typeface="宋体" pitchFamily="2" charset="-122"/>
            <a:ea typeface="宋体" pitchFamily="2" charset="-122"/>
          </a:endParaRPr>
        </a:p>
      </dgm:t>
    </dgm:pt>
    <dgm:pt modelId="{1C96BA96-017E-4676-8B6C-94FC3AD6F381}" type="sibTrans" cxnId="{845C188F-F91F-4D45-B5DF-F601361307CB}">
      <dgm:prSet/>
      <dgm:spPr/>
      <dgm:t>
        <a:bodyPr/>
        <a:lstStyle/>
        <a:p>
          <a:endParaRPr lang="zh-CN" altLang="en-US" sz="1400" b="1"/>
        </a:p>
      </dgm:t>
    </dgm:pt>
    <dgm:pt modelId="{B647D6EF-F2CC-4717-A74E-2E396CC0A67C}" type="parTrans" cxnId="{845C188F-F91F-4D45-B5DF-F601361307CB}">
      <dgm:prSet/>
      <dgm:spPr/>
      <dgm:t>
        <a:bodyPr/>
        <a:lstStyle/>
        <a:p>
          <a:endParaRPr lang="zh-CN" altLang="en-US" sz="1400" b="1"/>
        </a:p>
      </dgm:t>
    </dgm:pt>
    <dgm:pt modelId="{3DA055DE-589E-4500-9F1E-437A860E85B7}">
      <dgm:prSet custT="1"/>
      <dgm:spPr>
        <a:solidFill>
          <a:schemeClr val="bg2">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600" b="1" u="sng" dirty="0" smtClean="0">
              <a:latin typeface="宋体" pitchFamily="2" charset="-122"/>
              <a:ea typeface="宋体" pitchFamily="2" charset="-122"/>
            </a:rPr>
            <a:t>航次</a:t>
          </a:r>
          <a:r>
            <a:rPr lang="zh-CN" sz="1600" b="1" dirty="0" smtClean="0">
              <a:latin typeface="宋体" pitchFamily="2" charset="-122"/>
              <a:ea typeface="宋体" pitchFamily="2" charset="-122"/>
            </a:rPr>
            <a:t> 成本计算单位为</a:t>
          </a:r>
          <a:r>
            <a:rPr lang="en-US" sz="1600" b="1" dirty="0" smtClean="0">
              <a:latin typeface="宋体" pitchFamily="2" charset="-122"/>
              <a:ea typeface="宋体" pitchFamily="2" charset="-122"/>
            </a:rPr>
            <a:t>10</a:t>
          </a:r>
          <a:r>
            <a:rPr lang="en-US" sz="1600" b="1" baseline="30000" dirty="0" smtClean="0">
              <a:latin typeface="宋体" pitchFamily="2" charset="-122"/>
              <a:ea typeface="宋体" pitchFamily="2" charset="-122"/>
            </a:rPr>
            <a:t>3</a:t>
          </a:r>
          <a:r>
            <a:rPr lang="en-US" sz="1600" b="1" dirty="0" smtClean="0">
              <a:latin typeface="宋体" pitchFamily="2" charset="-122"/>
              <a:ea typeface="宋体" pitchFamily="2" charset="-122"/>
            </a:rPr>
            <a:t>t•n mile</a:t>
          </a:r>
          <a:r>
            <a:rPr lang="zh-CN" sz="1600" b="1" dirty="0" smtClean="0">
              <a:latin typeface="宋体" pitchFamily="2" charset="-122"/>
              <a:ea typeface="宋体" pitchFamily="2" charset="-122"/>
            </a:rPr>
            <a:t>。</a:t>
          </a:r>
          <a:endParaRPr lang="zh-CN" sz="1600" b="1" dirty="0">
            <a:latin typeface="宋体" pitchFamily="2" charset="-122"/>
            <a:ea typeface="宋体" pitchFamily="2" charset="-122"/>
          </a:endParaRPr>
        </a:p>
      </dgm:t>
    </dgm:pt>
    <dgm:pt modelId="{D6131BD9-32D6-4FB6-A048-F0BDA76B3162}" type="sibTrans" cxnId="{432447F6-7DF0-408A-AB0C-D8FF845046A8}">
      <dgm:prSet/>
      <dgm:spPr/>
      <dgm:t>
        <a:bodyPr/>
        <a:lstStyle/>
        <a:p>
          <a:endParaRPr lang="zh-CN" altLang="en-US" sz="1400" b="1"/>
        </a:p>
      </dgm:t>
    </dgm:pt>
    <dgm:pt modelId="{B5A3FB76-6ABC-4AD8-9EC6-B4E70A2040B5}" type="parTrans" cxnId="{432447F6-7DF0-408A-AB0C-D8FF845046A8}">
      <dgm:prSet/>
      <dgm:spPr/>
      <dgm:t>
        <a:bodyPr/>
        <a:lstStyle/>
        <a:p>
          <a:endParaRPr lang="zh-CN" altLang="en-US" sz="1400" b="1"/>
        </a:p>
      </dgm:t>
    </dgm:pt>
    <dgm:pt modelId="{3A6E39FE-89EE-4815-9E36-29A24FFB6FDF}">
      <dgm:prSet custT="1"/>
      <dgm:spPr>
        <a:solidFill>
          <a:schemeClr val="bg2">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600" b="1" u="sng" dirty="0" smtClean="0">
              <a:latin typeface="宋体" pitchFamily="2" charset="-122"/>
              <a:ea typeface="宋体" pitchFamily="2" charset="-122"/>
            </a:rPr>
            <a:t>航线</a:t>
          </a:r>
          <a:r>
            <a:rPr lang="zh-CN" sz="1600" b="1" dirty="0" smtClean="0">
              <a:latin typeface="宋体" pitchFamily="2" charset="-122"/>
              <a:ea typeface="宋体" pitchFamily="2" charset="-122"/>
            </a:rPr>
            <a:t> 成本计算单位为</a:t>
          </a:r>
          <a:r>
            <a:rPr lang="en-US" sz="1600" b="1" dirty="0" smtClean="0">
              <a:latin typeface="宋体" pitchFamily="2" charset="-122"/>
              <a:ea typeface="宋体" pitchFamily="2" charset="-122"/>
            </a:rPr>
            <a:t>10</a:t>
          </a:r>
          <a:r>
            <a:rPr lang="en-US" sz="1600" b="1" baseline="30000" dirty="0" smtClean="0">
              <a:latin typeface="宋体" pitchFamily="2" charset="-122"/>
              <a:ea typeface="宋体" pitchFamily="2" charset="-122"/>
            </a:rPr>
            <a:t>3</a:t>
          </a:r>
          <a:r>
            <a:rPr lang="en-US" sz="1600" b="1" dirty="0" smtClean="0">
              <a:latin typeface="宋体" pitchFamily="2" charset="-122"/>
              <a:ea typeface="宋体" pitchFamily="2" charset="-122"/>
            </a:rPr>
            <a:t>t</a:t>
          </a:r>
          <a:r>
            <a:rPr lang="zh-CN" sz="1600" b="1" dirty="0" smtClean="0">
              <a:latin typeface="宋体" pitchFamily="2" charset="-122"/>
              <a:ea typeface="宋体" pitchFamily="2" charset="-122"/>
            </a:rPr>
            <a:t>。</a:t>
          </a:r>
          <a:endParaRPr lang="zh-CN" sz="1600" b="1" dirty="0">
            <a:latin typeface="宋体" pitchFamily="2" charset="-122"/>
            <a:ea typeface="宋体" pitchFamily="2" charset="-122"/>
          </a:endParaRPr>
        </a:p>
      </dgm:t>
    </dgm:pt>
    <dgm:pt modelId="{66DD41AB-2FE5-4410-B896-AC0F68E04868}" type="sibTrans" cxnId="{6D2A2527-5BFE-4479-BC72-EA7DB703C0D5}">
      <dgm:prSet/>
      <dgm:spPr/>
      <dgm:t>
        <a:bodyPr/>
        <a:lstStyle/>
        <a:p>
          <a:endParaRPr lang="zh-CN" altLang="en-US" sz="1400" b="1"/>
        </a:p>
      </dgm:t>
    </dgm:pt>
    <dgm:pt modelId="{313194C2-6B15-42F2-978C-97098D4704C5}" type="parTrans" cxnId="{6D2A2527-5BFE-4479-BC72-EA7DB703C0D5}">
      <dgm:prSet/>
      <dgm:spPr/>
      <dgm:t>
        <a:bodyPr/>
        <a:lstStyle/>
        <a:p>
          <a:endParaRPr lang="zh-CN" altLang="en-US" sz="1400" b="1"/>
        </a:p>
      </dgm:t>
    </dgm:pt>
    <dgm:pt modelId="{6041BC5D-75B0-4FE4-861E-EC43BC9A069C}">
      <dgm:prSet phldrT="[文本]" custT="1"/>
      <dgm:spPr>
        <a:solidFill>
          <a:schemeClr val="bg2">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600" b="1" u="sng" dirty="0" smtClean="0">
              <a:latin typeface="宋体" pitchFamily="2" charset="-122"/>
              <a:ea typeface="宋体" pitchFamily="2" charset="-122"/>
            </a:rPr>
            <a:t>单船</a:t>
          </a:r>
          <a:r>
            <a:rPr lang="zh-CN" sz="1600" b="1" dirty="0" smtClean="0">
              <a:latin typeface="宋体" pitchFamily="2" charset="-122"/>
              <a:ea typeface="宋体" pitchFamily="2" charset="-122"/>
            </a:rPr>
            <a:t> </a:t>
          </a:r>
          <a:r>
            <a:rPr lang="en-US" sz="1600" b="1" dirty="0" smtClean="0">
              <a:latin typeface="宋体" pitchFamily="2" charset="-122"/>
              <a:ea typeface="宋体" pitchFamily="2" charset="-122"/>
            </a:rPr>
            <a:t>通常以“千吨海里”作为成本计算单位，符号为10</a:t>
          </a:r>
          <a:r>
            <a:rPr lang="en-US" sz="1600" b="1" baseline="30000" dirty="0" smtClean="0">
              <a:latin typeface="宋体" pitchFamily="2" charset="-122"/>
              <a:ea typeface="宋体" pitchFamily="2" charset="-122"/>
            </a:rPr>
            <a:t>3</a:t>
          </a:r>
          <a:r>
            <a:rPr lang="en-US" sz="1600" b="1" dirty="0" smtClean="0">
              <a:latin typeface="宋体" pitchFamily="2" charset="-122"/>
              <a:ea typeface="宋体" pitchFamily="2" charset="-122"/>
            </a:rPr>
            <a:t>t•n mile</a:t>
          </a:r>
          <a:r>
            <a:rPr lang="zh-CN" sz="1600" b="1" dirty="0" smtClean="0">
              <a:latin typeface="宋体" pitchFamily="2" charset="-122"/>
              <a:ea typeface="宋体" pitchFamily="2" charset="-122"/>
            </a:rPr>
            <a:t>。</a:t>
          </a:r>
          <a:endParaRPr lang="zh-CN" altLang="en-US" sz="1600" b="1" dirty="0">
            <a:latin typeface="宋体" pitchFamily="2" charset="-122"/>
            <a:ea typeface="宋体" pitchFamily="2" charset="-122"/>
          </a:endParaRPr>
        </a:p>
      </dgm:t>
    </dgm:pt>
    <dgm:pt modelId="{2D4167F2-6D03-4558-BB43-BA28140DBB5D}" type="sibTrans" cxnId="{346C3CDA-E9B7-4BA5-AD17-2CA5319C14FD}">
      <dgm:prSet/>
      <dgm:spPr/>
      <dgm:t>
        <a:bodyPr/>
        <a:lstStyle/>
        <a:p>
          <a:endParaRPr lang="zh-CN" altLang="en-US" sz="1400" b="1"/>
        </a:p>
      </dgm:t>
    </dgm:pt>
    <dgm:pt modelId="{B647F6DC-8A29-4D3A-9775-C36ED8507813}" type="parTrans" cxnId="{346C3CDA-E9B7-4BA5-AD17-2CA5319C14FD}">
      <dgm:prSet/>
      <dgm:spPr/>
      <dgm:t>
        <a:bodyPr/>
        <a:lstStyle/>
        <a:p>
          <a:endParaRPr lang="zh-CN" altLang="en-US" sz="1400" b="1"/>
        </a:p>
      </dgm:t>
    </dgm:pt>
    <dgm:pt modelId="{1E4306DF-F545-4FA5-8843-793AB5702517}">
      <dgm:prSet phldrT="[文本]" custT="1"/>
      <dgm:spPr>
        <a:solidFill>
          <a:schemeClr val="bg2">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600" b="1" u="sng" dirty="0" smtClean="0">
              <a:latin typeface="宋体" pitchFamily="2" charset="-122"/>
              <a:ea typeface="宋体" pitchFamily="2" charset="-122"/>
            </a:rPr>
            <a:t>船型</a:t>
          </a:r>
          <a:r>
            <a:rPr lang="zh-CN" sz="1600" b="1" dirty="0" smtClean="0">
              <a:latin typeface="宋体" pitchFamily="2" charset="-122"/>
              <a:ea typeface="宋体" pitchFamily="2" charset="-122"/>
            </a:rPr>
            <a:t> 成本计算单位为</a:t>
          </a:r>
          <a:r>
            <a:rPr lang="en-US" sz="1600" b="1" dirty="0" smtClean="0">
              <a:latin typeface="宋体" pitchFamily="2" charset="-122"/>
              <a:ea typeface="宋体" pitchFamily="2" charset="-122"/>
            </a:rPr>
            <a:t>10</a:t>
          </a:r>
          <a:r>
            <a:rPr lang="en-US" sz="1600" b="1" baseline="30000" dirty="0" smtClean="0">
              <a:latin typeface="宋体" pitchFamily="2" charset="-122"/>
              <a:ea typeface="宋体" pitchFamily="2" charset="-122"/>
            </a:rPr>
            <a:t>3</a:t>
          </a:r>
          <a:r>
            <a:rPr lang="en-US" sz="1600" b="1" dirty="0" smtClean="0">
              <a:latin typeface="宋体" pitchFamily="2" charset="-122"/>
              <a:ea typeface="宋体" pitchFamily="2" charset="-122"/>
            </a:rPr>
            <a:t>t•n mile</a:t>
          </a:r>
          <a:r>
            <a:rPr lang="zh-CN" sz="1600" b="1" dirty="0" smtClean="0">
              <a:latin typeface="宋体" pitchFamily="2" charset="-122"/>
              <a:ea typeface="宋体" pitchFamily="2" charset="-122"/>
            </a:rPr>
            <a:t>。</a:t>
          </a:r>
          <a:endParaRPr lang="zh-CN" altLang="en-US" sz="1600" b="1" dirty="0">
            <a:latin typeface="宋体" pitchFamily="2" charset="-122"/>
            <a:ea typeface="宋体" pitchFamily="2" charset="-122"/>
          </a:endParaRPr>
        </a:p>
      </dgm:t>
    </dgm:pt>
    <dgm:pt modelId="{42D85E9E-E8FF-4E9E-B4B3-73CF6979226A}" type="parTrans" cxnId="{DA443FFB-8E8B-4282-8A89-63C3835FD33C}">
      <dgm:prSet/>
      <dgm:spPr/>
      <dgm:t>
        <a:bodyPr/>
        <a:lstStyle/>
        <a:p>
          <a:endParaRPr lang="zh-CN" altLang="en-US" sz="1400" b="1"/>
        </a:p>
      </dgm:t>
    </dgm:pt>
    <dgm:pt modelId="{F9F211E1-1944-4C04-A89A-858898512F4A}" type="sibTrans" cxnId="{DA443FFB-8E8B-4282-8A89-63C3835FD33C}">
      <dgm:prSet/>
      <dgm:spPr/>
      <dgm:t>
        <a:bodyPr/>
        <a:lstStyle/>
        <a:p>
          <a:endParaRPr lang="zh-CN" altLang="en-US" sz="1400" b="1"/>
        </a:p>
      </dgm:t>
    </dgm:pt>
    <dgm:pt modelId="{542B9C8B-629D-4E73-8DE7-B68E7BAB0AB3}" type="pres">
      <dgm:prSet presAssocID="{DEE82529-D7C8-4845-A45A-4A3572A108BD}" presName="Name0" presStyleCnt="0">
        <dgm:presLayoutVars>
          <dgm:dir/>
          <dgm:animLvl val="lvl"/>
          <dgm:resizeHandles val="exact"/>
        </dgm:presLayoutVars>
      </dgm:prSet>
      <dgm:spPr/>
      <dgm:t>
        <a:bodyPr/>
        <a:lstStyle/>
        <a:p>
          <a:endParaRPr lang="zh-CN" altLang="en-US"/>
        </a:p>
      </dgm:t>
    </dgm:pt>
    <dgm:pt modelId="{DB9A8B0A-3C37-477B-99A4-304569B6CE41}" type="pres">
      <dgm:prSet presAssocID="{A796B70B-C302-4F8D-A31B-83D6C9D049C7}" presName="composite" presStyleCnt="0"/>
      <dgm:spPr/>
    </dgm:pt>
    <dgm:pt modelId="{D99C0BC4-B6A2-4F60-AC58-979FA3696B92}" type="pres">
      <dgm:prSet presAssocID="{A796B70B-C302-4F8D-A31B-83D6C9D049C7}" presName="parTx" presStyleLbl="alignNode1" presStyleIdx="0" presStyleCnt="1">
        <dgm:presLayoutVars>
          <dgm:chMax val="0"/>
          <dgm:chPref val="0"/>
          <dgm:bulletEnabled val="1"/>
        </dgm:presLayoutVars>
      </dgm:prSet>
      <dgm:spPr/>
      <dgm:t>
        <a:bodyPr/>
        <a:lstStyle/>
        <a:p>
          <a:endParaRPr lang="zh-CN" altLang="en-US"/>
        </a:p>
      </dgm:t>
    </dgm:pt>
    <dgm:pt modelId="{7B020392-9CA0-4D0C-AE13-ABE3CD7B22FD}" type="pres">
      <dgm:prSet presAssocID="{A796B70B-C302-4F8D-A31B-83D6C9D049C7}" presName="desTx" presStyleLbl="alignAccFollowNode1" presStyleIdx="0" presStyleCnt="1">
        <dgm:presLayoutVars>
          <dgm:bulletEnabled val="1"/>
        </dgm:presLayoutVars>
      </dgm:prSet>
      <dgm:spPr/>
      <dgm:t>
        <a:bodyPr/>
        <a:lstStyle/>
        <a:p>
          <a:endParaRPr lang="zh-CN" altLang="en-US"/>
        </a:p>
      </dgm:t>
    </dgm:pt>
  </dgm:ptLst>
  <dgm:cxnLst>
    <dgm:cxn modelId="{F6BCED07-293C-4353-91B8-9908569AE943}" type="presOf" srcId="{DEE82529-D7C8-4845-A45A-4A3572A108BD}" destId="{542B9C8B-629D-4E73-8DE7-B68E7BAB0AB3}" srcOrd="0" destOrd="0" presId="urn:microsoft.com/office/officeart/2005/8/layout/hList1"/>
    <dgm:cxn modelId="{845C188F-F91F-4D45-B5DF-F601361307CB}" srcId="{A796B70B-C302-4F8D-A31B-83D6C9D049C7}" destId="{ECD57F69-5458-45BC-8F55-DD29AEF341C6}" srcOrd="4" destOrd="0" parTransId="{B647D6EF-F2CC-4717-A74E-2E396CC0A67C}" sibTransId="{1C96BA96-017E-4676-8B6C-94FC3AD6F381}"/>
    <dgm:cxn modelId="{346C3CDA-E9B7-4BA5-AD17-2CA5319C14FD}" srcId="{A796B70B-C302-4F8D-A31B-83D6C9D049C7}" destId="{6041BC5D-75B0-4FE4-861E-EC43BC9A069C}" srcOrd="0" destOrd="0" parTransId="{B647F6DC-8A29-4D3A-9775-C36ED8507813}" sibTransId="{2D4167F2-6D03-4558-BB43-BA28140DBB5D}"/>
    <dgm:cxn modelId="{6D2A2527-5BFE-4479-BC72-EA7DB703C0D5}" srcId="{A796B70B-C302-4F8D-A31B-83D6C9D049C7}" destId="{3A6E39FE-89EE-4815-9E36-29A24FFB6FDF}" srcOrd="2" destOrd="0" parTransId="{313194C2-6B15-42F2-978C-97098D4704C5}" sibTransId="{66DD41AB-2FE5-4410-B896-AC0F68E04868}"/>
    <dgm:cxn modelId="{432447F6-7DF0-408A-AB0C-D8FF845046A8}" srcId="{A796B70B-C302-4F8D-A31B-83D6C9D049C7}" destId="{3DA055DE-589E-4500-9F1E-437A860E85B7}" srcOrd="3" destOrd="0" parTransId="{B5A3FB76-6ABC-4AD8-9EC6-B4E70A2040B5}" sibTransId="{D6131BD9-32D6-4FB6-A048-F0BDA76B3162}"/>
    <dgm:cxn modelId="{A904ED9D-7464-4591-B9CB-3774B0A855B6}" srcId="{DEE82529-D7C8-4845-A45A-4A3572A108BD}" destId="{A796B70B-C302-4F8D-A31B-83D6C9D049C7}" srcOrd="0" destOrd="0" parTransId="{8950DAF3-9148-4EC1-8120-3D9E18DEF495}" sibTransId="{ABA6A16E-779C-4A90-B91B-C0BB00372087}"/>
    <dgm:cxn modelId="{664DDEEE-2F4F-4709-9746-C3238FC01B94}" type="presOf" srcId="{3A6E39FE-89EE-4815-9E36-29A24FFB6FDF}" destId="{7B020392-9CA0-4D0C-AE13-ABE3CD7B22FD}" srcOrd="0" destOrd="2" presId="urn:microsoft.com/office/officeart/2005/8/layout/hList1"/>
    <dgm:cxn modelId="{DA443FFB-8E8B-4282-8A89-63C3835FD33C}" srcId="{A796B70B-C302-4F8D-A31B-83D6C9D049C7}" destId="{1E4306DF-F545-4FA5-8843-793AB5702517}" srcOrd="1" destOrd="0" parTransId="{42D85E9E-E8FF-4E9E-B4B3-73CF6979226A}" sibTransId="{F9F211E1-1944-4C04-A89A-858898512F4A}"/>
    <dgm:cxn modelId="{C4633715-CE7E-433C-88BA-EF2C550168CE}" type="presOf" srcId="{ECD57F69-5458-45BC-8F55-DD29AEF341C6}" destId="{7B020392-9CA0-4D0C-AE13-ABE3CD7B22FD}" srcOrd="0" destOrd="4" presId="urn:microsoft.com/office/officeart/2005/8/layout/hList1"/>
    <dgm:cxn modelId="{60837261-4F7D-4102-8D0E-01F18C8184AA}" type="presOf" srcId="{6041BC5D-75B0-4FE4-861E-EC43BC9A069C}" destId="{7B020392-9CA0-4D0C-AE13-ABE3CD7B22FD}" srcOrd="0" destOrd="0" presId="urn:microsoft.com/office/officeart/2005/8/layout/hList1"/>
    <dgm:cxn modelId="{65BEBD1C-64A8-4C25-A1EB-D7FAAD19A32B}" type="presOf" srcId="{1E4306DF-F545-4FA5-8843-793AB5702517}" destId="{7B020392-9CA0-4D0C-AE13-ABE3CD7B22FD}" srcOrd="0" destOrd="1" presId="urn:microsoft.com/office/officeart/2005/8/layout/hList1"/>
    <dgm:cxn modelId="{4DA41108-AF65-4FDA-932F-D5DB6AFBFF00}" type="presOf" srcId="{A796B70B-C302-4F8D-A31B-83D6C9D049C7}" destId="{D99C0BC4-B6A2-4F60-AC58-979FA3696B92}" srcOrd="0" destOrd="0" presId="urn:microsoft.com/office/officeart/2005/8/layout/hList1"/>
    <dgm:cxn modelId="{FB2E8933-46AE-41A0-BA1C-F7629237982D}" type="presOf" srcId="{3DA055DE-589E-4500-9F1E-437A860E85B7}" destId="{7B020392-9CA0-4D0C-AE13-ABE3CD7B22FD}" srcOrd="0" destOrd="3" presId="urn:microsoft.com/office/officeart/2005/8/layout/hList1"/>
    <dgm:cxn modelId="{F758B5A1-CB30-460C-86CD-8A4F071D27CF}" type="presParOf" srcId="{542B9C8B-629D-4E73-8DE7-B68E7BAB0AB3}" destId="{DB9A8B0A-3C37-477B-99A4-304569B6CE41}" srcOrd="0" destOrd="0" presId="urn:microsoft.com/office/officeart/2005/8/layout/hList1"/>
    <dgm:cxn modelId="{1DB8915A-BD11-4F45-B524-C724687B4B56}" type="presParOf" srcId="{DB9A8B0A-3C37-477B-99A4-304569B6CE41}" destId="{D99C0BC4-B6A2-4F60-AC58-979FA3696B92}" srcOrd="0" destOrd="0" presId="urn:microsoft.com/office/officeart/2005/8/layout/hList1"/>
    <dgm:cxn modelId="{A96DE563-DA12-42C1-9285-7A24BB8D6CC9}" type="presParOf" srcId="{DB9A8B0A-3C37-477B-99A4-304569B6CE41}" destId="{7B020392-9CA0-4D0C-AE13-ABE3CD7B22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A37AF9-C2FA-4ABC-8CCB-13ED70EE392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zh-CN" altLang="en-US"/>
        </a:p>
      </dgm:t>
    </dgm:pt>
    <dgm:pt modelId="{7235A3C9-CC27-4E70-968C-3CBC924E2B38}">
      <dgm:prSet phldrT="[文本]"/>
      <dgm:spPr/>
      <dgm:t>
        <a:bodyPr/>
        <a:lstStyle/>
        <a:p>
          <a:pPr algn="l"/>
          <a:r>
            <a:rPr lang="zh-CN" b="1" dirty="0" smtClean="0">
              <a:latin typeface="宋体" pitchFamily="2" charset="-122"/>
              <a:ea typeface="宋体" pitchFamily="2" charset="-122"/>
            </a:rPr>
            <a:t>沿海货运按月计算成本</a:t>
          </a:r>
          <a:endParaRPr lang="zh-CN" altLang="en-US" b="1" dirty="0">
            <a:latin typeface="宋体" pitchFamily="2" charset="-122"/>
            <a:ea typeface="宋体" pitchFamily="2" charset="-122"/>
          </a:endParaRPr>
        </a:p>
      </dgm:t>
    </dgm:pt>
    <dgm:pt modelId="{B5933C09-EE71-4ADD-A95E-877096DDEF52}" type="parTrans" cxnId="{68D42E14-0B9B-49C6-90F4-AE2DDBF3F39E}">
      <dgm:prSet/>
      <dgm:spPr/>
      <dgm:t>
        <a:bodyPr/>
        <a:lstStyle/>
        <a:p>
          <a:pPr algn="l"/>
          <a:endParaRPr lang="zh-CN" altLang="en-US" b="1">
            <a:latin typeface="宋体" pitchFamily="2" charset="-122"/>
            <a:ea typeface="宋体" pitchFamily="2" charset="-122"/>
          </a:endParaRPr>
        </a:p>
      </dgm:t>
    </dgm:pt>
    <dgm:pt modelId="{A2A6DF22-1EE2-40B0-9FCF-153E8F8B3CDC}" type="sibTrans" cxnId="{68D42E14-0B9B-49C6-90F4-AE2DDBF3F39E}">
      <dgm:prSet/>
      <dgm:spPr/>
      <dgm:t>
        <a:bodyPr/>
        <a:lstStyle/>
        <a:p>
          <a:pPr algn="l"/>
          <a:endParaRPr lang="zh-CN" altLang="en-US" b="1">
            <a:latin typeface="宋体" pitchFamily="2" charset="-122"/>
            <a:ea typeface="宋体" pitchFamily="2" charset="-122"/>
          </a:endParaRPr>
        </a:p>
      </dgm:t>
    </dgm:pt>
    <dgm:pt modelId="{9F600EB0-930D-471E-8B5F-ABD4906EBDF2}">
      <dgm:prSet phldrT="[文本]" custT="1"/>
      <dgm:spPr>
        <a:solidFill>
          <a:schemeClr val="bg1">
            <a:lumMod val="95000"/>
          </a:schemeClr>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x-none" sz="1600" b="0" dirty="0" smtClean="0">
              <a:solidFill>
                <a:schemeClr val="tx1"/>
              </a:solidFill>
              <a:latin typeface="宋体" pitchFamily="2" charset="-122"/>
              <a:ea typeface="宋体" pitchFamily="2" charset="-122"/>
            </a:rPr>
            <a:t>为了简化成本计算，通常以月为成本计算期，按日历的月、季、年计算成本。单船以月末的最后一天为成本计算截止时间。</a:t>
          </a:r>
          <a:r>
            <a:rPr lang="zh-CN" altLang="zh-CN" sz="1600" b="0" dirty="0" smtClean="0">
              <a:solidFill>
                <a:schemeClr val="tx1"/>
              </a:solidFill>
              <a:latin typeface="宋体" pitchFamily="2" charset="-122"/>
              <a:ea typeface="宋体" pitchFamily="2" charset="-122"/>
            </a:rPr>
            <a:t>沿海货运按月计算成本时，</a:t>
          </a:r>
          <a:r>
            <a:rPr lang="zh-CN" altLang="zh-CN" sz="1600" b="1" dirty="0" smtClean="0">
              <a:solidFill>
                <a:schemeClr val="tx1"/>
              </a:solidFill>
              <a:latin typeface="宋体" pitchFamily="2" charset="-122"/>
              <a:ea typeface="宋体" pitchFamily="2" charset="-122"/>
            </a:rPr>
            <a:t>当月费用发生额全数列入当月已完航次成本，对于当月未完航次的燃料费用不列入当月发生额</a:t>
          </a:r>
          <a:r>
            <a:rPr lang="zh-CN" altLang="zh-CN" sz="1600" b="0" dirty="0" smtClean="0">
              <a:solidFill>
                <a:schemeClr val="tx1"/>
              </a:solidFill>
              <a:latin typeface="宋体" pitchFamily="2" charset="-122"/>
              <a:ea typeface="宋体" pitchFamily="2" charset="-122"/>
            </a:rPr>
            <a:t>。沿海货运按月计算成本示意图见图</a:t>
          </a:r>
          <a:r>
            <a:rPr lang="en-US" altLang="zh-CN" sz="1600" b="0" dirty="0" smtClean="0">
              <a:solidFill>
                <a:schemeClr val="tx1"/>
              </a:solidFill>
              <a:latin typeface="宋体" pitchFamily="2" charset="-122"/>
              <a:ea typeface="宋体" pitchFamily="2" charset="-122"/>
            </a:rPr>
            <a:t>8-1</a:t>
          </a:r>
          <a:endParaRPr lang="zh-CN" altLang="en-US" sz="1600" b="0" dirty="0">
            <a:solidFill>
              <a:schemeClr val="tx1"/>
            </a:solidFill>
            <a:latin typeface="宋体" pitchFamily="2" charset="-122"/>
            <a:ea typeface="宋体" pitchFamily="2" charset="-122"/>
          </a:endParaRPr>
        </a:p>
      </dgm:t>
    </dgm:pt>
    <dgm:pt modelId="{05F37B8A-3A25-416B-AE31-C18657024B85}" type="parTrans" cxnId="{DEC05D7F-AF15-4E48-98BE-9C01001FB92D}">
      <dgm:prSet/>
      <dgm:spPr/>
      <dgm:t>
        <a:bodyPr/>
        <a:lstStyle/>
        <a:p>
          <a:pPr algn="l"/>
          <a:endParaRPr lang="zh-CN" altLang="en-US" b="1">
            <a:latin typeface="宋体" pitchFamily="2" charset="-122"/>
            <a:ea typeface="宋体" pitchFamily="2" charset="-122"/>
          </a:endParaRPr>
        </a:p>
      </dgm:t>
    </dgm:pt>
    <dgm:pt modelId="{C4D9343E-ED7C-47F9-A35D-B109CA48A54B}" type="sibTrans" cxnId="{DEC05D7F-AF15-4E48-98BE-9C01001FB92D}">
      <dgm:prSet/>
      <dgm:spPr/>
      <dgm:t>
        <a:bodyPr/>
        <a:lstStyle/>
        <a:p>
          <a:pPr algn="l"/>
          <a:endParaRPr lang="zh-CN" altLang="en-US" b="1">
            <a:latin typeface="宋体" pitchFamily="2" charset="-122"/>
            <a:ea typeface="宋体" pitchFamily="2" charset="-122"/>
          </a:endParaRPr>
        </a:p>
      </dgm:t>
    </dgm:pt>
    <dgm:pt modelId="{5265DB9E-4B8A-475A-9372-8150D964AEDA}">
      <dgm:prSet phldrT="[文本]"/>
      <dgm:spPr/>
      <dgm:t>
        <a:bodyPr/>
        <a:lstStyle/>
        <a:p>
          <a:pPr algn="l"/>
          <a:r>
            <a:rPr lang="zh-CN" b="1" dirty="0" smtClean="0">
              <a:latin typeface="宋体" pitchFamily="2" charset="-122"/>
              <a:ea typeface="宋体" pitchFamily="2" charset="-122"/>
            </a:rPr>
            <a:t>远洋货运按航次计算成本</a:t>
          </a:r>
          <a:endParaRPr lang="zh-CN" altLang="en-US" b="1" dirty="0">
            <a:latin typeface="宋体" pitchFamily="2" charset="-122"/>
            <a:ea typeface="宋体" pitchFamily="2" charset="-122"/>
          </a:endParaRPr>
        </a:p>
      </dgm:t>
    </dgm:pt>
    <dgm:pt modelId="{3A8BBC74-EA19-4463-8EB6-541064C91D7E}" type="parTrans" cxnId="{58DB928B-3220-48DF-9518-7328DFDF40B6}">
      <dgm:prSet/>
      <dgm:spPr/>
      <dgm:t>
        <a:bodyPr/>
        <a:lstStyle/>
        <a:p>
          <a:pPr algn="l"/>
          <a:endParaRPr lang="zh-CN" altLang="en-US" b="1">
            <a:latin typeface="宋体" pitchFamily="2" charset="-122"/>
            <a:ea typeface="宋体" pitchFamily="2" charset="-122"/>
          </a:endParaRPr>
        </a:p>
      </dgm:t>
    </dgm:pt>
    <dgm:pt modelId="{A91F102F-B4B3-4678-8F50-8D5CE357B819}" type="sibTrans" cxnId="{58DB928B-3220-48DF-9518-7328DFDF40B6}">
      <dgm:prSet/>
      <dgm:spPr/>
      <dgm:t>
        <a:bodyPr/>
        <a:lstStyle/>
        <a:p>
          <a:pPr algn="l"/>
          <a:endParaRPr lang="zh-CN" altLang="en-US" b="1">
            <a:latin typeface="宋体" pitchFamily="2" charset="-122"/>
            <a:ea typeface="宋体" pitchFamily="2" charset="-122"/>
          </a:endParaRPr>
        </a:p>
      </dgm:t>
    </dgm:pt>
    <dgm:pt modelId="{9F4EFE51-8BBB-4AB8-898E-8AD8E4ED5AA2}">
      <dgm:prSet phldrT="[文本]" custT="1"/>
      <dgm:spPr>
        <a:solidFill>
          <a:schemeClr val="bg1">
            <a:lumMod val="95000"/>
          </a:schemeClr>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x-none" sz="1600" b="0" dirty="0" smtClean="0">
              <a:solidFill>
                <a:schemeClr val="tx1"/>
              </a:solidFill>
              <a:latin typeface="宋体" pitchFamily="2" charset="-122"/>
              <a:ea typeface="宋体" pitchFamily="2" charset="-122"/>
            </a:rPr>
            <a:t>远洋货运通常分船按航次计算成本，计算报告期已完航次的成本，将期末未完航次的费用转入下期。</a:t>
          </a:r>
          <a:r>
            <a:rPr lang="x-none" altLang="zh-CN" sz="1600" b="0" dirty="0" smtClean="0">
              <a:solidFill>
                <a:schemeClr val="tx1"/>
              </a:solidFill>
              <a:latin typeface="宋体" pitchFamily="2" charset="-122"/>
              <a:ea typeface="宋体" pitchFamily="2" charset="-122"/>
            </a:rPr>
            <a:t>船舶的航次运输成本，是</a:t>
          </a:r>
          <a:r>
            <a:rPr lang="x-none" altLang="zh-CN" sz="1600" b="1" dirty="0" smtClean="0">
              <a:solidFill>
                <a:schemeClr val="tx1"/>
              </a:solidFill>
              <a:latin typeface="宋体" pitchFamily="2" charset="-122"/>
              <a:ea typeface="宋体" pitchFamily="2" charset="-122"/>
            </a:rPr>
            <a:t>以航次起讫日期为成本计算期</a:t>
          </a:r>
          <a:r>
            <a:rPr lang="x-none" altLang="zh-CN" sz="1600" b="0" dirty="0" smtClean="0">
              <a:solidFill>
                <a:schemeClr val="tx1"/>
              </a:solidFill>
              <a:latin typeface="宋体" pitchFamily="2" charset="-122"/>
              <a:ea typeface="宋体" pitchFamily="2" charset="-122"/>
            </a:rPr>
            <a:t>的已完航次运输成本。</a:t>
          </a:r>
          <a:endParaRPr lang="zh-CN" altLang="en-US" sz="1600" b="0" dirty="0">
            <a:solidFill>
              <a:schemeClr val="tx1"/>
            </a:solidFill>
            <a:latin typeface="宋体" pitchFamily="2" charset="-122"/>
            <a:ea typeface="宋体" pitchFamily="2" charset="-122"/>
          </a:endParaRPr>
        </a:p>
      </dgm:t>
    </dgm:pt>
    <dgm:pt modelId="{E087A4F1-06E4-4AEA-B75E-477F4CF14849}" type="parTrans" cxnId="{F7F75860-63A9-4862-ABB0-A3DC2601EF93}">
      <dgm:prSet/>
      <dgm:spPr/>
      <dgm:t>
        <a:bodyPr/>
        <a:lstStyle/>
        <a:p>
          <a:pPr algn="l"/>
          <a:endParaRPr lang="zh-CN" altLang="en-US" b="1">
            <a:latin typeface="宋体" pitchFamily="2" charset="-122"/>
            <a:ea typeface="宋体" pitchFamily="2" charset="-122"/>
          </a:endParaRPr>
        </a:p>
      </dgm:t>
    </dgm:pt>
    <dgm:pt modelId="{88320476-CA9C-4245-AC7C-A3F885BE9C1F}" type="sibTrans" cxnId="{F7F75860-63A9-4862-ABB0-A3DC2601EF93}">
      <dgm:prSet/>
      <dgm:spPr/>
      <dgm:t>
        <a:bodyPr/>
        <a:lstStyle/>
        <a:p>
          <a:pPr algn="l"/>
          <a:endParaRPr lang="zh-CN" altLang="en-US" b="1">
            <a:latin typeface="宋体" pitchFamily="2" charset="-122"/>
            <a:ea typeface="宋体" pitchFamily="2" charset="-122"/>
          </a:endParaRPr>
        </a:p>
      </dgm:t>
    </dgm:pt>
    <dgm:pt modelId="{972DC04A-9A7F-465B-AC99-3F1226AC9D53}" type="pres">
      <dgm:prSet presAssocID="{16A37AF9-C2FA-4ABC-8CCB-13ED70EE3921}" presName="theList" presStyleCnt="0">
        <dgm:presLayoutVars>
          <dgm:dir/>
          <dgm:animLvl val="lvl"/>
          <dgm:resizeHandles val="exact"/>
        </dgm:presLayoutVars>
      </dgm:prSet>
      <dgm:spPr/>
      <dgm:t>
        <a:bodyPr/>
        <a:lstStyle/>
        <a:p>
          <a:endParaRPr lang="zh-CN" altLang="en-US"/>
        </a:p>
      </dgm:t>
    </dgm:pt>
    <dgm:pt modelId="{C46B354E-B54C-4F37-93C2-496037669C84}" type="pres">
      <dgm:prSet presAssocID="{7235A3C9-CC27-4E70-968C-3CBC924E2B38}" presName="compNode" presStyleCnt="0"/>
      <dgm:spPr/>
    </dgm:pt>
    <dgm:pt modelId="{4010BBF2-98CE-4964-954C-E36BC229A5BD}" type="pres">
      <dgm:prSet presAssocID="{7235A3C9-CC27-4E70-968C-3CBC924E2B38}" presName="aNode" presStyleLbl="bgShp" presStyleIdx="0" presStyleCnt="2"/>
      <dgm:spPr/>
      <dgm:t>
        <a:bodyPr/>
        <a:lstStyle/>
        <a:p>
          <a:endParaRPr lang="zh-CN" altLang="en-US"/>
        </a:p>
      </dgm:t>
    </dgm:pt>
    <dgm:pt modelId="{49DF156E-7B73-4BB1-AC51-6250434C0AA7}" type="pres">
      <dgm:prSet presAssocID="{7235A3C9-CC27-4E70-968C-3CBC924E2B38}" presName="textNode" presStyleLbl="bgShp" presStyleIdx="0" presStyleCnt="2"/>
      <dgm:spPr/>
      <dgm:t>
        <a:bodyPr/>
        <a:lstStyle/>
        <a:p>
          <a:endParaRPr lang="zh-CN" altLang="en-US"/>
        </a:p>
      </dgm:t>
    </dgm:pt>
    <dgm:pt modelId="{87C8D102-3A17-428B-AC63-51A07F8920AA}" type="pres">
      <dgm:prSet presAssocID="{7235A3C9-CC27-4E70-968C-3CBC924E2B38}" presName="compChildNode" presStyleCnt="0"/>
      <dgm:spPr/>
    </dgm:pt>
    <dgm:pt modelId="{8EEFDC8B-5C61-4BF3-9966-62DCFD2E9304}" type="pres">
      <dgm:prSet presAssocID="{7235A3C9-CC27-4E70-968C-3CBC924E2B38}" presName="theInnerList" presStyleCnt="0"/>
      <dgm:spPr/>
    </dgm:pt>
    <dgm:pt modelId="{B293BCD0-1F36-4E56-A89C-53A4CD8DA728}" type="pres">
      <dgm:prSet presAssocID="{9F600EB0-930D-471E-8B5F-ABD4906EBDF2}" presName="childNode" presStyleLbl="node1" presStyleIdx="0" presStyleCnt="2" custScaleX="115353" custScaleY="110956">
        <dgm:presLayoutVars>
          <dgm:bulletEnabled val="1"/>
        </dgm:presLayoutVars>
      </dgm:prSet>
      <dgm:spPr/>
      <dgm:t>
        <a:bodyPr/>
        <a:lstStyle/>
        <a:p>
          <a:endParaRPr lang="zh-CN" altLang="en-US"/>
        </a:p>
      </dgm:t>
    </dgm:pt>
    <dgm:pt modelId="{BB8B9C64-080C-400A-BE4A-9193CE8FA02D}" type="pres">
      <dgm:prSet presAssocID="{7235A3C9-CC27-4E70-968C-3CBC924E2B38}" presName="aSpace" presStyleCnt="0"/>
      <dgm:spPr/>
    </dgm:pt>
    <dgm:pt modelId="{821C8360-83F2-4C38-B6F3-584C3C0FE9A1}" type="pres">
      <dgm:prSet presAssocID="{5265DB9E-4B8A-475A-9372-8150D964AEDA}" presName="compNode" presStyleCnt="0"/>
      <dgm:spPr/>
    </dgm:pt>
    <dgm:pt modelId="{60686DD8-0705-4FDE-82BD-3728B15A0559}" type="pres">
      <dgm:prSet presAssocID="{5265DB9E-4B8A-475A-9372-8150D964AEDA}" presName="aNode" presStyleLbl="bgShp" presStyleIdx="1" presStyleCnt="2"/>
      <dgm:spPr/>
      <dgm:t>
        <a:bodyPr/>
        <a:lstStyle/>
        <a:p>
          <a:endParaRPr lang="zh-CN" altLang="en-US"/>
        </a:p>
      </dgm:t>
    </dgm:pt>
    <dgm:pt modelId="{ACCE31A4-E62D-4F48-BF13-8FD91337BE95}" type="pres">
      <dgm:prSet presAssocID="{5265DB9E-4B8A-475A-9372-8150D964AEDA}" presName="textNode" presStyleLbl="bgShp" presStyleIdx="1" presStyleCnt="2"/>
      <dgm:spPr/>
      <dgm:t>
        <a:bodyPr/>
        <a:lstStyle/>
        <a:p>
          <a:endParaRPr lang="zh-CN" altLang="en-US"/>
        </a:p>
      </dgm:t>
    </dgm:pt>
    <dgm:pt modelId="{B72DEF34-AF6D-4ECA-9BA4-FC72121F4120}" type="pres">
      <dgm:prSet presAssocID="{5265DB9E-4B8A-475A-9372-8150D964AEDA}" presName="compChildNode" presStyleCnt="0"/>
      <dgm:spPr/>
    </dgm:pt>
    <dgm:pt modelId="{C35FF6B3-0370-455D-BA32-1D4778D33B5F}" type="pres">
      <dgm:prSet presAssocID="{5265DB9E-4B8A-475A-9372-8150D964AEDA}" presName="theInnerList" presStyleCnt="0"/>
      <dgm:spPr/>
    </dgm:pt>
    <dgm:pt modelId="{9D28B90D-9BA5-4FC7-BDAB-A40450FCA6AA}" type="pres">
      <dgm:prSet presAssocID="{9F4EFE51-8BBB-4AB8-898E-8AD8E4ED5AA2}" presName="childNode" presStyleLbl="node1" presStyleIdx="1" presStyleCnt="2" custScaleX="115353" custScaleY="110956">
        <dgm:presLayoutVars>
          <dgm:bulletEnabled val="1"/>
        </dgm:presLayoutVars>
      </dgm:prSet>
      <dgm:spPr/>
      <dgm:t>
        <a:bodyPr/>
        <a:lstStyle/>
        <a:p>
          <a:endParaRPr lang="zh-CN" altLang="en-US"/>
        </a:p>
      </dgm:t>
    </dgm:pt>
  </dgm:ptLst>
  <dgm:cxnLst>
    <dgm:cxn modelId="{E1C886A3-AF5A-4A93-B073-2C0DD694AEAE}" type="presOf" srcId="{5265DB9E-4B8A-475A-9372-8150D964AEDA}" destId="{ACCE31A4-E62D-4F48-BF13-8FD91337BE95}" srcOrd="1" destOrd="0" presId="urn:microsoft.com/office/officeart/2005/8/layout/lProcess2"/>
    <dgm:cxn modelId="{58DB928B-3220-48DF-9518-7328DFDF40B6}" srcId="{16A37AF9-C2FA-4ABC-8CCB-13ED70EE3921}" destId="{5265DB9E-4B8A-475A-9372-8150D964AEDA}" srcOrd="1" destOrd="0" parTransId="{3A8BBC74-EA19-4463-8EB6-541064C91D7E}" sibTransId="{A91F102F-B4B3-4678-8F50-8D5CE357B819}"/>
    <dgm:cxn modelId="{46EA7BB8-408F-47AF-A01D-D9B38FCBDF24}" type="presOf" srcId="{5265DB9E-4B8A-475A-9372-8150D964AEDA}" destId="{60686DD8-0705-4FDE-82BD-3728B15A0559}" srcOrd="0" destOrd="0" presId="urn:microsoft.com/office/officeart/2005/8/layout/lProcess2"/>
    <dgm:cxn modelId="{D0DF2C1E-29B0-41F5-8DC5-750CF32E9792}" type="presOf" srcId="{16A37AF9-C2FA-4ABC-8CCB-13ED70EE3921}" destId="{972DC04A-9A7F-465B-AC99-3F1226AC9D53}" srcOrd="0" destOrd="0" presId="urn:microsoft.com/office/officeart/2005/8/layout/lProcess2"/>
    <dgm:cxn modelId="{9C04EED1-77B7-4974-9BB8-64BA7585B765}" type="presOf" srcId="{7235A3C9-CC27-4E70-968C-3CBC924E2B38}" destId="{49DF156E-7B73-4BB1-AC51-6250434C0AA7}" srcOrd="1" destOrd="0" presId="urn:microsoft.com/office/officeart/2005/8/layout/lProcess2"/>
    <dgm:cxn modelId="{68D42E14-0B9B-49C6-90F4-AE2DDBF3F39E}" srcId="{16A37AF9-C2FA-4ABC-8CCB-13ED70EE3921}" destId="{7235A3C9-CC27-4E70-968C-3CBC924E2B38}" srcOrd="0" destOrd="0" parTransId="{B5933C09-EE71-4ADD-A95E-877096DDEF52}" sibTransId="{A2A6DF22-1EE2-40B0-9FCF-153E8F8B3CDC}"/>
    <dgm:cxn modelId="{D86AC3DA-27E6-460C-BE16-1EE8E951190A}" type="presOf" srcId="{9F4EFE51-8BBB-4AB8-898E-8AD8E4ED5AA2}" destId="{9D28B90D-9BA5-4FC7-BDAB-A40450FCA6AA}" srcOrd="0" destOrd="0" presId="urn:microsoft.com/office/officeart/2005/8/layout/lProcess2"/>
    <dgm:cxn modelId="{F7F75860-63A9-4862-ABB0-A3DC2601EF93}" srcId="{5265DB9E-4B8A-475A-9372-8150D964AEDA}" destId="{9F4EFE51-8BBB-4AB8-898E-8AD8E4ED5AA2}" srcOrd="0" destOrd="0" parTransId="{E087A4F1-06E4-4AEA-B75E-477F4CF14849}" sibTransId="{88320476-CA9C-4245-AC7C-A3F885BE9C1F}"/>
    <dgm:cxn modelId="{C69D6769-761B-4A21-94E6-FD11CE0E8F86}" type="presOf" srcId="{9F600EB0-930D-471E-8B5F-ABD4906EBDF2}" destId="{B293BCD0-1F36-4E56-A89C-53A4CD8DA728}" srcOrd="0" destOrd="0" presId="urn:microsoft.com/office/officeart/2005/8/layout/lProcess2"/>
    <dgm:cxn modelId="{53138EC5-AEAB-4C94-8C51-373B310482EB}" type="presOf" srcId="{7235A3C9-CC27-4E70-968C-3CBC924E2B38}" destId="{4010BBF2-98CE-4964-954C-E36BC229A5BD}" srcOrd="0" destOrd="0" presId="urn:microsoft.com/office/officeart/2005/8/layout/lProcess2"/>
    <dgm:cxn modelId="{DEC05D7F-AF15-4E48-98BE-9C01001FB92D}" srcId="{7235A3C9-CC27-4E70-968C-3CBC924E2B38}" destId="{9F600EB0-930D-471E-8B5F-ABD4906EBDF2}" srcOrd="0" destOrd="0" parTransId="{05F37B8A-3A25-416B-AE31-C18657024B85}" sibTransId="{C4D9343E-ED7C-47F9-A35D-B109CA48A54B}"/>
    <dgm:cxn modelId="{F217A842-35E4-435D-B2DF-CA75710A2CBD}" type="presParOf" srcId="{972DC04A-9A7F-465B-AC99-3F1226AC9D53}" destId="{C46B354E-B54C-4F37-93C2-496037669C84}" srcOrd="0" destOrd="0" presId="urn:microsoft.com/office/officeart/2005/8/layout/lProcess2"/>
    <dgm:cxn modelId="{9C416250-F56E-495B-8A81-B686E3B1877F}" type="presParOf" srcId="{C46B354E-B54C-4F37-93C2-496037669C84}" destId="{4010BBF2-98CE-4964-954C-E36BC229A5BD}" srcOrd="0" destOrd="0" presId="urn:microsoft.com/office/officeart/2005/8/layout/lProcess2"/>
    <dgm:cxn modelId="{54521740-20E8-45F7-97E1-A27DC0538C7F}" type="presParOf" srcId="{C46B354E-B54C-4F37-93C2-496037669C84}" destId="{49DF156E-7B73-4BB1-AC51-6250434C0AA7}" srcOrd="1" destOrd="0" presId="urn:microsoft.com/office/officeart/2005/8/layout/lProcess2"/>
    <dgm:cxn modelId="{A5CD93BD-0CCB-4C8B-9513-E70EBE4E8A24}" type="presParOf" srcId="{C46B354E-B54C-4F37-93C2-496037669C84}" destId="{87C8D102-3A17-428B-AC63-51A07F8920AA}" srcOrd="2" destOrd="0" presId="urn:microsoft.com/office/officeart/2005/8/layout/lProcess2"/>
    <dgm:cxn modelId="{8810A586-CED9-40CD-97CC-9EE78309838C}" type="presParOf" srcId="{87C8D102-3A17-428B-AC63-51A07F8920AA}" destId="{8EEFDC8B-5C61-4BF3-9966-62DCFD2E9304}" srcOrd="0" destOrd="0" presId="urn:microsoft.com/office/officeart/2005/8/layout/lProcess2"/>
    <dgm:cxn modelId="{49341250-29E8-446E-A0AA-33C73EB60F27}" type="presParOf" srcId="{8EEFDC8B-5C61-4BF3-9966-62DCFD2E9304}" destId="{B293BCD0-1F36-4E56-A89C-53A4CD8DA728}" srcOrd="0" destOrd="0" presId="urn:microsoft.com/office/officeart/2005/8/layout/lProcess2"/>
    <dgm:cxn modelId="{D08E70A7-FF2A-47D4-BDB9-36E203C86B2D}" type="presParOf" srcId="{972DC04A-9A7F-465B-AC99-3F1226AC9D53}" destId="{BB8B9C64-080C-400A-BE4A-9193CE8FA02D}" srcOrd="1" destOrd="0" presId="urn:microsoft.com/office/officeart/2005/8/layout/lProcess2"/>
    <dgm:cxn modelId="{CEC3D7AA-CB63-4223-9A4C-CD6C29B7B01F}" type="presParOf" srcId="{972DC04A-9A7F-465B-AC99-3F1226AC9D53}" destId="{821C8360-83F2-4C38-B6F3-584C3C0FE9A1}" srcOrd="2" destOrd="0" presId="urn:microsoft.com/office/officeart/2005/8/layout/lProcess2"/>
    <dgm:cxn modelId="{DC9628A5-F793-4E04-B24E-B946536CB314}" type="presParOf" srcId="{821C8360-83F2-4C38-B6F3-584C3C0FE9A1}" destId="{60686DD8-0705-4FDE-82BD-3728B15A0559}" srcOrd="0" destOrd="0" presId="urn:microsoft.com/office/officeart/2005/8/layout/lProcess2"/>
    <dgm:cxn modelId="{86CE7ECD-C674-4021-86E8-59942A945145}" type="presParOf" srcId="{821C8360-83F2-4C38-B6F3-584C3C0FE9A1}" destId="{ACCE31A4-E62D-4F48-BF13-8FD91337BE95}" srcOrd="1" destOrd="0" presId="urn:microsoft.com/office/officeart/2005/8/layout/lProcess2"/>
    <dgm:cxn modelId="{0A1C8831-FF0C-4325-B43B-863FF9E5F6F8}" type="presParOf" srcId="{821C8360-83F2-4C38-B6F3-584C3C0FE9A1}" destId="{B72DEF34-AF6D-4ECA-9BA4-FC72121F4120}" srcOrd="2" destOrd="0" presId="urn:microsoft.com/office/officeart/2005/8/layout/lProcess2"/>
    <dgm:cxn modelId="{2A38A04F-29E6-4E00-93A2-C3A127C8B13A}" type="presParOf" srcId="{B72DEF34-AF6D-4ECA-9BA4-FC72121F4120}" destId="{C35FF6B3-0370-455D-BA32-1D4778D33B5F}" srcOrd="0" destOrd="0" presId="urn:microsoft.com/office/officeart/2005/8/layout/lProcess2"/>
    <dgm:cxn modelId="{7FC5C1FD-79C6-4D37-A7A9-2CC039CA8E51}" type="presParOf" srcId="{C35FF6B3-0370-455D-BA32-1D4778D33B5F}" destId="{9D28B90D-9BA5-4FC7-BDAB-A40450FCA6AA}"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017ED1-2E7A-4A97-8DC1-01044A39663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CN" altLang="en-US"/>
        </a:p>
      </dgm:t>
    </dgm:pt>
    <dgm:pt modelId="{EE5040C5-8979-4EB3-8363-5B41E2E2D06C}">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航次运行费用</a:t>
          </a:r>
          <a:endParaRPr lang="zh-CN" altLang="en-US" dirty="0"/>
        </a:p>
      </dgm:t>
    </dgm:pt>
    <dgm:pt modelId="{077D0F06-16B0-4ADC-9551-828922AF8F4E}" type="parTrans" cxnId="{066D891D-DDD5-4ABE-B239-F1F69B67036A}">
      <dgm:prSet/>
      <dgm:spPr/>
      <dgm:t>
        <a:bodyPr/>
        <a:lstStyle/>
        <a:p>
          <a:endParaRPr lang="zh-CN" altLang="en-US"/>
        </a:p>
      </dgm:t>
    </dgm:pt>
    <dgm:pt modelId="{D7536F0A-F512-4EA9-8AC7-FCBE0AD4205C}" type="sibTrans" cxnId="{066D891D-DDD5-4ABE-B239-F1F69B67036A}">
      <dgm:prSet/>
      <dgm:spPr/>
      <dgm:t>
        <a:bodyPr/>
        <a:lstStyle/>
        <a:p>
          <a:endParaRPr lang="zh-CN" altLang="en-US"/>
        </a:p>
      </dgm:t>
    </dgm:pt>
    <dgm:pt modelId="{0C4A502C-92FC-41A6-B9FD-B002DB83BC68}">
      <dgm:prSet phldrT="[文本]"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dirty="0" smtClean="0">
              <a:latin typeface="宋体" pitchFamily="2" charset="-122"/>
              <a:ea typeface="宋体" pitchFamily="2" charset="-122"/>
            </a:rPr>
            <a:t>燃料费</a:t>
          </a:r>
          <a:endParaRPr lang="zh-CN" altLang="en-US" sz="1800" dirty="0">
            <a:latin typeface="宋体" pitchFamily="2" charset="-122"/>
            <a:ea typeface="宋体" pitchFamily="2" charset="-122"/>
          </a:endParaRPr>
        </a:p>
      </dgm:t>
    </dgm:pt>
    <dgm:pt modelId="{28E934F0-8E6A-466D-A26A-53D17A576340}" type="parTrans" cxnId="{FAB62712-B7B9-45B8-B46F-9D9824D69024}">
      <dgm:prSet/>
      <dgm:spPr/>
      <dgm:t>
        <a:bodyPr/>
        <a:lstStyle/>
        <a:p>
          <a:endParaRPr lang="zh-CN" altLang="en-US"/>
        </a:p>
      </dgm:t>
    </dgm:pt>
    <dgm:pt modelId="{E87711F3-E8B5-415E-9B61-033229E7BDE8}" type="sibTrans" cxnId="{FAB62712-B7B9-45B8-B46F-9D9824D69024}">
      <dgm:prSet/>
      <dgm:spPr/>
      <dgm:t>
        <a:bodyPr/>
        <a:lstStyle/>
        <a:p>
          <a:endParaRPr lang="zh-CN" altLang="en-US"/>
        </a:p>
      </dgm:t>
    </dgm:pt>
    <dgm:pt modelId="{E183AC18-F55E-4A25-B5AF-1F3F2574690A}">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船舶固定费用</a:t>
          </a:r>
          <a:endParaRPr lang="zh-CN" altLang="en-US" dirty="0"/>
        </a:p>
      </dgm:t>
    </dgm:pt>
    <dgm:pt modelId="{46F0A38D-D1E3-403A-95B6-C3D0DB68E849}" type="parTrans" cxnId="{B6FC80A4-D7E9-4CED-895B-3B61FC5E2EE8}">
      <dgm:prSet/>
      <dgm:spPr/>
      <dgm:t>
        <a:bodyPr/>
        <a:lstStyle/>
        <a:p>
          <a:endParaRPr lang="zh-CN" altLang="en-US"/>
        </a:p>
      </dgm:t>
    </dgm:pt>
    <dgm:pt modelId="{05970863-C2FE-483C-87A2-034AAD6579DD}" type="sibTrans" cxnId="{B6FC80A4-D7E9-4CED-895B-3B61FC5E2EE8}">
      <dgm:prSet/>
      <dgm:spPr/>
      <dgm:t>
        <a:bodyPr/>
        <a:lstStyle/>
        <a:p>
          <a:endParaRPr lang="zh-CN" altLang="en-US"/>
        </a:p>
      </dgm:t>
    </dgm:pt>
    <dgm:pt modelId="{6C6D44E4-D57E-4035-9C8E-56901A8F813F}">
      <dgm:prSet phldrT="[文本]"/>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工资</a:t>
          </a:r>
          <a:endParaRPr lang="zh-CN" altLang="en-US" dirty="0"/>
        </a:p>
      </dgm:t>
    </dgm:pt>
    <dgm:pt modelId="{D8F933D8-76C8-4784-BCEE-DFBAFE335B00}" type="parTrans" cxnId="{3BA4D913-4008-470F-8D41-A347B68A2D2E}">
      <dgm:prSet/>
      <dgm:spPr/>
      <dgm:t>
        <a:bodyPr/>
        <a:lstStyle/>
        <a:p>
          <a:endParaRPr lang="zh-CN" altLang="en-US"/>
        </a:p>
      </dgm:t>
    </dgm:pt>
    <dgm:pt modelId="{1FACA465-65D3-4D01-8827-54F924187C96}" type="sibTrans" cxnId="{3BA4D913-4008-470F-8D41-A347B68A2D2E}">
      <dgm:prSet/>
      <dgm:spPr/>
      <dgm:t>
        <a:bodyPr/>
        <a:lstStyle/>
        <a:p>
          <a:endParaRPr lang="zh-CN" altLang="en-US"/>
        </a:p>
      </dgm:t>
    </dgm:pt>
    <dgm:pt modelId="{9ADED400-497B-45CF-92D6-892FE3D68205}">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船舶租费</a:t>
          </a:r>
          <a:endParaRPr lang="zh-CN" altLang="en-US" dirty="0"/>
        </a:p>
      </dgm:t>
    </dgm:pt>
    <dgm:pt modelId="{DB243F67-F183-4FE4-AFB1-F54E36C0909C}" type="parTrans" cxnId="{D44FC9DB-0C0C-4E20-845D-6D2F772E3129}">
      <dgm:prSet/>
      <dgm:spPr/>
      <dgm:t>
        <a:bodyPr/>
        <a:lstStyle/>
        <a:p>
          <a:endParaRPr lang="zh-CN" altLang="en-US"/>
        </a:p>
      </dgm:t>
    </dgm:pt>
    <dgm:pt modelId="{95B429E7-B1A4-4067-BFFE-F136EF0A44A9}" type="sibTrans" cxnId="{D44FC9DB-0C0C-4E20-845D-6D2F772E3129}">
      <dgm:prSet/>
      <dgm:spPr/>
      <dgm:t>
        <a:bodyPr/>
        <a:lstStyle/>
        <a:p>
          <a:endParaRPr lang="zh-CN" altLang="en-US"/>
        </a:p>
      </dgm:t>
    </dgm:pt>
    <dgm:pt modelId="{BFBFCE73-C097-4AD3-BEED-3E8AA1FBB91E}">
      <dgm:prSet phldrT="[文本]"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dirty="0" smtClean="0">
              <a:latin typeface="宋体" pitchFamily="2" charset="-122"/>
              <a:ea typeface="宋体" pitchFamily="2" charset="-122"/>
            </a:rPr>
            <a:t>船舶的租费，指企业租入运输船舶参加营运，按规定应列入成本的期租费或程租费。</a:t>
          </a:r>
          <a:endParaRPr lang="zh-CN" altLang="en-US" sz="1800" dirty="0">
            <a:latin typeface="宋体" pitchFamily="2" charset="-122"/>
            <a:ea typeface="宋体" pitchFamily="2" charset="-122"/>
          </a:endParaRPr>
        </a:p>
      </dgm:t>
    </dgm:pt>
    <dgm:pt modelId="{0D103A82-5D75-4946-8D47-C3B6D8CC89D3}" type="parTrans" cxnId="{BD945AF4-A81F-4313-9A1A-3335E8CF83C3}">
      <dgm:prSet/>
      <dgm:spPr/>
      <dgm:t>
        <a:bodyPr/>
        <a:lstStyle/>
        <a:p>
          <a:endParaRPr lang="zh-CN" altLang="en-US"/>
        </a:p>
      </dgm:t>
    </dgm:pt>
    <dgm:pt modelId="{13E5674D-2FCF-4693-A839-38F64A624345}" type="sibTrans" cxnId="{BD945AF4-A81F-4313-9A1A-3335E8CF83C3}">
      <dgm:prSet/>
      <dgm:spPr/>
      <dgm:t>
        <a:bodyPr/>
        <a:lstStyle/>
        <a:p>
          <a:endParaRPr lang="zh-CN" altLang="en-US"/>
        </a:p>
      </dgm:t>
    </dgm:pt>
    <dgm:pt modelId="{B5EFA4D1-395C-4796-B1DF-7293C0921359}">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mtClean="0"/>
            <a:t>集装箱固定费用</a:t>
          </a:r>
          <a:endParaRPr lang="zh-CN" altLang="en-US"/>
        </a:p>
      </dgm:t>
    </dgm:pt>
    <dgm:pt modelId="{25AE4691-BFB8-46F1-AA19-8D7DDF475F7E}" type="parTrans" cxnId="{595AEBE0-4A24-45B5-8751-92EC6634CADA}">
      <dgm:prSet/>
      <dgm:spPr/>
      <dgm:t>
        <a:bodyPr/>
        <a:lstStyle/>
        <a:p>
          <a:endParaRPr lang="zh-CN" altLang="en-US"/>
        </a:p>
      </dgm:t>
    </dgm:pt>
    <dgm:pt modelId="{529D84AE-1B75-474A-BF2E-2A06108970C8}" type="sibTrans" cxnId="{595AEBE0-4A24-45B5-8751-92EC6634CADA}">
      <dgm:prSet/>
      <dgm:spPr/>
      <dgm:t>
        <a:bodyPr/>
        <a:lstStyle/>
        <a:p>
          <a:endParaRPr lang="zh-CN" altLang="en-US"/>
        </a:p>
      </dgm:t>
    </dgm:pt>
    <dgm:pt modelId="{5E11A678-A65D-4953-87B4-00D39EBD7C88}">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x-none" smtClean="0"/>
            <a:t>营运间接费用</a:t>
          </a:r>
          <a:endParaRPr lang="zh-CN"/>
        </a:p>
      </dgm:t>
    </dgm:pt>
    <dgm:pt modelId="{9F23E73C-C61C-4EAB-B7FC-769295723C5C}" type="parTrans" cxnId="{73714101-D10B-42B3-B722-22573203C905}">
      <dgm:prSet/>
      <dgm:spPr/>
      <dgm:t>
        <a:bodyPr/>
        <a:lstStyle/>
        <a:p>
          <a:endParaRPr lang="zh-CN" altLang="en-US"/>
        </a:p>
      </dgm:t>
    </dgm:pt>
    <dgm:pt modelId="{248E89AF-5CF2-4FFB-B342-0FBE7DE2EE9D}" type="sibTrans" cxnId="{73714101-D10B-42B3-B722-22573203C905}">
      <dgm:prSet/>
      <dgm:spPr/>
      <dgm:t>
        <a:bodyPr/>
        <a:lstStyle/>
        <a:p>
          <a:endParaRPr lang="zh-CN" altLang="en-US"/>
        </a:p>
      </dgm:t>
    </dgm:pt>
    <dgm:pt modelId="{907BF575-44DA-441B-AA39-EBA58CF0D580}">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dirty="0" smtClean="0">
              <a:latin typeface="宋体" pitchFamily="2" charset="-122"/>
              <a:ea typeface="宋体" pitchFamily="2" charset="-122"/>
            </a:rPr>
            <a:t>货物费</a:t>
          </a:r>
          <a:endParaRPr lang="zh-CN" altLang="en-US" sz="1800" dirty="0">
            <a:latin typeface="宋体" pitchFamily="2" charset="-122"/>
            <a:ea typeface="宋体" pitchFamily="2" charset="-122"/>
          </a:endParaRPr>
        </a:p>
      </dgm:t>
    </dgm:pt>
    <dgm:pt modelId="{3A8EED20-D553-4ADB-B12C-44315633F978}" type="parTrans" cxnId="{378754ED-581E-4D88-A3BF-41479180621F}">
      <dgm:prSet/>
      <dgm:spPr/>
      <dgm:t>
        <a:bodyPr/>
        <a:lstStyle/>
        <a:p>
          <a:endParaRPr lang="zh-CN" altLang="en-US"/>
        </a:p>
      </dgm:t>
    </dgm:pt>
    <dgm:pt modelId="{586D4C18-8954-4B7F-8846-3A08DFB1C1B7}" type="sibTrans" cxnId="{378754ED-581E-4D88-A3BF-41479180621F}">
      <dgm:prSet/>
      <dgm:spPr/>
      <dgm:t>
        <a:bodyPr/>
        <a:lstStyle/>
        <a:p>
          <a:endParaRPr lang="zh-CN" altLang="en-US"/>
        </a:p>
      </dgm:t>
    </dgm:pt>
    <dgm:pt modelId="{BEBB37CA-CE89-4496-9C94-B8E3AEFCA324}">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dirty="0" smtClean="0">
              <a:latin typeface="宋体" pitchFamily="2" charset="-122"/>
              <a:ea typeface="宋体" pitchFamily="2" charset="-122"/>
            </a:rPr>
            <a:t>垫隔材料</a:t>
          </a:r>
          <a:endParaRPr lang="zh-CN" altLang="en-US" sz="1800" dirty="0">
            <a:latin typeface="宋体" pitchFamily="2" charset="-122"/>
            <a:ea typeface="宋体" pitchFamily="2" charset="-122"/>
          </a:endParaRPr>
        </a:p>
      </dgm:t>
    </dgm:pt>
    <dgm:pt modelId="{617B8D34-EB43-4C28-B12F-692A27600B61}" type="parTrans" cxnId="{C7EEF073-6D83-4BA9-86CE-E4D582E9A59D}">
      <dgm:prSet/>
      <dgm:spPr/>
      <dgm:t>
        <a:bodyPr/>
        <a:lstStyle/>
        <a:p>
          <a:endParaRPr lang="zh-CN" altLang="en-US"/>
        </a:p>
      </dgm:t>
    </dgm:pt>
    <dgm:pt modelId="{44DB05CD-952B-4EAB-830E-9238B4361970}" type="sibTrans" cxnId="{C7EEF073-6D83-4BA9-86CE-E4D582E9A59D}">
      <dgm:prSet/>
      <dgm:spPr/>
      <dgm:t>
        <a:bodyPr/>
        <a:lstStyle/>
        <a:p>
          <a:endParaRPr lang="zh-CN" altLang="en-US"/>
        </a:p>
      </dgm:t>
    </dgm:pt>
    <dgm:pt modelId="{0E443450-71CF-4DB4-A24B-617AA9731895}">
      <dgm:prSet phldrT="[文本]"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800" dirty="0" smtClean="0">
              <a:latin typeface="宋体" pitchFamily="2" charset="-122"/>
              <a:ea typeface="宋体" pitchFamily="2" charset="-122"/>
            </a:rPr>
            <a:t>港口费</a:t>
          </a:r>
          <a:r>
            <a:rPr lang="en-US" sz="1800" dirty="0" smtClean="0">
              <a:latin typeface="宋体" pitchFamily="2" charset="-122"/>
              <a:ea typeface="宋体" pitchFamily="2" charset="-122"/>
            </a:rPr>
            <a:t>  </a:t>
          </a:r>
          <a:endParaRPr lang="zh-CN" altLang="en-US" sz="1800" dirty="0">
            <a:latin typeface="宋体" pitchFamily="2" charset="-122"/>
            <a:ea typeface="宋体" pitchFamily="2" charset="-122"/>
          </a:endParaRPr>
        </a:p>
      </dgm:t>
    </dgm:pt>
    <dgm:pt modelId="{314F7D9A-93F2-46EF-B077-B21E24EE640D}" type="parTrans" cxnId="{49491985-87A7-4316-B62B-494374309A84}">
      <dgm:prSet/>
      <dgm:spPr/>
      <dgm:t>
        <a:bodyPr/>
        <a:lstStyle/>
        <a:p>
          <a:endParaRPr lang="zh-CN" altLang="en-US"/>
        </a:p>
      </dgm:t>
    </dgm:pt>
    <dgm:pt modelId="{B9BC52C5-49F3-4E96-B641-50C0133CF4ED}" type="sibTrans" cxnId="{49491985-87A7-4316-B62B-494374309A84}">
      <dgm:prSet/>
      <dgm:spPr/>
      <dgm:t>
        <a:bodyPr/>
        <a:lstStyle/>
        <a:p>
          <a:endParaRPr lang="zh-CN" altLang="en-US"/>
        </a:p>
      </dgm:t>
    </dgm:pt>
    <dgm:pt modelId="{0ABB5757-D586-4E3E-B192-F4741AC33CB6}">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800" dirty="0" smtClean="0">
              <a:latin typeface="宋体" pitchFamily="2" charset="-122"/>
              <a:ea typeface="宋体" pitchFamily="2" charset="-122"/>
            </a:rPr>
            <a:t>中转费</a:t>
          </a:r>
          <a:r>
            <a:rPr lang="en-US" sz="1800" dirty="0" smtClean="0">
              <a:latin typeface="宋体" pitchFamily="2" charset="-122"/>
              <a:ea typeface="宋体" pitchFamily="2" charset="-122"/>
            </a:rPr>
            <a:t>  </a:t>
          </a:r>
          <a:endParaRPr lang="zh-CN" sz="1800" dirty="0">
            <a:latin typeface="宋体" pitchFamily="2" charset="-122"/>
            <a:ea typeface="宋体" pitchFamily="2" charset="-122"/>
          </a:endParaRPr>
        </a:p>
      </dgm:t>
    </dgm:pt>
    <dgm:pt modelId="{6331A901-AEE1-4EF4-BD38-FA1B1F0FA66E}" type="parTrans" cxnId="{1A3605AE-354B-48B0-980A-7A2649DE87D4}">
      <dgm:prSet/>
      <dgm:spPr/>
      <dgm:t>
        <a:bodyPr/>
        <a:lstStyle/>
        <a:p>
          <a:endParaRPr lang="zh-CN" altLang="en-US"/>
        </a:p>
      </dgm:t>
    </dgm:pt>
    <dgm:pt modelId="{AACD2650-E297-444A-8DF6-17B17C67BF2C}" type="sibTrans" cxnId="{1A3605AE-354B-48B0-980A-7A2649DE87D4}">
      <dgm:prSet/>
      <dgm:spPr/>
      <dgm:t>
        <a:bodyPr/>
        <a:lstStyle/>
        <a:p>
          <a:endParaRPr lang="zh-CN" altLang="en-US"/>
        </a:p>
      </dgm:t>
    </dgm:pt>
    <dgm:pt modelId="{41A8D492-6D7A-4F94-BA1F-1B440BE9003C}">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dirty="0" smtClean="0">
              <a:latin typeface="宋体" pitchFamily="2" charset="-122"/>
              <a:ea typeface="宋体" pitchFamily="2" charset="-122"/>
            </a:rPr>
            <a:t>速遣费</a:t>
          </a:r>
          <a:endParaRPr lang="zh-CN" altLang="en-US" sz="1800" dirty="0">
            <a:latin typeface="宋体" pitchFamily="2" charset="-122"/>
            <a:ea typeface="宋体" pitchFamily="2" charset="-122"/>
          </a:endParaRPr>
        </a:p>
      </dgm:t>
    </dgm:pt>
    <dgm:pt modelId="{6EAF353D-0491-4DAA-B7D4-FDF3909E68C5}" type="parTrans" cxnId="{7B69745B-631E-4ED3-907B-DC994CD26F4A}">
      <dgm:prSet/>
      <dgm:spPr/>
      <dgm:t>
        <a:bodyPr/>
        <a:lstStyle/>
        <a:p>
          <a:endParaRPr lang="zh-CN" altLang="en-US"/>
        </a:p>
      </dgm:t>
    </dgm:pt>
    <dgm:pt modelId="{DAC402DD-609E-40BD-85CA-76D3BC103194}" type="sibTrans" cxnId="{7B69745B-631E-4ED3-907B-DC994CD26F4A}">
      <dgm:prSet/>
      <dgm:spPr/>
      <dgm:t>
        <a:bodyPr/>
        <a:lstStyle/>
        <a:p>
          <a:endParaRPr lang="zh-CN" altLang="en-US"/>
        </a:p>
      </dgm:t>
    </dgm:pt>
    <dgm:pt modelId="{D159F98A-8480-4884-B72D-948DE43CE17E}">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dirty="0" smtClean="0">
              <a:latin typeface="宋体" pitchFamily="2" charset="-122"/>
              <a:ea typeface="宋体" pitchFamily="2" charset="-122"/>
            </a:rPr>
            <a:t>事故损失</a:t>
          </a:r>
          <a:endParaRPr lang="zh-CN" altLang="en-US" sz="1800" dirty="0">
            <a:latin typeface="宋体" pitchFamily="2" charset="-122"/>
            <a:ea typeface="宋体" pitchFamily="2" charset="-122"/>
          </a:endParaRPr>
        </a:p>
      </dgm:t>
    </dgm:pt>
    <dgm:pt modelId="{F5AEAB76-95C6-47D1-94E3-6C8D2E9174FB}" type="parTrans" cxnId="{145380DE-998E-4686-A13E-24F8F8C14FCD}">
      <dgm:prSet/>
      <dgm:spPr/>
      <dgm:t>
        <a:bodyPr/>
        <a:lstStyle/>
        <a:p>
          <a:endParaRPr lang="zh-CN" altLang="en-US"/>
        </a:p>
      </dgm:t>
    </dgm:pt>
    <dgm:pt modelId="{E9769DB1-057B-41F0-AFDD-AC93473B8316}" type="sibTrans" cxnId="{145380DE-998E-4686-A13E-24F8F8C14FCD}">
      <dgm:prSet/>
      <dgm:spPr/>
      <dgm:t>
        <a:bodyPr/>
        <a:lstStyle/>
        <a:p>
          <a:endParaRPr lang="zh-CN" altLang="en-US"/>
        </a:p>
      </dgm:t>
    </dgm:pt>
    <dgm:pt modelId="{81727382-711B-492E-93CB-28BB477A5CF1}">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dirty="0" smtClean="0">
              <a:latin typeface="宋体" pitchFamily="2" charset="-122"/>
              <a:ea typeface="宋体" pitchFamily="2" charset="-122"/>
            </a:rPr>
            <a:t>航次其他费用</a:t>
          </a:r>
          <a:endParaRPr lang="zh-CN" altLang="en-US" sz="1800" dirty="0">
            <a:latin typeface="宋体" pitchFamily="2" charset="-122"/>
            <a:ea typeface="宋体" pitchFamily="2" charset="-122"/>
          </a:endParaRPr>
        </a:p>
      </dgm:t>
    </dgm:pt>
    <dgm:pt modelId="{08747C8F-34AE-48E5-ADD8-E340E8C373C4}" type="parTrans" cxnId="{630A4E54-1184-4506-8EF9-947226A0FEDC}">
      <dgm:prSet/>
      <dgm:spPr/>
      <dgm:t>
        <a:bodyPr/>
        <a:lstStyle/>
        <a:p>
          <a:endParaRPr lang="zh-CN" altLang="en-US"/>
        </a:p>
      </dgm:t>
    </dgm:pt>
    <dgm:pt modelId="{79A3A728-6253-416A-86B6-A941A0EEE51A}" type="sibTrans" cxnId="{630A4E54-1184-4506-8EF9-947226A0FEDC}">
      <dgm:prSet/>
      <dgm:spPr/>
      <dgm:t>
        <a:bodyPr/>
        <a:lstStyle/>
        <a:p>
          <a:endParaRPr lang="zh-CN" altLang="en-US"/>
        </a:p>
      </dgm:t>
    </dgm:pt>
    <dgm:pt modelId="{5EF34D00-61C2-4860-9A1C-11CA4433BFAC}">
      <dgm:prSet/>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职工福利费</a:t>
          </a:r>
          <a:endParaRPr lang="zh-CN" dirty="0"/>
        </a:p>
      </dgm:t>
    </dgm:pt>
    <dgm:pt modelId="{7476B154-7DDB-48BE-BF29-16FB7ABBC1A6}" type="parTrans" cxnId="{FB09C7A8-E86D-4763-ABEB-B4CFD931F2A1}">
      <dgm:prSet/>
      <dgm:spPr/>
      <dgm:t>
        <a:bodyPr/>
        <a:lstStyle/>
        <a:p>
          <a:endParaRPr lang="zh-CN" altLang="en-US"/>
        </a:p>
      </dgm:t>
    </dgm:pt>
    <dgm:pt modelId="{EAB36303-ECB5-4887-96C3-E5F3E1E90550}" type="sibTrans" cxnId="{FB09C7A8-E86D-4763-ABEB-B4CFD931F2A1}">
      <dgm:prSet/>
      <dgm:spPr/>
      <dgm:t>
        <a:bodyPr/>
        <a:lstStyle/>
        <a:p>
          <a:endParaRPr lang="zh-CN" altLang="en-US"/>
        </a:p>
      </dgm:t>
    </dgm:pt>
    <dgm:pt modelId="{3026B1A2-961D-489D-90DB-AB8B5808EED3}">
      <dgm:prSet/>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润料</a:t>
          </a:r>
          <a:endParaRPr lang="zh-CN" dirty="0"/>
        </a:p>
      </dgm:t>
    </dgm:pt>
    <dgm:pt modelId="{38C6003B-09A1-45D1-8F35-38DA4CC920A3}" type="parTrans" cxnId="{BB06EBB9-6623-439E-9381-9D321100C427}">
      <dgm:prSet/>
      <dgm:spPr/>
      <dgm:t>
        <a:bodyPr/>
        <a:lstStyle/>
        <a:p>
          <a:endParaRPr lang="zh-CN" altLang="en-US"/>
        </a:p>
      </dgm:t>
    </dgm:pt>
    <dgm:pt modelId="{C598E66F-F063-4868-84C9-59497104852F}" type="sibTrans" cxnId="{BB06EBB9-6623-439E-9381-9D321100C427}">
      <dgm:prSet/>
      <dgm:spPr/>
      <dgm:t>
        <a:bodyPr/>
        <a:lstStyle/>
        <a:p>
          <a:endParaRPr lang="zh-CN" altLang="en-US"/>
        </a:p>
      </dgm:t>
    </dgm:pt>
    <dgm:pt modelId="{6C1D103C-9A89-46E8-8CFD-EFFD2C129DB0}">
      <dgm:prSet/>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船舶材料</a:t>
          </a:r>
          <a:endParaRPr lang="zh-CN" dirty="0"/>
        </a:p>
      </dgm:t>
    </dgm:pt>
    <dgm:pt modelId="{3230CE23-5079-4635-80A6-B3DB0EB92147}" type="parTrans" cxnId="{7F164E80-0FD6-4781-A56F-7D3C2B83298A}">
      <dgm:prSet/>
      <dgm:spPr/>
      <dgm:t>
        <a:bodyPr/>
        <a:lstStyle/>
        <a:p>
          <a:endParaRPr lang="zh-CN" altLang="en-US"/>
        </a:p>
      </dgm:t>
    </dgm:pt>
    <dgm:pt modelId="{543500E8-F7E1-4D1A-B66B-591108F7D67A}" type="sibTrans" cxnId="{7F164E80-0FD6-4781-A56F-7D3C2B83298A}">
      <dgm:prSet/>
      <dgm:spPr/>
      <dgm:t>
        <a:bodyPr/>
        <a:lstStyle/>
        <a:p>
          <a:endParaRPr lang="zh-CN" altLang="en-US"/>
        </a:p>
      </dgm:t>
    </dgm:pt>
    <dgm:pt modelId="{BFBC1F6B-1B19-4306-A371-00D3CB24A4AF}">
      <dgm:prSet/>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船舶折旧费 </a:t>
          </a:r>
          <a:endParaRPr lang="zh-CN" dirty="0"/>
        </a:p>
      </dgm:t>
    </dgm:pt>
    <dgm:pt modelId="{4445DACD-D8EB-4E29-B233-034545677D4D}" type="parTrans" cxnId="{02E46DB8-3B78-478F-BB3D-4E1B7E3988B1}">
      <dgm:prSet/>
      <dgm:spPr/>
      <dgm:t>
        <a:bodyPr/>
        <a:lstStyle/>
        <a:p>
          <a:endParaRPr lang="zh-CN" altLang="en-US"/>
        </a:p>
      </dgm:t>
    </dgm:pt>
    <dgm:pt modelId="{71AAD4F0-EEDA-4922-87A0-D92537FCBFEB}" type="sibTrans" cxnId="{02E46DB8-3B78-478F-BB3D-4E1B7E3988B1}">
      <dgm:prSet/>
      <dgm:spPr/>
      <dgm:t>
        <a:bodyPr/>
        <a:lstStyle/>
        <a:p>
          <a:endParaRPr lang="zh-CN" altLang="en-US"/>
        </a:p>
      </dgm:t>
    </dgm:pt>
    <dgm:pt modelId="{D17D9316-499D-46E3-94B1-02BCDA75E7FC}">
      <dgm:prSet/>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船舶修理费</a:t>
          </a:r>
          <a:endParaRPr lang="zh-CN" dirty="0"/>
        </a:p>
      </dgm:t>
    </dgm:pt>
    <dgm:pt modelId="{009838D0-AF31-4755-830B-A9D465121BC8}" type="parTrans" cxnId="{F2F1AA16-9223-4DED-BB1A-0A41256D4B91}">
      <dgm:prSet/>
      <dgm:spPr/>
      <dgm:t>
        <a:bodyPr/>
        <a:lstStyle/>
        <a:p>
          <a:endParaRPr lang="zh-CN" altLang="en-US"/>
        </a:p>
      </dgm:t>
    </dgm:pt>
    <dgm:pt modelId="{D4E94B7C-5693-45F1-9250-5F5E7C3BD181}" type="sibTrans" cxnId="{F2F1AA16-9223-4DED-BB1A-0A41256D4B91}">
      <dgm:prSet/>
      <dgm:spPr/>
      <dgm:t>
        <a:bodyPr/>
        <a:lstStyle/>
        <a:p>
          <a:endParaRPr lang="zh-CN" altLang="en-US"/>
        </a:p>
      </dgm:t>
    </dgm:pt>
    <dgm:pt modelId="{1F579EA5-8D9B-4413-855E-3D3619E69BE2}">
      <dgm:prSet/>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船舶保险费</a:t>
          </a:r>
          <a:endParaRPr lang="zh-CN" dirty="0"/>
        </a:p>
      </dgm:t>
    </dgm:pt>
    <dgm:pt modelId="{B89E7355-DA1E-400C-AFD5-D29BF8DB845F}" type="parTrans" cxnId="{8AB6D0A1-5609-4D6E-ADD2-C1F4231D5DBA}">
      <dgm:prSet/>
      <dgm:spPr/>
      <dgm:t>
        <a:bodyPr/>
        <a:lstStyle/>
        <a:p>
          <a:endParaRPr lang="zh-CN" altLang="en-US"/>
        </a:p>
      </dgm:t>
    </dgm:pt>
    <dgm:pt modelId="{8181DAF6-B165-4285-BAFA-6BFE38E9DAF4}" type="sibTrans" cxnId="{8AB6D0A1-5609-4D6E-ADD2-C1F4231D5DBA}">
      <dgm:prSet/>
      <dgm:spPr/>
      <dgm:t>
        <a:bodyPr/>
        <a:lstStyle/>
        <a:p>
          <a:endParaRPr lang="zh-CN" altLang="en-US"/>
        </a:p>
      </dgm:t>
    </dgm:pt>
    <dgm:pt modelId="{8CD0C845-6226-4339-AB6E-1945EEB021E7}">
      <dgm:prSet/>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车船使用税</a:t>
          </a:r>
          <a:endParaRPr lang="zh-CN" dirty="0"/>
        </a:p>
      </dgm:t>
    </dgm:pt>
    <dgm:pt modelId="{03D3F17E-573D-48E3-85D5-0D361702BA6E}" type="parTrans" cxnId="{10288A75-C44C-49D5-8EB6-D9A1D7EAA00D}">
      <dgm:prSet/>
      <dgm:spPr/>
      <dgm:t>
        <a:bodyPr/>
        <a:lstStyle/>
        <a:p>
          <a:endParaRPr lang="zh-CN" altLang="en-US"/>
        </a:p>
      </dgm:t>
    </dgm:pt>
    <dgm:pt modelId="{BF24827C-E59D-47D8-BB3D-8A6F520AE5AD}" type="sibTrans" cxnId="{10288A75-C44C-49D5-8EB6-D9A1D7EAA00D}">
      <dgm:prSet/>
      <dgm:spPr/>
      <dgm:t>
        <a:bodyPr/>
        <a:lstStyle/>
        <a:p>
          <a:endParaRPr lang="zh-CN" altLang="en-US"/>
        </a:p>
      </dgm:t>
    </dgm:pt>
    <dgm:pt modelId="{AACC475E-3467-48AA-BAC3-E3457DF748EE}">
      <dgm:prSet/>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船舶非营运期费用</a:t>
          </a:r>
          <a:endParaRPr lang="zh-CN" dirty="0"/>
        </a:p>
      </dgm:t>
    </dgm:pt>
    <dgm:pt modelId="{189BF545-63F0-4BA1-9036-F687B987CC43}" type="parTrans" cxnId="{63606430-4EA5-4933-9AC2-3DC206593E81}">
      <dgm:prSet/>
      <dgm:spPr/>
      <dgm:t>
        <a:bodyPr/>
        <a:lstStyle/>
        <a:p>
          <a:endParaRPr lang="zh-CN" altLang="en-US"/>
        </a:p>
      </dgm:t>
    </dgm:pt>
    <dgm:pt modelId="{64089DCD-7A8B-4CEE-BA55-C3ADB37C3B77}" type="sibTrans" cxnId="{63606430-4EA5-4933-9AC2-3DC206593E81}">
      <dgm:prSet/>
      <dgm:spPr/>
      <dgm:t>
        <a:bodyPr/>
        <a:lstStyle/>
        <a:p>
          <a:endParaRPr lang="zh-CN" altLang="en-US"/>
        </a:p>
      </dgm:t>
    </dgm:pt>
    <dgm:pt modelId="{A1E8CF4A-DEB6-4F80-A6DF-FAFB129D8D8F}">
      <dgm:prSet/>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船舶共同费用</a:t>
          </a:r>
          <a:endParaRPr lang="zh-CN" dirty="0"/>
        </a:p>
      </dgm:t>
    </dgm:pt>
    <dgm:pt modelId="{2653B17D-F9D6-4C79-BD11-3BCB6AAF8CAF}" type="parTrans" cxnId="{EEA747EE-F2A2-4AF2-94FD-6818EABC85D9}">
      <dgm:prSet/>
      <dgm:spPr/>
      <dgm:t>
        <a:bodyPr/>
        <a:lstStyle/>
        <a:p>
          <a:endParaRPr lang="zh-CN" altLang="en-US"/>
        </a:p>
      </dgm:t>
    </dgm:pt>
    <dgm:pt modelId="{65444F9C-7A45-4BC4-B925-31725BEB113A}" type="sibTrans" cxnId="{EEA747EE-F2A2-4AF2-94FD-6818EABC85D9}">
      <dgm:prSet/>
      <dgm:spPr/>
      <dgm:t>
        <a:bodyPr/>
        <a:lstStyle/>
        <a:p>
          <a:endParaRPr lang="zh-CN" altLang="en-US"/>
        </a:p>
      </dgm:t>
    </dgm:pt>
    <dgm:pt modelId="{76B55046-8E2E-4F64-A8DF-210BA1E7711D}">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smtClean="0">
              <a:latin typeface="宋体" pitchFamily="2" charset="-122"/>
              <a:ea typeface="宋体" pitchFamily="2" charset="-122"/>
            </a:rPr>
            <a:t>空箱保管费</a:t>
          </a:r>
          <a:endParaRPr lang="zh-CN" altLang="en-US" sz="1800">
            <a:latin typeface="宋体" pitchFamily="2" charset="-122"/>
            <a:ea typeface="宋体" pitchFamily="2" charset="-122"/>
          </a:endParaRPr>
        </a:p>
      </dgm:t>
    </dgm:pt>
    <dgm:pt modelId="{56CC228C-E3C7-4EDC-8475-A3DAC7E0CB7B}" type="parTrans" cxnId="{98FEC147-13AA-4874-9634-E9892C6221BA}">
      <dgm:prSet/>
      <dgm:spPr/>
      <dgm:t>
        <a:bodyPr/>
        <a:lstStyle/>
        <a:p>
          <a:endParaRPr lang="zh-CN" altLang="en-US"/>
        </a:p>
      </dgm:t>
    </dgm:pt>
    <dgm:pt modelId="{B72D9D4E-9312-4A7A-8EC4-935A73ABF66A}" type="sibTrans" cxnId="{98FEC147-13AA-4874-9634-E9892C6221BA}">
      <dgm:prSet/>
      <dgm:spPr/>
      <dgm:t>
        <a:bodyPr/>
        <a:lstStyle/>
        <a:p>
          <a:endParaRPr lang="zh-CN" altLang="en-US"/>
        </a:p>
      </dgm:t>
    </dgm:pt>
    <dgm:pt modelId="{5CE6478B-9269-4A6F-95B6-16B9DD14D039}">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smtClean="0">
              <a:latin typeface="宋体" pitchFamily="2" charset="-122"/>
              <a:ea typeface="宋体" pitchFamily="2" charset="-122"/>
            </a:rPr>
            <a:t>折旧费</a:t>
          </a:r>
          <a:endParaRPr lang="zh-CN" altLang="en-US" sz="1800">
            <a:latin typeface="宋体" pitchFamily="2" charset="-122"/>
            <a:ea typeface="宋体" pitchFamily="2" charset="-122"/>
          </a:endParaRPr>
        </a:p>
      </dgm:t>
    </dgm:pt>
    <dgm:pt modelId="{7AD9F10E-113A-4D75-81B9-8D19B632B984}" type="parTrans" cxnId="{A9F5514F-FC99-4D47-A7BC-99F9613B4FC1}">
      <dgm:prSet/>
      <dgm:spPr/>
      <dgm:t>
        <a:bodyPr/>
        <a:lstStyle/>
        <a:p>
          <a:endParaRPr lang="zh-CN" altLang="en-US"/>
        </a:p>
      </dgm:t>
    </dgm:pt>
    <dgm:pt modelId="{37321419-897A-4486-A4BE-4323935012C5}" type="sibTrans" cxnId="{A9F5514F-FC99-4D47-A7BC-99F9613B4FC1}">
      <dgm:prSet/>
      <dgm:spPr/>
      <dgm:t>
        <a:bodyPr/>
        <a:lstStyle/>
        <a:p>
          <a:endParaRPr lang="zh-CN" altLang="en-US"/>
        </a:p>
      </dgm:t>
    </dgm:pt>
    <dgm:pt modelId="{8C1E9851-FD82-4A46-B733-A4B26847B5C9}">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800" smtClean="0">
              <a:latin typeface="宋体" pitchFamily="2" charset="-122"/>
              <a:ea typeface="宋体" pitchFamily="2" charset="-122"/>
            </a:rPr>
            <a:t>租费</a:t>
          </a:r>
          <a:r>
            <a:rPr lang="en-US" sz="1800" smtClean="0">
              <a:latin typeface="宋体" pitchFamily="2" charset="-122"/>
              <a:ea typeface="宋体" pitchFamily="2" charset="-122"/>
            </a:rPr>
            <a:t>  </a:t>
          </a:r>
          <a:endParaRPr lang="zh-CN" sz="1800">
            <a:latin typeface="宋体" pitchFamily="2" charset="-122"/>
            <a:ea typeface="宋体" pitchFamily="2" charset="-122"/>
          </a:endParaRPr>
        </a:p>
      </dgm:t>
    </dgm:pt>
    <dgm:pt modelId="{0A61C947-F023-41D7-BB46-8B1C761EE6F4}" type="parTrans" cxnId="{C66D7031-7502-4818-8C23-A8758D96D2F1}">
      <dgm:prSet/>
      <dgm:spPr/>
      <dgm:t>
        <a:bodyPr/>
        <a:lstStyle/>
        <a:p>
          <a:endParaRPr lang="zh-CN" altLang="en-US"/>
        </a:p>
      </dgm:t>
    </dgm:pt>
    <dgm:pt modelId="{53EE1728-7625-498C-9B63-9C5886593424}" type="sibTrans" cxnId="{C66D7031-7502-4818-8C23-A8758D96D2F1}">
      <dgm:prSet/>
      <dgm:spPr/>
      <dgm:t>
        <a:bodyPr/>
        <a:lstStyle/>
        <a:p>
          <a:endParaRPr lang="zh-CN" altLang="en-US"/>
        </a:p>
      </dgm:t>
    </dgm:pt>
    <dgm:pt modelId="{CAD85565-BB8E-4341-8C00-5A261F2017A6}">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800" smtClean="0">
              <a:latin typeface="宋体" pitchFamily="2" charset="-122"/>
              <a:ea typeface="宋体" pitchFamily="2" charset="-122"/>
            </a:rPr>
            <a:t>修理费</a:t>
          </a:r>
          <a:r>
            <a:rPr lang="en-US" sz="1800" smtClean="0">
              <a:latin typeface="宋体" pitchFamily="2" charset="-122"/>
              <a:ea typeface="宋体" pitchFamily="2" charset="-122"/>
            </a:rPr>
            <a:t>  </a:t>
          </a:r>
          <a:endParaRPr lang="zh-CN" sz="1800">
            <a:latin typeface="宋体" pitchFamily="2" charset="-122"/>
            <a:ea typeface="宋体" pitchFamily="2" charset="-122"/>
          </a:endParaRPr>
        </a:p>
      </dgm:t>
    </dgm:pt>
    <dgm:pt modelId="{186AAFCA-2A60-48E1-A9A3-77CA47558DF8}" type="parTrans" cxnId="{CC8AEE03-A8EA-4F1D-B621-2E9EC32EF973}">
      <dgm:prSet/>
      <dgm:spPr/>
      <dgm:t>
        <a:bodyPr/>
        <a:lstStyle/>
        <a:p>
          <a:endParaRPr lang="zh-CN" altLang="en-US"/>
        </a:p>
      </dgm:t>
    </dgm:pt>
    <dgm:pt modelId="{AB031255-1692-445C-9A74-D576F7A75ACD}" type="sibTrans" cxnId="{CC8AEE03-A8EA-4F1D-B621-2E9EC32EF973}">
      <dgm:prSet/>
      <dgm:spPr/>
      <dgm:t>
        <a:bodyPr/>
        <a:lstStyle/>
        <a:p>
          <a:endParaRPr lang="zh-CN" altLang="en-US"/>
        </a:p>
      </dgm:t>
    </dgm:pt>
    <dgm:pt modelId="{68631249-3903-4432-BB13-46D1E83E646E}">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smtClean="0">
              <a:latin typeface="宋体" pitchFamily="2" charset="-122"/>
              <a:ea typeface="宋体" pitchFamily="2" charset="-122"/>
            </a:rPr>
            <a:t>保险费用</a:t>
          </a:r>
          <a:endParaRPr lang="zh-CN" altLang="en-US" sz="1800">
            <a:latin typeface="宋体" pitchFamily="2" charset="-122"/>
            <a:ea typeface="宋体" pitchFamily="2" charset="-122"/>
          </a:endParaRPr>
        </a:p>
      </dgm:t>
    </dgm:pt>
    <dgm:pt modelId="{8F989D3A-1F79-4149-AA2A-8CA27C08B623}" type="parTrans" cxnId="{8310544D-1911-4D0A-B6D3-00149A882373}">
      <dgm:prSet/>
      <dgm:spPr/>
      <dgm:t>
        <a:bodyPr/>
        <a:lstStyle/>
        <a:p>
          <a:endParaRPr lang="zh-CN" altLang="en-US"/>
        </a:p>
      </dgm:t>
    </dgm:pt>
    <dgm:pt modelId="{91A2C4E8-3A3A-457D-BC4C-5DE1F0259BC6}" type="sibTrans" cxnId="{8310544D-1911-4D0A-B6D3-00149A882373}">
      <dgm:prSet/>
      <dgm:spPr/>
      <dgm:t>
        <a:bodyPr/>
        <a:lstStyle/>
        <a:p>
          <a:endParaRPr lang="zh-CN" altLang="en-US"/>
        </a:p>
      </dgm:t>
    </dgm:pt>
    <dgm:pt modelId="{EAA04DEB-F156-43F0-BD9B-C78F54C050CD}">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800" smtClean="0">
              <a:latin typeface="宋体" pitchFamily="2" charset="-122"/>
              <a:ea typeface="宋体" pitchFamily="2" charset="-122"/>
            </a:rPr>
            <a:t>底盘车费用</a:t>
          </a:r>
          <a:r>
            <a:rPr lang="en-US" sz="1800" smtClean="0">
              <a:latin typeface="宋体" pitchFamily="2" charset="-122"/>
              <a:ea typeface="宋体" pitchFamily="2" charset="-122"/>
            </a:rPr>
            <a:t>  </a:t>
          </a:r>
          <a:endParaRPr lang="zh-CN" sz="1800">
            <a:latin typeface="宋体" pitchFamily="2" charset="-122"/>
            <a:ea typeface="宋体" pitchFamily="2" charset="-122"/>
          </a:endParaRPr>
        </a:p>
      </dgm:t>
    </dgm:pt>
    <dgm:pt modelId="{74B6EAF2-0892-43A5-9065-2FDB0005B518}" type="parTrans" cxnId="{5F769AF7-5687-4012-855F-D04D50C60758}">
      <dgm:prSet/>
      <dgm:spPr/>
      <dgm:t>
        <a:bodyPr/>
        <a:lstStyle/>
        <a:p>
          <a:endParaRPr lang="zh-CN" altLang="en-US"/>
        </a:p>
      </dgm:t>
    </dgm:pt>
    <dgm:pt modelId="{8F37B48C-765A-49DA-83EA-CEAAB861CA67}" type="sibTrans" cxnId="{5F769AF7-5687-4012-855F-D04D50C60758}">
      <dgm:prSet/>
      <dgm:spPr/>
      <dgm:t>
        <a:bodyPr/>
        <a:lstStyle/>
        <a:p>
          <a:endParaRPr lang="zh-CN" altLang="en-US"/>
        </a:p>
      </dgm:t>
    </dgm:pt>
    <dgm:pt modelId="{A9C31A96-42CF-4E4D-83B3-3E6FD7CC47F0}">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sz="1800" smtClean="0">
              <a:latin typeface="宋体" pitchFamily="2" charset="-122"/>
              <a:ea typeface="宋体" pitchFamily="2" charset="-122"/>
            </a:rPr>
            <a:t>其他</a:t>
          </a:r>
          <a:r>
            <a:rPr lang="en-US" sz="1800" smtClean="0">
              <a:latin typeface="宋体" pitchFamily="2" charset="-122"/>
              <a:ea typeface="宋体" pitchFamily="2" charset="-122"/>
            </a:rPr>
            <a:t>  </a:t>
          </a:r>
          <a:endParaRPr lang="zh-CN" sz="1800">
            <a:latin typeface="宋体" pitchFamily="2" charset="-122"/>
            <a:ea typeface="宋体" pitchFamily="2" charset="-122"/>
          </a:endParaRPr>
        </a:p>
      </dgm:t>
    </dgm:pt>
    <dgm:pt modelId="{01B04B44-EAAE-4EAA-9DE9-8CEA42B274CE}" type="parTrans" cxnId="{DD95A49C-6531-4D4B-BBE0-BDBF3A14FBC3}">
      <dgm:prSet/>
      <dgm:spPr/>
      <dgm:t>
        <a:bodyPr/>
        <a:lstStyle/>
        <a:p>
          <a:endParaRPr lang="zh-CN" altLang="en-US"/>
        </a:p>
      </dgm:t>
    </dgm:pt>
    <dgm:pt modelId="{DEF1965B-AB09-41AE-B9D1-6F3C2E1A3EB3}" type="sibTrans" cxnId="{DD95A49C-6531-4D4B-BBE0-BDBF3A14FBC3}">
      <dgm:prSet/>
      <dgm:spPr/>
      <dgm:t>
        <a:bodyPr/>
        <a:lstStyle/>
        <a:p>
          <a:endParaRPr lang="zh-CN" altLang="en-US"/>
        </a:p>
      </dgm:t>
    </dgm:pt>
    <dgm:pt modelId="{E10DC1F3-F054-4A81-9002-367C3D92B761}">
      <dgm:prSet custT="1"/>
      <dgm:spPr>
        <a:solidFill>
          <a:schemeClr val="bg1">
            <a:lumMod val="95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1800" dirty="0" smtClean="0">
              <a:latin typeface="宋体" pitchFamily="2" charset="-122"/>
              <a:ea typeface="宋体" pitchFamily="2" charset="-122"/>
            </a:rPr>
            <a:t>营运间接费用，指企业在营运过程中所发生的不能直接计入运输成本核算对象的各种间接费用。</a:t>
          </a:r>
          <a:endParaRPr lang="zh-CN" altLang="en-US" sz="1800" dirty="0">
            <a:latin typeface="宋体" pitchFamily="2" charset="-122"/>
            <a:ea typeface="宋体" pitchFamily="2" charset="-122"/>
          </a:endParaRPr>
        </a:p>
      </dgm:t>
    </dgm:pt>
    <dgm:pt modelId="{21F0775F-D0EC-4859-98E5-73E8D8421225}" type="parTrans" cxnId="{9F0D65D3-DD8A-47EF-BCAE-FD76CCE93259}">
      <dgm:prSet/>
      <dgm:spPr/>
      <dgm:t>
        <a:bodyPr/>
        <a:lstStyle/>
        <a:p>
          <a:endParaRPr lang="zh-CN" altLang="en-US"/>
        </a:p>
      </dgm:t>
    </dgm:pt>
    <dgm:pt modelId="{5184869C-0DAB-4D04-95AD-9B3C8BADD3C2}" type="sibTrans" cxnId="{9F0D65D3-DD8A-47EF-BCAE-FD76CCE93259}">
      <dgm:prSet/>
      <dgm:spPr/>
      <dgm:t>
        <a:bodyPr/>
        <a:lstStyle/>
        <a:p>
          <a:endParaRPr lang="zh-CN" altLang="en-US"/>
        </a:p>
      </dgm:t>
    </dgm:pt>
    <dgm:pt modelId="{FF7C12EE-BC8B-477C-ADD5-A45D7A8646AC}" type="pres">
      <dgm:prSet presAssocID="{99017ED1-2E7A-4A97-8DC1-01044A396633}" presName="Name0" presStyleCnt="0">
        <dgm:presLayoutVars>
          <dgm:dir/>
          <dgm:animLvl val="lvl"/>
          <dgm:resizeHandles val="exact"/>
        </dgm:presLayoutVars>
      </dgm:prSet>
      <dgm:spPr/>
      <dgm:t>
        <a:bodyPr/>
        <a:lstStyle/>
        <a:p>
          <a:endParaRPr lang="zh-CN" altLang="en-US"/>
        </a:p>
      </dgm:t>
    </dgm:pt>
    <dgm:pt modelId="{92BCEC63-1B28-4A7C-A466-12EDB4C49239}" type="pres">
      <dgm:prSet presAssocID="{EE5040C5-8979-4EB3-8363-5B41E2E2D06C}" presName="composite" presStyleCnt="0"/>
      <dgm:spPr/>
    </dgm:pt>
    <dgm:pt modelId="{D4D06202-06F9-4311-ACCE-2869713A8E1D}" type="pres">
      <dgm:prSet presAssocID="{EE5040C5-8979-4EB3-8363-5B41E2E2D06C}" presName="parTx" presStyleLbl="alignNode1" presStyleIdx="0" presStyleCnt="5">
        <dgm:presLayoutVars>
          <dgm:chMax val="0"/>
          <dgm:chPref val="0"/>
          <dgm:bulletEnabled val="1"/>
        </dgm:presLayoutVars>
      </dgm:prSet>
      <dgm:spPr/>
      <dgm:t>
        <a:bodyPr/>
        <a:lstStyle/>
        <a:p>
          <a:endParaRPr lang="zh-CN" altLang="en-US"/>
        </a:p>
      </dgm:t>
    </dgm:pt>
    <dgm:pt modelId="{6376A141-A0CD-4C80-86D3-78B606BADAF4}" type="pres">
      <dgm:prSet presAssocID="{EE5040C5-8979-4EB3-8363-5B41E2E2D06C}" presName="desTx" presStyleLbl="alignAccFollowNode1" presStyleIdx="0" presStyleCnt="5" custLinFactNeighborX="-2131" custLinFactNeighborY="-1666">
        <dgm:presLayoutVars>
          <dgm:bulletEnabled val="1"/>
        </dgm:presLayoutVars>
      </dgm:prSet>
      <dgm:spPr/>
      <dgm:t>
        <a:bodyPr/>
        <a:lstStyle/>
        <a:p>
          <a:endParaRPr lang="zh-CN" altLang="en-US"/>
        </a:p>
      </dgm:t>
    </dgm:pt>
    <dgm:pt modelId="{C71BEE43-12BD-4C98-8907-4D0AD549A35E}" type="pres">
      <dgm:prSet presAssocID="{D7536F0A-F512-4EA9-8AC7-FCBE0AD4205C}" presName="space" presStyleCnt="0"/>
      <dgm:spPr/>
    </dgm:pt>
    <dgm:pt modelId="{4523B631-6266-489A-B0B8-5319AAAD1094}" type="pres">
      <dgm:prSet presAssocID="{E183AC18-F55E-4A25-B5AF-1F3F2574690A}" presName="composite" presStyleCnt="0"/>
      <dgm:spPr/>
    </dgm:pt>
    <dgm:pt modelId="{0B1A1C2E-D477-4063-B75F-1F88BFCD38FB}" type="pres">
      <dgm:prSet presAssocID="{E183AC18-F55E-4A25-B5AF-1F3F2574690A}" presName="parTx" presStyleLbl="alignNode1" presStyleIdx="1" presStyleCnt="5">
        <dgm:presLayoutVars>
          <dgm:chMax val="0"/>
          <dgm:chPref val="0"/>
          <dgm:bulletEnabled val="1"/>
        </dgm:presLayoutVars>
      </dgm:prSet>
      <dgm:spPr/>
      <dgm:t>
        <a:bodyPr/>
        <a:lstStyle/>
        <a:p>
          <a:endParaRPr lang="zh-CN" altLang="en-US"/>
        </a:p>
      </dgm:t>
    </dgm:pt>
    <dgm:pt modelId="{B0CB570F-CA6C-4DA5-9010-6B155E4459AC}" type="pres">
      <dgm:prSet presAssocID="{E183AC18-F55E-4A25-B5AF-1F3F2574690A}" presName="desTx" presStyleLbl="alignAccFollowNode1" presStyleIdx="1" presStyleCnt="5" custLinFactNeighborX="-2131" custLinFactNeighborY="-1666">
        <dgm:presLayoutVars>
          <dgm:bulletEnabled val="1"/>
        </dgm:presLayoutVars>
      </dgm:prSet>
      <dgm:spPr/>
      <dgm:t>
        <a:bodyPr/>
        <a:lstStyle/>
        <a:p>
          <a:endParaRPr lang="zh-CN" altLang="en-US"/>
        </a:p>
      </dgm:t>
    </dgm:pt>
    <dgm:pt modelId="{E42C6ED3-CD1B-4229-9760-C5464C79B09F}" type="pres">
      <dgm:prSet presAssocID="{05970863-C2FE-483C-87A2-034AAD6579DD}" presName="space" presStyleCnt="0"/>
      <dgm:spPr/>
    </dgm:pt>
    <dgm:pt modelId="{37C340AB-2509-406B-9C3E-E3DBC490BFF5}" type="pres">
      <dgm:prSet presAssocID="{9ADED400-497B-45CF-92D6-892FE3D68205}" presName="composite" presStyleCnt="0"/>
      <dgm:spPr/>
    </dgm:pt>
    <dgm:pt modelId="{47B95A71-6980-4FB5-9173-70328E08A143}" type="pres">
      <dgm:prSet presAssocID="{9ADED400-497B-45CF-92D6-892FE3D68205}" presName="parTx" presStyleLbl="alignNode1" presStyleIdx="2" presStyleCnt="5">
        <dgm:presLayoutVars>
          <dgm:chMax val="0"/>
          <dgm:chPref val="0"/>
          <dgm:bulletEnabled val="1"/>
        </dgm:presLayoutVars>
      </dgm:prSet>
      <dgm:spPr/>
      <dgm:t>
        <a:bodyPr/>
        <a:lstStyle/>
        <a:p>
          <a:endParaRPr lang="zh-CN" altLang="en-US"/>
        </a:p>
      </dgm:t>
    </dgm:pt>
    <dgm:pt modelId="{FF966D93-FF90-4E17-875B-0DFC973CCB9D}" type="pres">
      <dgm:prSet presAssocID="{9ADED400-497B-45CF-92D6-892FE3D68205}" presName="desTx" presStyleLbl="alignAccFollowNode1" presStyleIdx="2" presStyleCnt="5" custLinFactNeighborX="-2131" custLinFactNeighborY="-1666">
        <dgm:presLayoutVars>
          <dgm:bulletEnabled val="1"/>
        </dgm:presLayoutVars>
      </dgm:prSet>
      <dgm:spPr/>
      <dgm:t>
        <a:bodyPr/>
        <a:lstStyle/>
        <a:p>
          <a:endParaRPr lang="zh-CN" altLang="en-US"/>
        </a:p>
      </dgm:t>
    </dgm:pt>
    <dgm:pt modelId="{72CAE018-39E9-4C98-A3D7-F46D6947AC1C}" type="pres">
      <dgm:prSet presAssocID="{95B429E7-B1A4-4067-BFFE-F136EF0A44A9}" presName="space" presStyleCnt="0"/>
      <dgm:spPr/>
    </dgm:pt>
    <dgm:pt modelId="{17A3A149-AAE1-491A-8946-B9A60CE7A1DD}" type="pres">
      <dgm:prSet presAssocID="{B5EFA4D1-395C-4796-B1DF-7293C0921359}" presName="composite" presStyleCnt="0"/>
      <dgm:spPr/>
    </dgm:pt>
    <dgm:pt modelId="{8CBB6C1D-77AC-4B89-970B-38D14A534670}" type="pres">
      <dgm:prSet presAssocID="{B5EFA4D1-395C-4796-B1DF-7293C0921359}" presName="parTx" presStyleLbl="alignNode1" presStyleIdx="3" presStyleCnt="5">
        <dgm:presLayoutVars>
          <dgm:chMax val="0"/>
          <dgm:chPref val="0"/>
          <dgm:bulletEnabled val="1"/>
        </dgm:presLayoutVars>
      </dgm:prSet>
      <dgm:spPr/>
      <dgm:t>
        <a:bodyPr/>
        <a:lstStyle/>
        <a:p>
          <a:endParaRPr lang="zh-CN" altLang="en-US"/>
        </a:p>
      </dgm:t>
    </dgm:pt>
    <dgm:pt modelId="{ADE170A6-BAF0-4529-B9E5-96F193B48354}" type="pres">
      <dgm:prSet presAssocID="{B5EFA4D1-395C-4796-B1DF-7293C0921359}" presName="desTx" presStyleLbl="alignAccFollowNode1" presStyleIdx="3" presStyleCnt="5" custLinFactNeighborX="-2131" custLinFactNeighborY="-1666">
        <dgm:presLayoutVars>
          <dgm:bulletEnabled val="1"/>
        </dgm:presLayoutVars>
      </dgm:prSet>
      <dgm:spPr/>
      <dgm:t>
        <a:bodyPr/>
        <a:lstStyle/>
        <a:p>
          <a:endParaRPr lang="zh-CN" altLang="en-US"/>
        </a:p>
      </dgm:t>
    </dgm:pt>
    <dgm:pt modelId="{3F362978-026C-47DA-A445-DC383951039B}" type="pres">
      <dgm:prSet presAssocID="{529D84AE-1B75-474A-BF2E-2A06108970C8}" presName="space" presStyleCnt="0"/>
      <dgm:spPr/>
    </dgm:pt>
    <dgm:pt modelId="{84EA916C-A174-40A5-B43A-DCC1E2052F45}" type="pres">
      <dgm:prSet presAssocID="{5E11A678-A65D-4953-87B4-00D39EBD7C88}" presName="composite" presStyleCnt="0"/>
      <dgm:spPr/>
    </dgm:pt>
    <dgm:pt modelId="{0D034E9B-8AAE-48C8-9382-87567A9C7909}" type="pres">
      <dgm:prSet presAssocID="{5E11A678-A65D-4953-87B4-00D39EBD7C88}" presName="parTx" presStyleLbl="alignNode1" presStyleIdx="4" presStyleCnt="5">
        <dgm:presLayoutVars>
          <dgm:chMax val="0"/>
          <dgm:chPref val="0"/>
          <dgm:bulletEnabled val="1"/>
        </dgm:presLayoutVars>
      </dgm:prSet>
      <dgm:spPr/>
      <dgm:t>
        <a:bodyPr/>
        <a:lstStyle/>
        <a:p>
          <a:endParaRPr lang="zh-CN" altLang="en-US"/>
        </a:p>
      </dgm:t>
    </dgm:pt>
    <dgm:pt modelId="{1DB2745C-D31D-479A-AE14-1BC92823287B}" type="pres">
      <dgm:prSet presAssocID="{5E11A678-A65D-4953-87B4-00D39EBD7C88}" presName="desTx" presStyleLbl="alignAccFollowNode1" presStyleIdx="4" presStyleCnt="5" custLinFactNeighborX="-2131" custLinFactNeighborY="-1666">
        <dgm:presLayoutVars>
          <dgm:bulletEnabled val="1"/>
        </dgm:presLayoutVars>
      </dgm:prSet>
      <dgm:spPr/>
      <dgm:t>
        <a:bodyPr/>
        <a:lstStyle/>
        <a:p>
          <a:endParaRPr lang="zh-CN" altLang="en-US"/>
        </a:p>
      </dgm:t>
    </dgm:pt>
  </dgm:ptLst>
  <dgm:cxnLst>
    <dgm:cxn modelId="{24EB4E29-B8CC-488F-A8EC-D31235CC81DF}" type="presOf" srcId="{81727382-711B-492E-93CB-28BB477A5CF1}" destId="{6376A141-A0CD-4C80-86D3-78B606BADAF4}" srcOrd="0" destOrd="7" presId="urn:microsoft.com/office/officeart/2005/8/layout/hList1"/>
    <dgm:cxn modelId="{851B029B-E150-4DFA-8E9B-F953BF8039BD}" type="presOf" srcId="{8C1E9851-FD82-4A46-B733-A4B26847B5C9}" destId="{ADE170A6-BAF0-4529-B9E5-96F193B48354}" srcOrd="0" destOrd="2" presId="urn:microsoft.com/office/officeart/2005/8/layout/hList1"/>
    <dgm:cxn modelId="{63606430-4EA5-4933-9AC2-3DC206593E81}" srcId="{E183AC18-F55E-4A25-B5AF-1F3F2574690A}" destId="{AACC475E-3467-48AA-BAC3-E3457DF748EE}" srcOrd="8" destOrd="0" parTransId="{189BF545-63F0-4BA1-9036-F687B987CC43}" sibTransId="{64089DCD-7A8B-4CEE-BA55-C3ADB37C3B77}"/>
    <dgm:cxn modelId="{069AE05A-E807-4E47-8C48-6C68BB518E8E}" type="presOf" srcId="{99017ED1-2E7A-4A97-8DC1-01044A396633}" destId="{FF7C12EE-BC8B-477C-ADD5-A45D7A8646AC}" srcOrd="0" destOrd="0" presId="urn:microsoft.com/office/officeart/2005/8/layout/hList1"/>
    <dgm:cxn modelId="{B6FC80A4-D7E9-4CED-895B-3B61FC5E2EE8}" srcId="{99017ED1-2E7A-4A97-8DC1-01044A396633}" destId="{E183AC18-F55E-4A25-B5AF-1F3F2574690A}" srcOrd="1" destOrd="0" parTransId="{46F0A38D-D1E3-403A-95B6-C3D0DB68E849}" sibTransId="{05970863-C2FE-483C-87A2-034AAD6579DD}"/>
    <dgm:cxn modelId="{A9F5514F-FC99-4D47-A7BC-99F9613B4FC1}" srcId="{B5EFA4D1-395C-4796-B1DF-7293C0921359}" destId="{5CE6478B-9269-4A6F-95B6-16B9DD14D039}" srcOrd="1" destOrd="0" parTransId="{7AD9F10E-113A-4D75-81B9-8D19B632B984}" sibTransId="{37321419-897A-4486-A4BE-4323935012C5}"/>
    <dgm:cxn modelId="{DD95A49C-6531-4D4B-BBE0-BDBF3A14FBC3}" srcId="{B5EFA4D1-395C-4796-B1DF-7293C0921359}" destId="{A9C31A96-42CF-4E4D-83B3-3E6FD7CC47F0}" srcOrd="6" destOrd="0" parTransId="{01B04B44-EAAE-4EAA-9DE9-8CEA42B274CE}" sibTransId="{DEF1965B-AB09-41AE-B9D1-6F3C2E1A3EB3}"/>
    <dgm:cxn modelId="{EEA747EE-F2A2-4AF2-94FD-6818EABC85D9}" srcId="{E183AC18-F55E-4A25-B5AF-1F3F2574690A}" destId="{A1E8CF4A-DEB6-4F80-A6DF-FAFB129D8D8F}" srcOrd="9" destOrd="0" parTransId="{2653B17D-F9D6-4C79-BD11-3BCB6AAF8CAF}" sibTransId="{65444F9C-7A45-4BC4-B925-31725BEB113A}"/>
    <dgm:cxn modelId="{02E46DB8-3B78-478F-BB3D-4E1B7E3988B1}" srcId="{E183AC18-F55E-4A25-B5AF-1F3F2574690A}" destId="{BFBC1F6B-1B19-4306-A371-00D3CB24A4AF}" srcOrd="4" destOrd="0" parTransId="{4445DACD-D8EB-4E29-B233-034545677D4D}" sibTransId="{71AAD4F0-EEDA-4922-87A0-D92537FCBFEB}"/>
    <dgm:cxn modelId="{5F769AF7-5687-4012-855F-D04D50C60758}" srcId="{B5EFA4D1-395C-4796-B1DF-7293C0921359}" destId="{EAA04DEB-F156-43F0-BD9B-C78F54C050CD}" srcOrd="5" destOrd="0" parTransId="{74B6EAF2-0892-43A5-9065-2FDB0005B518}" sibTransId="{8F37B48C-765A-49DA-83EA-CEAAB861CA67}"/>
    <dgm:cxn modelId="{544DC55F-3359-4021-A85D-027FF8558D3B}" type="presOf" srcId="{EE5040C5-8979-4EB3-8363-5B41E2E2D06C}" destId="{D4D06202-06F9-4311-ACCE-2869713A8E1D}" srcOrd="0" destOrd="0" presId="urn:microsoft.com/office/officeart/2005/8/layout/hList1"/>
    <dgm:cxn modelId="{BC1B5744-EE3C-41DB-A99E-FC7FC37971AB}" type="presOf" srcId="{8CD0C845-6226-4339-AB6E-1945EEB021E7}" destId="{B0CB570F-CA6C-4DA5-9010-6B155E4459AC}" srcOrd="0" destOrd="7" presId="urn:microsoft.com/office/officeart/2005/8/layout/hList1"/>
    <dgm:cxn modelId="{C4C12661-E4FE-477D-96C5-CEE70FA70D30}" type="presOf" srcId="{68631249-3903-4432-BB13-46D1E83E646E}" destId="{ADE170A6-BAF0-4529-B9E5-96F193B48354}" srcOrd="0" destOrd="4" presId="urn:microsoft.com/office/officeart/2005/8/layout/hList1"/>
    <dgm:cxn modelId="{B1A26005-1FE4-404F-A53A-29F7BA65E511}" type="presOf" srcId="{E10DC1F3-F054-4A81-9002-367C3D92B761}" destId="{1DB2745C-D31D-479A-AE14-1BC92823287B}" srcOrd="0" destOrd="0" presId="urn:microsoft.com/office/officeart/2005/8/layout/hList1"/>
    <dgm:cxn modelId="{BD945AF4-A81F-4313-9A1A-3335E8CF83C3}" srcId="{9ADED400-497B-45CF-92D6-892FE3D68205}" destId="{BFBFCE73-C097-4AD3-BEED-3E8AA1FBB91E}" srcOrd="0" destOrd="0" parTransId="{0D103A82-5D75-4946-8D47-C3B6D8CC89D3}" sibTransId="{13E5674D-2FCF-4693-A839-38F64A624345}"/>
    <dgm:cxn modelId="{FB09C7A8-E86D-4763-ABEB-B4CFD931F2A1}" srcId="{E183AC18-F55E-4A25-B5AF-1F3F2574690A}" destId="{5EF34D00-61C2-4860-9A1C-11CA4433BFAC}" srcOrd="1" destOrd="0" parTransId="{7476B154-7DDB-48BE-BF29-16FB7ABBC1A6}" sibTransId="{EAB36303-ECB5-4887-96C3-E5F3E1E90550}"/>
    <dgm:cxn modelId="{10288A75-C44C-49D5-8EB6-D9A1D7EAA00D}" srcId="{E183AC18-F55E-4A25-B5AF-1F3F2574690A}" destId="{8CD0C845-6226-4339-AB6E-1945EEB021E7}" srcOrd="7" destOrd="0" parTransId="{03D3F17E-573D-48E3-85D5-0D361702BA6E}" sibTransId="{BF24827C-E59D-47D8-BB3D-8A6F520AE5AD}"/>
    <dgm:cxn modelId="{6BD13B3C-DEC8-4DEB-B877-EAEBDDDB00BE}" type="presOf" srcId="{3026B1A2-961D-489D-90DB-AB8B5808EED3}" destId="{B0CB570F-CA6C-4DA5-9010-6B155E4459AC}" srcOrd="0" destOrd="2" presId="urn:microsoft.com/office/officeart/2005/8/layout/hList1"/>
    <dgm:cxn modelId="{44735146-A89A-4547-A88E-B8E109550344}" type="presOf" srcId="{907BF575-44DA-441B-AA39-EBA58CF0D580}" destId="{6376A141-A0CD-4C80-86D3-78B606BADAF4}" srcOrd="0" destOrd="2" presId="urn:microsoft.com/office/officeart/2005/8/layout/hList1"/>
    <dgm:cxn modelId="{4F9FD565-E072-4E29-B563-F2CFDAD78960}" type="presOf" srcId="{D159F98A-8480-4884-B72D-948DE43CE17E}" destId="{6376A141-A0CD-4C80-86D3-78B606BADAF4}" srcOrd="0" destOrd="6" presId="urn:microsoft.com/office/officeart/2005/8/layout/hList1"/>
    <dgm:cxn modelId="{9F0D65D3-DD8A-47EF-BCAE-FD76CCE93259}" srcId="{5E11A678-A65D-4953-87B4-00D39EBD7C88}" destId="{E10DC1F3-F054-4A81-9002-367C3D92B761}" srcOrd="0" destOrd="0" parTransId="{21F0775F-D0EC-4859-98E5-73E8D8421225}" sibTransId="{5184869C-0DAB-4D04-95AD-9B3C8BADD3C2}"/>
    <dgm:cxn modelId="{3BA4D913-4008-470F-8D41-A347B68A2D2E}" srcId="{E183AC18-F55E-4A25-B5AF-1F3F2574690A}" destId="{6C6D44E4-D57E-4035-9C8E-56901A8F813F}" srcOrd="0" destOrd="0" parTransId="{D8F933D8-76C8-4784-BCEE-DFBAFE335B00}" sibTransId="{1FACA465-65D3-4D01-8827-54F924187C96}"/>
    <dgm:cxn modelId="{8310544D-1911-4D0A-B6D3-00149A882373}" srcId="{B5EFA4D1-395C-4796-B1DF-7293C0921359}" destId="{68631249-3903-4432-BB13-46D1E83E646E}" srcOrd="4" destOrd="0" parTransId="{8F989D3A-1F79-4149-AA2A-8CA27C08B623}" sibTransId="{91A2C4E8-3A3A-457D-BC4C-5DE1F0259BC6}"/>
    <dgm:cxn modelId="{8AB6D0A1-5609-4D6E-ADD2-C1F4231D5DBA}" srcId="{E183AC18-F55E-4A25-B5AF-1F3F2574690A}" destId="{1F579EA5-8D9B-4413-855E-3D3619E69BE2}" srcOrd="6" destOrd="0" parTransId="{B89E7355-DA1E-400C-AFD5-D29BF8DB845F}" sibTransId="{8181DAF6-B165-4285-BAFA-6BFE38E9DAF4}"/>
    <dgm:cxn modelId="{56641E42-B9C5-480F-B584-8AB9BE8E21B3}" type="presOf" srcId="{CAD85565-BB8E-4341-8C00-5A261F2017A6}" destId="{ADE170A6-BAF0-4529-B9E5-96F193B48354}" srcOrd="0" destOrd="3" presId="urn:microsoft.com/office/officeart/2005/8/layout/hList1"/>
    <dgm:cxn modelId="{29E6CDF2-8CD5-4E39-B409-B7C597ADD633}" type="presOf" srcId="{EAA04DEB-F156-43F0-BD9B-C78F54C050CD}" destId="{ADE170A6-BAF0-4529-B9E5-96F193B48354}" srcOrd="0" destOrd="5" presId="urn:microsoft.com/office/officeart/2005/8/layout/hList1"/>
    <dgm:cxn modelId="{98FEC147-13AA-4874-9634-E9892C6221BA}" srcId="{B5EFA4D1-395C-4796-B1DF-7293C0921359}" destId="{76B55046-8E2E-4F64-A8DF-210BA1E7711D}" srcOrd="0" destOrd="0" parTransId="{56CC228C-E3C7-4EDC-8475-A3DAC7E0CB7B}" sibTransId="{B72D9D4E-9312-4A7A-8EC4-935A73ABF66A}"/>
    <dgm:cxn modelId="{82730DCE-B733-4220-83FC-0B8C33BC3710}" type="presOf" srcId="{0E443450-71CF-4DB4-A24B-617AA9731895}" destId="{6376A141-A0CD-4C80-86D3-78B606BADAF4}" srcOrd="0" destOrd="1" presId="urn:microsoft.com/office/officeart/2005/8/layout/hList1"/>
    <dgm:cxn modelId="{2363433F-63D4-4C1F-816A-D5E5E20D0141}" type="presOf" srcId="{5E11A678-A65D-4953-87B4-00D39EBD7C88}" destId="{0D034E9B-8AAE-48C8-9382-87567A9C7909}" srcOrd="0" destOrd="0" presId="urn:microsoft.com/office/officeart/2005/8/layout/hList1"/>
    <dgm:cxn modelId="{8C0BA764-E666-48E2-A619-704024F8EC8F}" type="presOf" srcId="{E183AC18-F55E-4A25-B5AF-1F3F2574690A}" destId="{0B1A1C2E-D477-4063-B75F-1F88BFCD38FB}" srcOrd="0" destOrd="0" presId="urn:microsoft.com/office/officeart/2005/8/layout/hList1"/>
    <dgm:cxn modelId="{CC8AEE03-A8EA-4F1D-B621-2E9EC32EF973}" srcId="{B5EFA4D1-395C-4796-B1DF-7293C0921359}" destId="{CAD85565-BB8E-4341-8C00-5A261F2017A6}" srcOrd="3" destOrd="0" parTransId="{186AAFCA-2A60-48E1-A9A3-77CA47558DF8}" sibTransId="{AB031255-1692-445C-9A74-D576F7A75ACD}"/>
    <dgm:cxn modelId="{378754ED-581E-4D88-A3BF-41479180621F}" srcId="{EE5040C5-8979-4EB3-8363-5B41E2E2D06C}" destId="{907BF575-44DA-441B-AA39-EBA58CF0D580}" srcOrd="2" destOrd="0" parTransId="{3A8EED20-D553-4ADB-B12C-44315633F978}" sibTransId="{586D4C18-8954-4B7F-8846-3A08DFB1C1B7}"/>
    <dgm:cxn modelId="{EB924E85-8F2E-4D11-ABB1-DF195A49637C}" type="presOf" srcId="{6C1D103C-9A89-46E8-8CFD-EFFD2C129DB0}" destId="{B0CB570F-CA6C-4DA5-9010-6B155E4459AC}" srcOrd="0" destOrd="3" presId="urn:microsoft.com/office/officeart/2005/8/layout/hList1"/>
    <dgm:cxn modelId="{7BD1AB82-BC99-4F75-982B-33183AB25EAA}" type="presOf" srcId="{5EF34D00-61C2-4860-9A1C-11CA4433BFAC}" destId="{B0CB570F-CA6C-4DA5-9010-6B155E4459AC}" srcOrd="0" destOrd="1" presId="urn:microsoft.com/office/officeart/2005/8/layout/hList1"/>
    <dgm:cxn modelId="{066D891D-DDD5-4ABE-B239-F1F69B67036A}" srcId="{99017ED1-2E7A-4A97-8DC1-01044A396633}" destId="{EE5040C5-8979-4EB3-8363-5B41E2E2D06C}" srcOrd="0" destOrd="0" parTransId="{077D0F06-16B0-4ADC-9551-828922AF8F4E}" sibTransId="{D7536F0A-F512-4EA9-8AC7-FCBE0AD4205C}"/>
    <dgm:cxn modelId="{D44FC9DB-0C0C-4E20-845D-6D2F772E3129}" srcId="{99017ED1-2E7A-4A97-8DC1-01044A396633}" destId="{9ADED400-497B-45CF-92D6-892FE3D68205}" srcOrd="2" destOrd="0" parTransId="{DB243F67-F183-4FE4-AFB1-F54E36C0909C}" sibTransId="{95B429E7-B1A4-4067-BFFE-F136EF0A44A9}"/>
    <dgm:cxn modelId="{1A3605AE-354B-48B0-980A-7A2649DE87D4}" srcId="{EE5040C5-8979-4EB3-8363-5B41E2E2D06C}" destId="{0ABB5757-D586-4E3E-B192-F4741AC33CB6}" srcOrd="3" destOrd="0" parTransId="{6331A901-AEE1-4EF4-BD38-FA1B1F0FA66E}" sibTransId="{AACD2650-E297-444A-8DF6-17B17C67BF2C}"/>
    <dgm:cxn modelId="{49491985-87A7-4316-B62B-494374309A84}" srcId="{EE5040C5-8979-4EB3-8363-5B41E2E2D06C}" destId="{0E443450-71CF-4DB4-A24B-617AA9731895}" srcOrd="1" destOrd="0" parTransId="{314F7D9A-93F2-46EF-B077-B21E24EE640D}" sibTransId="{B9BC52C5-49F3-4E96-B641-50C0133CF4ED}"/>
    <dgm:cxn modelId="{A77E10FE-001D-46DB-9DC3-166EE99753F6}" type="presOf" srcId="{9ADED400-497B-45CF-92D6-892FE3D68205}" destId="{47B95A71-6980-4FB5-9173-70328E08A143}" srcOrd="0" destOrd="0" presId="urn:microsoft.com/office/officeart/2005/8/layout/hList1"/>
    <dgm:cxn modelId="{77EEFDB2-B759-426C-B68B-746AD01BA1B3}" type="presOf" srcId="{BEBB37CA-CE89-4496-9C94-B8E3AEFCA324}" destId="{6376A141-A0CD-4C80-86D3-78B606BADAF4}" srcOrd="0" destOrd="4" presId="urn:microsoft.com/office/officeart/2005/8/layout/hList1"/>
    <dgm:cxn modelId="{F2F1AA16-9223-4DED-BB1A-0A41256D4B91}" srcId="{E183AC18-F55E-4A25-B5AF-1F3F2574690A}" destId="{D17D9316-499D-46E3-94B1-02BCDA75E7FC}" srcOrd="5" destOrd="0" parTransId="{009838D0-AF31-4755-830B-A9D465121BC8}" sibTransId="{D4E94B7C-5693-45F1-9250-5F5E7C3BD181}"/>
    <dgm:cxn modelId="{447388FB-FCFF-45A7-9175-EAF37811A3A0}" type="presOf" srcId="{B5EFA4D1-395C-4796-B1DF-7293C0921359}" destId="{8CBB6C1D-77AC-4B89-970B-38D14A534670}" srcOrd="0" destOrd="0" presId="urn:microsoft.com/office/officeart/2005/8/layout/hList1"/>
    <dgm:cxn modelId="{232CA7F5-464D-45CB-B9CE-EAF20918E36E}" type="presOf" srcId="{5CE6478B-9269-4A6F-95B6-16B9DD14D039}" destId="{ADE170A6-BAF0-4529-B9E5-96F193B48354}" srcOrd="0" destOrd="1" presId="urn:microsoft.com/office/officeart/2005/8/layout/hList1"/>
    <dgm:cxn modelId="{A37172CF-1C56-40B3-8A63-DDC1E5D72D49}" type="presOf" srcId="{BFBC1F6B-1B19-4306-A371-00D3CB24A4AF}" destId="{B0CB570F-CA6C-4DA5-9010-6B155E4459AC}" srcOrd="0" destOrd="4" presId="urn:microsoft.com/office/officeart/2005/8/layout/hList1"/>
    <dgm:cxn modelId="{5130FB33-F58D-4DD8-A1A9-3C4400AA0290}" type="presOf" srcId="{AACC475E-3467-48AA-BAC3-E3457DF748EE}" destId="{B0CB570F-CA6C-4DA5-9010-6B155E4459AC}" srcOrd="0" destOrd="8" presId="urn:microsoft.com/office/officeart/2005/8/layout/hList1"/>
    <dgm:cxn modelId="{595AEBE0-4A24-45B5-8751-92EC6634CADA}" srcId="{99017ED1-2E7A-4A97-8DC1-01044A396633}" destId="{B5EFA4D1-395C-4796-B1DF-7293C0921359}" srcOrd="3" destOrd="0" parTransId="{25AE4691-BFB8-46F1-AA19-8D7DDF475F7E}" sibTransId="{529D84AE-1B75-474A-BF2E-2A06108970C8}"/>
    <dgm:cxn modelId="{C7BB52C1-25BB-4CDE-B878-D7935A253AC9}" type="presOf" srcId="{1F579EA5-8D9B-4413-855E-3D3619E69BE2}" destId="{B0CB570F-CA6C-4DA5-9010-6B155E4459AC}" srcOrd="0" destOrd="6" presId="urn:microsoft.com/office/officeart/2005/8/layout/hList1"/>
    <dgm:cxn modelId="{73714101-D10B-42B3-B722-22573203C905}" srcId="{99017ED1-2E7A-4A97-8DC1-01044A396633}" destId="{5E11A678-A65D-4953-87B4-00D39EBD7C88}" srcOrd="4" destOrd="0" parTransId="{9F23E73C-C61C-4EAB-B7FC-769295723C5C}" sibTransId="{248E89AF-5CF2-4FFB-B342-0FBE7DE2EE9D}"/>
    <dgm:cxn modelId="{FAB62712-B7B9-45B8-B46F-9D9824D69024}" srcId="{EE5040C5-8979-4EB3-8363-5B41E2E2D06C}" destId="{0C4A502C-92FC-41A6-B9FD-B002DB83BC68}" srcOrd="0" destOrd="0" parTransId="{28E934F0-8E6A-466D-A26A-53D17A576340}" sibTransId="{E87711F3-E8B5-415E-9B61-033229E7BDE8}"/>
    <dgm:cxn modelId="{7F164E80-0FD6-4781-A56F-7D3C2B83298A}" srcId="{E183AC18-F55E-4A25-B5AF-1F3F2574690A}" destId="{6C1D103C-9A89-46E8-8CFD-EFFD2C129DB0}" srcOrd="3" destOrd="0" parTransId="{3230CE23-5079-4635-80A6-B3DB0EB92147}" sibTransId="{543500E8-F7E1-4D1A-B66B-591108F7D67A}"/>
    <dgm:cxn modelId="{9F04EBE8-6158-458B-8A90-69AC5D9B70CD}" type="presOf" srcId="{A9C31A96-42CF-4E4D-83B3-3E6FD7CC47F0}" destId="{ADE170A6-BAF0-4529-B9E5-96F193B48354}" srcOrd="0" destOrd="6" presId="urn:microsoft.com/office/officeart/2005/8/layout/hList1"/>
    <dgm:cxn modelId="{C7EEF073-6D83-4BA9-86CE-E4D582E9A59D}" srcId="{EE5040C5-8979-4EB3-8363-5B41E2E2D06C}" destId="{BEBB37CA-CE89-4496-9C94-B8E3AEFCA324}" srcOrd="4" destOrd="0" parTransId="{617B8D34-EB43-4C28-B12F-692A27600B61}" sibTransId="{44DB05CD-952B-4EAB-830E-9238B4361970}"/>
    <dgm:cxn modelId="{BB06EBB9-6623-439E-9381-9D321100C427}" srcId="{E183AC18-F55E-4A25-B5AF-1F3F2574690A}" destId="{3026B1A2-961D-489D-90DB-AB8B5808EED3}" srcOrd="2" destOrd="0" parTransId="{38C6003B-09A1-45D1-8F35-38DA4CC920A3}" sibTransId="{C598E66F-F063-4868-84C9-59497104852F}"/>
    <dgm:cxn modelId="{62DC739C-5180-4629-B845-E117011FF91F}" type="presOf" srcId="{D17D9316-499D-46E3-94B1-02BCDA75E7FC}" destId="{B0CB570F-CA6C-4DA5-9010-6B155E4459AC}" srcOrd="0" destOrd="5" presId="urn:microsoft.com/office/officeart/2005/8/layout/hList1"/>
    <dgm:cxn modelId="{C66D7031-7502-4818-8C23-A8758D96D2F1}" srcId="{B5EFA4D1-395C-4796-B1DF-7293C0921359}" destId="{8C1E9851-FD82-4A46-B733-A4B26847B5C9}" srcOrd="2" destOrd="0" parTransId="{0A61C947-F023-41D7-BB46-8B1C761EE6F4}" sibTransId="{53EE1728-7625-498C-9B63-9C5886593424}"/>
    <dgm:cxn modelId="{D7B77753-C184-4966-B3EF-2C8FA08A4E9D}" type="presOf" srcId="{A1E8CF4A-DEB6-4F80-A6DF-FAFB129D8D8F}" destId="{B0CB570F-CA6C-4DA5-9010-6B155E4459AC}" srcOrd="0" destOrd="9" presId="urn:microsoft.com/office/officeart/2005/8/layout/hList1"/>
    <dgm:cxn modelId="{3F97605D-B950-4836-AB30-FFC1A2068AED}" type="presOf" srcId="{6C6D44E4-D57E-4035-9C8E-56901A8F813F}" destId="{B0CB570F-CA6C-4DA5-9010-6B155E4459AC}" srcOrd="0" destOrd="0" presId="urn:microsoft.com/office/officeart/2005/8/layout/hList1"/>
    <dgm:cxn modelId="{145380DE-998E-4686-A13E-24F8F8C14FCD}" srcId="{EE5040C5-8979-4EB3-8363-5B41E2E2D06C}" destId="{D159F98A-8480-4884-B72D-948DE43CE17E}" srcOrd="6" destOrd="0" parTransId="{F5AEAB76-95C6-47D1-94E3-6C8D2E9174FB}" sibTransId="{E9769DB1-057B-41F0-AFDD-AC93473B8316}"/>
    <dgm:cxn modelId="{280FFF72-0F44-49B9-9148-170BE93B16CC}" type="presOf" srcId="{41A8D492-6D7A-4F94-BA1F-1B440BE9003C}" destId="{6376A141-A0CD-4C80-86D3-78B606BADAF4}" srcOrd="0" destOrd="5" presId="urn:microsoft.com/office/officeart/2005/8/layout/hList1"/>
    <dgm:cxn modelId="{6EDA272D-20B1-4412-9C16-AE1565BD0ABF}" type="presOf" srcId="{0ABB5757-D586-4E3E-B192-F4741AC33CB6}" destId="{6376A141-A0CD-4C80-86D3-78B606BADAF4}" srcOrd="0" destOrd="3" presId="urn:microsoft.com/office/officeart/2005/8/layout/hList1"/>
    <dgm:cxn modelId="{9DF872E0-B215-4D0F-A471-5D584D2BF58A}" type="presOf" srcId="{76B55046-8E2E-4F64-A8DF-210BA1E7711D}" destId="{ADE170A6-BAF0-4529-B9E5-96F193B48354}" srcOrd="0" destOrd="0" presId="urn:microsoft.com/office/officeart/2005/8/layout/hList1"/>
    <dgm:cxn modelId="{86066877-6FB9-4727-91BE-2DAD610717BB}" type="presOf" srcId="{0C4A502C-92FC-41A6-B9FD-B002DB83BC68}" destId="{6376A141-A0CD-4C80-86D3-78B606BADAF4}" srcOrd="0" destOrd="0" presId="urn:microsoft.com/office/officeart/2005/8/layout/hList1"/>
    <dgm:cxn modelId="{C96808AE-0159-466F-AA2C-6F3A22ED2102}" type="presOf" srcId="{BFBFCE73-C097-4AD3-BEED-3E8AA1FBB91E}" destId="{FF966D93-FF90-4E17-875B-0DFC973CCB9D}" srcOrd="0" destOrd="0" presId="urn:microsoft.com/office/officeart/2005/8/layout/hList1"/>
    <dgm:cxn modelId="{630A4E54-1184-4506-8EF9-947226A0FEDC}" srcId="{EE5040C5-8979-4EB3-8363-5B41E2E2D06C}" destId="{81727382-711B-492E-93CB-28BB477A5CF1}" srcOrd="7" destOrd="0" parTransId="{08747C8F-34AE-48E5-ADD8-E340E8C373C4}" sibTransId="{79A3A728-6253-416A-86B6-A941A0EEE51A}"/>
    <dgm:cxn modelId="{7B69745B-631E-4ED3-907B-DC994CD26F4A}" srcId="{EE5040C5-8979-4EB3-8363-5B41E2E2D06C}" destId="{41A8D492-6D7A-4F94-BA1F-1B440BE9003C}" srcOrd="5" destOrd="0" parTransId="{6EAF353D-0491-4DAA-B7D4-FDF3909E68C5}" sibTransId="{DAC402DD-609E-40BD-85CA-76D3BC103194}"/>
    <dgm:cxn modelId="{E3FC38D2-4DB6-4479-A336-E537E5C4A420}" type="presParOf" srcId="{FF7C12EE-BC8B-477C-ADD5-A45D7A8646AC}" destId="{92BCEC63-1B28-4A7C-A466-12EDB4C49239}" srcOrd="0" destOrd="0" presId="urn:microsoft.com/office/officeart/2005/8/layout/hList1"/>
    <dgm:cxn modelId="{B4958E47-1A53-4630-A34D-84E9A5B98254}" type="presParOf" srcId="{92BCEC63-1B28-4A7C-A466-12EDB4C49239}" destId="{D4D06202-06F9-4311-ACCE-2869713A8E1D}" srcOrd="0" destOrd="0" presId="urn:microsoft.com/office/officeart/2005/8/layout/hList1"/>
    <dgm:cxn modelId="{8DD685F4-1042-4B36-99E8-B76B7C5B0BA7}" type="presParOf" srcId="{92BCEC63-1B28-4A7C-A466-12EDB4C49239}" destId="{6376A141-A0CD-4C80-86D3-78B606BADAF4}" srcOrd="1" destOrd="0" presId="urn:microsoft.com/office/officeart/2005/8/layout/hList1"/>
    <dgm:cxn modelId="{D95F1AA9-A6A3-4D6A-8DFC-FA3A02A0846C}" type="presParOf" srcId="{FF7C12EE-BC8B-477C-ADD5-A45D7A8646AC}" destId="{C71BEE43-12BD-4C98-8907-4D0AD549A35E}" srcOrd="1" destOrd="0" presId="urn:microsoft.com/office/officeart/2005/8/layout/hList1"/>
    <dgm:cxn modelId="{789141E3-7971-4541-A894-0A4C33E9570A}" type="presParOf" srcId="{FF7C12EE-BC8B-477C-ADD5-A45D7A8646AC}" destId="{4523B631-6266-489A-B0B8-5319AAAD1094}" srcOrd="2" destOrd="0" presId="urn:microsoft.com/office/officeart/2005/8/layout/hList1"/>
    <dgm:cxn modelId="{4423A3EA-6138-4C1D-B3F5-E16DCF0D4249}" type="presParOf" srcId="{4523B631-6266-489A-B0B8-5319AAAD1094}" destId="{0B1A1C2E-D477-4063-B75F-1F88BFCD38FB}" srcOrd="0" destOrd="0" presId="urn:microsoft.com/office/officeart/2005/8/layout/hList1"/>
    <dgm:cxn modelId="{D105A468-1561-461D-BEA3-56CC048E01F8}" type="presParOf" srcId="{4523B631-6266-489A-B0B8-5319AAAD1094}" destId="{B0CB570F-CA6C-4DA5-9010-6B155E4459AC}" srcOrd="1" destOrd="0" presId="urn:microsoft.com/office/officeart/2005/8/layout/hList1"/>
    <dgm:cxn modelId="{1F22FAD4-243B-4CC1-A20C-BD44984CEA86}" type="presParOf" srcId="{FF7C12EE-BC8B-477C-ADD5-A45D7A8646AC}" destId="{E42C6ED3-CD1B-4229-9760-C5464C79B09F}" srcOrd="3" destOrd="0" presId="urn:microsoft.com/office/officeart/2005/8/layout/hList1"/>
    <dgm:cxn modelId="{0A39F39A-D807-4B71-B8FE-37606739CAB5}" type="presParOf" srcId="{FF7C12EE-BC8B-477C-ADD5-A45D7A8646AC}" destId="{37C340AB-2509-406B-9C3E-E3DBC490BFF5}" srcOrd="4" destOrd="0" presId="urn:microsoft.com/office/officeart/2005/8/layout/hList1"/>
    <dgm:cxn modelId="{A799917A-C53C-4647-A70C-5559F78E3E3B}" type="presParOf" srcId="{37C340AB-2509-406B-9C3E-E3DBC490BFF5}" destId="{47B95A71-6980-4FB5-9173-70328E08A143}" srcOrd="0" destOrd="0" presId="urn:microsoft.com/office/officeart/2005/8/layout/hList1"/>
    <dgm:cxn modelId="{D54845CE-AB38-4BD1-A136-D367ABD42F6F}" type="presParOf" srcId="{37C340AB-2509-406B-9C3E-E3DBC490BFF5}" destId="{FF966D93-FF90-4E17-875B-0DFC973CCB9D}" srcOrd="1" destOrd="0" presId="urn:microsoft.com/office/officeart/2005/8/layout/hList1"/>
    <dgm:cxn modelId="{980FCC89-67F5-461C-8DA1-F3BB13BEB668}" type="presParOf" srcId="{FF7C12EE-BC8B-477C-ADD5-A45D7A8646AC}" destId="{72CAE018-39E9-4C98-A3D7-F46D6947AC1C}" srcOrd="5" destOrd="0" presId="urn:microsoft.com/office/officeart/2005/8/layout/hList1"/>
    <dgm:cxn modelId="{284DF65F-F634-4A99-AC7B-4ACFD0E72F72}" type="presParOf" srcId="{FF7C12EE-BC8B-477C-ADD5-A45D7A8646AC}" destId="{17A3A149-AAE1-491A-8946-B9A60CE7A1DD}" srcOrd="6" destOrd="0" presId="urn:microsoft.com/office/officeart/2005/8/layout/hList1"/>
    <dgm:cxn modelId="{05F8A167-2603-4232-9E3D-40EA66A276D8}" type="presParOf" srcId="{17A3A149-AAE1-491A-8946-B9A60CE7A1DD}" destId="{8CBB6C1D-77AC-4B89-970B-38D14A534670}" srcOrd="0" destOrd="0" presId="urn:microsoft.com/office/officeart/2005/8/layout/hList1"/>
    <dgm:cxn modelId="{F0E98A9D-78F4-4D3F-8A19-4AC450232A19}" type="presParOf" srcId="{17A3A149-AAE1-491A-8946-B9A60CE7A1DD}" destId="{ADE170A6-BAF0-4529-B9E5-96F193B48354}" srcOrd="1" destOrd="0" presId="urn:microsoft.com/office/officeart/2005/8/layout/hList1"/>
    <dgm:cxn modelId="{1788296F-4A2A-41A5-8916-EE426D5AF2C7}" type="presParOf" srcId="{FF7C12EE-BC8B-477C-ADD5-A45D7A8646AC}" destId="{3F362978-026C-47DA-A445-DC383951039B}" srcOrd="7" destOrd="0" presId="urn:microsoft.com/office/officeart/2005/8/layout/hList1"/>
    <dgm:cxn modelId="{3532301D-76C5-43A4-8FAD-BAA81B39BD21}" type="presParOf" srcId="{FF7C12EE-BC8B-477C-ADD5-A45D7A8646AC}" destId="{84EA916C-A174-40A5-B43A-DCC1E2052F45}" srcOrd="8" destOrd="0" presId="urn:microsoft.com/office/officeart/2005/8/layout/hList1"/>
    <dgm:cxn modelId="{25A33F2F-3DDB-4464-8275-887CC01A01AC}" type="presParOf" srcId="{84EA916C-A174-40A5-B43A-DCC1E2052F45}" destId="{0D034E9B-8AAE-48C8-9382-87567A9C7909}" srcOrd="0" destOrd="0" presId="urn:microsoft.com/office/officeart/2005/8/layout/hList1"/>
    <dgm:cxn modelId="{8BD34B36-2EB8-40B4-AC36-3A181EF193CF}" type="presParOf" srcId="{84EA916C-A174-40A5-B43A-DCC1E2052F45}" destId="{1DB2745C-D31D-479A-AE14-1BC92823287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AAE33B-04DF-4717-9956-79352535A3EE}"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zh-CN" altLang="en-US"/>
        </a:p>
      </dgm:t>
    </dgm:pt>
    <dgm:pt modelId="{CCCFFC43-79BF-4B55-B913-F53CD67276D5}">
      <dgm:prSet phldrT="[文本]" phldr="1"/>
      <dgm:spPr>
        <a:blipFill rotWithShape="0">
          <a:blip xmlns:r="http://schemas.openxmlformats.org/officeDocument/2006/relationships" r:embed="rId1"/>
          <a:stretch>
            <a:fillRect/>
          </a:stretch>
        </a:blipFill>
        <a:ln>
          <a:noFill/>
        </a:ln>
      </dgm:spPr>
      <dgm:t>
        <a:bodyPr/>
        <a:lstStyle/>
        <a:p>
          <a:endParaRPr lang="zh-CN" altLang="en-US" b="1" dirty="0">
            <a:latin typeface="宋体" pitchFamily="2" charset="-122"/>
            <a:ea typeface="宋体" pitchFamily="2" charset="-122"/>
          </a:endParaRPr>
        </a:p>
      </dgm:t>
    </dgm:pt>
    <dgm:pt modelId="{8703266A-739B-498C-B691-AD39541B4C0F}" type="parTrans" cxnId="{76D2D840-A068-479E-BD3C-6370F03B19EB}">
      <dgm:prSet/>
      <dgm:spPr/>
      <dgm:t>
        <a:bodyPr/>
        <a:lstStyle/>
        <a:p>
          <a:endParaRPr lang="zh-CN" altLang="en-US" b="1">
            <a:latin typeface="宋体" pitchFamily="2" charset="-122"/>
            <a:ea typeface="宋体" pitchFamily="2" charset="-122"/>
          </a:endParaRPr>
        </a:p>
      </dgm:t>
    </dgm:pt>
    <dgm:pt modelId="{2032C28E-017A-4561-892E-CE16FE9C4530}" type="sibTrans" cxnId="{76D2D840-A068-479E-BD3C-6370F03B19EB}">
      <dgm:prSet/>
      <dgm:spPr/>
      <dgm:t>
        <a:bodyPr/>
        <a:lstStyle/>
        <a:p>
          <a:endParaRPr lang="zh-CN" altLang="en-US" b="1">
            <a:latin typeface="宋体" pitchFamily="2" charset="-122"/>
            <a:ea typeface="宋体" pitchFamily="2" charset="-122"/>
          </a:endParaRPr>
        </a:p>
      </dgm:t>
    </dgm:pt>
    <dgm:pt modelId="{BF806389-8A29-43EC-BC9F-8EC819504139}">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b="1" dirty="0" smtClean="0">
              <a:latin typeface="宋体" pitchFamily="2" charset="-122"/>
              <a:ea typeface="宋体" pitchFamily="2" charset="-122"/>
            </a:rPr>
            <a:t>船舶固定费用的归集</a:t>
          </a:r>
          <a:endParaRPr lang="zh-CN" altLang="en-US" b="1" dirty="0">
            <a:latin typeface="宋体" pitchFamily="2" charset="-122"/>
            <a:ea typeface="宋体" pitchFamily="2" charset="-122"/>
          </a:endParaRPr>
        </a:p>
      </dgm:t>
    </dgm:pt>
    <dgm:pt modelId="{D958C3FF-B2AC-49FB-AB0D-1D788710164F}" type="parTrans" cxnId="{2B164EFD-7342-466D-90AB-F16DC2A3C67D}">
      <dgm:prSet/>
      <dgm:spPr/>
      <dgm:t>
        <a:bodyPr/>
        <a:lstStyle/>
        <a:p>
          <a:endParaRPr lang="zh-CN" altLang="en-US" b="1">
            <a:latin typeface="宋体" pitchFamily="2" charset="-122"/>
            <a:ea typeface="宋体" pitchFamily="2" charset="-122"/>
          </a:endParaRPr>
        </a:p>
      </dgm:t>
    </dgm:pt>
    <dgm:pt modelId="{676D48E2-AC39-41CF-B9DD-CBF22D631B39}" type="sibTrans" cxnId="{2B164EFD-7342-466D-90AB-F16DC2A3C67D}">
      <dgm:prSet/>
      <dgm:spPr/>
      <dgm:t>
        <a:bodyPr/>
        <a:lstStyle/>
        <a:p>
          <a:endParaRPr lang="zh-CN" altLang="en-US" b="1">
            <a:latin typeface="宋体" pitchFamily="2" charset="-122"/>
            <a:ea typeface="宋体" pitchFamily="2" charset="-122"/>
          </a:endParaRPr>
        </a:p>
      </dgm:t>
    </dgm:pt>
    <dgm:pt modelId="{34479C26-3F5E-4574-9017-4B7529205202}">
      <dgm:prSet phldrT="[文本]" phldr="1"/>
      <dgm:spPr>
        <a:blipFill rotWithShape="0">
          <a:blip xmlns:r="http://schemas.openxmlformats.org/officeDocument/2006/relationships" r:embed="rId1"/>
          <a:stretch>
            <a:fillRect/>
          </a:stretch>
        </a:blipFill>
        <a:ln>
          <a:noFill/>
        </a:ln>
      </dgm:spPr>
      <dgm:t>
        <a:bodyPr/>
        <a:lstStyle/>
        <a:p>
          <a:endParaRPr lang="zh-CN" altLang="en-US" b="1" dirty="0">
            <a:latin typeface="宋体" pitchFamily="2" charset="-122"/>
            <a:ea typeface="宋体" pitchFamily="2" charset="-122"/>
          </a:endParaRPr>
        </a:p>
      </dgm:t>
    </dgm:pt>
    <dgm:pt modelId="{9FDDB4D1-DE33-491D-81C5-7B04D2D26845}" type="parTrans" cxnId="{455A0B74-D74F-4EF9-BAAE-6D6BEA76650E}">
      <dgm:prSet/>
      <dgm:spPr/>
      <dgm:t>
        <a:bodyPr/>
        <a:lstStyle/>
        <a:p>
          <a:endParaRPr lang="zh-CN" altLang="en-US" b="1">
            <a:latin typeface="宋体" pitchFamily="2" charset="-122"/>
            <a:ea typeface="宋体" pitchFamily="2" charset="-122"/>
          </a:endParaRPr>
        </a:p>
      </dgm:t>
    </dgm:pt>
    <dgm:pt modelId="{ADBE7FE3-F59D-46B6-99A9-97C1096102A9}" type="sibTrans" cxnId="{455A0B74-D74F-4EF9-BAAE-6D6BEA76650E}">
      <dgm:prSet/>
      <dgm:spPr/>
      <dgm:t>
        <a:bodyPr/>
        <a:lstStyle/>
        <a:p>
          <a:endParaRPr lang="zh-CN" altLang="en-US" b="1">
            <a:latin typeface="宋体" pitchFamily="2" charset="-122"/>
            <a:ea typeface="宋体" pitchFamily="2" charset="-122"/>
          </a:endParaRPr>
        </a:p>
      </dgm:t>
    </dgm:pt>
    <dgm:pt modelId="{F1C9B41F-D256-4958-B842-E07CD134C966}">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b="1" dirty="0" smtClean="0">
              <a:latin typeface="宋体" pitchFamily="2" charset="-122"/>
              <a:ea typeface="宋体" pitchFamily="2" charset="-122"/>
            </a:rPr>
            <a:t>集装箱固定费用的归集与分配</a:t>
          </a:r>
          <a:endParaRPr lang="zh-CN" altLang="en-US" b="1" dirty="0">
            <a:latin typeface="宋体" pitchFamily="2" charset="-122"/>
            <a:ea typeface="宋体" pitchFamily="2" charset="-122"/>
          </a:endParaRPr>
        </a:p>
      </dgm:t>
    </dgm:pt>
    <dgm:pt modelId="{EE41B42C-C62E-45B5-A0D0-588279489FD9}" type="parTrans" cxnId="{6E5007FD-08EB-42EB-895D-89FBC5C56B68}">
      <dgm:prSet/>
      <dgm:spPr/>
      <dgm:t>
        <a:bodyPr/>
        <a:lstStyle/>
        <a:p>
          <a:endParaRPr lang="zh-CN" altLang="en-US" b="1">
            <a:latin typeface="宋体" pitchFamily="2" charset="-122"/>
            <a:ea typeface="宋体" pitchFamily="2" charset="-122"/>
          </a:endParaRPr>
        </a:p>
      </dgm:t>
    </dgm:pt>
    <dgm:pt modelId="{7329E090-60FF-413E-A9E6-EE8F108A27B0}" type="sibTrans" cxnId="{6E5007FD-08EB-42EB-895D-89FBC5C56B68}">
      <dgm:prSet/>
      <dgm:spPr/>
      <dgm:t>
        <a:bodyPr/>
        <a:lstStyle/>
        <a:p>
          <a:endParaRPr lang="zh-CN" altLang="en-US" b="1">
            <a:latin typeface="宋体" pitchFamily="2" charset="-122"/>
            <a:ea typeface="宋体" pitchFamily="2" charset="-122"/>
          </a:endParaRPr>
        </a:p>
      </dgm:t>
    </dgm:pt>
    <dgm:pt modelId="{92C72664-3EFA-4731-B2DC-B39D2914DD04}">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b="1" dirty="0" smtClean="0">
              <a:latin typeface="宋体" pitchFamily="2" charset="-122"/>
              <a:ea typeface="宋体" pitchFamily="2" charset="-122"/>
            </a:rPr>
            <a:t>航次运行费用的归集</a:t>
          </a:r>
          <a:endParaRPr lang="zh-CN" altLang="en-US" b="1" dirty="0">
            <a:latin typeface="宋体" pitchFamily="2" charset="-122"/>
            <a:ea typeface="宋体" pitchFamily="2" charset="-122"/>
          </a:endParaRPr>
        </a:p>
      </dgm:t>
    </dgm:pt>
    <dgm:pt modelId="{9E163FB2-5656-4F28-95DF-B9B1B14752AD}" type="sibTrans" cxnId="{286022FC-01CC-45D9-9385-57C362ABCFCA}">
      <dgm:prSet/>
      <dgm:spPr/>
      <dgm:t>
        <a:bodyPr/>
        <a:lstStyle/>
        <a:p>
          <a:endParaRPr lang="zh-CN" altLang="en-US" b="1">
            <a:latin typeface="宋体" pitchFamily="2" charset="-122"/>
            <a:ea typeface="宋体" pitchFamily="2" charset="-122"/>
          </a:endParaRPr>
        </a:p>
      </dgm:t>
    </dgm:pt>
    <dgm:pt modelId="{57C7AE2F-4F64-4FB6-8C33-61839939F499}" type="parTrans" cxnId="{286022FC-01CC-45D9-9385-57C362ABCFCA}">
      <dgm:prSet/>
      <dgm:spPr/>
      <dgm:t>
        <a:bodyPr/>
        <a:lstStyle/>
        <a:p>
          <a:endParaRPr lang="zh-CN" altLang="en-US" b="1">
            <a:latin typeface="宋体" pitchFamily="2" charset="-122"/>
            <a:ea typeface="宋体" pitchFamily="2" charset="-122"/>
          </a:endParaRPr>
        </a:p>
      </dgm:t>
    </dgm:pt>
    <dgm:pt modelId="{E91C46A3-B8BE-4613-A321-6DDFCF5912CF}">
      <dgm:prSet phldrT="[文本]" phldr="1"/>
      <dgm:spPr>
        <a:blipFill rotWithShape="0">
          <a:blip xmlns:r="http://schemas.openxmlformats.org/officeDocument/2006/relationships" r:embed="rId1"/>
          <a:stretch>
            <a:fillRect/>
          </a:stretch>
        </a:blipFill>
        <a:ln>
          <a:noFill/>
        </a:ln>
      </dgm:spPr>
      <dgm:t>
        <a:bodyPr/>
        <a:lstStyle/>
        <a:p>
          <a:endParaRPr lang="zh-CN" altLang="en-US" b="1" dirty="0">
            <a:latin typeface="宋体" pitchFamily="2" charset="-122"/>
            <a:ea typeface="宋体" pitchFamily="2" charset="-122"/>
          </a:endParaRPr>
        </a:p>
      </dgm:t>
    </dgm:pt>
    <dgm:pt modelId="{AAC784FB-A10D-4D44-B2D6-0511465CC29E}" type="sibTrans" cxnId="{DB2AE786-B699-47F6-85EE-6274D83B45B6}">
      <dgm:prSet/>
      <dgm:spPr/>
      <dgm:t>
        <a:bodyPr/>
        <a:lstStyle/>
        <a:p>
          <a:endParaRPr lang="zh-CN" altLang="en-US" b="1">
            <a:latin typeface="宋体" pitchFamily="2" charset="-122"/>
            <a:ea typeface="宋体" pitchFamily="2" charset="-122"/>
          </a:endParaRPr>
        </a:p>
      </dgm:t>
    </dgm:pt>
    <dgm:pt modelId="{1C7C1CD1-028C-43AC-83F2-5EBC7DF029DD}" type="parTrans" cxnId="{DB2AE786-B699-47F6-85EE-6274D83B45B6}">
      <dgm:prSet/>
      <dgm:spPr/>
      <dgm:t>
        <a:bodyPr/>
        <a:lstStyle/>
        <a:p>
          <a:endParaRPr lang="zh-CN" altLang="en-US" b="1">
            <a:latin typeface="宋体" pitchFamily="2" charset="-122"/>
            <a:ea typeface="宋体" pitchFamily="2" charset="-122"/>
          </a:endParaRPr>
        </a:p>
      </dgm:t>
    </dgm:pt>
    <dgm:pt modelId="{B2D8694A-DAE5-47C2-B28F-9397DA783257}" type="pres">
      <dgm:prSet presAssocID="{36AAE33B-04DF-4717-9956-79352535A3EE}" presName="theList" presStyleCnt="0">
        <dgm:presLayoutVars>
          <dgm:dir/>
          <dgm:animLvl val="lvl"/>
          <dgm:resizeHandles val="exact"/>
        </dgm:presLayoutVars>
      </dgm:prSet>
      <dgm:spPr/>
      <dgm:t>
        <a:bodyPr/>
        <a:lstStyle/>
        <a:p>
          <a:endParaRPr lang="zh-CN" altLang="en-US"/>
        </a:p>
      </dgm:t>
    </dgm:pt>
    <dgm:pt modelId="{8B0EE486-13B1-49B9-8A3B-5C22F74CAA55}" type="pres">
      <dgm:prSet presAssocID="{E91C46A3-B8BE-4613-A321-6DDFCF5912CF}" presName="compNode" presStyleCnt="0"/>
      <dgm:spPr/>
    </dgm:pt>
    <dgm:pt modelId="{DD618C2E-D2FE-4E08-A100-177167675EBB}" type="pres">
      <dgm:prSet presAssocID="{E91C46A3-B8BE-4613-A321-6DDFCF5912CF}" presName="noGeometry" presStyleCnt="0"/>
      <dgm:spPr/>
    </dgm:pt>
    <dgm:pt modelId="{3DE3CEE6-805B-4ABF-81D4-725BC1AB5A81}" type="pres">
      <dgm:prSet presAssocID="{E91C46A3-B8BE-4613-A321-6DDFCF5912CF}" presName="childTextVisible" presStyleLbl="bgAccFollowNode1" presStyleIdx="0" presStyleCnt="3" custScaleX="144069">
        <dgm:presLayoutVars>
          <dgm:bulletEnabled val="1"/>
        </dgm:presLayoutVars>
      </dgm:prSet>
      <dgm:spPr/>
      <dgm:t>
        <a:bodyPr/>
        <a:lstStyle/>
        <a:p>
          <a:endParaRPr lang="zh-CN" altLang="en-US"/>
        </a:p>
      </dgm:t>
    </dgm:pt>
    <dgm:pt modelId="{E08CBCD9-ED2F-478D-8CAB-C97720D20AF3}" type="pres">
      <dgm:prSet presAssocID="{E91C46A3-B8BE-4613-A321-6DDFCF5912CF}" presName="childTextHidden" presStyleLbl="bgAccFollowNode1" presStyleIdx="0" presStyleCnt="3"/>
      <dgm:spPr/>
      <dgm:t>
        <a:bodyPr/>
        <a:lstStyle/>
        <a:p>
          <a:endParaRPr lang="zh-CN" altLang="en-US"/>
        </a:p>
      </dgm:t>
    </dgm:pt>
    <dgm:pt modelId="{F4206300-B639-44F4-ABBA-076C6DFC763A}" type="pres">
      <dgm:prSet presAssocID="{E91C46A3-B8BE-4613-A321-6DDFCF5912CF}" presName="parentText" presStyleLbl="node1" presStyleIdx="0" presStyleCnt="3" custScaleX="58714" custLinFactNeighborX="-10115">
        <dgm:presLayoutVars>
          <dgm:chMax val="1"/>
          <dgm:bulletEnabled val="1"/>
        </dgm:presLayoutVars>
      </dgm:prSet>
      <dgm:spPr/>
      <dgm:t>
        <a:bodyPr/>
        <a:lstStyle/>
        <a:p>
          <a:endParaRPr lang="zh-CN" altLang="en-US"/>
        </a:p>
      </dgm:t>
    </dgm:pt>
    <dgm:pt modelId="{F9D48459-6D39-4DD5-8D53-589C9C1E760C}" type="pres">
      <dgm:prSet presAssocID="{E91C46A3-B8BE-4613-A321-6DDFCF5912CF}" presName="aSpace" presStyleCnt="0"/>
      <dgm:spPr/>
    </dgm:pt>
    <dgm:pt modelId="{90B53480-FC4D-43EE-B219-CC90EAB2A3FD}" type="pres">
      <dgm:prSet presAssocID="{CCCFFC43-79BF-4B55-B913-F53CD67276D5}" presName="compNode" presStyleCnt="0"/>
      <dgm:spPr/>
    </dgm:pt>
    <dgm:pt modelId="{4AA24379-0CCF-43C7-9196-FD420A9E4726}" type="pres">
      <dgm:prSet presAssocID="{CCCFFC43-79BF-4B55-B913-F53CD67276D5}" presName="noGeometry" presStyleCnt="0"/>
      <dgm:spPr/>
    </dgm:pt>
    <dgm:pt modelId="{84247515-4213-4F1D-9895-C117BEDE3D1A}" type="pres">
      <dgm:prSet presAssocID="{CCCFFC43-79BF-4B55-B913-F53CD67276D5}" presName="childTextVisible" presStyleLbl="bgAccFollowNode1" presStyleIdx="1" presStyleCnt="3" custScaleX="144069">
        <dgm:presLayoutVars>
          <dgm:bulletEnabled val="1"/>
        </dgm:presLayoutVars>
      </dgm:prSet>
      <dgm:spPr/>
      <dgm:t>
        <a:bodyPr/>
        <a:lstStyle/>
        <a:p>
          <a:endParaRPr lang="zh-CN" altLang="en-US"/>
        </a:p>
      </dgm:t>
    </dgm:pt>
    <dgm:pt modelId="{5ED4F3EA-C629-4F01-B912-4247147E1376}" type="pres">
      <dgm:prSet presAssocID="{CCCFFC43-79BF-4B55-B913-F53CD67276D5}" presName="childTextHidden" presStyleLbl="bgAccFollowNode1" presStyleIdx="1" presStyleCnt="3"/>
      <dgm:spPr/>
      <dgm:t>
        <a:bodyPr/>
        <a:lstStyle/>
        <a:p>
          <a:endParaRPr lang="zh-CN" altLang="en-US"/>
        </a:p>
      </dgm:t>
    </dgm:pt>
    <dgm:pt modelId="{C608EBB6-B36A-4DDF-8F30-627CC0131D84}" type="pres">
      <dgm:prSet presAssocID="{CCCFFC43-79BF-4B55-B913-F53CD67276D5}" presName="parentText" presStyleLbl="node1" presStyleIdx="1" presStyleCnt="3" custScaleX="58714" custLinFactNeighborX="-10115">
        <dgm:presLayoutVars>
          <dgm:chMax val="1"/>
          <dgm:bulletEnabled val="1"/>
        </dgm:presLayoutVars>
      </dgm:prSet>
      <dgm:spPr/>
      <dgm:t>
        <a:bodyPr/>
        <a:lstStyle/>
        <a:p>
          <a:endParaRPr lang="zh-CN" altLang="en-US"/>
        </a:p>
      </dgm:t>
    </dgm:pt>
    <dgm:pt modelId="{96DEC6BE-9D1D-4581-BC1E-64A10568BA95}" type="pres">
      <dgm:prSet presAssocID="{CCCFFC43-79BF-4B55-B913-F53CD67276D5}" presName="aSpace" presStyleCnt="0"/>
      <dgm:spPr/>
    </dgm:pt>
    <dgm:pt modelId="{334A7C5F-0C88-4918-B9FD-8836C8CF6D5E}" type="pres">
      <dgm:prSet presAssocID="{34479C26-3F5E-4574-9017-4B7529205202}" presName="compNode" presStyleCnt="0"/>
      <dgm:spPr/>
    </dgm:pt>
    <dgm:pt modelId="{FBBF4E1B-E2DA-469B-94EA-48037917D5EF}" type="pres">
      <dgm:prSet presAssocID="{34479C26-3F5E-4574-9017-4B7529205202}" presName="noGeometry" presStyleCnt="0"/>
      <dgm:spPr/>
    </dgm:pt>
    <dgm:pt modelId="{84EB4EF8-CCE7-4544-9BCF-9817DD342DFE}" type="pres">
      <dgm:prSet presAssocID="{34479C26-3F5E-4574-9017-4B7529205202}" presName="childTextVisible" presStyleLbl="bgAccFollowNode1" presStyleIdx="2" presStyleCnt="3" custScaleX="144069">
        <dgm:presLayoutVars>
          <dgm:bulletEnabled val="1"/>
        </dgm:presLayoutVars>
      </dgm:prSet>
      <dgm:spPr/>
      <dgm:t>
        <a:bodyPr/>
        <a:lstStyle/>
        <a:p>
          <a:endParaRPr lang="zh-CN" altLang="en-US"/>
        </a:p>
      </dgm:t>
    </dgm:pt>
    <dgm:pt modelId="{DB9AB982-9BA8-44F9-A167-4B24E55B7A2D}" type="pres">
      <dgm:prSet presAssocID="{34479C26-3F5E-4574-9017-4B7529205202}" presName="childTextHidden" presStyleLbl="bgAccFollowNode1" presStyleIdx="2" presStyleCnt="3"/>
      <dgm:spPr/>
      <dgm:t>
        <a:bodyPr/>
        <a:lstStyle/>
        <a:p>
          <a:endParaRPr lang="zh-CN" altLang="en-US"/>
        </a:p>
      </dgm:t>
    </dgm:pt>
    <dgm:pt modelId="{2BEFE449-7468-45DE-96B4-049017D42690}" type="pres">
      <dgm:prSet presAssocID="{34479C26-3F5E-4574-9017-4B7529205202}" presName="parentText" presStyleLbl="node1" presStyleIdx="2" presStyleCnt="3" custScaleX="58714" custLinFactNeighborX="-10115">
        <dgm:presLayoutVars>
          <dgm:chMax val="1"/>
          <dgm:bulletEnabled val="1"/>
        </dgm:presLayoutVars>
      </dgm:prSet>
      <dgm:spPr/>
      <dgm:t>
        <a:bodyPr/>
        <a:lstStyle/>
        <a:p>
          <a:endParaRPr lang="zh-CN" altLang="en-US"/>
        </a:p>
      </dgm:t>
    </dgm:pt>
  </dgm:ptLst>
  <dgm:cxnLst>
    <dgm:cxn modelId="{45D0F11E-8EF1-4A50-8FF7-FC9CD256E593}" type="presOf" srcId="{92C72664-3EFA-4731-B2DC-B39D2914DD04}" destId="{E08CBCD9-ED2F-478D-8CAB-C97720D20AF3}" srcOrd="1" destOrd="0" presId="urn:microsoft.com/office/officeart/2005/8/layout/hProcess6"/>
    <dgm:cxn modelId="{76D2D840-A068-479E-BD3C-6370F03B19EB}" srcId="{36AAE33B-04DF-4717-9956-79352535A3EE}" destId="{CCCFFC43-79BF-4B55-B913-F53CD67276D5}" srcOrd="1" destOrd="0" parTransId="{8703266A-739B-498C-B691-AD39541B4C0F}" sibTransId="{2032C28E-017A-4561-892E-CE16FE9C4530}"/>
    <dgm:cxn modelId="{31820E7D-2102-41A7-89E9-A6F02ACDB119}" type="presOf" srcId="{CCCFFC43-79BF-4B55-B913-F53CD67276D5}" destId="{C608EBB6-B36A-4DDF-8F30-627CC0131D84}" srcOrd="0" destOrd="0" presId="urn:microsoft.com/office/officeart/2005/8/layout/hProcess6"/>
    <dgm:cxn modelId="{2B164EFD-7342-466D-90AB-F16DC2A3C67D}" srcId="{CCCFFC43-79BF-4B55-B913-F53CD67276D5}" destId="{BF806389-8A29-43EC-BC9F-8EC819504139}" srcOrd="0" destOrd="0" parTransId="{D958C3FF-B2AC-49FB-AB0D-1D788710164F}" sibTransId="{676D48E2-AC39-41CF-B9DD-CBF22D631B39}"/>
    <dgm:cxn modelId="{6633F988-7703-4F70-B231-F51042124323}" type="presOf" srcId="{F1C9B41F-D256-4958-B842-E07CD134C966}" destId="{DB9AB982-9BA8-44F9-A167-4B24E55B7A2D}" srcOrd="1" destOrd="0" presId="urn:microsoft.com/office/officeart/2005/8/layout/hProcess6"/>
    <dgm:cxn modelId="{54A94290-D713-46B2-9A2A-A6EC35522D7F}" type="presOf" srcId="{BF806389-8A29-43EC-BC9F-8EC819504139}" destId="{84247515-4213-4F1D-9895-C117BEDE3D1A}" srcOrd="0" destOrd="0" presId="urn:microsoft.com/office/officeart/2005/8/layout/hProcess6"/>
    <dgm:cxn modelId="{66ED298C-953C-4426-9C13-CE19EB261771}" type="presOf" srcId="{34479C26-3F5E-4574-9017-4B7529205202}" destId="{2BEFE449-7468-45DE-96B4-049017D42690}" srcOrd="0" destOrd="0" presId="urn:microsoft.com/office/officeart/2005/8/layout/hProcess6"/>
    <dgm:cxn modelId="{E15E7D90-5C21-4359-80C5-8FE08FBA4663}" type="presOf" srcId="{F1C9B41F-D256-4958-B842-E07CD134C966}" destId="{84EB4EF8-CCE7-4544-9BCF-9817DD342DFE}" srcOrd="0" destOrd="0" presId="urn:microsoft.com/office/officeart/2005/8/layout/hProcess6"/>
    <dgm:cxn modelId="{10811261-609E-43E0-B1EA-C71C892C9140}" type="presOf" srcId="{92C72664-3EFA-4731-B2DC-B39D2914DD04}" destId="{3DE3CEE6-805B-4ABF-81D4-725BC1AB5A81}" srcOrd="0" destOrd="0" presId="urn:microsoft.com/office/officeart/2005/8/layout/hProcess6"/>
    <dgm:cxn modelId="{DB2AE786-B699-47F6-85EE-6274D83B45B6}" srcId="{36AAE33B-04DF-4717-9956-79352535A3EE}" destId="{E91C46A3-B8BE-4613-A321-6DDFCF5912CF}" srcOrd="0" destOrd="0" parTransId="{1C7C1CD1-028C-43AC-83F2-5EBC7DF029DD}" sibTransId="{AAC784FB-A10D-4D44-B2D6-0511465CC29E}"/>
    <dgm:cxn modelId="{057432AC-3314-427A-AED5-9E555BA57A71}" type="presOf" srcId="{36AAE33B-04DF-4717-9956-79352535A3EE}" destId="{B2D8694A-DAE5-47C2-B28F-9397DA783257}" srcOrd="0" destOrd="0" presId="urn:microsoft.com/office/officeart/2005/8/layout/hProcess6"/>
    <dgm:cxn modelId="{6E5007FD-08EB-42EB-895D-89FBC5C56B68}" srcId="{34479C26-3F5E-4574-9017-4B7529205202}" destId="{F1C9B41F-D256-4958-B842-E07CD134C966}" srcOrd="0" destOrd="0" parTransId="{EE41B42C-C62E-45B5-A0D0-588279489FD9}" sibTransId="{7329E090-60FF-413E-A9E6-EE8F108A27B0}"/>
    <dgm:cxn modelId="{455A0B74-D74F-4EF9-BAAE-6D6BEA76650E}" srcId="{36AAE33B-04DF-4717-9956-79352535A3EE}" destId="{34479C26-3F5E-4574-9017-4B7529205202}" srcOrd="2" destOrd="0" parTransId="{9FDDB4D1-DE33-491D-81C5-7B04D2D26845}" sibTransId="{ADBE7FE3-F59D-46B6-99A9-97C1096102A9}"/>
    <dgm:cxn modelId="{47E8FAAC-09F4-4589-807B-E99F597C9EAD}" type="presOf" srcId="{E91C46A3-B8BE-4613-A321-6DDFCF5912CF}" destId="{F4206300-B639-44F4-ABBA-076C6DFC763A}" srcOrd="0" destOrd="0" presId="urn:microsoft.com/office/officeart/2005/8/layout/hProcess6"/>
    <dgm:cxn modelId="{04109681-6B5B-4725-B2BB-B866BA5CDC3F}" type="presOf" srcId="{BF806389-8A29-43EC-BC9F-8EC819504139}" destId="{5ED4F3EA-C629-4F01-B912-4247147E1376}" srcOrd="1" destOrd="0" presId="urn:microsoft.com/office/officeart/2005/8/layout/hProcess6"/>
    <dgm:cxn modelId="{286022FC-01CC-45D9-9385-57C362ABCFCA}" srcId="{E91C46A3-B8BE-4613-A321-6DDFCF5912CF}" destId="{92C72664-3EFA-4731-B2DC-B39D2914DD04}" srcOrd="0" destOrd="0" parTransId="{57C7AE2F-4F64-4FB6-8C33-61839939F499}" sibTransId="{9E163FB2-5656-4F28-95DF-B9B1B14752AD}"/>
    <dgm:cxn modelId="{EDC4D3D3-8BB8-4F41-B4E6-D7B1214F4CBD}" type="presParOf" srcId="{B2D8694A-DAE5-47C2-B28F-9397DA783257}" destId="{8B0EE486-13B1-49B9-8A3B-5C22F74CAA55}" srcOrd="0" destOrd="0" presId="urn:microsoft.com/office/officeart/2005/8/layout/hProcess6"/>
    <dgm:cxn modelId="{299AB66A-29D4-41FA-AD5D-0151F3410C4F}" type="presParOf" srcId="{8B0EE486-13B1-49B9-8A3B-5C22F74CAA55}" destId="{DD618C2E-D2FE-4E08-A100-177167675EBB}" srcOrd="0" destOrd="0" presId="urn:microsoft.com/office/officeart/2005/8/layout/hProcess6"/>
    <dgm:cxn modelId="{BD98E9A8-9C72-4473-8A39-203510B5C93E}" type="presParOf" srcId="{8B0EE486-13B1-49B9-8A3B-5C22F74CAA55}" destId="{3DE3CEE6-805B-4ABF-81D4-725BC1AB5A81}" srcOrd="1" destOrd="0" presId="urn:microsoft.com/office/officeart/2005/8/layout/hProcess6"/>
    <dgm:cxn modelId="{6B1C72B7-183F-4E1A-BDCB-12C5E6BB6E32}" type="presParOf" srcId="{8B0EE486-13B1-49B9-8A3B-5C22F74CAA55}" destId="{E08CBCD9-ED2F-478D-8CAB-C97720D20AF3}" srcOrd="2" destOrd="0" presId="urn:microsoft.com/office/officeart/2005/8/layout/hProcess6"/>
    <dgm:cxn modelId="{80EBFACC-22E3-4F46-BD9E-1A26F743A5EF}" type="presParOf" srcId="{8B0EE486-13B1-49B9-8A3B-5C22F74CAA55}" destId="{F4206300-B639-44F4-ABBA-076C6DFC763A}" srcOrd="3" destOrd="0" presId="urn:microsoft.com/office/officeart/2005/8/layout/hProcess6"/>
    <dgm:cxn modelId="{0AD9BF40-0E8E-423B-988A-301510460A08}" type="presParOf" srcId="{B2D8694A-DAE5-47C2-B28F-9397DA783257}" destId="{F9D48459-6D39-4DD5-8D53-589C9C1E760C}" srcOrd="1" destOrd="0" presId="urn:microsoft.com/office/officeart/2005/8/layout/hProcess6"/>
    <dgm:cxn modelId="{C28B332D-D24E-434C-998C-F18315CE2456}" type="presParOf" srcId="{B2D8694A-DAE5-47C2-B28F-9397DA783257}" destId="{90B53480-FC4D-43EE-B219-CC90EAB2A3FD}" srcOrd="2" destOrd="0" presId="urn:microsoft.com/office/officeart/2005/8/layout/hProcess6"/>
    <dgm:cxn modelId="{845C9C19-3E8F-4C38-BF7D-B4D94E3A50B5}" type="presParOf" srcId="{90B53480-FC4D-43EE-B219-CC90EAB2A3FD}" destId="{4AA24379-0CCF-43C7-9196-FD420A9E4726}" srcOrd="0" destOrd="0" presId="urn:microsoft.com/office/officeart/2005/8/layout/hProcess6"/>
    <dgm:cxn modelId="{490127CE-A499-47FE-A5AE-6CF359569CE6}" type="presParOf" srcId="{90B53480-FC4D-43EE-B219-CC90EAB2A3FD}" destId="{84247515-4213-4F1D-9895-C117BEDE3D1A}" srcOrd="1" destOrd="0" presId="urn:microsoft.com/office/officeart/2005/8/layout/hProcess6"/>
    <dgm:cxn modelId="{4852EB2A-4184-4DC5-AF52-59A19CB6BABB}" type="presParOf" srcId="{90B53480-FC4D-43EE-B219-CC90EAB2A3FD}" destId="{5ED4F3EA-C629-4F01-B912-4247147E1376}" srcOrd="2" destOrd="0" presId="urn:microsoft.com/office/officeart/2005/8/layout/hProcess6"/>
    <dgm:cxn modelId="{67C394A0-07CC-49CD-8791-032E5EB5E5F9}" type="presParOf" srcId="{90B53480-FC4D-43EE-B219-CC90EAB2A3FD}" destId="{C608EBB6-B36A-4DDF-8F30-627CC0131D84}" srcOrd="3" destOrd="0" presId="urn:microsoft.com/office/officeart/2005/8/layout/hProcess6"/>
    <dgm:cxn modelId="{398A1EED-8A09-4C22-A4D7-C4417B19BACC}" type="presParOf" srcId="{B2D8694A-DAE5-47C2-B28F-9397DA783257}" destId="{96DEC6BE-9D1D-4581-BC1E-64A10568BA95}" srcOrd="3" destOrd="0" presId="urn:microsoft.com/office/officeart/2005/8/layout/hProcess6"/>
    <dgm:cxn modelId="{5D442490-E6BA-4E24-B5EE-509DB7B26A9D}" type="presParOf" srcId="{B2D8694A-DAE5-47C2-B28F-9397DA783257}" destId="{334A7C5F-0C88-4918-B9FD-8836C8CF6D5E}" srcOrd="4" destOrd="0" presId="urn:microsoft.com/office/officeart/2005/8/layout/hProcess6"/>
    <dgm:cxn modelId="{78E9532D-13C0-4A4D-A8D8-2C30EF658C5D}" type="presParOf" srcId="{334A7C5F-0C88-4918-B9FD-8836C8CF6D5E}" destId="{FBBF4E1B-E2DA-469B-94EA-48037917D5EF}" srcOrd="0" destOrd="0" presId="urn:microsoft.com/office/officeart/2005/8/layout/hProcess6"/>
    <dgm:cxn modelId="{5706F3F0-3BB8-4894-AC79-EB419089BFBE}" type="presParOf" srcId="{334A7C5F-0C88-4918-B9FD-8836C8CF6D5E}" destId="{84EB4EF8-CCE7-4544-9BCF-9817DD342DFE}" srcOrd="1" destOrd="0" presId="urn:microsoft.com/office/officeart/2005/8/layout/hProcess6"/>
    <dgm:cxn modelId="{A1B4045B-E1E3-48F0-B40E-6BEA7666AFE8}" type="presParOf" srcId="{334A7C5F-0C88-4918-B9FD-8836C8CF6D5E}" destId="{DB9AB982-9BA8-44F9-A167-4B24E55B7A2D}" srcOrd="2" destOrd="0" presId="urn:microsoft.com/office/officeart/2005/8/layout/hProcess6"/>
    <dgm:cxn modelId="{62F98746-BD2E-4265-9ECB-2DE0C1CC1251}" type="presParOf" srcId="{334A7C5F-0C88-4918-B9FD-8836C8CF6D5E}" destId="{2BEFE449-7468-45DE-96B4-049017D42690}"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80E374-DCE7-4110-B893-CDBEC58AD43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zh-CN" altLang="en-US"/>
        </a:p>
      </dgm:t>
    </dgm:pt>
    <dgm:pt modelId="{1667DD6F-7753-48D4-ACB8-134A6EACE31F}">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dirty="0" smtClean="0"/>
            <a:t>海运企业成本降低任务完成情况分析</a:t>
          </a:r>
          <a:endParaRPr lang="zh-CN" altLang="en-US" dirty="0"/>
        </a:p>
      </dgm:t>
    </dgm:pt>
    <dgm:pt modelId="{756E9858-5B48-464D-BBD8-19C06E2EAA69}" type="parTrans" cxnId="{8977A495-81F2-4129-B55A-82DE2B1E3CF1}">
      <dgm:prSet/>
      <dgm:spPr/>
      <dgm:t>
        <a:bodyPr/>
        <a:lstStyle/>
        <a:p>
          <a:endParaRPr lang="zh-CN" altLang="en-US"/>
        </a:p>
      </dgm:t>
    </dgm:pt>
    <dgm:pt modelId="{31838C01-C350-40FB-902C-042CD2A2493F}" type="sibTrans" cxnId="{8977A495-81F2-4129-B55A-82DE2B1E3CF1}">
      <dgm:prSet/>
      <dgm:spPr>
        <a:blipFill rotWithShape="0">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54D00F1A-9F29-4048-860D-AC6D12E58784}">
      <dgm:prSet phldrT="[文本]" phldr="1"/>
      <dgm:spPr/>
      <dgm:t>
        <a:bodyPr/>
        <a:lstStyle/>
        <a:p>
          <a:endParaRPr lang="zh-CN" altLang="en-US" dirty="0"/>
        </a:p>
      </dgm:t>
    </dgm:pt>
    <dgm:pt modelId="{5CBAB5D8-5087-441C-BADC-16226B47CEDB}" type="parTrans" cxnId="{7A71F50B-B80F-443D-88DF-412C6EB04B04}">
      <dgm:prSet/>
      <dgm:spPr/>
      <dgm:t>
        <a:bodyPr/>
        <a:lstStyle/>
        <a:p>
          <a:endParaRPr lang="zh-CN" altLang="en-US"/>
        </a:p>
      </dgm:t>
    </dgm:pt>
    <dgm:pt modelId="{2528A66B-C597-4458-90CD-EDBFFFFFD472}" type="sibTrans" cxnId="{7A71F50B-B80F-443D-88DF-412C6EB04B04}">
      <dgm:prSet/>
      <dgm:spPr/>
      <dgm:t>
        <a:bodyPr/>
        <a:lstStyle/>
        <a:p>
          <a:endParaRPr lang="zh-CN" altLang="en-US"/>
        </a:p>
      </dgm:t>
    </dgm:pt>
    <dgm:pt modelId="{3311EBF0-ABAB-4E96-9498-D29CBBD13EC3}">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x-none" dirty="0" smtClean="0"/>
            <a:t>单位成本变动对成本降低率的影响</a:t>
          </a:r>
          <a:endParaRPr lang="zh-CN" altLang="en-US" dirty="0"/>
        </a:p>
      </dgm:t>
    </dgm:pt>
    <dgm:pt modelId="{CCF45BC4-DB63-46F7-897C-25190291284D}" type="parTrans" cxnId="{325B5CB7-3251-4968-9474-38E6318B3E15}">
      <dgm:prSet/>
      <dgm:spPr/>
      <dgm:t>
        <a:bodyPr/>
        <a:lstStyle/>
        <a:p>
          <a:endParaRPr lang="zh-CN" altLang="en-US"/>
        </a:p>
      </dgm:t>
    </dgm:pt>
    <dgm:pt modelId="{9FA420AD-2E1B-4F67-BC91-AF57A6E5302D}" type="sibTrans" cxnId="{325B5CB7-3251-4968-9474-38E6318B3E15}">
      <dgm:prSet/>
      <dgm:spPr>
        <a:blipFill rotWithShape="0">
          <a:blip xmlns:r="http://schemas.openxmlformats.org/officeDocument/2006/relationships" r:embed="rId2"/>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F18CBFBA-AB9A-40ED-AAC6-BAD45D06A2B4}">
      <dgm:prSet phldrT="[文本]" phldr="1"/>
      <dgm:spPr/>
      <dgm:t>
        <a:bodyPr/>
        <a:lstStyle/>
        <a:p>
          <a:endParaRPr lang="zh-CN" altLang="en-US"/>
        </a:p>
      </dgm:t>
    </dgm:pt>
    <dgm:pt modelId="{F5F8F045-BD5C-4685-A3B6-84D7F04C42C0}" type="parTrans" cxnId="{5DA60359-4E70-41A0-83F3-917572B2ADE9}">
      <dgm:prSet/>
      <dgm:spPr/>
      <dgm:t>
        <a:bodyPr/>
        <a:lstStyle/>
        <a:p>
          <a:endParaRPr lang="zh-CN" altLang="en-US"/>
        </a:p>
      </dgm:t>
    </dgm:pt>
    <dgm:pt modelId="{8AD6613E-ACD5-41C7-A493-7AA66B1FD9A3}" type="sibTrans" cxnId="{5DA60359-4E70-41A0-83F3-917572B2ADE9}">
      <dgm:prSet/>
      <dgm:spPr/>
      <dgm:t>
        <a:bodyPr/>
        <a:lstStyle/>
        <a:p>
          <a:endParaRPr lang="zh-CN" altLang="en-US"/>
        </a:p>
      </dgm:t>
    </dgm:pt>
    <dgm:pt modelId="{71E9D795-1648-4FDC-BF1F-9931AB0893E1}" type="pres">
      <dgm:prSet presAssocID="{E080E374-DCE7-4110-B893-CDBEC58AD43C}" presName="Name0" presStyleCnt="0">
        <dgm:presLayoutVars>
          <dgm:chMax/>
          <dgm:chPref/>
          <dgm:dir/>
          <dgm:animLvl val="lvl"/>
        </dgm:presLayoutVars>
      </dgm:prSet>
      <dgm:spPr/>
      <dgm:t>
        <a:bodyPr/>
        <a:lstStyle/>
        <a:p>
          <a:endParaRPr lang="zh-CN" altLang="en-US"/>
        </a:p>
      </dgm:t>
    </dgm:pt>
    <dgm:pt modelId="{C2C773EF-6884-4EF1-9C1C-EAAF0F638725}" type="pres">
      <dgm:prSet presAssocID="{1667DD6F-7753-48D4-ACB8-134A6EACE31F}" presName="composite" presStyleCnt="0"/>
      <dgm:spPr/>
    </dgm:pt>
    <dgm:pt modelId="{AB9F6613-F198-42CD-A477-F9EAFE2C21D8}" type="pres">
      <dgm:prSet presAssocID="{1667DD6F-7753-48D4-ACB8-134A6EACE31F}" presName="Parent1" presStyleLbl="node1" presStyleIdx="0" presStyleCnt="4" custScaleX="186301" custLinFactNeighborX="51631" custLinFactNeighborY="10931">
        <dgm:presLayoutVars>
          <dgm:chMax val="1"/>
          <dgm:chPref val="1"/>
          <dgm:bulletEnabled val="1"/>
        </dgm:presLayoutVars>
      </dgm:prSet>
      <dgm:spPr/>
      <dgm:t>
        <a:bodyPr/>
        <a:lstStyle/>
        <a:p>
          <a:endParaRPr lang="zh-CN" altLang="en-US"/>
        </a:p>
      </dgm:t>
    </dgm:pt>
    <dgm:pt modelId="{56BA2DDF-54ED-42FE-BAF2-462400EAA962}" type="pres">
      <dgm:prSet presAssocID="{1667DD6F-7753-48D4-ACB8-134A6EACE31F}" presName="Childtext1" presStyleLbl="revTx" presStyleIdx="0" presStyleCnt="2">
        <dgm:presLayoutVars>
          <dgm:chMax val="0"/>
          <dgm:chPref val="0"/>
          <dgm:bulletEnabled val="1"/>
        </dgm:presLayoutVars>
      </dgm:prSet>
      <dgm:spPr/>
      <dgm:t>
        <a:bodyPr/>
        <a:lstStyle/>
        <a:p>
          <a:endParaRPr lang="zh-CN" altLang="en-US"/>
        </a:p>
      </dgm:t>
    </dgm:pt>
    <dgm:pt modelId="{C1DB4A73-E0B6-4648-9D75-B565E9C77031}" type="pres">
      <dgm:prSet presAssocID="{1667DD6F-7753-48D4-ACB8-134A6EACE31F}" presName="BalanceSpacing" presStyleCnt="0"/>
      <dgm:spPr/>
    </dgm:pt>
    <dgm:pt modelId="{9505DBE7-62F1-457B-9BC1-C5D03804D38D}" type="pres">
      <dgm:prSet presAssocID="{1667DD6F-7753-48D4-ACB8-134A6EACE31F}" presName="BalanceSpacing1" presStyleCnt="0"/>
      <dgm:spPr/>
    </dgm:pt>
    <dgm:pt modelId="{7BBAAA0E-0340-466C-84B5-8299CE1EC685}" type="pres">
      <dgm:prSet presAssocID="{31838C01-C350-40FB-902C-042CD2A2493F}" presName="Accent1Text" presStyleLbl="node1" presStyleIdx="1" presStyleCnt="4" custScaleX="186301" custLinFactNeighborX="-16658"/>
      <dgm:spPr/>
      <dgm:t>
        <a:bodyPr/>
        <a:lstStyle/>
        <a:p>
          <a:endParaRPr lang="zh-CN" altLang="en-US"/>
        </a:p>
      </dgm:t>
    </dgm:pt>
    <dgm:pt modelId="{97FFD1DA-6A13-4DEA-999D-F8B193323C1D}" type="pres">
      <dgm:prSet presAssocID="{31838C01-C350-40FB-902C-042CD2A2493F}" presName="spaceBetweenRectangles" presStyleCnt="0"/>
      <dgm:spPr/>
    </dgm:pt>
    <dgm:pt modelId="{D4255891-33F1-460D-ACE9-F7277B5C62AD}" type="pres">
      <dgm:prSet presAssocID="{3311EBF0-ABAB-4E96-9498-D29CBBD13EC3}" presName="composite" presStyleCnt="0"/>
      <dgm:spPr/>
    </dgm:pt>
    <dgm:pt modelId="{2D2041F8-FE2E-43D3-9E86-C03271D9C19E}" type="pres">
      <dgm:prSet presAssocID="{3311EBF0-ABAB-4E96-9498-D29CBBD13EC3}" presName="Parent1" presStyleLbl="node1" presStyleIdx="2" presStyleCnt="4" custScaleX="186301" custLinFactNeighborX="-8621" custLinFactNeighborY="-9250">
        <dgm:presLayoutVars>
          <dgm:chMax val="1"/>
          <dgm:chPref val="1"/>
          <dgm:bulletEnabled val="1"/>
        </dgm:presLayoutVars>
      </dgm:prSet>
      <dgm:spPr/>
      <dgm:t>
        <a:bodyPr/>
        <a:lstStyle/>
        <a:p>
          <a:endParaRPr lang="zh-CN" altLang="en-US"/>
        </a:p>
      </dgm:t>
    </dgm:pt>
    <dgm:pt modelId="{0A4D6680-1812-4113-9883-109F30A5B4FF}" type="pres">
      <dgm:prSet presAssocID="{3311EBF0-ABAB-4E96-9498-D29CBBD13EC3}" presName="Childtext1" presStyleLbl="revTx" presStyleIdx="1" presStyleCnt="2">
        <dgm:presLayoutVars>
          <dgm:chMax val="0"/>
          <dgm:chPref val="0"/>
          <dgm:bulletEnabled val="1"/>
        </dgm:presLayoutVars>
      </dgm:prSet>
      <dgm:spPr/>
      <dgm:t>
        <a:bodyPr/>
        <a:lstStyle/>
        <a:p>
          <a:endParaRPr lang="zh-CN" altLang="en-US"/>
        </a:p>
      </dgm:t>
    </dgm:pt>
    <dgm:pt modelId="{0A2A303C-0B66-4454-971C-BC919683FF57}" type="pres">
      <dgm:prSet presAssocID="{3311EBF0-ABAB-4E96-9498-D29CBBD13EC3}" presName="BalanceSpacing" presStyleCnt="0"/>
      <dgm:spPr/>
    </dgm:pt>
    <dgm:pt modelId="{4663AAB6-6107-43D8-91B5-31C7555F97B0}" type="pres">
      <dgm:prSet presAssocID="{3311EBF0-ABAB-4E96-9498-D29CBBD13EC3}" presName="BalanceSpacing1" presStyleCnt="0"/>
      <dgm:spPr/>
    </dgm:pt>
    <dgm:pt modelId="{F976D4C8-6917-48CD-918D-AF33E1DCC207}" type="pres">
      <dgm:prSet presAssocID="{9FA420AD-2E1B-4F67-BC91-AF57A6E5302D}" presName="Accent1Text" presStyleLbl="node1" presStyleIdx="3" presStyleCnt="4" custScaleX="186301" custLinFactNeighborX="56462" custLinFactNeighborY="14"/>
      <dgm:spPr/>
      <dgm:t>
        <a:bodyPr/>
        <a:lstStyle/>
        <a:p>
          <a:endParaRPr lang="zh-CN" altLang="en-US"/>
        </a:p>
      </dgm:t>
    </dgm:pt>
  </dgm:ptLst>
  <dgm:cxnLst>
    <dgm:cxn modelId="{D5152F7C-82AD-410C-BC3E-62666CB8974E}" type="presOf" srcId="{3311EBF0-ABAB-4E96-9498-D29CBBD13EC3}" destId="{2D2041F8-FE2E-43D3-9E86-C03271D9C19E}" srcOrd="0" destOrd="0" presId="urn:microsoft.com/office/officeart/2008/layout/AlternatingHexagons"/>
    <dgm:cxn modelId="{5DA60359-4E70-41A0-83F3-917572B2ADE9}" srcId="{3311EBF0-ABAB-4E96-9498-D29CBBD13EC3}" destId="{F18CBFBA-AB9A-40ED-AAC6-BAD45D06A2B4}" srcOrd="0" destOrd="0" parTransId="{F5F8F045-BD5C-4685-A3B6-84D7F04C42C0}" sibTransId="{8AD6613E-ACD5-41C7-A493-7AA66B1FD9A3}"/>
    <dgm:cxn modelId="{325B5CB7-3251-4968-9474-38E6318B3E15}" srcId="{E080E374-DCE7-4110-B893-CDBEC58AD43C}" destId="{3311EBF0-ABAB-4E96-9498-D29CBBD13EC3}" srcOrd="1" destOrd="0" parTransId="{CCF45BC4-DB63-46F7-897C-25190291284D}" sibTransId="{9FA420AD-2E1B-4F67-BC91-AF57A6E5302D}"/>
    <dgm:cxn modelId="{09D73CA2-0DBA-4779-AE69-908F915E2642}" type="presOf" srcId="{E080E374-DCE7-4110-B893-CDBEC58AD43C}" destId="{71E9D795-1648-4FDC-BF1F-9931AB0893E1}" srcOrd="0" destOrd="0" presId="urn:microsoft.com/office/officeart/2008/layout/AlternatingHexagons"/>
    <dgm:cxn modelId="{747867ED-18D7-45D9-A77C-9D665A52A33B}" type="presOf" srcId="{31838C01-C350-40FB-902C-042CD2A2493F}" destId="{7BBAAA0E-0340-466C-84B5-8299CE1EC685}" srcOrd="0" destOrd="0" presId="urn:microsoft.com/office/officeart/2008/layout/AlternatingHexagons"/>
    <dgm:cxn modelId="{8977A495-81F2-4129-B55A-82DE2B1E3CF1}" srcId="{E080E374-DCE7-4110-B893-CDBEC58AD43C}" destId="{1667DD6F-7753-48D4-ACB8-134A6EACE31F}" srcOrd="0" destOrd="0" parTransId="{756E9858-5B48-464D-BBD8-19C06E2EAA69}" sibTransId="{31838C01-C350-40FB-902C-042CD2A2493F}"/>
    <dgm:cxn modelId="{96F0A21B-8B5E-4F43-B49B-DBCE30FB7B72}" type="presOf" srcId="{1667DD6F-7753-48D4-ACB8-134A6EACE31F}" destId="{AB9F6613-F198-42CD-A477-F9EAFE2C21D8}" srcOrd="0" destOrd="0" presId="urn:microsoft.com/office/officeart/2008/layout/AlternatingHexagons"/>
    <dgm:cxn modelId="{CE16AEAB-AD71-46D2-80CF-8915DADFA813}" type="presOf" srcId="{F18CBFBA-AB9A-40ED-AAC6-BAD45D06A2B4}" destId="{0A4D6680-1812-4113-9883-109F30A5B4FF}" srcOrd="0" destOrd="0" presId="urn:microsoft.com/office/officeart/2008/layout/AlternatingHexagons"/>
    <dgm:cxn modelId="{7A71F50B-B80F-443D-88DF-412C6EB04B04}" srcId="{1667DD6F-7753-48D4-ACB8-134A6EACE31F}" destId="{54D00F1A-9F29-4048-860D-AC6D12E58784}" srcOrd="0" destOrd="0" parTransId="{5CBAB5D8-5087-441C-BADC-16226B47CEDB}" sibTransId="{2528A66B-C597-4458-90CD-EDBFFFFFD472}"/>
    <dgm:cxn modelId="{6B2FA04E-6D2E-48AB-8442-4E2E645FBE67}" type="presOf" srcId="{54D00F1A-9F29-4048-860D-AC6D12E58784}" destId="{56BA2DDF-54ED-42FE-BAF2-462400EAA962}" srcOrd="0" destOrd="0" presId="urn:microsoft.com/office/officeart/2008/layout/AlternatingHexagons"/>
    <dgm:cxn modelId="{BF848ED0-804C-4271-990A-2B45630CD61F}" type="presOf" srcId="{9FA420AD-2E1B-4F67-BC91-AF57A6E5302D}" destId="{F976D4C8-6917-48CD-918D-AF33E1DCC207}" srcOrd="0" destOrd="0" presId="urn:microsoft.com/office/officeart/2008/layout/AlternatingHexagons"/>
    <dgm:cxn modelId="{D3499118-F06F-4C44-A1DE-7DF44D3DBC14}" type="presParOf" srcId="{71E9D795-1648-4FDC-BF1F-9931AB0893E1}" destId="{C2C773EF-6884-4EF1-9C1C-EAAF0F638725}" srcOrd="0" destOrd="0" presId="urn:microsoft.com/office/officeart/2008/layout/AlternatingHexagons"/>
    <dgm:cxn modelId="{2E0C9DED-5E2F-4333-AE4E-E202EAC71578}" type="presParOf" srcId="{C2C773EF-6884-4EF1-9C1C-EAAF0F638725}" destId="{AB9F6613-F198-42CD-A477-F9EAFE2C21D8}" srcOrd="0" destOrd="0" presId="urn:microsoft.com/office/officeart/2008/layout/AlternatingHexagons"/>
    <dgm:cxn modelId="{28188235-382D-4461-8426-84045BF968F5}" type="presParOf" srcId="{C2C773EF-6884-4EF1-9C1C-EAAF0F638725}" destId="{56BA2DDF-54ED-42FE-BAF2-462400EAA962}" srcOrd="1" destOrd="0" presId="urn:microsoft.com/office/officeart/2008/layout/AlternatingHexagons"/>
    <dgm:cxn modelId="{DFD793C2-F795-4805-ADE8-971AA695E5C1}" type="presParOf" srcId="{C2C773EF-6884-4EF1-9C1C-EAAF0F638725}" destId="{C1DB4A73-E0B6-4648-9D75-B565E9C77031}" srcOrd="2" destOrd="0" presId="urn:microsoft.com/office/officeart/2008/layout/AlternatingHexagons"/>
    <dgm:cxn modelId="{6233F179-FE9D-4F1D-B7D2-F77BE9A320B6}" type="presParOf" srcId="{C2C773EF-6884-4EF1-9C1C-EAAF0F638725}" destId="{9505DBE7-62F1-457B-9BC1-C5D03804D38D}" srcOrd="3" destOrd="0" presId="urn:microsoft.com/office/officeart/2008/layout/AlternatingHexagons"/>
    <dgm:cxn modelId="{0ECDC454-6E7F-4B85-BACA-287F6C792A7A}" type="presParOf" srcId="{C2C773EF-6884-4EF1-9C1C-EAAF0F638725}" destId="{7BBAAA0E-0340-466C-84B5-8299CE1EC685}" srcOrd="4" destOrd="0" presId="urn:microsoft.com/office/officeart/2008/layout/AlternatingHexagons"/>
    <dgm:cxn modelId="{BBD99CDA-2B5A-4A13-9BC5-234F614B6C37}" type="presParOf" srcId="{71E9D795-1648-4FDC-BF1F-9931AB0893E1}" destId="{97FFD1DA-6A13-4DEA-999D-F8B193323C1D}" srcOrd="1" destOrd="0" presId="urn:microsoft.com/office/officeart/2008/layout/AlternatingHexagons"/>
    <dgm:cxn modelId="{7F9E3A2C-3049-4156-ABD5-D66496798A3C}" type="presParOf" srcId="{71E9D795-1648-4FDC-BF1F-9931AB0893E1}" destId="{D4255891-33F1-460D-ACE9-F7277B5C62AD}" srcOrd="2" destOrd="0" presId="urn:microsoft.com/office/officeart/2008/layout/AlternatingHexagons"/>
    <dgm:cxn modelId="{76054323-A6A7-4BF3-8F04-1C7FC3567357}" type="presParOf" srcId="{D4255891-33F1-460D-ACE9-F7277B5C62AD}" destId="{2D2041F8-FE2E-43D3-9E86-C03271D9C19E}" srcOrd="0" destOrd="0" presId="urn:microsoft.com/office/officeart/2008/layout/AlternatingHexagons"/>
    <dgm:cxn modelId="{7E3C88B4-62E3-457C-8551-9791103308A8}" type="presParOf" srcId="{D4255891-33F1-460D-ACE9-F7277B5C62AD}" destId="{0A4D6680-1812-4113-9883-109F30A5B4FF}" srcOrd="1" destOrd="0" presId="urn:microsoft.com/office/officeart/2008/layout/AlternatingHexagons"/>
    <dgm:cxn modelId="{0FBA7508-79D0-4F89-A60E-838A505BED3A}" type="presParOf" srcId="{D4255891-33F1-460D-ACE9-F7277B5C62AD}" destId="{0A2A303C-0B66-4454-971C-BC919683FF57}" srcOrd="2" destOrd="0" presId="urn:microsoft.com/office/officeart/2008/layout/AlternatingHexagons"/>
    <dgm:cxn modelId="{72D0608D-8DA9-46D6-80AC-930CCA19DC4F}" type="presParOf" srcId="{D4255891-33F1-460D-ACE9-F7277B5C62AD}" destId="{4663AAB6-6107-43D8-91B5-31C7555F97B0}" srcOrd="3" destOrd="0" presId="urn:microsoft.com/office/officeart/2008/layout/AlternatingHexagons"/>
    <dgm:cxn modelId="{AE0D01CC-990C-4078-A455-E1C5AC6F277A}" type="presParOf" srcId="{D4255891-33F1-460D-ACE9-F7277B5C62AD}" destId="{F976D4C8-6917-48CD-918D-AF33E1DCC207}"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FFF57C-DB7D-4FD1-8B31-278D325D1AEC}"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zh-CN" altLang="en-US"/>
        </a:p>
      </dgm:t>
    </dgm:pt>
    <dgm:pt modelId="{BC3DD45E-8959-4C1C-9697-2B48280B14AD}">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x-none" sz="2800" b="1" dirty="0" smtClean="0"/>
            <a:t>1．周转量和单位成本变动对成本降低额实际数与预算数之差的影响</a:t>
          </a:r>
          <a:endParaRPr lang="zh-CN" altLang="en-US" sz="2800" b="1" dirty="0"/>
        </a:p>
      </dgm:t>
    </dgm:pt>
    <dgm:pt modelId="{1C239FEB-E47C-448A-A40C-CBF1B732175C}" type="parTrans" cxnId="{33130763-481A-4133-8699-0FD7489207DB}">
      <dgm:prSet/>
      <dgm:spPr/>
      <dgm:t>
        <a:bodyPr/>
        <a:lstStyle/>
        <a:p>
          <a:endParaRPr lang="zh-CN" altLang="en-US" sz="2000" b="1"/>
        </a:p>
      </dgm:t>
    </dgm:pt>
    <dgm:pt modelId="{CE50B74C-A428-43DF-9D78-09E5141B9F86}" type="sibTrans" cxnId="{33130763-481A-4133-8699-0FD7489207DB}">
      <dgm:prSet/>
      <dgm:spPr/>
      <dgm:t>
        <a:bodyPr/>
        <a:lstStyle/>
        <a:p>
          <a:endParaRPr lang="zh-CN" altLang="en-US" sz="2000" b="1"/>
        </a:p>
      </dgm:t>
    </dgm:pt>
    <dgm:pt modelId="{A2A48F41-8019-4840-9580-0ACE85BD8F52}">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x-none" sz="2800" b="1" dirty="0" smtClean="0"/>
            <a:t>2．单位成本变动对成本降低率的影响</a:t>
          </a:r>
          <a:endParaRPr lang="zh-CN" altLang="en-US" sz="2800" b="1" dirty="0"/>
        </a:p>
      </dgm:t>
    </dgm:pt>
    <dgm:pt modelId="{B1D18298-CE21-49D8-8581-2C5821192BB7}" type="parTrans" cxnId="{8E7E50FB-6207-425B-81DD-FECDAD1C43CE}">
      <dgm:prSet/>
      <dgm:spPr/>
      <dgm:t>
        <a:bodyPr/>
        <a:lstStyle/>
        <a:p>
          <a:endParaRPr lang="zh-CN" altLang="en-US" sz="2000" b="1"/>
        </a:p>
      </dgm:t>
    </dgm:pt>
    <dgm:pt modelId="{9AC533ED-527F-4890-B20F-87C3122D616A}" type="sibTrans" cxnId="{8E7E50FB-6207-425B-81DD-FECDAD1C43CE}">
      <dgm:prSet/>
      <dgm:spPr/>
      <dgm:t>
        <a:bodyPr/>
        <a:lstStyle/>
        <a:p>
          <a:endParaRPr lang="zh-CN" altLang="en-US" sz="2000" b="1"/>
        </a:p>
      </dgm:t>
    </dgm:pt>
    <dgm:pt modelId="{019AE80D-BC53-4B20-862B-F2B77BA30AB1}" type="pres">
      <dgm:prSet presAssocID="{EDFFF57C-DB7D-4FD1-8B31-278D325D1AEC}" presName="linearFlow" presStyleCnt="0">
        <dgm:presLayoutVars>
          <dgm:dir/>
          <dgm:resizeHandles val="exact"/>
        </dgm:presLayoutVars>
      </dgm:prSet>
      <dgm:spPr/>
      <dgm:t>
        <a:bodyPr/>
        <a:lstStyle/>
        <a:p>
          <a:endParaRPr lang="zh-CN" altLang="en-US"/>
        </a:p>
      </dgm:t>
    </dgm:pt>
    <dgm:pt modelId="{9CA5205B-0080-4B44-AE53-CEF6752ABB4D}" type="pres">
      <dgm:prSet presAssocID="{BC3DD45E-8959-4C1C-9697-2B48280B14AD}" presName="composite" presStyleCnt="0"/>
      <dgm:spPr/>
    </dgm:pt>
    <dgm:pt modelId="{17BD285C-7A10-4FB4-A298-D528D441146C}" type="pres">
      <dgm:prSet presAssocID="{BC3DD45E-8959-4C1C-9697-2B48280B14AD}" presName="imgShp" presStyleLbl="fgImgPlace1" presStyleIdx="0" presStyleCnt="2" custScaleX="144556" custLinFactNeighborX="-30358"/>
      <dgm:spPr>
        <a:blipFill rotWithShape="1">
          <a:blip xmlns:r="http://schemas.openxmlformats.org/officeDocument/2006/relationships" r:embed="rId1"/>
          <a:stretch>
            <a:fillRect/>
          </a:stretch>
        </a:blipFill>
        <a:ln>
          <a:noFill/>
        </a:ln>
        <a:effectLst>
          <a:glow rad="63500">
            <a:schemeClr val="accent4">
              <a:satMod val="175000"/>
              <a:alpha val="40000"/>
            </a:schemeClr>
          </a:glow>
          <a:outerShdw blurRad="50800" dist="1524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76575755-DD28-4E25-AF23-B37978196CA0}" type="pres">
      <dgm:prSet presAssocID="{BC3DD45E-8959-4C1C-9697-2B48280B14AD}" presName="txShp" presStyleLbl="node1" presStyleIdx="0" presStyleCnt="2" custFlipHor="1" custScaleX="111019" custLinFactNeighborX="6824">
        <dgm:presLayoutVars>
          <dgm:bulletEnabled val="1"/>
        </dgm:presLayoutVars>
      </dgm:prSet>
      <dgm:spPr>
        <a:prstGeom prst="homePlate">
          <a:avLst/>
        </a:prstGeom>
      </dgm:spPr>
      <dgm:t>
        <a:bodyPr/>
        <a:lstStyle/>
        <a:p>
          <a:endParaRPr lang="zh-CN" altLang="en-US"/>
        </a:p>
      </dgm:t>
    </dgm:pt>
    <dgm:pt modelId="{D9CCFE73-9A7A-4D57-BEA5-99AEDDD0F490}" type="pres">
      <dgm:prSet presAssocID="{CE50B74C-A428-43DF-9D78-09E5141B9F86}" presName="spacing" presStyleCnt="0"/>
      <dgm:spPr/>
    </dgm:pt>
    <dgm:pt modelId="{5CA2A781-F58A-42E1-AE1E-6759D8A0BA72}" type="pres">
      <dgm:prSet presAssocID="{A2A48F41-8019-4840-9580-0ACE85BD8F52}" presName="composite" presStyleCnt="0"/>
      <dgm:spPr/>
    </dgm:pt>
    <dgm:pt modelId="{25AFDE2A-C0BB-4841-A9B2-8AE8AC94FC01}" type="pres">
      <dgm:prSet presAssocID="{A2A48F41-8019-4840-9580-0ACE85BD8F52}" presName="imgShp" presStyleLbl="fgImgPlace1" presStyleIdx="1" presStyleCnt="2" custScaleX="144556" custLinFactNeighborX="-30358"/>
      <dgm:spPr>
        <a:blipFill rotWithShape="1">
          <a:blip xmlns:r="http://schemas.openxmlformats.org/officeDocument/2006/relationships" r:embed="rId1"/>
          <a:stretch>
            <a:fillRect/>
          </a:stretch>
        </a:blipFill>
        <a:ln>
          <a:noFill/>
        </a:ln>
        <a:effectLst>
          <a:glow rad="63500">
            <a:schemeClr val="accent4">
              <a:satMod val="175000"/>
              <a:alpha val="40000"/>
            </a:schemeClr>
          </a:glow>
          <a:outerShdw blurRad="50800" dist="1524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71303AA-3989-4FEA-A33B-BB9042F395B7}" type="pres">
      <dgm:prSet presAssocID="{A2A48F41-8019-4840-9580-0ACE85BD8F52}" presName="txShp" presStyleLbl="node1" presStyleIdx="1" presStyleCnt="2" custFlipHor="1" custScaleX="111019" custLinFactNeighborX="6824">
        <dgm:presLayoutVars>
          <dgm:bulletEnabled val="1"/>
        </dgm:presLayoutVars>
      </dgm:prSet>
      <dgm:spPr>
        <a:prstGeom prst="homePlate">
          <a:avLst/>
        </a:prstGeom>
      </dgm:spPr>
      <dgm:t>
        <a:bodyPr/>
        <a:lstStyle/>
        <a:p>
          <a:endParaRPr lang="zh-CN" altLang="en-US"/>
        </a:p>
      </dgm:t>
    </dgm:pt>
  </dgm:ptLst>
  <dgm:cxnLst>
    <dgm:cxn modelId="{AC019711-0E56-4433-B6E6-13B3A7A98943}" type="presOf" srcId="{A2A48F41-8019-4840-9580-0ACE85BD8F52}" destId="{071303AA-3989-4FEA-A33B-BB9042F395B7}" srcOrd="0" destOrd="0" presId="urn:microsoft.com/office/officeart/2005/8/layout/vList3#1"/>
    <dgm:cxn modelId="{F0A470DD-9428-4F51-ADF6-1ABCF48F476E}" type="presOf" srcId="{EDFFF57C-DB7D-4FD1-8B31-278D325D1AEC}" destId="{019AE80D-BC53-4B20-862B-F2B77BA30AB1}" srcOrd="0" destOrd="0" presId="urn:microsoft.com/office/officeart/2005/8/layout/vList3#1"/>
    <dgm:cxn modelId="{8E7E50FB-6207-425B-81DD-FECDAD1C43CE}" srcId="{EDFFF57C-DB7D-4FD1-8B31-278D325D1AEC}" destId="{A2A48F41-8019-4840-9580-0ACE85BD8F52}" srcOrd="1" destOrd="0" parTransId="{B1D18298-CE21-49D8-8581-2C5821192BB7}" sibTransId="{9AC533ED-527F-4890-B20F-87C3122D616A}"/>
    <dgm:cxn modelId="{33130763-481A-4133-8699-0FD7489207DB}" srcId="{EDFFF57C-DB7D-4FD1-8B31-278D325D1AEC}" destId="{BC3DD45E-8959-4C1C-9697-2B48280B14AD}" srcOrd="0" destOrd="0" parTransId="{1C239FEB-E47C-448A-A40C-CBF1B732175C}" sibTransId="{CE50B74C-A428-43DF-9D78-09E5141B9F86}"/>
    <dgm:cxn modelId="{4C60D871-1AC6-4E2F-9F4B-B38DEA2439EA}" type="presOf" srcId="{BC3DD45E-8959-4C1C-9697-2B48280B14AD}" destId="{76575755-DD28-4E25-AF23-B37978196CA0}" srcOrd="0" destOrd="0" presId="urn:microsoft.com/office/officeart/2005/8/layout/vList3#1"/>
    <dgm:cxn modelId="{9751DA05-2612-4494-AACB-B1A5553DAEEE}" type="presParOf" srcId="{019AE80D-BC53-4B20-862B-F2B77BA30AB1}" destId="{9CA5205B-0080-4B44-AE53-CEF6752ABB4D}" srcOrd="0" destOrd="0" presId="urn:microsoft.com/office/officeart/2005/8/layout/vList3#1"/>
    <dgm:cxn modelId="{7755CC95-4E42-45CC-A7F8-C35D0265DACB}" type="presParOf" srcId="{9CA5205B-0080-4B44-AE53-CEF6752ABB4D}" destId="{17BD285C-7A10-4FB4-A298-D528D441146C}" srcOrd="0" destOrd="0" presId="urn:microsoft.com/office/officeart/2005/8/layout/vList3#1"/>
    <dgm:cxn modelId="{510E20CC-F8FD-485D-9DF2-955FBABF3D32}" type="presParOf" srcId="{9CA5205B-0080-4B44-AE53-CEF6752ABB4D}" destId="{76575755-DD28-4E25-AF23-B37978196CA0}" srcOrd="1" destOrd="0" presId="urn:microsoft.com/office/officeart/2005/8/layout/vList3#1"/>
    <dgm:cxn modelId="{17AF3752-6A60-4AB9-BD61-CCE528651E0D}" type="presParOf" srcId="{019AE80D-BC53-4B20-862B-F2B77BA30AB1}" destId="{D9CCFE73-9A7A-4D57-BEA5-99AEDDD0F490}" srcOrd="1" destOrd="0" presId="urn:microsoft.com/office/officeart/2005/8/layout/vList3#1"/>
    <dgm:cxn modelId="{0F39B117-5C79-44E9-BBCF-6695EDB8722C}" type="presParOf" srcId="{019AE80D-BC53-4B20-862B-F2B77BA30AB1}" destId="{5CA2A781-F58A-42E1-AE1E-6759D8A0BA72}" srcOrd="2" destOrd="0" presId="urn:microsoft.com/office/officeart/2005/8/layout/vList3#1"/>
    <dgm:cxn modelId="{110EBA89-0327-4421-AB00-705FA621B9C4}" type="presParOf" srcId="{5CA2A781-F58A-42E1-AE1E-6759D8A0BA72}" destId="{25AFDE2A-C0BB-4841-A9B2-8AE8AC94FC01}" srcOrd="0" destOrd="0" presId="urn:microsoft.com/office/officeart/2005/8/layout/vList3#1"/>
    <dgm:cxn modelId="{7128267D-2777-41DA-9BA4-A3FD6E099C86}" type="presParOf" srcId="{5CA2A781-F58A-42E1-AE1E-6759D8A0BA72}" destId="{071303AA-3989-4FEA-A33B-BB9042F395B7}"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FCE87-48FA-4BFA-94FB-372933DCAD59}">
      <dsp:nvSpPr>
        <dsp:cNvPr id="0" name=""/>
        <dsp:cNvSpPr/>
      </dsp:nvSpPr>
      <dsp:spPr>
        <a:xfrm>
          <a:off x="4428936" y="0"/>
          <a:ext cx="889217" cy="817022"/>
        </a:xfrm>
        <a:prstGeom prst="rect">
          <a:avLst/>
        </a:prstGeom>
        <a:blipFill rotWithShape="1">
          <a:blip xmlns:r="http://schemas.openxmlformats.org/officeDocument/2006/relationships" r:embed="rId1"/>
          <a:stretch>
            <a:fillRect/>
          </a:stretch>
        </a:blip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4349017D-EE60-4490-9CF2-B2CE85A68233}">
      <dsp:nvSpPr>
        <dsp:cNvPr id="0" name=""/>
        <dsp:cNvSpPr/>
      </dsp:nvSpPr>
      <dsp:spPr>
        <a:xfrm>
          <a:off x="332106" y="79087"/>
          <a:ext cx="4282948" cy="3105725"/>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l" defTabSz="2400300">
            <a:lnSpc>
              <a:spcPct val="90000"/>
            </a:lnSpc>
            <a:spcBef>
              <a:spcPct val="0"/>
            </a:spcBef>
            <a:spcAft>
              <a:spcPct val="35000"/>
            </a:spcAft>
          </a:pPr>
          <a:r>
            <a:rPr lang="zh-CN" altLang="en-US" sz="5400" b="1" kern="1200" dirty="0" smtClean="0">
              <a:latin typeface="宋体" panose="02010600030101010101" pitchFamily="2" charset="-122"/>
            </a:rPr>
            <a:t>一、沿海货运业务及其成本</a:t>
          </a:r>
          <a:endParaRPr lang="zh-CN" altLang="en-US" sz="5400" kern="1200" dirty="0"/>
        </a:p>
      </dsp:txBody>
      <dsp:txXfrm>
        <a:off x="332106" y="79087"/>
        <a:ext cx="4282948" cy="3105725"/>
      </dsp:txXfrm>
    </dsp:sp>
    <dsp:sp modelId="{4B7EFB0E-5CC6-4471-AA02-A27853A578BE}">
      <dsp:nvSpPr>
        <dsp:cNvPr id="0" name=""/>
        <dsp:cNvSpPr/>
      </dsp:nvSpPr>
      <dsp:spPr>
        <a:xfrm>
          <a:off x="9445407" y="0"/>
          <a:ext cx="889217" cy="817022"/>
        </a:xfrm>
        <a:prstGeom prst="rect">
          <a:avLst/>
        </a:prstGeom>
        <a:blipFill rotWithShape="1">
          <a:blip xmlns:r="http://schemas.openxmlformats.org/officeDocument/2006/relationships" r:embed="rId1"/>
          <a:stretch>
            <a:fillRect/>
          </a:stretch>
        </a:blip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19A00173-5EBD-4814-B9C8-0C370302E01D}">
      <dsp:nvSpPr>
        <dsp:cNvPr id="0" name=""/>
        <dsp:cNvSpPr/>
      </dsp:nvSpPr>
      <dsp:spPr>
        <a:xfrm>
          <a:off x="5430056" y="79087"/>
          <a:ext cx="4282948" cy="3105725"/>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l" defTabSz="2311400">
            <a:lnSpc>
              <a:spcPct val="90000"/>
            </a:lnSpc>
            <a:spcBef>
              <a:spcPct val="0"/>
            </a:spcBef>
            <a:spcAft>
              <a:spcPct val="35000"/>
            </a:spcAft>
          </a:pPr>
          <a:r>
            <a:rPr lang="zh-CN" altLang="en-US" sz="5200" b="1" kern="1200" dirty="0" smtClean="0">
              <a:latin typeface="宋体" panose="02010600030101010101" pitchFamily="2" charset="-122"/>
            </a:rPr>
            <a:t>二、远洋货运业务及其成本</a:t>
          </a:r>
          <a:endParaRPr lang="zh-CN" altLang="en-US" sz="5200" kern="1200" dirty="0"/>
        </a:p>
      </dsp:txBody>
      <dsp:txXfrm>
        <a:off x="5430056" y="79087"/>
        <a:ext cx="4282948" cy="3105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A0F84-15E5-48D4-99D3-D241B1FD3A1D}">
      <dsp:nvSpPr>
        <dsp:cNvPr id="0" name=""/>
        <dsp:cNvSpPr/>
      </dsp:nvSpPr>
      <dsp:spPr>
        <a:xfrm>
          <a:off x="5172" y="0"/>
          <a:ext cx="4975556" cy="3263900"/>
        </a:xfrm>
        <a:prstGeom prst="roundRect">
          <a:avLst>
            <a:gd name="adj" fmla="val 10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b="1" kern="1200" dirty="0" smtClean="0">
              <a:latin typeface="+mn-ea"/>
              <a:ea typeface="+mn-ea"/>
            </a:rPr>
            <a:t>一、成本计算对象</a:t>
          </a:r>
          <a:endParaRPr lang="zh-CN" altLang="en-US" sz="2400" b="1" kern="1200" dirty="0">
            <a:latin typeface="+mn-ea"/>
            <a:ea typeface="+mn-ea"/>
          </a:endParaRPr>
        </a:p>
      </dsp:txBody>
      <dsp:txXfrm>
        <a:off x="5172" y="0"/>
        <a:ext cx="4975556" cy="979170"/>
      </dsp:txXfrm>
    </dsp:sp>
    <dsp:sp modelId="{6CA43E7C-DEB5-4AE3-9CC4-52E68E3FB0CE}">
      <dsp:nvSpPr>
        <dsp:cNvPr id="0" name=""/>
        <dsp:cNvSpPr/>
      </dsp:nvSpPr>
      <dsp:spPr>
        <a:xfrm>
          <a:off x="324224" y="979634"/>
          <a:ext cx="4337451" cy="2120606"/>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110000"/>
            </a:lnSpc>
            <a:spcBef>
              <a:spcPct val="0"/>
            </a:spcBef>
            <a:spcAft>
              <a:spcPts val="0"/>
            </a:spcAft>
          </a:pPr>
          <a:r>
            <a:rPr lang="x-none" sz="1600" b="0" kern="1200" dirty="0" smtClean="0">
              <a:solidFill>
                <a:schemeClr val="tx1"/>
              </a:solidFill>
              <a:latin typeface="宋体" pitchFamily="2" charset="-122"/>
              <a:ea typeface="宋体" pitchFamily="2" charset="-122"/>
            </a:rPr>
            <a:t>从总体上来说，海运企业的产品是海上运输劳务，所以海运成本计算对象的总体应是</a:t>
          </a:r>
          <a:r>
            <a:rPr lang="x-none" sz="1600" b="1" kern="1200" dirty="0" smtClean="0">
              <a:solidFill>
                <a:schemeClr val="tx1"/>
              </a:solidFill>
              <a:latin typeface="宋体" pitchFamily="2" charset="-122"/>
              <a:ea typeface="宋体" pitchFamily="2" charset="-122"/>
            </a:rPr>
            <a:t>企业运输船舶的运输业务</a:t>
          </a:r>
          <a:r>
            <a:rPr lang="x-none" sz="1600" b="0" kern="1200" dirty="0" smtClean="0">
              <a:solidFill>
                <a:schemeClr val="tx1"/>
              </a:solidFill>
              <a:latin typeface="宋体" pitchFamily="2" charset="-122"/>
              <a:ea typeface="宋体" pitchFamily="2" charset="-122"/>
            </a:rPr>
            <a:t>。在实际中，海运企业可设置较为明细和具体的成本计算对象，计算各成本计算对象的总成本和单位成本，以满足成本分析与精细化控制的需要。</a:t>
          </a:r>
          <a:endParaRPr lang="zh-CN" sz="1600" b="0" kern="1200" dirty="0">
            <a:solidFill>
              <a:schemeClr val="tx1"/>
            </a:solidFill>
            <a:latin typeface="宋体" pitchFamily="2" charset="-122"/>
            <a:ea typeface="宋体" pitchFamily="2" charset="-122"/>
          </a:endParaRPr>
        </a:p>
      </dsp:txBody>
      <dsp:txXfrm>
        <a:off x="386334" y="1041744"/>
        <a:ext cx="4213231" cy="1996386"/>
      </dsp:txXfrm>
    </dsp:sp>
    <dsp:sp modelId="{5FFC4D92-B47D-4AAA-9ACE-9FF002DAA3A5}">
      <dsp:nvSpPr>
        <dsp:cNvPr id="0" name=""/>
        <dsp:cNvSpPr/>
      </dsp:nvSpPr>
      <dsp:spPr>
        <a:xfrm>
          <a:off x="5353895" y="0"/>
          <a:ext cx="4975556" cy="3263900"/>
        </a:xfrm>
        <a:prstGeom prst="roundRect">
          <a:avLst>
            <a:gd name="adj" fmla="val 10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CN" altLang="en-US" sz="2400" b="1" kern="1200" dirty="0" smtClean="0">
              <a:latin typeface="+mn-ea"/>
              <a:ea typeface="+mn-ea"/>
            </a:rPr>
            <a:t>二、成本计算期</a:t>
          </a:r>
          <a:endParaRPr lang="zh-CN" altLang="en-US" sz="2400" b="1" kern="1200" dirty="0">
            <a:latin typeface="+mn-ea"/>
            <a:ea typeface="+mn-ea"/>
          </a:endParaRPr>
        </a:p>
      </dsp:txBody>
      <dsp:txXfrm>
        <a:off x="5353895" y="0"/>
        <a:ext cx="4975556" cy="979170"/>
      </dsp:txXfrm>
    </dsp:sp>
    <dsp:sp modelId="{5F011DC6-2235-49C0-A96D-C4ECA7380411}">
      <dsp:nvSpPr>
        <dsp:cNvPr id="0" name=""/>
        <dsp:cNvSpPr/>
      </dsp:nvSpPr>
      <dsp:spPr>
        <a:xfrm>
          <a:off x="5672948" y="979634"/>
          <a:ext cx="4337451" cy="2120606"/>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110000"/>
            </a:lnSpc>
            <a:spcBef>
              <a:spcPct val="0"/>
            </a:spcBef>
            <a:spcAft>
              <a:spcPts val="0"/>
            </a:spcAft>
          </a:pPr>
          <a:r>
            <a:rPr lang="zh-CN" altLang="en-US" sz="1600" b="1" kern="1200" dirty="0" smtClean="0">
              <a:solidFill>
                <a:schemeClr val="tx1"/>
              </a:solidFill>
              <a:latin typeface="宋体" pitchFamily="2" charset="-122"/>
              <a:ea typeface="宋体" pitchFamily="2" charset="-122"/>
            </a:rPr>
            <a:t>沿海货运航线较短，航次时间较短，航次频繁，而且沿海船舶较远洋船舶的吨位小，船舶费用较低，沿海货运虽按航次组织，但各月末未完航次成本数额较为均衡。因此，为了简化成本计算，通常以月为成本计算期，按日历的月、季、年计算成本。</a:t>
          </a:r>
          <a:endParaRPr lang="zh-CN" altLang="en-US" sz="1600" b="1" kern="1200" dirty="0">
            <a:solidFill>
              <a:schemeClr val="tx1"/>
            </a:solidFill>
            <a:latin typeface="宋体" pitchFamily="2" charset="-122"/>
            <a:ea typeface="宋体" pitchFamily="2" charset="-122"/>
          </a:endParaRPr>
        </a:p>
      </dsp:txBody>
      <dsp:txXfrm>
        <a:off x="5735058" y="1041744"/>
        <a:ext cx="4213231" cy="19963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C0BC4-B6A2-4F60-AC58-979FA3696B92}">
      <dsp:nvSpPr>
        <dsp:cNvPr id="0" name=""/>
        <dsp:cNvSpPr/>
      </dsp:nvSpPr>
      <dsp:spPr>
        <a:xfrm>
          <a:off x="0" y="30293"/>
          <a:ext cx="10334625" cy="1411200"/>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CN" altLang="en-US" sz="2000" b="1" kern="1200" dirty="0" smtClean="0"/>
            <a:t>成本计算对象与成本计算单位</a:t>
          </a:r>
          <a:endParaRPr lang="zh-CN" altLang="en-US" sz="2000" b="1" kern="1200" dirty="0"/>
        </a:p>
      </dsp:txBody>
      <dsp:txXfrm>
        <a:off x="0" y="30293"/>
        <a:ext cx="10334625" cy="1411200"/>
      </dsp:txXfrm>
    </dsp:sp>
    <dsp:sp modelId="{7B020392-9CA0-4D0C-AE13-ABE3CD7B22FD}">
      <dsp:nvSpPr>
        <dsp:cNvPr id="0" name=""/>
        <dsp:cNvSpPr/>
      </dsp:nvSpPr>
      <dsp:spPr>
        <a:xfrm>
          <a:off x="0" y="1441493"/>
          <a:ext cx="10334625" cy="2152080"/>
        </a:xfrm>
        <a:prstGeom prst="rect">
          <a:avLst/>
        </a:prstGeom>
        <a:solidFill>
          <a:schemeClr val="bg2">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zh-CN" sz="1600" b="1" u="sng" kern="1200" dirty="0" smtClean="0">
              <a:latin typeface="宋体" pitchFamily="2" charset="-122"/>
              <a:ea typeface="宋体" pitchFamily="2" charset="-122"/>
            </a:rPr>
            <a:t>单船</a:t>
          </a:r>
          <a:r>
            <a:rPr lang="zh-CN" sz="1600" b="1" kern="1200" dirty="0" smtClean="0">
              <a:latin typeface="宋体" pitchFamily="2" charset="-122"/>
              <a:ea typeface="宋体" pitchFamily="2" charset="-122"/>
            </a:rPr>
            <a:t> </a:t>
          </a:r>
          <a:r>
            <a:rPr lang="en-US" sz="1600" b="1" kern="1200" dirty="0" smtClean="0">
              <a:latin typeface="宋体" pitchFamily="2" charset="-122"/>
              <a:ea typeface="宋体" pitchFamily="2" charset="-122"/>
            </a:rPr>
            <a:t>通常以“千吨海里”作为成本计算单位，符号为10</a:t>
          </a:r>
          <a:r>
            <a:rPr lang="en-US" sz="1600" b="1" kern="1200" baseline="30000" dirty="0" smtClean="0">
              <a:latin typeface="宋体" pitchFamily="2" charset="-122"/>
              <a:ea typeface="宋体" pitchFamily="2" charset="-122"/>
            </a:rPr>
            <a:t>3</a:t>
          </a:r>
          <a:r>
            <a:rPr lang="en-US" sz="1600" b="1" kern="1200" dirty="0" smtClean="0">
              <a:latin typeface="宋体" pitchFamily="2" charset="-122"/>
              <a:ea typeface="宋体" pitchFamily="2" charset="-122"/>
            </a:rPr>
            <a:t>t•n mile</a:t>
          </a:r>
          <a:r>
            <a:rPr lang="zh-CN" sz="1600" b="1" kern="1200" dirty="0" smtClean="0">
              <a:latin typeface="宋体" pitchFamily="2" charset="-122"/>
              <a:ea typeface="宋体" pitchFamily="2" charset="-122"/>
            </a:rPr>
            <a:t>。</a:t>
          </a:r>
          <a:endParaRPr lang="zh-CN" altLang="en-US" sz="1600" b="1" kern="1200" dirty="0">
            <a:latin typeface="宋体" pitchFamily="2" charset="-122"/>
            <a:ea typeface="宋体" pitchFamily="2" charset="-122"/>
          </a:endParaRPr>
        </a:p>
        <a:p>
          <a:pPr marL="171450" lvl="1" indent="-171450" algn="l" defTabSz="711200">
            <a:lnSpc>
              <a:spcPct val="90000"/>
            </a:lnSpc>
            <a:spcBef>
              <a:spcPct val="0"/>
            </a:spcBef>
            <a:spcAft>
              <a:spcPct val="15000"/>
            </a:spcAft>
            <a:buChar char="••"/>
          </a:pPr>
          <a:r>
            <a:rPr lang="zh-CN" sz="1600" b="1" u="sng" kern="1200" dirty="0" smtClean="0">
              <a:latin typeface="宋体" pitchFamily="2" charset="-122"/>
              <a:ea typeface="宋体" pitchFamily="2" charset="-122"/>
            </a:rPr>
            <a:t>船型</a:t>
          </a:r>
          <a:r>
            <a:rPr lang="zh-CN" sz="1600" b="1" kern="1200" dirty="0" smtClean="0">
              <a:latin typeface="宋体" pitchFamily="2" charset="-122"/>
              <a:ea typeface="宋体" pitchFamily="2" charset="-122"/>
            </a:rPr>
            <a:t> 成本计算单位为</a:t>
          </a:r>
          <a:r>
            <a:rPr lang="en-US" sz="1600" b="1" kern="1200" dirty="0" smtClean="0">
              <a:latin typeface="宋体" pitchFamily="2" charset="-122"/>
              <a:ea typeface="宋体" pitchFamily="2" charset="-122"/>
            </a:rPr>
            <a:t>10</a:t>
          </a:r>
          <a:r>
            <a:rPr lang="en-US" sz="1600" b="1" kern="1200" baseline="30000" dirty="0" smtClean="0">
              <a:latin typeface="宋体" pitchFamily="2" charset="-122"/>
              <a:ea typeface="宋体" pitchFamily="2" charset="-122"/>
            </a:rPr>
            <a:t>3</a:t>
          </a:r>
          <a:r>
            <a:rPr lang="en-US" sz="1600" b="1" kern="1200" dirty="0" smtClean="0">
              <a:latin typeface="宋体" pitchFamily="2" charset="-122"/>
              <a:ea typeface="宋体" pitchFamily="2" charset="-122"/>
            </a:rPr>
            <a:t>t•n mile</a:t>
          </a:r>
          <a:r>
            <a:rPr lang="zh-CN" sz="1600" b="1" kern="1200" dirty="0" smtClean="0">
              <a:latin typeface="宋体" pitchFamily="2" charset="-122"/>
              <a:ea typeface="宋体" pitchFamily="2" charset="-122"/>
            </a:rPr>
            <a:t>。</a:t>
          </a:r>
          <a:endParaRPr lang="zh-CN" altLang="en-US" sz="1600" b="1" kern="1200" dirty="0">
            <a:latin typeface="宋体" pitchFamily="2" charset="-122"/>
            <a:ea typeface="宋体" pitchFamily="2" charset="-122"/>
          </a:endParaRPr>
        </a:p>
        <a:p>
          <a:pPr marL="171450" lvl="1" indent="-171450" algn="l" defTabSz="711200">
            <a:lnSpc>
              <a:spcPct val="90000"/>
            </a:lnSpc>
            <a:spcBef>
              <a:spcPct val="0"/>
            </a:spcBef>
            <a:spcAft>
              <a:spcPct val="15000"/>
            </a:spcAft>
            <a:buChar char="••"/>
          </a:pPr>
          <a:r>
            <a:rPr lang="zh-CN" sz="1600" b="1" u="sng" kern="1200" dirty="0" smtClean="0">
              <a:latin typeface="宋体" pitchFamily="2" charset="-122"/>
              <a:ea typeface="宋体" pitchFamily="2" charset="-122"/>
            </a:rPr>
            <a:t>航线</a:t>
          </a:r>
          <a:r>
            <a:rPr lang="zh-CN" sz="1600" b="1" kern="1200" dirty="0" smtClean="0">
              <a:latin typeface="宋体" pitchFamily="2" charset="-122"/>
              <a:ea typeface="宋体" pitchFamily="2" charset="-122"/>
            </a:rPr>
            <a:t> 成本计算单位为</a:t>
          </a:r>
          <a:r>
            <a:rPr lang="en-US" sz="1600" b="1" kern="1200" dirty="0" smtClean="0">
              <a:latin typeface="宋体" pitchFamily="2" charset="-122"/>
              <a:ea typeface="宋体" pitchFamily="2" charset="-122"/>
            </a:rPr>
            <a:t>10</a:t>
          </a:r>
          <a:r>
            <a:rPr lang="en-US" sz="1600" b="1" kern="1200" baseline="30000" dirty="0" smtClean="0">
              <a:latin typeface="宋体" pitchFamily="2" charset="-122"/>
              <a:ea typeface="宋体" pitchFamily="2" charset="-122"/>
            </a:rPr>
            <a:t>3</a:t>
          </a:r>
          <a:r>
            <a:rPr lang="en-US" sz="1600" b="1" kern="1200" dirty="0" smtClean="0">
              <a:latin typeface="宋体" pitchFamily="2" charset="-122"/>
              <a:ea typeface="宋体" pitchFamily="2" charset="-122"/>
            </a:rPr>
            <a:t>t</a:t>
          </a:r>
          <a:r>
            <a:rPr lang="zh-CN" sz="1600" b="1" kern="1200" dirty="0" smtClean="0">
              <a:latin typeface="宋体" pitchFamily="2" charset="-122"/>
              <a:ea typeface="宋体" pitchFamily="2" charset="-122"/>
            </a:rPr>
            <a:t>。</a:t>
          </a:r>
          <a:endParaRPr lang="zh-CN" sz="1600" b="1" kern="1200" dirty="0">
            <a:latin typeface="宋体" pitchFamily="2" charset="-122"/>
            <a:ea typeface="宋体" pitchFamily="2" charset="-122"/>
          </a:endParaRPr>
        </a:p>
        <a:p>
          <a:pPr marL="171450" lvl="1" indent="-171450" algn="l" defTabSz="711200">
            <a:lnSpc>
              <a:spcPct val="90000"/>
            </a:lnSpc>
            <a:spcBef>
              <a:spcPct val="0"/>
            </a:spcBef>
            <a:spcAft>
              <a:spcPct val="15000"/>
            </a:spcAft>
            <a:buChar char="••"/>
          </a:pPr>
          <a:r>
            <a:rPr lang="zh-CN" sz="1600" b="1" u="sng" kern="1200" dirty="0" smtClean="0">
              <a:latin typeface="宋体" pitchFamily="2" charset="-122"/>
              <a:ea typeface="宋体" pitchFamily="2" charset="-122"/>
            </a:rPr>
            <a:t>航次</a:t>
          </a:r>
          <a:r>
            <a:rPr lang="zh-CN" sz="1600" b="1" kern="1200" dirty="0" smtClean="0">
              <a:latin typeface="宋体" pitchFamily="2" charset="-122"/>
              <a:ea typeface="宋体" pitchFamily="2" charset="-122"/>
            </a:rPr>
            <a:t> 成本计算单位为</a:t>
          </a:r>
          <a:r>
            <a:rPr lang="en-US" sz="1600" b="1" kern="1200" dirty="0" smtClean="0">
              <a:latin typeface="宋体" pitchFamily="2" charset="-122"/>
              <a:ea typeface="宋体" pitchFamily="2" charset="-122"/>
            </a:rPr>
            <a:t>10</a:t>
          </a:r>
          <a:r>
            <a:rPr lang="en-US" sz="1600" b="1" kern="1200" baseline="30000" dirty="0" smtClean="0">
              <a:latin typeface="宋体" pitchFamily="2" charset="-122"/>
              <a:ea typeface="宋体" pitchFamily="2" charset="-122"/>
            </a:rPr>
            <a:t>3</a:t>
          </a:r>
          <a:r>
            <a:rPr lang="en-US" sz="1600" b="1" kern="1200" dirty="0" smtClean="0">
              <a:latin typeface="宋体" pitchFamily="2" charset="-122"/>
              <a:ea typeface="宋体" pitchFamily="2" charset="-122"/>
            </a:rPr>
            <a:t>t•n mile</a:t>
          </a:r>
          <a:r>
            <a:rPr lang="zh-CN" sz="1600" b="1" kern="1200" dirty="0" smtClean="0">
              <a:latin typeface="宋体" pitchFamily="2" charset="-122"/>
              <a:ea typeface="宋体" pitchFamily="2" charset="-122"/>
            </a:rPr>
            <a:t>。</a:t>
          </a:r>
          <a:endParaRPr lang="zh-CN" sz="1600" b="1" kern="1200" dirty="0">
            <a:latin typeface="宋体" pitchFamily="2" charset="-122"/>
            <a:ea typeface="宋体" pitchFamily="2" charset="-122"/>
          </a:endParaRPr>
        </a:p>
        <a:p>
          <a:pPr marL="171450" lvl="1" indent="-171450" algn="l" defTabSz="711200">
            <a:lnSpc>
              <a:spcPct val="90000"/>
            </a:lnSpc>
            <a:spcBef>
              <a:spcPct val="0"/>
            </a:spcBef>
            <a:spcAft>
              <a:spcPct val="15000"/>
            </a:spcAft>
            <a:buChar char="••"/>
          </a:pPr>
          <a:r>
            <a:rPr lang="zh-CN" altLang="en-US" sz="1600" b="1" u="sng" kern="1200" dirty="0" smtClean="0">
              <a:latin typeface="宋体" pitchFamily="2" charset="-122"/>
              <a:ea typeface="宋体" pitchFamily="2" charset="-122"/>
            </a:rPr>
            <a:t>作业环节</a:t>
          </a:r>
          <a:r>
            <a:rPr lang="zh-CN" altLang="en-US" sz="1600" b="1" u="none" kern="1200" dirty="0" smtClean="0">
              <a:latin typeface="宋体" pitchFamily="2" charset="-122"/>
              <a:ea typeface="宋体" pitchFamily="2" charset="-122"/>
            </a:rPr>
            <a:t> </a:t>
          </a:r>
          <a:r>
            <a:rPr lang="zh-CN" altLang="en-US" sz="1600" b="1" kern="1200" dirty="0" smtClean="0">
              <a:latin typeface="宋体" pitchFamily="2" charset="-122"/>
              <a:ea typeface="宋体" pitchFamily="2" charset="-122"/>
            </a:rPr>
            <a:t>成本计算单位因作业不同而不一。</a:t>
          </a:r>
          <a:endParaRPr lang="zh-CN" altLang="en-US" sz="1600" b="1" kern="1200" dirty="0">
            <a:latin typeface="宋体" pitchFamily="2" charset="-122"/>
            <a:ea typeface="宋体" pitchFamily="2" charset="-122"/>
          </a:endParaRPr>
        </a:p>
      </dsp:txBody>
      <dsp:txXfrm>
        <a:off x="0" y="1441493"/>
        <a:ext cx="10334625" cy="2152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0BBF2-98CE-4964-954C-E36BC229A5BD}">
      <dsp:nvSpPr>
        <dsp:cNvPr id="0" name=""/>
        <dsp:cNvSpPr/>
      </dsp:nvSpPr>
      <dsp:spPr>
        <a:xfrm>
          <a:off x="5172" y="0"/>
          <a:ext cx="4975556" cy="32639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zh-CN" altLang="en-US" sz="3300" b="1" kern="1200" dirty="0" smtClean="0">
              <a:latin typeface="宋体" pitchFamily="2" charset="-122"/>
              <a:ea typeface="宋体" pitchFamily="2" charset="-122"/>
            </a:rPr>
            <a:t>沿海货运按月计算成本</a:t>
          </a:r>
          <a:endParaRPr lang="zh-CN" altLang="en-US" sz="3300" b="1" kern="1200" dirty="0">
            <a:latin typeface="宋体" pitchFamily="2" charset="-122"/>
            <a:ea typeface="宋体" pitchFamily="2" charset="-122"/>
          </a:endParaRPr>
        </a:p>
      </dsp:txBody>
      <dsp:txXfrm>
        <a:off x="5172" y="0"/>
        <a:ext cx="4975556" cy="979170"/>
      </dsp:txXfrm>
    </dsp:sp>
    <dsp:sp modelId="{B293BCD0-1F36-4E56-A89C-53A4CD8DA728}">
      <dsp:nvSpPr>
        <dsp:cNvPr id="0" name=""/>
        <dsp:cNvSpPr/>
      </dsp:nvSpPr>
      <dsp:spPr>
        <a:xfrm>
          <a:off x="197169" y="980191"/>
          <a:ext cx="4591563" cy="2119492"/>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x-none" sz="1600" b="0" kern="1200" dirty="0" smtClean="0">
              <a:solidFill>
                <a:schemeClr val="tx1"/>
              </a:solidFill>
              <a:latin typeface="宋体" pitchFamily="2" charset="-122"/>
              <a:ea typeface="宋体" pitchFamily="2" charset="-122"/>
            </a:rPr>
            <a:t>为了简化成本计算，通常以月为成本计算期，按日历的月、季、年计算成本。单船以月末的最后一天为成本计算截止时间。</a:t>
          </a:r>
          <a:r>
            <a:rPr lang="zh-CN" altLang="zh-CN" sz="1600" b="0" kern="1200" dirty="0" smtClean="0">
              <a:solidFill>
                <a:schemeClr val="tx1"/>
              </a:solidFill>
              <a:latin typeface="宋体" pitchFamily="2" charset="-122"/>
              <a:ea typeface="宋体" pitchFamily="2" charset="-122"/>
            </a:rPr>
            <a:t>沿海货运按月计算成本时，</a:t>
          </a:r>
          <a:r>
            <a:rPr lang="zh-CN" altLang="zh-CN" sz="1600" b="1" kern="1200" dirty="0" smtClean="0">
              <a:solidFill>
                <a:schemeClr val="tx1"/>
              </a:solidFill>
              <a:latin typeface="宋体" pitchFamily="2" charset="-122"/>
              <a:ea typeface="宋体" pitchFamily="2" charset="-122"/>
            </a:rPr>
            <a:t>当月费用发生额全数列入当月已完航次成本，对于当月未完航次的燃料费用不列入当月发生额</a:t>
          </a:r>
          <a:r>
            <a:rPr lang="zh-CN" altLang="zh-CN" sz="1600" b="0" kern="1200" dirty="0" smtClean="0">
              <a:solidFill>
                <a:schemeClr val="tx1"/>
              </a:solidFill>
              <a:latin typeface="宋体" pitchFamily="2" charset="-122"/>
              <a:ea typeface="宋体" pitchFamily="2" charset="-122"/>
            </a:rPr>
            <a:t>。沿海货运按月计算成本示意图见图</a:t>
          </a:r>
          <a:r>
            <a:rPr lang="en-US" altLang="zh-CN" sz="1600" b="0" kern="1200" dirty="0" smtClean="0">
              <a:solidFill>
                <a:schemeClr val="tx1"/>
              </a:solidFill>
              <a:latin typeface="宋体" pitchFamily="2" charset="-122"/>
              <a:ea typeface="宋体" pitchFamily="2" charset="-122"/>
            </a:rPr>
            <a:t>8-1</a:t>
          </a:r>
          <a:endParaRPr lang="zh-CN" altLang="en-US" sz="1600" b="0" kern="1200" dirty="0">
            <a:solidFill>
              <a:schemeClr val="tx1"/>
            </a:solidFill>
            <a:latin typeface="宋体" pitchFamily="2" charset="-122"/>
            <a:ea typeface="宋体" pitchFamily="2" charset="-122"/>
          </a:endParaRPr>
        </a:p>
      </dsp:txBody>
      <dsp:txXfrm>
        <a:off x="259247" y="1042269"/>
        <a:ext cx="4467407" cy="1995336"/>
      </dsp:txXfrm>
    </dsp:sp>
    <dsp:sp modelId="{60686DD8-0705-4FDE-82BD-3728B15A0559}">
      <dsp:nvSpPr>
        <dsp:cNvPr id="0" name=""/>
        <dsp:cNvSpPr/>
      </dsp:nvSpPr>
      <dsp:spPr>
        <a:xfrm>
          <a:off x="5353895" y="0"/>
          <a:ext cx="4975556" cy="32639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zh-CN" altLang="en-US" sz="3300" b="1" kern="1200" dirty="0" smtClean="0">
              <a:latin typeface="宋体" pitchFamily="2" charset="-122"/>
              <a:ea typeface="宋体" pitchFamily="2" charset="-122"/>
            </a:rPr>
            <a:t>远洋货运按航次计算成本</a:t>
          </a:r>
          <a:endParaRPr lang="zh-CN" altLang="en-US" sz="3300" b="1" kern="1200" dirty="0">
            <a:latin typeface="宋体" pitchFamily="2" charset="-122"/>
            <a:ea typeface="宋体" pitchFamily="2" charset="-122"/>
          </a:endParaRPr>
        </a:p>
      </dsp:txBody>
      <dsp:txXfrm>
        <a:off x="5353895" y="0"/>
        <a:ext cx="4975556" cy="979170"/>
      </dsp:txXfrm>
    </dsp:sp>
    <dsp:sp modelId="{9D28B90D-9BA5-4FC7-BDAB-A40450FCA6AA}">
      <dsp:nvSpPr>
        <dsp:cNvPr id="0" name=""/>
        <dsp:cNvSpPr/>
      </dsp:nvSpPr>
      <dsp:spPr>
        <a:xfrm>
          <a:off x="5545892" y="980191"/>
          <a:ext cx="4591563" cy="2119492"/>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x-none" sz="1600" b="0" kern="1200" dirty="0" smtClean="0">
              <a:solidFill>
                <a:schemeClr val="tx1"/>
              </a:solidFill>
              <a:latin typeface="宋体" pitchFamily="2" charset="-122"/>
              <a:ea typeface="宋体" pitchFamily="2" charset="-122"/>
            </a:rPr>
            <a:t>远洋货运通常分船按航次计算成本，计算报告期已完航次的成本，将期末未完航次的费用转入下期。</a:t>
          </a:r>
          <a:r>
            <a:rPr lang="x-none" altLang="zh-CN" sz="1600" b="0" kern="1200" dirty="0" smtClean="0">
              <a:solidFill>
                <a:schemeClr val="tx1"/>
              </a:solidFill>
              <a:latin typeface="宋体" pitchFamily="2" charset="-122"/>
              <a:ea typeface="宋体" pitchFamily="2" charset="-122"/>
            </a:rPr>
            <a:t>船舶的航次运输成本，是</a:t>
          </a:r>
          <a:r>
            <a:rPr lang="x-none" altLang="zh-CN" sz="1600" b="1" kern="1200" dirty="0" smtClean="0">
              <a:solidFill>
                <a:schemeClr val="tx1"/>
              </a:solidFill>
              <a:latin typeface="宋体" pitchFamily="2" charset="-122"/>
              <a:ea typeface="宋体" pitchFamily="2" charset="-122"/>
            </a:rPr>
            <a:t>以航次起讫日期为成本计算期</a:t>
          </a:r>
          <a:r>
            <a:rPr lang="x-none" altLang="zh-CN" sz="1600" b="0" kern="1200" dirty="0" smtClean="0">
              <a:solidFill>
                <a:schemeClr val="tx1"/>
              </a:solidFill>
              <a:latin typeface="宋体" pitchFamily="2" charset="-122"/>
              <a:ea typeface="宋体" pitchFamily="2" charset="-122"/>
            </a:rPr>
            <a:t>的已完航次运输成本。</a:t>
          </a:r>
          <a:endParaRPr lang="zh-CN" altLang="en-US" sz="1600" b="0" kern="1200" dirty="0">
            <a:solidFill>
              <a:schemeClr val="tx1"/>
            </a:solidFill>
            <a:latin typeface="宋体" pitchFamily="2" charset="-122"/>
            <a:ea typeface="宋体" pitchFamily="2" charset="-122"/>
          </a:endParaRPr>
        </a:p>
      </dsp:txBody>
      <dsp:txXfrm>
        <a:off x="5607970" y="1042269"/>
        <a:ext cx="4467407" cy="19953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06202-06F9-4311-ACCE-2869713A8E1D}">
      <dsp:nvSpPr>
        <dsp:cNvPr id="0" name=""/>
        <dsp:cNvSpPr/>
      </dsp:nvSpPr>
      <dsp:spPr>
        <a:xfrm>
          <a:off x="4844" y="14713"/>
          <a:ext cx="1857002" cy="432000"/>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zh-CN" altLang="en-US" sz="1500" kern="1200" dirty="0" smtClean="0"/>
            <a:t>航次运行费用</a:t>
          </a:r>
          <a:endParaRPr lang="zh-CN" altLang="en-US" sz="1500" kern="1200" dirty="0"/>
        </a:p>
      </dsp:txBody>
      <dsp:txXfrm>
        <a:off x="4844" y="14713"/>
        <a:ext cx="1857002" cy="432000"/>
      </dsp:txXfrm>
    </dsp:sp>
    <dsp:sp modelId="{6376A141-A0CD-4C80-86D3-78B606BADAF4}">
      <dsp:nvSpPr>
        <dsp:cNvPr id="0" name=""/>
        <dsp:cNvSpPr/>
      </dsp:nvSpPr>
      <dsp:spPr>
        <a:xfrm>
          <a:off x="0" y="400024"/>
          <a:ext cx="1857002" cy="2802473"/>
        </a:xfrm>
        <a:prstGeom prst="rect">
          <a:avLst/>
        </a:prstGeom>
        <a:solidFill>
          <a:schemeClr val="bg1">
            <a:lumMod val="95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latin typeface="宋体" pitchFamily="2" charset="-122"/>
              <a:ea typeface="宋体" pitchFamily="2" charset="-122"/>
            </a:rPr>
            <a:t>燃料费</a:t>
          </a:r>
          <a:endParaRPr lang="zh-CN" altLang="en-US" sz="1800" kern="1200" dirty="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sz="1800" kern="1200" dirty="0" smtClean="0">
              <a:latin typeface="宋体" pitchFamily="2" charset="-122"/>
              <a:ea typeface="宋体" pitchFamily="2" charset="-122"/>
            </a:rPr>
            <a:t>港口费</a:t>
          </a:r>
          <a:r>
            <a:rPr lang="en-US" sz="1800" kern="1200" dirty="0" smtClean="0">
              <a:latin typeface="宋体" pitchFamily="2" charset="-122"/>
              <a:ea typeface="宋体" pitchFamily="2" charset="-122"/>
            </a:rPr>
            <a:t>  </a:t>
          </a:r>
          <a:endParaRPr lang="zh-CN" altLang="en-US" sz="1800" kern="1200" dirty="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altLang="en-US" sz="1800" kern="1200" dirty="0" smtClean="0">
              <a:latin typeface="宋体" pitchFamily="2" charset="-122"/>
              <a:ea typeface="宋体" pitchFamily="2" charset="-122"/>
            </a:rPr>
            <a:t>货物费</a:t>
          </a:r>
          <a:endParaRPr lang="zh-CN" altLang="en-US" sz="1800" kern="1200" dirty="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sz="1800" kern="1200" dirty="0" smtClean="0">
              <a:latin typeface="宋体" pitchFamily="2" charset="-122"/>
              <a:ea typeface="宋体" pitchFamily="2" charset="-122"/>
            </a:rPr>
            <a:t>中转费</a:t>
          </a:r>
          <a:r>
            <a:rPr lang="en-US" sz="1800" kern="1200" dirty="0" smtClean="0">
              <a:latin typeface="宋体" pitchFamily="2" charset="-122"/>
              <a:ea typeface="宋体" pitchFamily="2" charset="-122"/>
            </a:rPr>
            <a:t>  </a:t>
          </a:r>
          <a:endParaRPr lang="zh-CN" sz="1800" kern="1200" dirty="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altLang="en-US" sz="1800" kern="1200" dirty="0" smtClean="0">
              <a:latin typeface="宋体" pitchFamily="2" charset="-122"/>
              <a:ea typeface="宋体" pitchFamily="2" charset="-122"/>
            </a:rPr>
            <a:t>垫隔材料</a:t>
          </a:r>
          <a:endParaRPr lang="zh-CN" altLang="en-US" sz="1800" kern="1200" dirty="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altLang="en-US" sz="1800" kern="1200" dirty="0" smtClean="0">
              <a:latin typeface="宋体" pitchFamily="2" charset="-122"/>
              <a:ea typeface="宋体" pitchFamily="2" charset="-122"/>
            </a:rPr>
            <a:t>速遣费</a:t>
          </a:r>
          <a:endParaRPr lang="zh-CN" altLang="en-US" sz="1800" kern="1200" dirty="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altLang="en-US" sz="1800" kern="1200" dirty="0" smtClean="0">
              <a:latin typeface="宋体" pitchFamily="2" charset="-122"/>
              <a:ea typeface="宋体" pitchFamily="2" charset="-122"/>
            </a:rPr>
            <a:t>事故损失</a:t>
          </a:r>
          <a:endParaRPr lang="zh-CN" altLang="en-US" sz="1800" kern="1200" dirty="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altLang="en-US" sz="1800" kern="1200" dirty="0" smtClean="0">
              <a:latin typeface="宋体" pitchFamily="2" charset="-122"/>
              <a:ea typeface="宋体" pitchFamily="2" charset="-122"/>
            </a:rPr>
            <a:t>航次其他费用</a:t>
          </a:r>
          <a:endParaRPr lang="zh-CN" altLang="en-US" sz="1800" kern="1200" dirty="0">
            <a:latin typeface="宋体" pitchFamily="2" charset="-122"/>
            <a:ea typeface="宋体" pitchFamily="2" charset="-122"/>
          </a:endParaRPr>
        </a:p>
      </dsp:txBody>
      <dsp:txXfrm>
        <a:off x="0" y="400024"/>
        <a:ext cx="1857002" cy="2802473"/>
      </dsp:txXfrm>
    </dsp:sp>
    <dsp:sp modelId="{0B1A1C2E-D477-4063-B75F-1F88BFCD38FB}">
      <dsp:nvSpPr>
        <dsp:cNvPr id="0" name=""/>
        <dsp:cNvSpPr/>
      </dsp:nvSpPr>
      <dsp:spPr>
        <a:xfrm>
          <a:off x="2121827" y="14713"/>
          <a:ext cx="1857002" cy="432000"/>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zh-CN" altLang="en-US" sz="1500" kern="1200" dirty="0" smtClean="0"/>
            <a:t>船舶固定费用</a:t>
          </a:r>
          <a:endParaRPr lang="zh-CN" altLang="en-US" sz="1500" kern="1200" dirty="0"/>
        </a:p>
      </dsp:txBody>
      <dsp:txXfrm>
        <a:off x="2121827" y="14713"/>
        <a:ext cx="1857002" cy="432000"/>
      </dsp:txXfrm>
    </dsp:sp>
    <dsp:sp modelId="{B0CB570F-CA6C-4DA5-9010-6B155E4459AC}">
      <dsp:nvSpPr>
        <dsp:cNvPr id="0" name=""/>
        <dsp:cNvSpPr/>
      </dsp:nvSpPr>
      <dsp:spPr>
        <a:xfrm>
          <a:off x="2082254" y="400024"/>
          <a:ext cx="1857002" cy="2802473"/>
        </a:xfrm>
        <a:prstGeom prst="rect">
          <a:avLst/>
        </a:prstGeom>
        <a:solidFill>
          <a:schemeClr val="bg1">
            <a:lumMod val="95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zh-CN" altLang="en-US" sz="1500" kern="1200" dirty="0" smtClean="0"/>
            <a:t>工资</a:t>
          </a:r>
          <a:endParaRPr lang="zh-CN" altLang="en-US" sz="1500" kern="1200" dirty="0"/>
        </a:p>
        <a:p>
          <a:pPr marL="114300" lvl="1" indent="-114300" algn="l" defTabSz="666750">
            <a:lnSpc>
              <a:spcPct val="90000"/>
            </a:lnSpc>
            <a:spcBef>
              <a:spcPct val="0"/>
            </a:spcBef>
            <a:spcAft>
              <a:spcPct val="15000"/>
            </a:spcAft>
            <a:buChar char="••"/>
          </a:pPr>
          <a:r>
            <a:rPr lang="zh-CN" altLang="en-US" sz="1500" kern="1200" dirty="0" smtClean="0"/>
            <a:t>职工福利费</a:t>
          </a:r>
          <a:endParaRPr lang="zh-CN" altLang="en-US" sz="1500" kern="1200" dirty="0"/>
        </a:p>
        <a:p>
          <a:pPr marL="114300" lvl="1" indent="-114300" algn="l" defTabSz="666750">
            <a:lnSpc>
              <a:spcPct val="90000"/>
            </a:lnSpc>
            <a:spcBef>
              <a:spcPct val="0"/>
            </a:spcBef>
            <a:spcAft>
              <a:spcPct val="15000"/>
            </a:spcAft>
            <a:buChar char="••"/>
          </a:pPr>
          <a:r>
            <a:rPr lang="zh-CN" altLang="en-US" sz="1500" kern="1200" dirty="0" smtClean="0"/>
            <a:t>润料</a:t>
          </a:r>
          <a:endParaRPr lang="zh-CN" altLang="en-US" sz="1500" kern="1200" dirty="0"/>
        </a:p>
        <a:p>
          <a:pPr marL="114300" lvl="1" indent="-114300" algn="l" defTabSz="666750">
            <a:lnSpc>
              <a:spcPct val="90000"/>
            </a:lnSpc>
            <a:spcBef>
              <a:spcPct val="0"/>
            </a:spcBef>
            <a:spcAft>
              <a:spcPct val="15000"/>
            </a:spcAft>
            <a:buChar char="••"/>
          </a:pPr>
          <a:r>
            <a:rPr lang="zh-CN" altLang="en-US" sz="1500" kern="1200" dirty="0" smtClean="0"/>
            <a:t>船舶材料</a:t>
          </a:r>
          <a:endParaRPr lang="zh-CN" altLang="en-US" sz="1500" kern="1200" dirty="0"/>
        </a:p>
        <a:p>
          <a:pPr marL="114300" lvl="1" indent="-114300" algn="l" defTabSz="666750">
            <a:lnSpc>
              <a:spcPct val="90000"/>
            </a:lnSpc>
            <a:spcBef>
              <a:spcPct val="0"/>
            </a:spcBef>
            <a:spcAft>
              <a:spcPct val="15000"/>
            </a:spcAft>
            <a:buChar char="••"/>
          </a:pPr>
          <a:r>
            <a:rPr lang="zh-CN" altLang="en-US" sz="1500" kern="1200" dirty="0" smtClean="0"/>
            <a:t>船舶折旧费 </a:t>
          </a:r>
          <a:endParaRPr lang="zh-CN" altLang="en-US" sz="1500" kern="1200" dirty="0"/>
        </a:p>
        <a:p>
          <a:pPr marL="114300" lvl="1" indent="-114300" algn="l" defTabSz="666750">
            <a:lnSpc>
              <a:spcPct val="90000"/>
            </a:lnSpc>
            <a:spcBef>
              <a:spcPct val="0"/>
            </a:spcBef>
            <a:spcAft>
              <a:spcPct val="15000"/>
            </a:spcAft>
            <a:buChar char="••"/>
          </a:pPr>
          <a:r>
            <a:rPr lang="zh-CN" altLang="en-US" sz="1500" kern="1200" dirty="0" smtClean="0"/>
            <a:t>船舶修理费</a:t>
          </a:r>
          <a:endParaRPr lang="zh-CN" altLang="en-US" sz="1500" kern="1200" dirty="0"/>
        </a:p>
        <a:p>
          <a:pPr marL="114300" lvl="1" indent="-114300" algn="l" defTabSz="666750">
            <a:lnSpc>
              <a:spcPct val="90000"/>
            </a:lnSpc>
            <a:spcBef>
              <a:spcPct val="0"/>
            </a:spcBef>
            <a:spcAft>
              <a:spcPct val="15000"/>
            </a:spcAft>
            <a:buChar char="••"/>
          </a:pPr>
          <a:r>
            <a:rPr lang="zh-CN" altLang="en-US" sz="1500" kern="1200" dirty="0" smtClean="0"/>
            <a:t>船舶保险费</a:t>
          </a:r>
          <a:endParaRPr lang="zh-CN" altLang="en-US" sz="1500" kern="1200" dirty="0"/>
        </a:p>
        <a:p>
          <a:pPr marL="114300" lvl="1" indent="-114300" algn="l" defTabSz="666750">
            <a:lnSpc>
              <a:spcPct val="90000"/>
            </a:lnSpc>
            <a:spcBef>
              <a:spcPct val="0"/>
            </a:spcBef>
            <a:spcAft>
              <a:spcPct val="15000"/>
            </a:spcAft>
            <a:buChar char="••"/>
          </a:pPr>
          <a:r>
            <a:rPr lang="zh-CN" altLang="en-US" sz="1500" kern="1200" dirty="0" smtClean="0"/>
            <a:t>车船使用税</a:t>
          </a:r>
          <a:endParaRPr lang="zh-CN" altLang="en-US" sz="1500" kern="1200" dirty="0"/>
        </a:p>
        <a:p>
          <a:pPr marL="114300" lvl="1" indent="-114300" algn="l" defTabSz="666750">
            <a:lnSpc>
              <a:spcPct val="90000"/>
            </a:lnSpc>
            <a:spcBef>
              <a:spcPct val="0"/>
            </a:spcBef>
            <a:spcAft>
              <a:spcPct val="15000"/>
            </a:spcAft>
            <a:buChar char="••"/>
          </a:pPr>
          <a:r>
            <a:rPr lang="zh-CN" altLang="en-US" sz="1500" kern="1200" dirty="0" smtClean="0"/>
            <a:t>船舶非营运期费用</a:t>
          </a:r>
          <a:endParaRPr lang="zh-CN" altLang="en-US" sz="1500" kern="1200" dirty="0"/>
        </a:p>
        <a:p>
          <a:pPr marL="114300" lvl="1" indent="-114300" algn="l" defTabSz="666750">
            <a:lnSpc>
              <a:spcPct val="90000"/>
            </a:lnSpc>
            <a:spcBef>
              <a:spcPct val="0"/>
            </a:spcBef>
            <a:spcAft>
              <a:spcPct val="15000"/>
            </a:spcAft>
            <a:buChar char="••"/>
          </a:pPr>
          <a:r>
            <a:rPr lang="zh-CN" altLang="en-US" sz="1500" kern="1200" dirty="0" smtClean="0"/>
            <a:t>船舶共同费用</a:t>
          </a:r>
          <a:endParaRPr lang="zh-CN" altLang="en-US" sz="1500" kern="1200" dirty="0"/>
        </a:p>
      </dsp:txBody>
      <dsp:txXfrm>
        <a:off x="2082254" y="400024"/>
        <a:ext cx="1857002" cy="2802473"/>
      </dsp:txXfrm>
    </dsp:sp>
    <dsp:sp modelId="{47B95A71-6980-4FB5-9173-70328E08A143}">
      <dsp:nvSpPr>
        <dsp:cNvPr id="0" name=""/>
        <dsp:cNvSpPr/>
      </dsp:nvSpPr>
      <dsp:spPr>
        <a:xfrm>
          <a:off x="4238811" y="14713"/>
          <a:ext cx="1857002" cy="432000"/>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zh-CN" altLang="en-US" sz="1500" kern="1200" dirty="0" smtClean="0"/>
            <a:t>船舶租费</a:t>
          </a:r>
          <a:endParaRPr lang="zh-CN" altLang="en-US" sz="1500" kern="1200" dirty="0"/>
        </a:p>
      </dsp:txBody>
      <dsp:txXfrm>
        <a:off x="4238811" y="14713"/>
        <a:ext cx="1857002" cy="432000"/>
      </dsp:txXfrm>
    </dsp:sp>
    <dsp:sp modelId="{FF966D93-FF90-4E17-875B-0DFC973CCB9D}">
      <dsp:nvSpPr>
        <dsp:cNvPr id="0" name=""/>
        <dsp:cNvSpPr/>
      </dsp:nvSpPr>
      <dsp:spPr>
        <a:xfrm>
          <a:off x="4199238" y="400024"/>
          <a:ext cx="1857002" cy="2802473"/>
        </a:xfrm>
        <a:prstGeom prst="rect">
          <a:avLst/>
        </a:prstGeom>
        <a:solidFill>
          <a:schemeClr val="bg1">
            <a:lumMod val="95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latin typeface="宋体" pitchFamily="2" charset="-122"/>
              <a:ea typeface="宋体" pitchFamily="2" charset="-122"/>
            </a:rPr>
            <a:t>船舶的租费，指企业租入运输船舶参加营运，按规定应列入成本的期租费或程租费。</a:t>
          </a:r>
          <a:endParaRPr lang="zh-CN" altLang="en-US" sz="1800" kern="1200" dirty="0">
            <a:latin typeface="宋体" pitchFamily="2" charset="-122"/>
            <a:ea typeface="宋体" pitchFamily="2" charset="-122"/>
          </a:endParaRPr>
        </a:p>
      </dsp:txBody>
      <dsp:txXfrm>
        <a:off x="4199238" y="400024"/>
        <a:ext cx="1857002" cy="2802473"/>
      </dsp:txXfrm>
    </dsp:sp>
    <dsp:sp modelId="{8CBB6C1D-77AC-4B89-970B-38D14A534670}">
      <dsp:nvSpPr>
        <dsp:cNvPr id="0" name=""/>
        <dsp:cNvSpPr/>
      </dsp:nvSpPr>
      <dsp:spPr>
        <a:xfrm>
          <a:off x="6355794" y="14713"/>
          <a:ext cx="1857002" cy="432000"/>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zh-CN" altLang="en-US" sz="1500" kern="1200" smtClean="0"/>
            <a:t>集装箱固定费用</a:t>
          </a:r>
          <a:endParaRPr lang="zh-CN" altLang="en-US" sz="1500" kern="1200"/>
        </a:p>
      </dsp:txBody>
      <dsp:txXfrm>
        <a:off x="6355794" y="14713"/>
        <a:ext cx="1857002" cy="432000"/>
      </dsp:txXfrm>
    </dsp:sp>
    <dsp:sp modelId="{ADE170A6-BAF0-4529-B9E5-96F193B48354}">
      <dsp:nvSpPr>
        <dsp:cNvPr id="0" name=""/>
        <dsp:cNvSpPr/>
      </dsp:nvSpPr>
      <dsp:spPr>
        <a:xfrm>
          <a:off x="6316221" y="400024"/>
          <a:ext cx="1857002" cy="2802473"/>
        </a:xfrm>
        <a:prstGeom prst="rect">
          <a:avLst/>
        </a:prstGeom>
        <a:solidFill>
          <a:schemeClr val="bg1">
            <a:lumMod val="95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smtClean="0">
              <a:latin typeface="宋体" pitchFamily="2" charset="-122"/>
              <a:ea typeface="宋体" pitchFamily="2" charset="-122"/>
            </a:rPr>
            <a:t>空箱保管费</a:t>
          </a:r>
          <a:endParaRPr lang="zh-CN" altLang="en-US" sz="1800" kern="120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altLang="en-US" sz="1800" kern="1200" smtClean="0">
              <a:latin typeface="宋体" pitchFamily="2" charset="-122"/>
              <a:ea typeface="宋体" pitchFamily="2" charset="-122"/>
            </a:rPr>
            <a:t>折旧费</a:t>
          </a:r>
          <a:endParaRPr lang="zh-CN" altLang="en-US" sz="1800" kern="120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sz="1800" kern="1200" smtClean="0">
              <a:latin typeface="宋体" pitchFamily="2" charset="-122"/>
              <a:ea typeface="宋体" pitchFamily="2" charset="-122"/>
            </a:rPr>
            <a:t>租费</a:t>
          </a:r>
          <a:r>
            <a:rPr lang="en-US" sz="1800" kern="1200" smtClean="0">
              <a:latin typeface="宋体" pitchFamily="2" charset="-122"/>
              <a:ea typeface="宋体" pitchFamily="2" charset="-122"/>
            </a:rPr>
            <a:t>  </a:t>
          </a:r>
          <a:endParaRPr lang="zh-CN" sz="1800" kern="120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sz="1800" kern="1200" smtClean="0">
              <a:latin typeface="宋体" pitchFamily="2" charset="-122"/>
              <a:ea typeface="宋体" pitchFamily="2" charset="-122"/>
            </a:rPr>
            <a:t>修理费</a:t>
          </a:r>
          <a:r>
            <a:rPr lang="en-US" sz="1800" kern="1200" smtClean="0">
              <a:latin typeface="宋体" pitchFamily="2" charset="-122"/>
              <a:ea typeface="宋体" pitchFamily="2" charset="-122"/>
            </a:rPr>
            <a:t>  </a:t>
          </a:r>
          <a:endParaRPr lang="zh-CN" sz="1800" kern="120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altLang="en-US" sz="1800" kern="1200" smtClean="0">
              <a:latin typeface="宋体" pitchFamily="2" charset="-122"/>
              <a:ea typeface="宋体" pitchFamily="2" charset="-122"/>
            </a:rPr>
            <a:t>保险费用</a:t>
          </a:r>
          <a:endParaRPr lang="zh-CN" altLang="en-US" sz="1800" kern="120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sz="1800" kern="1200" smtClean="0">
              <a:latin typeface="宋体" pitchFamily="2" charset="-122"/>
              <a:ea typeface="宋体" pitchFamily="2" charset="-122"/>
            </a:rPr>
            <a:t>底盘车费用</a:t>
          </a:r>
          <a:r>
            <a:rPr lang="en-US" sz="1800" kern="1200" smtClean="0">
              <a:latin typeface="宋体" pitchFamily="2" charset="-122"/>
              <a:ea typeface="宋体" pitchFamily="2" charset="-122"/>
            </a:rPr>
            <a:t>  </a:t>
          </a:r>
          <a:endParaRPr lang="zh-CN" sz="1800" kern="1200">
            <a:latin typeface="宋体" pitchFamily="2" charset="-122"/>
            <a:ea typeface="宋体" pitchFamily="2" charset="-122"/>
          </a:endParaRPr>
        </a:p>
        <a:p>
          <a:pPr marL="171450" lvl="1" indent="-171450" algn="l" defTabSz="800100">
            <a:lnSpc>
              <a:spcPct val="90000"/>
            </a:lnSpc>
            <a:spcBef>
              <a:spcPct val="0"/>
            </a:spcBef>
            <a:spcAft>
              <a:spcPct val="15000"/>
            </a:spcAft>
            <a:buChar char="••"/>
          </a:pPr>
          <a:r>
            <a:rPr lang="zh-CN" sz="1800" kern="1200" smtClean="0">
              <a:latin typeface="宋体" pitchFamily="2" charset="-122"/>
              <a:ea typeface="宋体" pitchFamily="2" charset="-122"/>
            </a:rPr>
            <a:t>其他</a:t>
          </a:r>
          <a:r>
            <a:rPr lang="en-US" sz="1800" kern="1200" smtClean="0">
              <a:latin typeface="宋体" pitchFamily="2" charset="-122"/>
              <a:ea typeface="宋体" pitchFamily="2" charset="-122"/>
            </a:rPr>
            <a:t>  </a:t>
          </a:r>
          <a:endParaRPr lang="zh-CN" sz="1800" kern="1200">
            <a:latin typeface="宋体" pitchFamily="2" charset="-122"/>
            <a:ea typeface="宋体" pitchFamily="2" charset="-122"/>
          </a:endParaRPr>
        </a:p>
      </dsp:txBody>
      <dsp:txXfrm>
        <a:off x="6316221" y="400024"/>
        <a:ext cx="1857002" cy="2802473"/>
      </dsp:txXfrm>
    </dsp:sp>
    <dsp:sp modelId="{0D034E9B-8AAE-48C8-9382-87567A9C7909}">
      <dsp:nvSpPr>
        <dsp:cNvPr id="0" name=""/>
        <dsp:cNvSpPr/>
      </dsp:nvSpPr>
      <dsp:spPr>
        <a:xfrm>
          <a:off x="8472777" y="14713"/>
          <a:ext cx="1857002" cy="432000"/>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x-none" sz="1500" kern="1200" smtClean="0"/>
            <a:t>营运间接费用</a:t>
          </a:r>
          <a:endParaRPr lang="zh-CN" sz="1500" kern="1200"/>
        </a:p>
      </dsp:txBody>
      <dsp:txXfrm>
        <a:off x="8472777" y="14713"/>
        <a:ext cx="1857002" cy="432000"/>
      </dsp:txXfrm>
    </dsp:sp>
    <dsp:sp modelId="{1DB2745C-D31D-479A-AE14-1BC92823287B}">
      <dsp:nvSpPr>
        <dsp:cNvPr id="0" name=""/>
        <dsp:cNvSpPr/>
      </dsp:nvSpPr>
      <dsp:spPr>
        <a:xfrm>
          <a:off x="8433204" y="400024"/>
          <a:ext cx="1857002" cy="2802473"/>
        </a:xfrm>
        <a:prstGeom prst="rect">
          <a:avLst/>
        </a:prstGeom>
        <a:solidFill>
          <a:schemeClr val="bg1">
            <a:lumMod val="95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latin typeface="宋体" pitchFamily="2" charset="-122"/>
              <a:ea typeface="宋体" pitchFamily="2" charset="-122"/>
            </a:rPr>
            <a:t>营运间接费用，指企业在营运过程中所发生的不能直接计入运输成本核算对象的各种间接费用。</a:t>
          </a:r>
          <a:endParaRPr lang="zh-CN" altLang="en-US" sz="1800" kern="1200" dirty="0">
            <a:latin typeface="宋体" pitchFamily="2" charset="-122"/>
            <a:ea typeface="宋体" pitchFamily="2" charset="-122"/>
          </a:endParaRPr>
        </a:p>
      </dsp:txBody>
      <dsp:txXfrm>
        <a:off x="8433204" y="400024"/>
        <a:ext cx="1857002" cy="28024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3CEE6-805B-4ABF-81D4-725BC1AB5A81}">
      <dsp:nvSpPr>
        <dsp:cNvPr id="0" name=""/>
        <dsp:cNvSpPr/>
      </dsp:nvSpPr>
      <dsp:spPr>
        <a:xfrm>
          <a:off x="70903" y="636824"/>
          <a:ext cx="3280230" cy="199025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lvl="0" algn="ctr" defTabSz="1155700">
            <a:lnSpc>
              <a:spcPct val="90000"/>
            </a:lnSpc>
            <a:spcBef>
              <a:spcPct val="0"/>
            </a:spcBef>
            <a:spcAft>
              <a:spcPct val="35000"/>
            </a:spcAft>
          </a:pPr>
          <a:r>
            <a:rPr lang="zh-CN" altLang="en-US" sz="2600" b="1" kern="1200" dirty="0" smtClean="0">
              <a:latin typeface="宋体" pitchFamily="2" charset="-122"/>
              <a:ea typeface="宋体" pitchFamily="2" charset="-122"/>
            </a:rPr>
            <a:t>航次运行费用的归集</a:t>
          </a:r>
          <a:endParaRPr lang="zh-CN" altLang="en-US" sz="2600" b="1" kern="1200" dirty="0">
            <a:latin typeface="宋体" pitchFamily="2" charset="-122"/>
            <a:ea typeface="宋体" pitchFamily="2" charset="-122"/>
          </a:endParaRPr>
        </a:p>
      </dsp:txBody>
      <dsp:txXfrm>
        <a:off x="890961" y="935362"/>
        <a:ext cx="1763586" cy="1393175"/>
      </dsp:txXfrm>
    </dsp:sp>
    <dsp:sp modelId="{F4206300-B639-44F4-ABBA-076C6DFC763A}">
      <dsp:nvSpPr>
        <dsp:cNvPr id="0" name=""/>
        <dsp:cNvSpPr/>
      </dsp:nvSpPr>
      <dsp:spPr>
        <a:xfrm>
          <a:off x="123236" y="1062738"/>
          <a:ext cx="668413" cy="1138423"/>
        </a:xfrm>
        <a:prstGeom prst="ellipse">
          <a:avLst/>
        </a:prstGeom>
        <a:blipFill rotWithShape="0">
          <a:blip xmlns:r="http://schemas.openxmlformats.org/officeDocument/2006/relationships" r:embed="rId1"/>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zh-CN" altLang="en-US" sz="1400" b="1" kern="1200" dirty="0">
            <a:latin typeface="宋体" pitchFamily="2" charset="-122"/>
            <a:ea typeface="宋体" pitchFamily="2" charset="-122"/>
          </a:endParaRPr>
        </a:p>
      </dsp:txBody>
      <dsp:txXfrm>
        <a:off x="221123" y="1229456"/>
        <a:ext cx="472639" cy="804987"/>
      </dsp:txXfrm>
    </dsp:sp>
    <dsp:sp modelId="{84247515-4213-4F1D-9895-C117BEDE3D1A}">
      <dsp:nvSpPr>
        <dsp:cNvPr id="0" name=""/>
        <dsp:cNvSpPr/>
      </dsp:nvSpPr>
      <dsp:spPr>
        <a:xfrm>
          <a:off x="3560957" y="636824"/>
          <a:ext cx="3280230" cy="199025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lvl="0" algn="ctr" defTabSz="1155700">
            <a:lnSpc>
              <a:spcPct val="90000"/>
            </a:lnSpc>
            <a:spcBef>
              <a:spcPct val="0"/>
            </a:spcBef>
            <a:spcAft>
              <a:spcPct val="35000"/>
            </a:spcAft>
          </a:pPr>
          <a:r>
            <a:rPr lang="zh-CN" altLang="en-US" sz="2600" b="1" kern="1200" dirty="0" smtClean="0">
              <a:latin typeface="宋体" pitchFamily="2" charset="-122"/>
              <a:ea typeface="宋体" pitchFamily="2" charset="-122"/>
            </a:rPr>
            <a:t>船舶固定费用的归集</a:t>
          </a:r>
          <a:endParaRPr lang="zh-CN" altLang="en-US" sz="2600" b="1" kern="1200" dirty="0">
            <a:latin typeface="宋体" pitchFamily="2" charset="-122"/>
            <a:ea typeface="宋体" pitchFamily="2" charset="-122"/>
          </a:endParaRPr>
        </a:p>
      </dsp:txBody>
      <dsp:txXfrm>
        <a:off x="4381014" y="935362"/>
        <a:ext cx="1763586" cy="1393175"/>
      </dsp:txXfrm>
    </dsp:sp>
    <dsp:sp modelId="{C608EBB6-B36A-4DDF-8F30-627CC0131D84}">
      <dsp:nvSpPr>
        <dsp:cNvPr id="0" name=""/>
        <dsp:cNvSpPr/>
      </dsp:nvSpPr>
      <dsp:spPr>
        <a:xfrm>
          <a:off x="3613290" y="1062738"/>
          <a:ext cx="668413" cy="1138423"/>
        </a:xfrm>
        <a:prstGeom prst="ellipse">
          <a:avLst/>
        </a:prstGeom>
        <a:blipFill rotWithShape="0">
          <a:blip xmlns:r="http://schemas.openxmlformats.org/officeDocument/2006/relationships" r:embed="rId1"/>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zh-CN" altLang="en-US" sz="1400" b="1" kern="1200" dirty="0">
            <a:latin typeface="宋体" pitchFamily="2" charset="-122"/>
            <a:ea typeface="宋体" pitchFamily="2" charset="-122"/>
          </a:endParaRPr>
        </a:p>
      </dsp:txBody>
      <dsp:txXfrm>
        <a:off x="3711177" y="1229456"/>
        <a:ext cx="472639" cy="804987"/>
      </dsp:txXfrm>
    </dsp:sp>
    <dsp:sp modelId="{84EB4EF8-CCE7-4544-9BCF-9817DD342DFE}">
      <dsp:nvSpPr>
        <dsp:cNvPr id="0" name=""/>
        <dsp:cNvSpPr/>
      </dsp:nvSpPr>
      <dsp:spPr>
        <a:xfrm>
          <a:off x="7051010" y="636824"/>
          <a:ext cx="3280230" cy="199025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lvl="0" algn="ctr" defTabSz="1155700">
            <a:lnSpc>
              <a:spcPct val="90000"/>
            </a:lnSpc>
            <a:spcBef>
              <a:spcPct val="0"/>
            </a:spcBef>
            <a:spcAft>
              <a:spcPct val="35000"/>
            </a:spcAft>
          </a:pPr>
          <a:r>
            <a:rPr lang="zh-CN" altLang="en-US" sz="2600" b="1" kern="1200" dirty="0" smtClean="0">
              <a:latin typeface="宋体" pitchFamily="2" charset="-122"/>
              <a:ea typeface="宋体" pitchFamily="2" charset="-122"/>
            </a:rPr>
            <a:t>集装箱固定费用的归集与分配</a:t>
          </a:r>
          <a:endParaRPr lang="zh-CN" altLang="en-US" sz="2600" b="1" kern="1200" dirty="0">
            <a:latin typeface="宋体" pitchFamily="2" charset="-122"/>
            <a:ea typeface="宋体" pitchFamily="2" charset="-122"/>
          </a:endParaRPr>
        </a:p>
      </dsp:txBody>
      <dsp:txXfrm>
        <a:off x="7871068" y="935362"/>
        <a:ext cx="1763586" cy="1393175"/>
      </dsp:txXfrm>
    </dsp:sp>
    <dsp:sp modelId="{2BEFE449-7468-45DE-96B4-049017D42690}">
      <dsp:nvSpPr>
        <dsp:cNvPr id="0" name=""/>
        <dsp:cNvSpPr/>
      </dsp:nvSpPr>
      <dsp:spPr>
        <a:xfrm>
          <a:off x="7103344" y="1062738"/>
          <a:ext cx="668413" cy="1138423"/>
        </a:xfrm>
        <a:prstGeom prst="ellipse">
          <a:avLst/>
        </a:prstGeom>
        <a:blipFill rotWithShape="0">
          <a:blip xmlns:r="http://schemas.openxmlformats.org/officeDocument/2006/relationships" r:embed="rId1"/>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zh-CN" altLang="en-US" sz="1400" b="1" kern="1200" dirty="0">
            <a:latin typeface="宋体" pitchFamily="2" charset="-122"/>
            <a:ea typeface="宋体" pitchFamily="2" charset="-122"/>
          </a:endParaRPr>
        </a:p>
      </dsp:txBody>
      <dsp:txXfrm>
        <a:off x="7201231" y="1229456"/>
        <a:ext cx="472639" cy="8049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F6613-F198-42CD-A477-F9EAFE2C21D8}">
      <dsp:nvSpPr>
        <dsp:cNvPr id="0" name=""/>
        <dsp:cNvSpPr/>
      </dsp:nvSpPr>
      <dsp:spPr>
        <a:xfrm rot="5400000">
          <a:off x="5471685" y="-355953"/>
          <a:ext cx="1771778" cy="2871731"/>
        </a:xfrm>
        <a:prstGeom prst="hexagon">
          <a:avLst>
            <a:gd name="adj" fmla="val 25000"/>
            <a:gd name="vf" fmla="val 115470"/>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CN" sz="2100" kern="1200" dirty="0" smtClean="0"/>
            <a:t>海运企业成本降低任务完成情况分析</a:t>
          </a:r>
          <a:endParaRPr lang="zh-CN" altLang="en-US" sz="2100" kern="1200" dirty="0"/>
        </a:p>
      </dsp:txBody>
      <dsp:txXfrm rot="-5400000">
        <a:off x="5400331" y="489319"/>
        <a:ext cx="1914487" cy="1181186"/>
      </dsp:txXfrm>
    </dsp:sp>
    <dsp:sp modelId="{56BA2DDF-54ED-42FE-BAF2-462400EAA962}">
      <dsp:nvSpPr>
        <dsp:cNvPr id="0" name=""/>
        <dsp:cNvSpPr/>
      </dsp:nvSpPr>
      <dsp:spPr>
        <a:xfrm>
          <a:off x="6379208" y="354705"/>
          <a:ext cx="1977304" cy="1063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endParaRPr lang="zh-CN" altLang="en-US" sz="2100" kern="1200" dirty="0"/>
        </a:p>
      </dsp:txBody>
      <dsp:txXfrm>
        <a:off x="6379208" y="354705"/>
        <a:ext cx="1977304" cy="1063066"/>
      </dsp:txXfrm>
    </dsp:sp>
    <dsp:sp modelId="{7BBAAA0E-0340-466C-84B5-8299CE1EC685}">
      <dsp:nvSpPr>
        <dsp:cNvPr id="0" name=""/>
        <dsp:cNvSpPr/>
      </dsp:nvSpPr>
      <dsp:spPr>
        <a:xfrm rot="5400000">
          <a:off x="2754284" y="-549626"/>
          <a:ext cx="1771778" cy="2871731"/>
        </a:xfrm>
        <a:prstGeom prst="hexagon">
          <a:avLst>
            <a:gd name="adj" fmla="val 25000"/>
            <a:gd name="vf" fmla="val 115470"/>
          </a:avLst>
        </a:prstGeom>
        <a:blipFill rotWithShape="0">
          <a:blip xmlns:r="http://schemas.openxmlformats.org/officeDocument/2006/relationships" r:embed="rId1"/>
          <a:stretch>
            <a:fillRect/>
          </a:stretch>
        </a:blip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2682930" y="295646"/>
        <a:ext cx="1914487" cy="1181186"/>
      </dsp:txXfrm>
    </dsp:sp>
    <dsp:sp modelId="{2D2041F8-FE2E-43D3-9E86-C03271D9C19E}">
      <dsp:nvSpPr>
        <dsp:cNvPr id="0" name=""/>
        <dsp:cNvSpPr/>
      </dsp:nvSpPr>
      <dsp:spPr>
        <a:xfrm rot="5400000">
          <a:off x="3707362" y="790369"/>
          <a:ext cx="1771778" cy="2871731"/>
        </a:xfrm>
        <a:prstGeom prst="hexagon">
          <a:avLst>
            <a:gd name="adj" fmla="val 25000"/>
            <a:gd name="vf" fmla="val 115470"/>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kern="1200" dirty="0" smtClean="0"/>
            <a:t>单位成本变动对成本降低率的影响</a:t>
          </a:r>
          <a:endParaRPr lang="zh-CN" altLang="en-US" sz="2000" kern="1200" dirty="0"/>
        </a:p>
      </dsp:txBody>
      <dsp:txXfrm rot="-5400000">
        <a:off x="3636008" y="1635641"/>
        <a:ext cx="1914487" cy="1181186"/>
      </dsp:txXfrm>
    </dsp:sp>
    <dsp:sp modelId="{0A4D6680-1812-4113-9883-109F30A5B4FF}">
      <dsp:nvSpPr>
        <dsp:cNvPr id="0" name=""/>
        <dsp:cNvSpPr/>
      </dsp:nvSpPr>
      <dsp:spPr>
        <a:xfrm>
          <a:off x="1978111" y="1858591"/>
          <a:ext cx="1913520" cy="1063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r" defTabSz="889000">
            <a:lnSpc>
              <a:spcPct val="90000"/>
            </a:lnSpc>
            <a:spcBef>
              <a:spcPct val="0"/>
            </a:spcBef>
            <a:spcAft>
              <a:spcPct val="35000"/>
            </a:spcAft>
          </a:pPr>
          <a:endParaRPr lang="zh-CN" altLang="en-US" sz="2000" kern="1200"/>
        </a:p>
      </dsp:txBody>
      <dsp:txXfrm>
        <a:off x="1978111" y="1858591"/>
        <a:ext cx="1913520" cy="1063066"/>
      </dsp:txXfrm>
    </dsp:sp>
    <dsp:sp modelId="{F976D4C8-6917-48CD-918D-AF33E1DCC207}">
      <dsp:nvSpPr>
        <dsp:cNvPr id="0" name=""/>
        <dsp:cNvSpPr/>
      </dsp:nvSpPr>
      <dsp:spPr>
        <a:xfrm rot="5400000">
          <a:off x="6375345" y="954507"/>
          <a:ext cx="1771778" cy="2871731"/>
        </a:xfrm>
        <a:prstGeom prst="hexagon">
          <a:avLst>
            <a:gd name="adj" fmla="val 25000"/>
            <a:gd name="vf" fmla="val 115470"/>
          </a:avLst>
        </a:prstGeom>
        <a:blipFill rotWithShape="0">
          <a:blip xmlns:r="http://schemas.openxmlformats.org/officeDocument/2006/relationships" r:embed="rId2"/>
          <a:stretch>
            <a:fillRect/>
          </a:stretch>
        </a:blip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CN" altLang="en-US" sz="3600" kern="1200"/>
        </a:p>
      </dsp:txBody>
      <dsp:txXfrm rot="-5400000">
        <a:off x="6303991" y="1799779"/>
        <a:ext cx="1914487" cy="11811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75755-DD28-4E25-AF23-B37978196CA0}">
      <dsp:nvSpPr>
        <dsp:cNvPr id="0" name=""/>
        <dsp:cNvSpPr/>
      </dsp:nvSpPr>
      <dsp:spPr>
        <a:xfrm rot="10800000" flipH="1">
          <a:off x="2156180" y="398"/>
          <a:ext cx="7629809" cy="1450268"/>
        </a:xfrm>
        <a:prstGeom prst="homePlate">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39528" tIns="106680" rIns="199136" bIns="106680" numCol="1" spcCol="1270" anchor="ctr" anchorCtr="0">
          <a:noAutofit/>
        </a:bodyPr>
        <a:lstStyle/>
        <a:p>
          <a:pPr lvl="0" algn="ctr" defTabSz="1244600">
            <a:lnSpc>
              <a:spcPct val="90000"/>
            </a:lnSpc>
            <a:spcBef>
              <a:spcPct val="0"/>
            </a:spcBef>
            <a:spcAft>
              <a:spcPct val="35000"/>
            </a:spcAft>
          </a:pPr>
          <a:r>
            <a:rPr lang="x-none" sz="2800" b="1" kern="1200" dirty="0" smtClean="0"/>
            <a:t>1．周转量和单位成本变动对成本降低额实际数与预算数之差的影响</a:t>
          </a:r>
          <a:endParaRPr lang="zh-CN" altLang="en-US" sz="2800" b="1" kern="1200" dirty="0"/>
        </a:p>
      </dsp:txBody>
      <dsp:txXfrm rot="10800000">
        <a:off x="2156180" y="398"/>
        <a:ext cx="7267242" cy="1450268"/>
      </dsp:txXfrm>
    </dsp:sp>
    <dsp:sp modelId="{17BD285C-7A10-4FB4-A298-D528D441146C}">
      <dsp:nvSpPr>
        <dsp:cNvPr id="0" name=""/>
        <dsp:cNvSpPr/>
      </dsp:nvSpPr>
      <dsp:spPr>
        <a:xfrm>
          <a:off x="577344" y="398"/>
          <a:ext cx="2096449" cy="1450268"/>
        </a:xfrm>
        <a:prstGeom prst="ellipse">
          <a:avLst/>
        </a:prstGeom>
        <a:blipFill rotWithShape="1">
          <a:blip xmlns:r="http://schemas.openxmlformats.org/officeDocument/2006/relationships" r:embed="rId1"/>
          <a:stretch>
            <a:fillRect/>
          </a:stretch>
        </a:blipFill>
        <a:ln w="12700" cap="flat" cmpd="sng" algn="ctr">
          <a:noFill/>
          <a:prstDash val="solid"/>
          <a:miter lim="800000"/>
        </a:ln>
        <a:effectLst>
          <a:glow rad="63500">
            <a:schemeClr val="accent4">
              <a:satMod val="175000"/>
              <a:alpha val="40000"/>
            </a:schemeClr>
          </a:glow>
          <a:outerShdw blurRad="50800" dist="1524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071303AA-3989-4FEA-A33B-BB9042F395B7}">
      <dsp:nvSpPr>
        <dsp:cNvPr id="0" name=""/>
        <dsp:cNvSpPr/>
      </dsp:nvSpPr>
      <dsp:spPr>
        <a:xfrm rot="10800000" flipH="1">
          <a:off x="2156180" y="1813233"/>
          <a:ext cx="7629809" cy="1450268"/>
        </a:xfrm>
        <a:prstGeom prst="homePlate">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39528" tIns="106680" rIns="199136" bIns="106680" numCol="1" spcCol="1270" anchor="ctr" anchorCtr="0">
          <a:noAutofit/>
        </a:bodyPr>
        <a:lstStyle/>
        <a:p>
          <a:pPr lvl="0" algn="ctr" defTabSz="1244600">
            <a:lnSpc>
              <a:spcPct val="90000"/>
            </a:lnSpc>
            <a:spcBef>
              <a:spcPct val="0"/>
            </a:spcBef>
            <a:spcAft>
              <a:spcPct val="35000"/>
            </a:spcAft>
          </a:pPr>
          <a:r>
            <a:rPr lang="x-none" sz="2800" b="1" kern="1200" dirty="0" smtClean="0"/>
            <a:t>2．单位成本变动对成本降低率的影响</a:t>
          </a:r>
          <a:endParaRPr lang="zh-CN" altLang="en-US" sz="2800" b="1" kern="1200" dirty="0"/>
        </a:p>
      </dsp:txBody>
      <dsp:txXfrm rot="10800000">
        <a:off x="2156180" y="1813233"/>
        <a:ext cx="7267242" cy="1450268"/>
      </dsp:txXfrm>
    </dsp:sp>
    <dsp:sp modelId="{25AFDE2A-C0BB-4841-A9B2-8AE8AC94FC01}">
      <dsp:nvSpPr>
        <dsp:cNvPr id="0" name=""/>
        <dsp:cNvSpPr/>
      </dsp:nvSpPr>
      <dsp:spPr>
        <a:xfrm>
          <a:off x="577344" y="1813233"/>
          <a:ext cx="2096449" cy="1450268"/>
        </a:xfrm>
        <a:prstGeom prst="ellipse">
          <a:avLst/>
        </a:prstGeom>
        <a:blipFill rotWithShape="1">
          <a:blip xmlns:r="http://schemas.openxmlformats.org/officeDocument/2006/relationships" r:embed="rId1"/>
          <a:stretch>
            <a:fillRect/>
          </a:stretch>
        </a:blipFill>
        <a:ln w="12700" cap="flat" cmpd="sng" algn="ctr">
          <a:noFill/>
          <a:prstDash val="solid"/>
          <a:miter lim="800000"/>
        </a:ln>
        <a:effectLst>
          <a:glow rad="63500">
            <a:schemeClr val="accent4">
              <a:satMod val="175000"/>
              <a:alpha val="40000"/>
            </a:schemeClr>
          </a:glow>
          <a:outerShdw blurRad="50800" dist="1524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20F902-92E9-4810-B710-FDD095B15546}" type="datetimeFigureOut">
              <a:rPr lang="zh-CN" altLang="en-US" smtClean="0"/>
              <a:pPr/>
              <a:t>2025/3/14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A7B574-AAFD-4ADC-B53D-011B8D10491C}"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panose="020B0604020202020204" pitchFamily="34" charset="0"/>
              </a:defRPr>
            </a:lvl1pPr>
          </a:lstStyle>
          <a:p>
            <a:endParaRPr lang="en-US" altLang="zh-CN"/>
          </a:p>
        </p:txBody>
      </p:sp>
      <p:sp>
        <p:nvSpPr>
          <p:cNvPr id="235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endParaRPr lang="en-US" altLang="zh-CN"/>
          </a:p>
        </p:txBody>
      </p:sp>
      <p:sp>
        <p:nvSpPr>
          <p:cNvPr id="2355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panose="020B0604020202020204" pitchFamily="34" charset="0"/>
              </a:defRPr>
            </a:lvl1pPr>
          </a:lstStyle>
          <a:p>
            <a:endParaRPr lang="en-US" altLang="zh-CN"/>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4C542AC1-D180-4F37-8785-F68E568A4B38}" type="slidenum">
              <a:rPr lang="en-US" altLang="zh-CN"/>
              <a:pPr/>
              <a:t>‹#›</a:t>
            </a:fld>
            <a:endParaRPr lang="en-US" altLang="zh-CN"/>
          </a:p>
        </p:txBody>
      </p:sp>
    </p:spTree>
    <p:extLst>
      <p:ext uri="{BB962C8B-B14F-4D97-AF65-F5344CB8AC3E}">
        <p14:creationId xmlns:p14="http://schemas.microsoft.com/office/powerpoint/2010/main" val="29477106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B4BA73-DCB7-4949-919E-E4435E956749}" type="slidenum">
              <a:rPr lang="en-US" altLang="zh-CN"/>
              <a:pPr/>
              <a:t>9</a:t>
            </a:fld>
            <a:endParaRPr lang="en-US" altLang="zh-CN"/>
          </a:p>
        </p:txBody>
      </p:sp>
      <p:sp>
        <p:nvSpPr>
          <p:cNvPr id="547842" name="Rectangle 2"/>
          <p:cNvSpPr>
            <a:spLocks noGrp="1" noRot="1" noChangeAspect="1" noChangeArrowheads="1" noTextEdit="1"/>
          </p:cNvSpPr>
          <p:nvPr>
            <p:ph type="sldImg"/>
          </p:nvPr>
        </p:nvSpPr>
        <p:spPr>
          <a:xfrm>
            <a:off x="381000" y="685800"/>
            <a:ext cx="6096000" cy="3429000"/>
          </a:xfrm>
          <a:ln/>
        </p:spPr>
      </p:sp>
      <p:sp>
        <p:nvSpPr>
          <p:cNvPr id="547843" name="Rectangle 3"/>
          <p:cNvSpPr>
            <a:spLocks noGrp="1" noChangeArrowheads="1"/>
          </p:cNvSpPr>
          <p:nvPr>
            <p:ph type="body" idx="1"/>
          </p:nvPr>
        </p:nvSpPr>
        <p:spPr/>
        <p:txBody>
          <a:bodyPr/>
          <a:lstStyle/>
          <a:p>
            <a:r>
              <a:rPr lang="zh-CN" altLang="en-US"/>
              <a:t>黄埔港到美国纽约是</a:t>
            </a:r>
            <a:r>
              <a:rPr lang="en-US" altLang="zh-CN"/>
              <a:t>10286</a:t>
            </a:r>
            <a:r>
              <a:rPr lang="zh-CN" altLang="en-US"/>
              <a:t>海里，慢船要走</a:t>
            </a:r>
            <a:r>
              <a:rPr lang="en-US" altLang="zh-CN"/>
              <a:t>28</a:t>
            </a:r>
            <a:r>
              <a:rPr lang="zh-CN" altLang="en-US"/>
              <a:t>天左右（每小时</a:t>
            </a:r>
            <a:r>
              <a:rPr lang="en-US" altLang="zh-CN"/>
              <a:t>15</a:t>
            </a:r>
            <a:r>
              <a:rPr lang="zh-CN" altLang="en-US"/>
              <a:t>海里）快船要走</a:t>
            </a:r>
            <a:r>
              <a:rPr lang="en-US" altLang="zh-CN"/>
              <a:t>15</a:t>
            </a:r>
            <a:r>
              <a:rPr lang="zh-CN" altLang="en-US"/>
              <a:t>天－</a:t>
            </a:r>
            <a:r>
              <a:rPr lang="en-US" altLang="zh-CN"/>
              <a:t>16</a:t>
            </a:r>
            <a:r>
              <a:rPr lang="zh-CN" altLang="en-US"/>
              <a:t>天（每小时</a:t>
            </a:r>
            <a:r>
              <a:rPr lang="en-US" altLang="zh-CN"/>
              <a:t>27</a:t>
            </a:r>
            <a:r>
              <a:rPr lang="zh-CN" altLang="en-US"/>
              <a:t>海里），西岸洛杉矶</a:t>
            </a:r>
            <a:r>
              <a:rPr lang="en-US" altLang="zh-CN"/>
              <a:t>6131</a:t>
            </a:r>
            <a:r>
              <a:rPr lang="zh-CN" altLang="en-US"/>
              <a:t>海里，快船也要用</a:t>
            </a:r>
            <a:r>
              <a:rPr lang="en-US" altLang="zh-CN"/>
              <a:t>9</a:t>
            </a:r>
            <a:r>
              <a:rPr lang="zh-CN" altLang="en-US"/>
              <a:t>天。到加拿大的蒙特利尔</a:t>
            </a:r>
            <a:r>
              <a:rPr lang="en-US" altLang="zh-CN"/>
              <a:t>11595</a:t>
            </a:r>
            <a:r>
              <a:rPr lang="zh-CN" altLang="en-US"/>
              <a:t>海里（</a:t>
            </a:r>
            <a:r>
              <a:rPr lang="en-US" altLang="zh-CN"/>
              <a:t>18</a:t>
            </a:r>
            <a:r>
              <a:rPr lang="zh-CN" altLang="en-US"/>
              <a:t>天），到英国伦敦</a:t>
            </a:r>
            <a:r>
              <a:rPr lang="en-US" altLang="zh-CN"/>
              <a:t>9712</a:t>
            </a:r>
            <a:r>
              <a:rPr lang="zh-CN" altLang="en-US"/>
              <a:t>海里（</a:t>
            </a:r>
            <a:r>
              <a:rPr lang="en-US" altLang="zh-CN"/>
              <a:t>15</a:t>
            </a:r>
            <a:r>
              <a:rPr lang="zh-CN" altLang="en-US"/>
              <a:t>天）</a:t>
            </a:r>
          </a:p>
          <a:p>
            <a:endParaRPr lang="en-US" altLang="zh-CN"/>
          </a:p>
        </p:txBody>
      </p:sp>
    </p:spTree>
    <p:extLst>
      <p:ext uri="{BB962C8B-B14F-4D97-AF65-F5344CB8AC3E}">
        <p14:creationId xmlns:p14="http://schemas.microsoft.com/office/powerpoint/2010/main" val="2485484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39BFF-2941-46C3-B74E-A34B80AEA43D}" type="slidenum">
              <a:rPr lang="en-US" altLang="zh-CN"/>
              <a:pPr/>
              <a:t>41</a:t>
            </a:fld>
            <a:endParaRPr lang="en-US" altLang="zh-CN"/>
          </a:p>
        </p:txBody>
      </p:sp>
      <p:sp>
        <p:nvSpPr>
          <p:cNvPr id="430082" name="Rectangle 2"/>
          <p:cNvSpPr>
            <a:spLocks noGrp="1" noRot="1" noChangeAspect="1" noChangeArrowheads="1" noTextEdit="1"/>
          </p:cNvSpPr>
          <p:nvPr>
            <p:ph type="sldImg"/>
          </p:nvPr>
        </p:nvSpPr>
        <p:spPr>
          <a:xfrm>
            <a:off x="381000" y="685800"/>
            <a:ext cx="6096000" cy="3429000"/>
          </a:xfrm>
          <a:ln/>
        </p:spPr>
      </p:sp>
      <p:sp>
        <p:nvSpPr>
          <p:cNvPr id="430083" name="Rectangle 3"/>
          <p:cNvSpPr>
            <a:spLocks noGrp="1" noChangeArrowheads="1"/>
          </p:cNvSpPr>
          <p:nvPr>
            <p:ph type="body" idx="1"/>
          </p:nvPr>
        </p:nvSpPr>
        <p:spPr/>
        <p:txBody>
          <a:bodyPr/>
          <a:lstStyle/>
          <a:p>
            <a:r>
              <a:rPr lang="zh-CN" altLang="en-US" sz="1000"/>
              <a:t>远洋货运企业由于单船的吨位较大，船舶费用较多，可按单船归集其所发生的船舶费用；而沿海货运企业的单船吨位较小，船舶的种类与数量较多，为简便起见，通常按船舶种类设置明细账归集和计算船舶费用。当然，根据实际需要和精细管理的要求，也可以按单船设立船舶费用明细账，归集各自发生的船舶费用。</a:t>
            </a:r>
            <a:br>
              <a:rPr lang="zh-CN" altLang="en-US" sz="1000"/>
            </a:br>
            <a:r>
              <a:rPr lang="zh-CN" altLang="en-US" sz="1000"/>
              <a:t>按单船设立船舶费用明细账，归集和登记船舶费用，并按单船统计各船完成的运输周转量，其目的是为计算单船运输成本、类型船运输成本、航线运输成本以及运输种类成本提供所需的数据资料。</a:t>
            </a:r>
          </a:p>
          <a:p>
            <a:endParaRPr lang="en-US" altLang="zh-CN"/>
          </a:p>
        </p:txBody>
      </p:sp>
    </p:spTree>
    <p:extLst>
      <p:ext uri="{BB962C8B-B14F-4D97-AF65-F5344CB8AC3E}">
        <p14:creationId xmlns:p14="http://schemas.microsoft.com/office/powerpoint/2010/main" val="350833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spcAft>
                <a:spcPts val="0"/>
              </a:spcAft>
            </a:pPr>
            <a:r>
              <a:rPr lang="zh-CN" altLang="zh-CN" sz="1200" kern="100" dirty="0" smtClean="0">
                <a:latin typeface="Times New Roman"/>
                <a:ea typeface="宋体"/>
              </a:rPr>
              <a:t>远洋货运企业于各月末，将按单船所归集的船舶固定费用按该船营运天数分配计入该船本月内各航次成本以及非营运期费用总额。</a:t>
            </a:r>
          </a:p>
          <a:p>
            <a:pPr indent="269875" algn="just">
              <a:spcAft>
                <a:spcPts val="0"/>
              </a:spcAft>
            </a:pPr>
            <a:r>
              <a:rPr lang="zh-CN" altLang="zh-CN" sz="1200" kern="100" dirty="0" smtClean="0">
                <a:latin typeface="Times New Roman"/>
                <a:ea typeface="宋体"/>
              </a:rPr>
              <a:t>船舶非营运期，是指船舶由于技术状况不良，不能从事运输生产工作的时间。船舶非营运时间包括船舶修理时间、等待修理时间、等待报废时间、航次以外进行检修洗刷锅炉，以及专为修理前往船厂和离开船厂的航行时间。船舶在非营运期间所发生的费用就是船舶非营运期费用。为了反映船舶非营运期费用在运输成本中的比重，分析和考核非运输期的费用支出，需要计算船舶非营运期全部费用时，可将按单船归集的船舶固定费用按该船的非营运天数的比例分摊计算。</a:t>
            </a: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46</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spcAft>
                <a:spcPts val="0"/>
              </a:spcAft>
            </a:pPr>
            <a:r>
              <a:rPr lang="zh-CN" altLang="zh-CN" sz="1200" kern="100" dirty="0" smtClean="0">
                <a:latin typeface="Times New Roman"/>
                <a:ea typeface="宋体"/>
              </a:rPr>
              <a:t>集装箱固定费用按集装箱类型设置费用明细账，按规定项目进行归集，于月末时，按每标准箱的箱天费用和使用天数计算分配给集装箱运输船舶成本。</a:t>
            </a:r>
          </a:p>
          <a:p>
            <a:pPr indent="269875" algn="just">
              <a:spcAft>
                <a:spcPts val="0"/>
              </a:spcAft>
            </a:pPr>
            <a:r>
              <a:rPr lang="zh-CN" altLang="zh-CN" sz="1200" kern="100" dirty="0" smtClean="0">
                <a:latin typeface="Times New Roman"/>
                <a:ea typeface="宋体"/>
              </a:rPr>
              <a:t>为了便于计算集装箱数量，以</a:t>
            </a:r>
            <a:r>
              <a:rPr lang="en-US" altLang="zh-CN" sz="1200" kern="100" dirty="0" smtClean="0">
                <a:latin typeface="Times New Roman"/>
                <a:ea typeface="宋体"/>
              </a:rPr>
              <a:t>20ft</a:t>
            </a:r>
            <a:r>
              <a:rPr lang="zh-CN" altLang="zh-CN" sz="1200" kern="100" dirty="0" smtClean="0">
                <a:latin typeface="Times New Roman"/>
                <a:ea typeface="宋体"/>
              </a:rPr>
              <a:t>（</a:t>
            </a:r>
            <a:r>
              <a:rPr lang="en-US" altLang="zh-CN" sz="1200" kern="100" dirty="0" smtClean="0">
                <a:latin typeface="Times New Roman"/>
                <a:ea typeface="宋体"/>
              </a:rPr>
              <a:t>1ft</a:t>
            </a:r>
            <a:r>
              <a:rPr lang="en-US" altLang="zh-CN" sz="1200" kern="100" dirty="0" smtClean="0">
                <a:latin typeface="Times New Roman"/>
                <a:ea typeface="宋体"/>
                <a:sym typeface="Symbol"/>
              </a:rPr>
              <a:t></a:t>
            </a:r>
            <a:r>
              <a:rPr lang="en-US" altLang="zh-CN" sz="1200" kern="100" dirty="0" smtClean="0">
                <a:latin typeface="Times New Roman"/>
                <a:ea typeface="宋体"/>
              </a:rPr>
              <a:t>0.304 8m</a:t>
            </a:r>
            <a:r>
              <a:rPr lang="zh-CN" altLang="zh-CN" sz="1200" kern="100" dirty="0" smtClean="0">
                <a:latin typeface="Times New Roman"/>
                <a:ea typeface="宋体"/>
              </a:rPr>
              <a:t>）长的集装箱为标准箱，也称国际标准箱单位，符号为</a:t>
            </a:r>
            <a:r>
              <a:rPr lang="en-US" altLang="zh-CN" sz="1200" kern="100" dirty="0" smtClean="0">
                <a:latin typeface="Times New Roman"/>
                <a:ea typeface="宋体"/>
              </a:rPr>
              <a:t>TEU</a:t>
            </a:r>
            <a:r>
              <a:rPr lang="zh-CN" altLang="zh-CN" sz="1200" kern="100" dirty="0" smtClean="0">
                <a:latin typeface="Times New Roman"/>
                <a:ea typeface="宋体"/>
              </a:rPr>
              <a:t>，通常用来表示船舶装载集装箱的能力，其余规格的集装箱可折算为标准箱。如</a:t>
            </a:r>
            <a:r>
              <a:rPr lang="en-US" altLang="zh-CN" sz="1200" kern="100" dirty="0" smtClean="0">
                <a:latin typeface="Times New Roman"/>
                <a:ea typeface="宋体"/>
              </a:rPr>
              <a:t>40ft</a:t>
            </a:r>
            <a:r>
              <a:rPr lang="zh-CN" altLang="zh-CN" sz="1200" kern="100" dirty="0" smtClean="0">
                <a:latin typeface="Times New Roman"/>
                <a:ea typeface="宋体"/>
              </a:rPr>
              <a:t>长的集装箱折算为两个标准箱。</a:t>
            </a: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52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latin typeface="Times New Roman"/>
                <a:ea typeface="宋体"/>
              </a:rPr>
              <a:t>集装箱固定费用月终编制“集装箱固定费用分配明细表”，计入各航次运输成本。</a:t>
            </a: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53</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latin typeface="Times New Roman"/>
                <a:ea typeface="宋体"/>
              </a:rPr>
              <a:t>上述营运间接费用分摊与归集的两种方法其程序如图</a:t>
            </a:r>
            <a:r>
              <a:rPr lang="en-US" altLang="zh-CN" sz="1200" kern="100" dirty="0" smtClean="0">
                <a:latin typeface="Times New Roman"/>
                <a:ea typeface="宋体"/>
              </a:rPr>
              <a:t>8</a:t>
            </a:r>
            <a:r>
              <a:rPr lang="en-US" altLang="zh-CN" sz="1200" kern="100" dirty="0" smtClean="0">
                <a:latin typeface="黑体"/>
                <a:ea typeface="宋体"/>
              </a:rPr>
              <a:t>-</a:t>
            </a:r>
            <a:r>
              <a:rPr lang="en-US" altLang="zh-CN" sz="1200" kern="100" dirty="0" smtClean="0">
                <a:latin typeface="Times New Roman"/>
                <a:ea typeface="宋体"/>
              </a:rPr>
              <a:t>6</a:t>
            </a:r>
            <a:r>
              <a:rPr lang="zh-CN" altLang="zh-CN" sz="1200" kern="100" dirty="0" smtClean="0">
                <a:latin typeface="Times New Roman"/>
                <a:ea typeface="宋体"/>
              </a:rPr>
              <a:t>所示。</a:t>
            </a: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63</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latin typeface="Times New Roman"/>
                <a:ea typeface="宋体"/>
              </a:rPr>
              <a:t>由于沿海货运企业本期船舶费用发生额全数计入当期已完航次成本，所以沿海货运企业上式中的上期末未完航次成本和本期末未完航次成本两项无须单独计算。</a:t>
            </a: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66</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latin typeface="Arial"/>
                <a:ea typeface="方正细黑一简体"/>
                <a:cs typeface="Times New Roman"/>
              </a:rPr>
              <a:t>（</a:t>
            </a:r>
            <a:r>
              <a:rPr lang="en-US" altLang="zh-CN" sz="1200" kern="100" dirty="0" smtClean="0">
                <a:latin typeface="Arial"/>
                <a:ea typeface="方正细黑一简体"/>
                <a:cs typeface="Times New Roman"/>
              </a:rPr>
              <a:t>1</a:t>
            </a:r>
            <a:r>
              <a:rPr lang="zh-CN" altLang="zh-CN" sz="1200" kern="100" dirty="0" smtClean="0">
                <a:latin typeface="Arial"/>
                <a:ea typeface="方正细黑一简体"/>
                <a:cs typeface="Times New Roman"/>
              </a:rPr>
              <a:t>）固定费用</a:t>
            </a:r>
            <a:r>
              <a:rPr lang="en-US" altLang="zh-CN" sz="1200" kern="100" dirty="0" smtClean="0">
                <a:latin typeface="Arial"/>
                <a:ea typeface="方正细黑一简体"/>
                <a:cs typeface="Times New Roman"/>
              </a:rPr>
              <a:t>  </a:t>
            </a:r>
            <a:r>
              <a:rPr lang="zh-CN" altLang="zh-CN" sz="1200" kern="100" dirty="0" smtClean="0">
                <a:latin typeface="Arial"/>
                <a:ea typeface="方正细黑一简体"/>
                <a:cs typeface="Times New Roman"/>
              </a:rPr>
              <a:t>包括船员工资、职工福利费、材料费、折旧费、船舶修理费、船舶其他费用和分摊的营运间接费用。这些费用应由航行作业、装卸作业和停泊作业的吨天比率分摊。</a:t>
            </a: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79</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00" dirty="0" smtClean="0">
                <a:latin typeface="Times New Roman"/>
                <a:ea typeface="宋体"/>
                <a:cs typeface="Times New Roman"/>
              </a:rPr>
              <a:t>海运作业成本计算过程如图</a:t>
            </a:r>
            <a:r>
              <a:rPr lang="en-US" altLang="zh-CN" sz="1200" kern="100" dirty="0" smtClean="0">
                <a:latin typeface="Times New Roman"/>
                <a:ea typeface="宋体"/>
              </a:rPr>
              <a:t>8</a:t>
            </a:r>
            <a:r>
              <a:rPr lang="en-US" altLang="zh-CN" sz="1200" kern="100" dirty="0" smtClean="0">
                <a:latin typeface="黑体"/>
                <a:cs typeface="Times New Roman"/>
              </a:rPr>
              <a:t>-</a:t>
            </a:r>
            <a:r>
              <a:rPr lang="en-US" altLang="zh-CN" sz="1200" kern="100" dirty="0" smtClean="0">
                <a:latin typeface="Times New Roman"/>
                <a:ea typeface="宋体"/>
              </a:rPr>
              <a:t>7</a:t>
            </a:r>
            <a:r>
              <a:rPr lang="zh-CN" altLang="zh-CN" sz="1200" kern="100" dirty="0" smtClean="0">
                <a:latin typeface="Times New Roman"/>
                <a:ea typeface="宋体"/>
                <a:cs typeface="Times New Roman"/>
              </a:rPr>
              <a:t>所示</a:t>
            </a:r>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90</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latin typeface="Times New Roman"/>
                <a:ea typeface="方正仿宋_GBK"/>
              </a:rPr>
              <a:t>在上述工作基础上，再归集与计算海运作业成本，见表</a:t>
            </a:r>
            <a:r>
              <a:rPr lang="en-US" altLang="zh-CN" sz="1200" kern="100" dirty="0" smtClean="0">
                <a:latin typeface="Times New Roman"/>
                <a:ea typeface="方正仿宋_GBK"/>
              </a:rPr>
              <a:t>8</a:t>
            </a:r>
            <a:r>
              <a:rPr lang="en-US" altLang="zh-CN" sz="1200" kern="100" dirty="0" smtClean="0">
                <a:latin typeface="黑体"/>
                <a:ea typeface="仿宋_GB2312"/>
              </a:rPr>
              <a:t>-</a:t>
            </a:r>
            <a:r>
              <a:rPr lang="en-US" altLang="zh-CN" sz="1200" kern="100" dirty="0" smtClean="0">
                <a:latin typeface="Times New Roman"/>
                <a:ea typeface="方正仿宋_GBK"/>
              </a:rPr>
              <a:t>8</a:t>
            </a:r>
            <a:r>
              <a:rPr lang="zh-CN" altLang="zh-CN" sz="1200" kern="100" dirty="0" smtClean="0">
                <a:latin typeface="Times New Roman"/>
                <a:ea typeface="方正仿宋_GBK"/>
              </a:rPr>
              <a:t>。</a:t>
            </a:r>
            <a:endParaRPr lang="zh-CN" altLang="zh-CN" sz="1200" kern="100" dirty="0" smtClean="0">
              <a:latin typeface="Times New Roman"/>
              <a:ea typeface="仿宋_GB2312"/>
            </a:endParaRP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93</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海运成本分析，通常包括企业的成本分析、单船的成本分析和专题的成本分析。企业的成本分析的目的在于评定整个企业成本预算的完成情况和成本升降的原因。船舶的成本分析是对单船的成本水平和营运指标进行分析，可按年度、季度、月份或按航次进行，目的在于寻求影响单船成本升降的具体原因和成本控制的具体措施。专题的成本分析则是为了解决某一航线、船型，或其他专门的问题而进行的专门性的成本分析，专题分析的分析时间、内容、方法，根据需要决定。企业、船舶和专题的成本分析，可以分别进行，也可以结合进行。</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95</a:t>
            </a:fld>
            <a:endParaRPr lang="en-US" altLang="zh-CN"/>
          </a:p>
        </p:txBody>
      </p:sp>
    </p:spTree>
    <p:extLst>
      <p:ext uri="{BB962C8B-B14F-4D97-AF65-F5344CB8AC3E}">
        <p14:creationId xmlns:p14="http://schemas.microsoft.com/office/powerpoint/2010/main" val="109555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969AB5-71BF-4ECA-8444-521B3252561C}" type="slidenum">
              <a:rPr lang="en-US" altLang="zh-CN"/>
              <a:pPr/>
              <a:t>10</a:t>
            </a:fld>
            <a:endParaRPr lang="en-US" altLang="zh-CN"/>
          </a:p>
        </p:txBody>
      </p:sp>
      <p:sp>
        <p:nvSpPr>
          <p:cNvPr id="548866" name="Rectangle 2"/>
          <p:cNvSpPr>
            <a:spLocks noGrp="1" noRot="1" noChangeAspect="1" noChangeArrowheads="1" noTextEdit="1"/>
          </p:cNvSpPr>
          <p:nvPr>
            <p:ph type="sldImg"/>
          </p:nvPr>
        </p:nvSpPr>
        <p:spPr>
          <a:xfrm>
            <a:off x="381000" y="685800"/>
            <a:ext cx="6096000" cy="3429000"/>
          </a:xfrm>
          <a:ln/>
        </p:spPr>
      </p:sp>
      <p:sp>
        <p:nvSpPr>
          <p:cNvPr id="548867" name="Rectangle 3"/>
          <p:cNvSpPr>
            <a:spLocks noGrp="1" noChangeArrowheads="1"/>
          </p:cNvSpPr>
          <p:nvPr>
            <p:ph type="body" idx="1"/>
          </p:nvPr>
        </p:nvSpPr>
        <p:spPr/>
        <p:txBody>
          <a:bodyPr/>
          <a:lstStyle/>
          <a:p>
            <a:pPr lvl="1"/>
            <a:r>
              <a:rPr lang="zh-CN" altLang="en-US"/>
              <a:t>环境复杂，气象多变，随时可能遭遇台风、海啸、浮冰（泰坦尼克号）雷电、暴雨等人力不可抗衡的海洋自然灾害的袭击，</a:t>
            </a:r>
            <a:r>
              <a:rPr lang="zh-CN" altLang="en-US" sz="1000"/>
              <a:t>每年有</a:t>
            </a:r>
            <a:r>
              <a:rPr lang="en-US" altLang="zh-CN" sz="1000"/>
              <a:t>300</a:t>
            </a:r>
            <a:r>
              <a:rPr lang="zh-CN" altLang="en-US" sz="1000"/>
              <a:t>艘船遇险沉没</a:t>
            </a:r>
            <a:r>
              <a:rPr lang="zh-CN" altLang="en-US"/>
              <a:t>。</a:t>
            </a:r>
          </a:p>
          <a:p>
            <a:r>
              <a:rPr lang="zh-CN" altLang="en-US"/>
              <a:t>      造成的损失巨大。一方面运量大，一旦造成损失，其数额都十分巨大，而且施救困难；另一方面后果严重，如油轮碰撞或触礁造成海洋污染。</a:t>
            </a:r>
          </a:p>
          <a:p>
            <a:endParaRPr lang="en-US" altLang="zh-CN"/>
          </a:p>
        </p:txBody>
      </p:sp>
    </p:spTree>
    <p:extLst>
      <p:ext uri="{BB962C8B-B14F-4D97-AF65-F5344CB8AC3E}">
        <p14:creationId xmlns:p14="http://schemas.microsoft.com/office/powerpoint/2010/main" val="550030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由表8-9所列资料可知，成本降低额比预算减少8000元，成本降低率比预算减少0.78%，两者均未完成预算目标。由于成本降低额的计算式中有两个因素变量，一个是周转量，另一个是单位成本。所以需要分别确定周转量与单位成本变动对成本降低额实际数与预算数之差的影响数额。这里采用因素替代法进行因素分析，分析过程如表8-10和表8-11所示。</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99</a:t>
            </a:fld>
            <a:endParaRPr lang="en-US" altLang="zh-CN"/>
          </a:p>
        </p:txBody>
      </p:sp>
    </p:spTree>
    <p:extLst>
      <p:ext uri="{BB962C8B-B14F-4D97-AF65-F5344CB8AC3E}">
        <p14:creationId xmlns:p14="http://schemas.microsoft.com/office/powerpoint/2010/main" val="2654726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表8-11表明，由于周转量实际数比预算数增加了2000•10</a:t>
            </a:r>
            <a:r>
              <a:rPr lang="x-none"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t•n mile，在单位成本不变时（实际数与预算数相等时），将使成本降低额实际数比预算数减少（少降）2000元；由于单位成本实际数比预算数增加了0.50元/10</a:t>
            </a:r>
            <a:r>
              <a:rPr lang="x-none"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t•n mile，在周转量为实际数时，将使成本降低额实际数比预算数减少（少降）6000元，两者相加，成本降低额实际数比预算数减少（少降）8000元。</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101</a:t>
            </a:fld>
            <a:endParaRPr lang="en-US" altLang="zh-CN"/>
          </a:p>
        </p:txBody>
      </p:sp>
    </p:spTree>
    <p:extLst>
      <p:ext uri="{BB962C8B-B14F-4D97-AF65-F5344CB8AC3E}">
        <p14:creationId xmlns:p14="http://schemas.microsoft.com/office/powerpoint/2010/main" val="2438651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spcAft>
                <a:spcPts val="0"/>
              </a:spcAft>
            </a:pPr>
            <a:r>
              <a:rPr lang="zh-CN" altLang="zh-CN" sz="1200" kern="100" dirty="0" smtClean="0">
                <a:latin typeface="Times New Roman"/>
                <a:ea typeface="宋体"/>
              </a:rPr>
              <a:t>据上式可知，成本降低率实际数与预算</a:t>
            </a:r>
            <a:r>
              <a:rPr lang="zh-CN" altLang="zh-CN" sz="1200" kern="100" dirty="0" smtClean="0">
                <a:solidFill>
                  <a:schemeClr val="tx1"/>
                </a:solidFill>
                <a:latin typeface="Times New Roman"/>
                <a:ea typeface="宋体"/>
                <a:cs typeface="+mn-cs"/>
              </a:rPr>
              <a:t>数之差</a:t>
            </a:r>
            <a:r>
              <a:rPr lang="en-US" altLang="zh-CN" sz="1200" kern="100" dirty="0" smtClean="0">
                <a:solidFill>
                  <a:schemeClr val="tx1"/>
                </a:solidFill>
                <a:latin typeface="Times New Roman"/>
                <a:ea typeface="宋体"/>
                <a:cs typeface="+mn-cs"/>
                <a:sym typeface="Symbol"/>
              </a:rPr>
              <a:t></a:t>
            </a:r>
            <a:r>
              <a:rPr lang="en-US" altLang="zh-CN" sz="1200" kern="100" dirty="0" smtClean="0">
                <a:solidFill>
                  <a:schemeClr val="tx1"/>
                </a:solidFill>
                <a:latin typeface="Times New Roman"/>
                <a:ea typeface="宋体"/>
                <a:cs typeface="+mn-cs"/>
              </a:rPr>
              <a:t>R</a:t>
            </a:r>
            <a:r>
              <a:rPr lang="zh-CN" altLang="zh-CN" sz="1200" kern="100" dirty="0" smtClean="0">
                <a:solidFill>
                  <a:schemeClr val="tx1"/>
                </a:solidFill>
                <a:latin typeface="Times New Roman"/>
                <a:ea typeface="宋体"/>
                <a:cs typeface="+mn-cs"/>
              </a:rPr>
              <a:t>的影响因素只有一个，就是单位成本。也就是说，单位成本因素变动对成本降低率实际数与预算数之差</a:t>
            </a:r>
            <a:r>
              <a:rPr lang="en-US" altLang="zh-CN" sz="1200" kern="100" dirty="0" smtClean="0">
                <a:solidFill>
                  <a:schemeClr val="tx1"/>
                </a:solidFill>
                <a:latin typeface="Times New Roman"/>
                <a:ea typeface="宋体"/>
                <a:cs typeface="+mn-cs"/>
                <a:sym typeface="Symbol"/>
              </a:rPr>
              <a:t></a:t>
            </a:r>
            <a:r>
              <a:rPr lang="en-US" altLang="zh-CN" sz="1200" kern="100" dirty="0" smtClean="0">
                <a:solidFill>
                  <a:schemeClr val="tx1"/>
                </a:solidFill>
                <a:latin typeface="Times New Roman"/>
                <a:ea typeface="宋体"/>
                <a:cs typeface="+mn-cs"/>
              </a:rPr>
              <a:t>R</a:t>
            </a:r>
            <a:r>
              <a:rPr lang="zh-CN" altLang="zh-CN" sz="1200" kern="100" dirty="0" smtClean="0">
                <a:solidFill>
                  <a:schemeClr val="tx1"/>
                </a:solidFill>
                <a:latin typeface="Times New Roman"/>
                <a:ea typeface="宋体"/>
                <a:cs typeface="+mn-cs"/>
              </a:rPr>
              <a:t>的影响数值，就是成本降低率实际数与预算数之差</a:t>
            </a:r>
            <a:r>
              <a:rPr lang="en-US" altLang="zh-CN" sz="1200" kern="100" dirty="0" smtClean="0">
                <a:solidFill>
                  <a:schemeClr val="tx1"/>
                </a:solidFill>
                <a:latin typeface="Times New Roman"/>
                <a:ea typeface="宋体"/>
                <a:cs typeface="+mn-cs"/>
                <a:sym typeface="Symbol"/>
              </a:rPr>
              <a:t></a:t>
            </a:r>
            <a:r>
              <a:rPr lang="en-US" altLang="zh-CN" sz="1200" kern="100" dirty="0" smtClean="0">
                <a:solidFill>
                  <a:schemeClr val="tx1"/>
                </a:solidFill>
                <a:latin typeface="Times New Roman"/>
                <a:ea typeface="宋体"/>
                <a:cs typeface="+mn-cs"/>
              </a:rPr>
              <a:t>R</a:t>
            </a:r>
            <a:r>
              <a:rPr lang="zh-CN" altLang="zh-CN" sz="1200" kern="100" dirty="0" smtClean="0">
                <a:solidFill>
                  <a:schemeClr val="tx1"/>
                </a:solidFill>
                <a:latin typeface="Times New Roman"/>
                <a:ea typeface="宋体"/>
                <a:cs typeface="+mn-cs"/>
              </a:rPr>
              <a:t>本身。</a:t>
            </a:r>
            <a:r>
              <a:rPr lang="en-US" altLang="zh-CN" sz="1200" kern="100" dirty="0" smtClean="0">
                <a:solidFill>
                  <a:schemeClr val="tx1"/>
                </a:solidFill>
                <a:latin typeface="Times New Roman"/>
                <a:ea typeface="宋体"/>
                <a:cs typeface="+mn-cs"/>
              </a:rPr>
              <a:t> </a:t>
            </a:r>
            <a:endParaRPr lang="zh-CN" altLang="zh-CN" sz="1200" kern="100" dirty="0" smtClean="0">
              <a:solidFill>
                <a:schemeClr val="tx1"/>
              </a:solidFill>
              <a:latin typeface="Times New Roman"/>
              <a:ea typeface="宋体"/>
              <a:cs typeface="+mn-cs"/>
            </a:endParaRPr>
          </a:p>
          <a:p>
            <a:pPr>
              <a:spcAft>
                <a:spcPts val="0"/>
              </a:spcAft>
            </a:pPr>
            <a:endParaRPr lang="zh-CN" altLang="zh-CN" sz="1200" kern="100" dirty="0" smtClean="0">
              <a:solidFill>
                <a:schemeClr val="tx1"/>
              </a:solidFill>
              <a:latin typeface="Times New Roman"/>
              <a:ea typeface="宋体"/>
              <a:cs typeface="+mn-cs"/>
            </a:endParaRPr>
          </a:p>
          <a:p>
            <a:endParaRPr lang="zh-CN" altLang="en-US" sz="1200" kern="100" dirty="0" smtClean="0">
              <a:solidFill>
                <a:schemeClr val="tx1"/>
              </a:solidFill>
              <a:latin typeface="Times New Roman"/>
              <a:ea typeface="宋体"/>
              <a:cs typeface="+mn-cs"/>
            </a:endParaRPr>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102</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根据表8-13分析资料，可以从成本构成角度直接查明使单位成本降低的成本项目，当然，还应进一步对各成本项目数额的变化原因进行详细分析，以提出降低成本的具体措施。</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109</a:t>
            </a:fld>
            <a:endParaRPr lang="en-US" altLang="zh-CN"/>
          </a:p>
        </p:txBody>
      </p:sp>
    </p:spTree>
    <p:extLst>
      <p:ext uri="{BB962C8B-B14F-4D97-AF65-F5344CB8AC3E}">
        <p14:creationId xmlns:p14="http://schemas.microsoft.com/office/powerpoint/2010/main" val="3283505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从海运单位成本与各因素的关系式（</a:t>
            </a:r>
            <a:r>
              <a:rPr lang="en-US" altLang="zh-CN" sz="1200" kern="1200" dirty="0" smtClean="0">
                <a:solidFill>
                  <a:schemeClr val="tx1"/>
                </a:solidFill>
                <a:latin typeface="Arial" panose="020B0604020202020204" pitchFamily="34" charset="0"/>
                <a:ea typeface="宋体" panose="02010600030101010101" pitchFamily="2" charset="-122"/>
                <a:cs typeface="+mn-cs"/>
              </a:rPr>
              <a:t>8-8</a:t>
            </a:r>
            <a:r>
              <a:rPr lang="zh-CN" altLang="zh-CN" sz="1200" kern="1200" dirty="0" smtClean="0">
                <a:solidFill>
                  <a:schemeClr val="tx1"/>
                </a:solidFill>
                <a:latin typeface="Arial" panose="020B0604020202020204" pitchFamily="34" charset="0"/>
                <a:ea typeface="宋体" panose="02010600030101010101" pitchFamily="2" charset="-122"/>
                <a:cs typeface="+mn-cs"/>
              </a:rPr>
              <a:t>）可知，单位成本实际数与预算数之差</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en-US" altLang="zh-CN" sz="1200" i="1" kern="1200" dirty="0" smtClean="0">
                <a:solidFill>
                  <a:schemeClr val="tx1"/>
                </a:solidFill>
                <a:latin typeface="Arial" panose="020B0604020202020204" pitchFamily="34" charset="0"/>
                <a:ea typeface="宋体" panose="02010600030101010101" pitchFamily="2" charset="-122"/>
                <a:cs typeface="+mn-cs"/>
              </a:rPr>
              <a:t>C</a:t>
            </a:r>
            <a:r>
              <a:rPr lang="zh-CN" altLang="zh-CN" sz="1200" kern="1200" dirty="0" smtClean="0">
                <a:solidFill>
                  <a:schemeClr val="tx1"/>
                </a:solidFill>
                <a:latin typeface="Arial" panose="020B0604020202020204" pitchFamily="34" charset="0"/>
                <a:ea typeface="宋体" panose="02010600030101010101" pitchFamily="2" charset="-122"/>
                <a:cs typeface="+mn-cs"/>
              </a:rPr>
              <a:t>，就是等号右端的单位成本航行作业费用、单位成本装卸作业费用、单位成本停泊作业费用各自的实际数与预算数差额之和。因此，海运单位成本实际数与预算数之差</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en-US" altLang="zh-CN" sz="1200" i="1" kern="1200" dirty="0" smtClean="0">
                <a:solidFill>
                  <a:schemeClr val="tx1"/>
                </a:solidFill>
                <a:latin typeface="Arial" panose="020B0604020202020204" pitchFamily="34" charset="0"/>
                <a:ea typeface="宋体" panose="02010600030101010101" pitchFamily="2" charset="-122"/>
                <a:cs typeface="+mn-cs"/>
              </a:rPr>
              <a:t>C</a:t>
            </a:r>
            <a:r>
              <a:rPr lang="zh-CN" altLang="zh-CN" sz="1200" kern="1200" dirty="0" smtClean="0">
                <a:solidFill>
                  <a:schemeClr val="tx1"/>
                </a:solidFill>
                <a:latin typeface="Arial" panose="020B0604020202020204" pitchFamily="34" charset="0"/>
                <a:ea typeface="宋体" panose="02010600030101010101" pitchFamily="2" charset="-122"/>
                <a:cs typeface="+mn-cs"/>
              </a:rPr>
              <a:t>的影响因素分析就是对单位成本航行作业费用、单位成本装卸作业费用、单位成本停泊作业费用各自的实际数与预算数之差分别进行的因素分析。</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endParaRPr lang="zh-CN" altLang="zh-CN" sz="1200" kern="1200" dirty="0" smtClean="0">
              <a:solidFill>
                <a:schemeClr val="tx1"/>
              </a:solidFill>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111</a:t>
            </a:fld>
            <a:endParaRPr lang="en-US" altLang="zh-CN"/>
          </a:p>
        </p:txBody>
      </p:sp>
    </p:spTree>
    <p:extLst>
      <p:ext uri="{BB962C8B-B14F-4D97-AF65-F5344CB8AC3E}">
        <p14:creationId xmlns:p14="http://schemas.microsoft.com/office/powerpoint/2010/main" val="1171593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DB6BC4-C4FA-4F6F-BA63-8E456DCDE57B}" type="slidenum">
              <a:rPr lang="en-US" altLang="zh-CN" smtClean="0"/>
              <a:pPr/>
              <a:t>115</a:t>
            </a:fld>
            <a:endParaRPr lang="en-US" altLang="zh-CN"/>
          </a:p>
        </p:txBody>
      </p:sp>
    </p:spTree>
    <p:extLst>
      <p:ext uri="{BB962C8B-B14F-4D97-AF65-F5344CB8AC3E}">
        <p14:creationId xmlns:p14="http://schemas.microsoft.com/office/powerpoint/2010/main" val="4140624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分析之前，先将表</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8-8</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中的成本数据及分析所需用的数据（包括成本预算数据等），填列于“单位成本因素分析数据表”内，并在表内分别计算“千营运吨天航行作业费”、“千吨货物作业费”和“千吨货物停泊费”，便于后续多因素分析所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“单位成本因素分析数据表”见表</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8-14</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116</a:t>
            </a:fld>
            <a:endParaRPr lang="en-US" altLang="zh-CN"/>
          </a:p>
        </p:txBody>
      </p:sp>
    </p:spTree>
    <p:extLst>
      <p:ext uri="{BB962C8B-B14F-4D97-AF65-F5344CB8AC3E}">
        <p14:creationId xmlns:p14="http://schemas.microsoft.com/office/powerpoint/2010/main" val="86273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5C6606-CB4D-481A-918D-3DF9A4E94F54}" type="slidenum">
              <a:rPr lang="en-US" altLang="zh-CN"/>
              <a:pPr/>
              <a:t>24</a:t>
            </a:fld>
            <a:endParaRPr lang="en-US" altLang="zh-CN"/>
          </a:p>
        </p:txBody>
      </p:sp>
      <p:sp>
        <p:nvSpPr>
          <p:cNvPr id="402434" name="Rectangle 2"/>
          <p:cNvSpPr>
            <a:spLocks noGrp="1" noRot="1" noChangeAspect="1" noChangeArrowheads="1" noTextEdit="1"/>
          </p:cNvSpPr>
          <p:nvPr>
            <p:ph type="sldImg"/>
          </p:nvPr>
        </p:nvSpPr>
        <p:spPr>
          <a:xfrm>
            <a:off x="381000" y="685800"/>
            <a:ext cx="6096000" cy="3429000"/>
          </a:xfrm>
          <a:ln/>
        </p:spPr>
      </p:sp>
      <p:sp>
        <p:nvSpPr>
          <p:cNvPr id="402435" name="Rectangle 3"/>
          <p:cNvSpPr>
            <a:spLocks noGrp="1" noChangeArrowheads="1"/>
          </p:cNvSpPr>
          <p:nvPr>
            <p:ph type="body" idx="1"/>
          </p:nvPr>
        </p:nvSpPr>
        <p:spPr/>
        <p:txBody>
          <a:bodyPr/>
          <a:lstStyle/>
          <a:p>
            <a:r>
              <a:rPr lang="zh-CN" altLang="en-US" sz="1000"/>
              <a:t>沿海货运业务是海运企业营运船舶在近海航线上的运输业务。沿海货运船舶往来于国内沿海港口之间，在通常情况下运输距离、航次时间较短，数日内即可往返一次。船舶进出港口，由港口单位提供码头设备和各种服务，航运单位按规定向港口单位交付各种港口使用费用。海运企业的沿海货运业务，由港口单位代理，海运企业付给代理费用。</a:t>
            </a:r>
          </a:p>
        </p:txBody>
      </p:sp>
    </p:spTree>
    <p:extLst>
      <p:ext uri="{BB962C8B-B14F-4D97-AF65-F5344CB8AC3E}">
        <p14:creationId xmlns:p14="http://schemas.microsoft.com/office/powerpoint/2010/main" val="3845704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C7D9E-BF4C-4518-A5BD-EF80F481B096}" type="slidenum">
              <a:rPr lang="en-US" altLang="zh-CN"/>
              <a:pPr/>
              <a:t>25</a:t>
            </a:fld>
            <a:endParaRPr lang="en-US" altLang="zh-CN"/>
          </a:p>
        </p:txBody>
      </p:sp>
      <p:sp>
        <p:nvSpPr>
          <p:cNvPr id="403458" name="Rectangle 2"/>
          <p:cNvSpPr>
            <a:spLocks noGrp="1" noRot="1" noChangeAspect="1" noChangeArrowheads="1" noTextEdit="1"/>
          </p:cNvSpPr>
          <p:nvPr>
            <p:ph type="sldImg"/>
          </p:nvPr>
        </p:nvSpPr>
        <p:spPr>
          <a:xfrm>
            <a:off x="381000" y="685800"/>
            <a:ext cx="6096000" cy="3429000"/>
          </a:xfrm>
          <a:ln/>
        </p:spPr>
      </p:sp>
      <p:sp>
        <p:nvSpPr>
          <p:cNvPr id="403459" name="Rectangle 3"/>
          <p:cNvSpPr>
            <a:spLocks noGrp="1" noChangeArrowheads="1"/>
          </p:cNvSpPr>
          <p:nvPr>
            <p:ph type="body" idx="1"/>
          </p:nvPr>
        </p:nvSpPr>
        <p:spPr/>
        <p:txBody>
          <a:bodyPr/>
          <a:lstStyle/>
          <a:p>
            <a:r>
              <a:rPr lang="zh-CN" altLang="en-US" sz="1000" dirty="0"/>
              <a:t>远洋货运业务通常指国际航线运输业务。远洋货运船舶来往于国内外港口之间，运输距离较长，每次航行时间常在一个月以上，甚至长达数月之久。远洋货运业务具有船舶吨位大，航次时间长的特点。</a:t>
            </a:r>
            <a:br>
              <a:rPr lang="zh-CN" altLang="en-US" sz="1000" dirty="0"/>
            </a:br>
            <a:r>
              <a:rPr lang="zh-CN" altLang="en-US" sz="1000" dirty="0"/>
              <a:t>远洋货运船舶进出国内港口，使用码头设备与沿海船舶相同，须按规定向港口单位支付各种港口使用费；货运业务由港口代理，支付代理费用。远洋船舶进出国外港口，须按各港口规定支付各种港口使用费；在国外港口，海洋货运业务由代理行代理，并向其支付代理费用。按照国际运输规定，航方往往根据运输条款支付某些运输业务费用，如垫舱费用、装卸费用、揽货佣金、理货费用等。</a:t>
            </a:r>
            <a:br>
              <a:rPr lang="zh-CN" altLang="en-US" sz="1000" dirty="0"/>
            </a:br>
            <a:r>
              <a:rPr lang="zh-CN" altLang="en-US" dirty="0"/>
              <a:t>远洋货运业务其成本构成与沿海货运有着明显的不同。</a:t>
            </a:r>
            <a:br>
              <a:rPr lang="zh-CN" altLang="en-US" dirty="0"/>
            </a:br>
            <a:endParaRPr lang="zh-CN" altLang="en-US" dirty="0"/>
          </a:p>
        </p:txBody>
      </p:sp>
    </p:spTree>
    <p:extLst>
      <p:ext uri="{BB962C8B-B14F-4D97-AF65-F5344CB8AC3E}">
        <p14:creationId xmlns:p14="http://schemas.microsoft.com/office/powerpoint/2010/main" val="632395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26D2B6-C4D8-4103-9078-05AB36C8C13E}" type="slidenum">
              <a:rPr lang="en-US" altLang="zh-CN"/>
              <a:pPr/>
              <a:t>27</a:t>
            </a:fld>
            <a:endParaRPr lang="en-US" altLang="zh-CN"/>
          </a:p>
        </p:txBody>
      </p:sp>
      <p:sp>
        <p:nvSpPr>
          <p:cNvPr id="406530" name="Rectangle 2"/>
          <p:cNvSpPr>
            <a:spLocks noGrp="1" noRot="1" noChangeAspect="1" noChangeArrowheads="1" noTextEdit="1"/>
          </p:cNvSpPr>
          <p:nvPr>
            <p:ph type="sldImg"/>
          </p:nvPr>
        </p:nvSpPr>
        <p:spPr>
          <a:xfrm>
            <a:off x="381000" y="685800"/>
            <a:ext cx="6096000" cy="3429000"/>
          </a:xfrm>
          <a:ln/>
        </p:spPr>
      </p:sp>
      <p:sp>
        <p:nvSpPr>
          <p:cNvPr id="406531" name="Rectangle 3"/>
          <p:cNvSpPr>
            <a:spLocks noGrp="1" noChangeArrowheads="1"/>
          </p:cNvSpPr>
          <p:nvPr>
            <p:ph type="body" idx="1"/>
          </p:nvPr>
        </p:nvSpPr>
        <p:spPr/>
        <p:txBody>
          <a:bodyPr/>
          <a:lstStyle/>
          <a:p>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从总体上来说，海运企业的产品是海上运输劳务，所以海运成本计算对象的总体应是企业运输船舶的运输业务。在实际中，海运企业可设置较为明细和具体的成本计算对象，计算各成本计算对象的总成本和单位成本，以满足成本分析与精细化控制的需要。</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1．成本计算对象设置原则</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）海运成本虽以海运业务为成本计算对象，但由于运输成本主要是船舶设备的使用成本，因此发生的各种费用仍以运输船舶为对象，通过计算船舶费用，间接计算货运成本。</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）远洋货运船舶都是按单船归集和分配船舶费用，即使是计算船型成本，也是先按单船汇集船舶费用，然后再按相同船型汇总。</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3</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）对于船舶吨位较小的沿海货运船舶，一般可按船型归集船舶费用，但对吨位较大的船舶仍应按单船归集船舶费用。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4</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）散装油运输业务比重较大的海运企业，因其货种与船型的特殊性，应单独计算油运成本。</a:t>
            </a:r>
          </a:p>
          <a:p>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2．成本计算对象与成本计算单位</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）单船 以单船的海洋货运业务为成本计算对象，计算单船的海洋货运成本，简称为单船成本。海运成本计算单位，是以船舶运输工作量的计量单位为依据的。货物运输工作量，通常称为货物周转量，其计量单位为“吨海里”（海运货物的运输量计算单位，</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吨货物运输</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海里为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吨海里。</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海里</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=1.852公里），即实际运送的货物吨数与运距的乘积。为计量方便起见，通常以“千吨海里”作为成本计算单位，符号为10</a:t>
            </a:r>
            <a:r>
              <a:rPr lang="en-US"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t•n mile</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p>
          <a:p>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海运企业，不论沿海货运或远洋货运，船舶完成运输周转量都是按当月（季、年）已完航次统计的到达量计算。因此，计算单位成本时所用的周转量，都是月（季、年）已完航次的周转量，而不是以月（季、年）末最后一天为截止时期的周转量。</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）船型 以不同类型船的海洋货运业务为成本计算对象，计算各类型船舶的运输成本，简称船型成本，成本计算单位为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t•n mile</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3</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）航线 以各航线的海洋货运业务为成本计算对象，计算各航线运输成本，简称航线成本，成本计算单位为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t</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p>
          <a:p>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由于同航线距离固定，同航线的货物周转量中可去除运距因素，所以只需计算运输量千吨的单位成本即可；此外也与各运价方案有关，因为远洋运价方案不同于沿海运价，沿海运价的基价为每吨公里运费率，而远洋运价基价是航线每吨运费率。计算航线每千吨单位运输成本，可以简化成本分析，为航运业务决策提供有用的资料。</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4</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）航次 以各航次的海洋货运业务为成本计算对象，计算各航次的运输成本，简称航次成本。成本计算单位为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t•n mile</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5</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）作业环节 以海洋货运不同作业环节为成本计算对象，计算各作业的运输成本，简称作业成本。成本计算单位因作业不同而不一。</a:t>
            </a:r>
          </a:p>
          <a:p>
            <a:r>
              <a:rPr lang="x-none" altLang="zh-CN" sz="1200" kern="1200" dirty="0" smtClean="0">
                <a:solidFill>
                  <a:schemeClr val="tx1"/>
                </a:solidFill>
                <a:effectLst/>
                <a:latin typeface="Arial" panose="020B0604020202020204" pitchFamily="34" charset="0"/>
                <a:ea typeface="宋体" panose="02010600030101010101" pitchFamily="2" charset="-122"/>
                <a:cs typeface="+mn-cs"/>
              </a:rPr>
              <a:t>表8-1为海运成本计算对象、计算单位与单位成本一览表。</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293797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C9C339-5A6F-4707-B0D3-24DAE171AA7D}" type="slidenum">
              <a:rPr lang="en-US" altLang="zh-CN"/>
              <a:pPr/>
              <a:t>29</a:t>
            </a:fld>
            <a:endParaRPr lang="en-US" altLang="zh-CN"/>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r>
              <a:rPr lang="en-US" altLang="zh-CN"/>
              <a:t>1</a:t>
            </a:r>
            <a:r>
              <a:rPr lang="zh-CN" altLang="en-US"/>
              <a:t>．沿海货运按月计算成本</a:t>
            </a:r>
            <a:br>
              <a:rPr lang="zh-CN" altLang="en-US"/>
            </a:br>
            <a:r>
              <a:rPr lang="zh-CN" altLang="en-US"/>
              <a:t>沿海货运航线较短，航次时间较短，航次频繁，而且沿海船舶较远洋船舶的吨位小，船舶费用较低，沿海货运虽按航次组织，但各月末未完航次成本数额较为均衡。因此，为了简化成本计算，通常以月为成本计算期，按日历的月、季、年计算成本。单船以月末的最后一天为成本计算截止时间。上月当月下月当月发生的</a:t>
            </a:r>
            <a:r>
              <a:rPr lang="en-US" altLang="zh-CN"/>
              <a:t>1</a:t>
            </a:r>
            <a:r>
              <a:rPr lang="zh-CN" altLang="en-US"/>
              <a:t>至</a:t>
            </a:r>
            <a:r>
              <a:rPr lang="en-US" altLang="zh-CN"/>
              <a:t>4</a:t>
            </a:r>
            <a:r>
              <a:rPr lang="zh-CN" altLang="en-US"/>
              <a:t>航次</a:t>
            </a:r>
            <a:br>
              <a:rPr lang="zh-CN" altLang="en-US"/>
            </a:br>
            <a:r>
              <a:rPr lang="zh-CN" altLang="en-US"/>
              <a:t>船舶的各项费用第</a:t>
            </a:r>
            <a:r>
              <a:rPr lang="en-US" altLang="zh-CN"/>
              <a:t>4</a:t>
            </a:r>
            <a:r>
              <a:rPr lang="zh-CN" altLang="en-US"/>
              <a:t>航次燃料费用下月入账当月单船运输成本上月第</a:t>
            </a:r>
            <a:r>
              <a:rPr lang="en-US" altLang="zh-CN"/>
              <a:t>1</a:t>
            </a:r>
            <a:r>
              <a:rPr lang="zh-CN" altLang="en-US"/>
              <a:t>航次燃料费用航次</a:t>
            </a:r>
            <a:r>
              <a:rPr lang="en-US" altLang="zh-CN"/>
              <a:t>3</a:t>
            </a:r>
            <a:r>
              <a:rPr lang="zh-CN" altLang="en-US"/>
              <a:t>航次</a:t>
            </a:r>
            <a:r>
              <a:rPr lang="en-US" altLang="zh-CN"/>
              <a:t>1</a:t>
            </a:r>
            <a:r>
              <a:rPr lang="zh-CN" altLang="en-US"/>
              <a:t>航次</a:t>
            </a:r>
            <a:r>
              <a:rPr lang="en-US" altLang="zh-CN"/>
              <a:t>2</a:t>
            </a:r>
            <a:r>
              <a:rPr lang="zh-CN" altLang="en-US"/>
              <a:t>航次</a:t>
            </a:r>
            <a:r>
              <a:rPr lang="en-US" altLang="zh-CN"/>
              <a:t>4</a:t>
            </a:r>
            <a:r>
              <a:rPr lang="zh-CN" altLang="en-US"/>
              <a:t>（未完）第</a:t>
            </a:r>
            <a:r>
              <a:rPr lang="en-US" altLang="zh-CN"/>
              <a:t>4</a:t>
            </a:r>
            <a:r>
              <a:rPr lang="zh-CN" altLang="en-US"/>
              <a:t>航次</a:t>
            </a:r>
            <a:br>
              <a:rPr lang="zh-CN" altLang="en-US"/>
            </a:br>
            <a:r>
              <a:rPr lang="zh-CN" altLang="en-US"/>
              <a:t>成本计算单</a:t>
            </a:r>
            <a:br>
              <a:rPr lang="zh-CN" altLang="en-US"/>
            </a:br>
            <a:r>
              <a:rPr lang="zh-CN" altLang="en-US"/>
              <a:t/>
            </a:r>
            <a:br>
              <a:rPr lang="zh-CN" altLang="en-US"/>
            </a:br>
            <a:r>
              <a:rPr lang="zh-CN" altLang="en-US"/>
              <a:t>沿海货运按月计算成本时，当月费用发生额全数列入当月已完航次成本，对于当月未完航次的燃料费用不列入当月发生额。沿海货运按月计算成本示意图见图</a:t>
            </a:r>
            <a:r>
              <a:rPr lang="en-US" altLang="zh-CN"/>
              <a:t>8-1</a:t>
            </a:r>
            <a:r>
              <a:rPr lang="zh-CN" altLang="en-US"/>
              <a:t>。</a:t>
            </a:r>
          </a:p>
        </p:txBody>
      </p:sp>
    </p:spTree>
    <p:extLst>
      <p:ext uri="{BB962C8B-B14F-4D97-AF65-F5344CB8AC3E}">
        <p14:creationId xmlns:p14="http://schemas.microsoft.com/office/powerpoint/2010/main" val="215891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788FF-925A-47DC-B7A6-57BDE1B106D4}" type="slidenum">
              <a:rPr lang="en-US" altLang="zh-CN"/>
              <a:pPr/>
              <a:t>33</a:t>
            </a:fld>
            <a:endParaRPr lang="en-US" altLang="zh-CN"/>
          </a:p>
        </p:txBody>
      </p:sp>
      <p:sp>
        <p:nvSpPr>
          <p:cNvPr id="418818" name="Rectangle 2"/>
          <p:cNvSpPr>
            <a:spLocks noGrp="1" noRot="1" noChangeAspect="1" noChangeArrowheads="1" noTextEdit="1"/>
          </p:cNvSpPr>
          <p:nvPr>
            <p:ph type="sldImg"/>
          </p:nvPr>
        </p:nvSpPr>
        <p:spPr>
          <a:xfrm>
            <a:off x="381000" y="685800"/>
            <a:ext cx="6096000" cy="3429000"/>
          </a:xfrm>
          <a:ln/>
        </p:spPr>
      </p:sp>
      <p:sp>
        <p:nvSpPr>
          <p:cNvPr id="418819" name="Rectangle 3"/>
          <p:cNvSpPr>
            <a:spLocks noGrp="1" noChangeArrowheads="1"/>
          </p:cNvSpPr>
          <p:nvPr>
            <p:ph type="body" idx="1"/>
          </p:nvPr>
        </p:nvSpPr>
        <p:spPr/>
        <p:txBody>
          <a:bodyPr/>
          <a:lstStyle/>
          <a:p>
            <a:r>
              <a:rPr lang="zh-CN" altLang="en-US" sz="1000"/>
              <a:t>一、成本计算项目的设置</a:t>
            </a:r>
            <a:br>
              <a:rPr lang="zh-CN" altLang="en-US" sz="1000"/>
            </a:br>
            <a:r>
              <a:rPr lang="zh-CN" altLang="en-US" sz="1000"/>
              <a:t>海运成本分为船舶费用和营运间接费用两类。</a:t>
            </a:r>
            <a:br>
              <a:rPr lang="zh-CN" altLang="en-US" sz="1000"/>
            </a:br>
            <a:r>
              <a:rPr lang="zh-CN" altLang="en-US" sz="1000"/>
              <a:t>（</a:t>
            </a:r>
            <a:r>
              <a:rPr lang="en-US" altLang="zh-CN" sz="1000"/>
              <a:t>1</a:t>
            </a:r>
            <a:r>
              <a:rPr lang="zh-CN" altLang="en-US" sz="1000"/>
              <a:t>）船舶费用  是指运输船舶从事运输业务所发生的各项费用，包括为保持船舶正常营运状态而发生的船舶经常性费用、船舶在航行过程中所发生的航行费用以及船舶在各港口所发生的港口费用和代理业务费用。</a:t>
            </a:r>
            <a:br>
              <a:rPr lang="zh-CN" altLang="en-US" sz="1000"/>
            </a:br>
            <a:r>
              <a:rPr lang="zh-CN" altLang="en-US" sz="1000"/>
              <a:t>（</a:t>
            </a:r>
            <a:r>
              <a:rPr lang="en-US" altLang="zh-CN" sz="1000"/>
              <a:t>2</a:t>
            </a:r>
            <a:r>
              <a:rPr lang="zh-CN" altLang="en-US" sz="1000"/>
              <a:t>）营运间接费用  是指企业为管理和组织经营业务所发生的各项营运费用和业务费用。</a:t>
            </a:r>
            <a:br>
              <a:rPr lang="zh-CN" altLang="en-US" sz="1000"/>
            </a:br>
            <a:r>
              <a:rPr lang="zh-CN" altLang="en-US" sz="1000"/>
              <a:t>远洋货运企业因为要计算航次成本，因此，还须将船舶费用分为“航次运行费用”和“船舶固定费用”两部分，且下面各设若干费用项目。船舶固定费用则需要通过分摊的方式，计入各航次成本。</a:t>
            </a:r>
          </a:p>
          <a:p>
            <a:endParaRPr lang="en-US" altLang="zh-CN"/>
          </a:p>
        </p:txBody>
      </p:sp>
    </p:spTree>
    <p:extLst>
      <p:ext uri="{BB962C8B-B14F-4D97-AF65-F5344CB8AC3E}">
        <p14:creationId xmlns:p14="http://schemas.microsoft.com/office/powerpoint/2010/main" val="755565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spcAft>
                <a:spcPts val="0"/>
              </a:spcAft>
            </a:pPr>
            <a:r>
              <a:rPr lang="zh-CN" altLang="zh-CN" sz="1200" kern="100" dirty="0" smtClean="0">
                <a:latin typeface="Times New Roman"/>
                <a:ea typeface="宋体"/>
              </a:rPr>
              <a:t>集装箱固定费用是保持集装箱良好使用状态所发生的经常性维持费用，如集装箱的港口堆存费、集装箱折旧费、修理费、保险费、租费等。集装箱固定费用需单独归集，按照集装箱船装用集装箱的箱天数，或标准箱天数比例分摊负担。</a:t>
            </a:r>
          </a:p>
          <a:p>
            <a:pPr indent="269875" algn="just">
              <a:spcAft>
                <a:spcPts val="0"/>
              </a:spcAft>
            </a:pPr>
            <a:r>
              <a:rPr lang="zh-CN" altLang="zh-CN" sz="1200" kern="100" dirty="0" smtClean="0">
                <a:latin typeface="Times New Roman"/>
                <a:ea typeface="宋体"/>
              </a:rPr>
              <a:t>集装箱海运成本的计算，除增设“集装箱固定费用”项目外，还要在“航次运行费用”内增设“集装箱货物费”项目，计算集装箱船舶在航次运行过程中发生的有关集装箱运输的业务费用，如集装箱的绑扎费、拆绑费、封箱费、并箱费、运费、码头费等，按发生的航次归集，直接计入船舶航次运输成本。</a:t>
            </a:r>
          </a:p>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39</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C542AC1-D180-4F37-8785-F68E568A4B38}" type="slidenum">
              <a:rPr lang="en-US" altLang="zh-CN" smtClean="0"/>
              <a:pPr/>
              <a:t>40</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8" name="图片 1"/>
          <p:cNvPicPr>
            <a:picLocks noChangeAspect="1"/>
          </p:cNvPicPr>
          <p:nvPr/>
        </p:nvPicPr>
        <p:blipFill rotWithShape="1">
          <a:blip r:embed="rId2" cstate="print">
            <a:lum bright="30000" contrast="-40000"/>
          </a:blip>
          <a:srcRect/>
          <a:stretch/>
        </p:blipFill>
        <p:spPr bwMode="auto">
          <a:xfrm>
            <a:off x="-7938" y="0"/>
            <a:ext cx="12199937" cy="6858000"/>
          </a:xfrm>
          <a:prstGeom prst="rect">
            <a:avLst/>
          </a:prstGeom>
          <a:noFill/>
          <a:ln w="9525">
            <a:noFill/>
            <a:miter lim="800000"/>
            <a:headEnd/>
            <a:tailEnd/>
          </a:ln>
        </p:spPr>
      </p:pic>
      <p:sp>
        <p:nvSpPr>
          <p:cNvPr id="4" name="KSO_FD"/>
          <p:cNvSpPr>
            <a:spLocks noGrp="1"/>
          </p:cNvSpPr>
          <p:nvPr>
            <p:ph type="dt" sz="half" idx="10"/>
          </p:nvPr>
        </p:nvSpPr>
        <p:spPr/>
        <p:txBody>
          <a:bodyPr/>
          <a:lstStyle/>
          <a:p>
            <a:endParaRPr lang="en-US" altLang="zh-CN"/>
          </a:p>
        </p:txBody>
      </p:sp>
      <p:sp>
        <p:nvSpPr>
          <p:cNvPr id="5" name="KSO_FT"/>
          <p:cNvSpPr>
            <a:spLocks noGrp="1"/>
          </p:cNvSpPr>
          <p:nvPr>
            <p:ph type="ftr" sz="quarter" idx="11"/>
          </p:nvPr>
        </p:nvSpPr>
        <p:spPr/>
        <p:txBody>
          <a:bodyPr/>
          <a:lstStyle/>
          <a:p>
            <a:endParaRPr lang="en-US" altLang="zh-CN"/>
          </a:p>
        </p:txBody>
      </p:sp>
      <p:sp>
        <p:nvSpPr>
          <p:cNvPr id="6" name="KSO_FN"/>
          <p:cNvSpPr>
            <a:spLocks noGrp="1"/>
          </p:cNvSpPr>
          <p:nvPr>
            <p:ph type="sldNum" sz="quarter" idx="12"/>
          </p:nvPr>
        </p:nvSpPr>
        <p:spPr/>
        <p:txBody>
          <a:bodyPr/>
          <a:lstStyle/>
          <a:p>
            <a:fld id="{EA356213-D033-43EE-B09A-B5B5FC42CD5D}" type="slidenum">
              <a:rPr lang="en-US" altLang="zh-CN" smtClean="0"/>
              <a:pPr/>
              <a:t>‹#›</a:t>
            </a:fld>
            <a:endParaRPr lang="en-US" altLang="zh-CN"/>
          </a:p>
        </p:txBody>
      </p:sp>
      <p:sp>
        <p:nvSpPr>
          <p:cNvPr id="3" name="KSO_CT2"/>
          <p:cNvSpPr>
            <a:spLocks noGrp="1"/>
          </p:cNvSpPr>
          <p:nvPr>
            <p:ph type="subTitle" idx="1" hasCustomPrompt="1"/>
          </p:nvPr>
        </p:nvSpPr>
        <p:spPr>
          <a:xfrm>
            <a:off x="5041900" y="3269977"/>
            <a:ext cx="6438900" cy="467211"/>
          </a:xfrm>
          <a:noFill/>
        </p:spPr>
        <p:txBody>
          <a:bodyPr>
            <a:noAutofit/>
          </a:bodyPr>
          <a:lstStyle>
            <a:lvl1pPr marL="0" indent="0" algn="ctr">
              <a:buNone/>
              <a:defRPr sz="2000" b="0">
                <a:solidFill>
                  <a:schemeClr val="tx1"/>
                </a:solidFill>
                <a:effectLst/>
                <a:latin typeface="+mn-ea"/>
                <a:ea typeface="+mn-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smtClean="0"/>
              <a:t>单击此处添加您的副标题</a:t>
            </a:r>
          </a:p>
        </p:txBody>
      </p:sp>
      <p:sp>
        <p:nvSpPr>
          <p:cNvPr id="7" name="KSO_CT1"/>
          <p:cNvSpPr>
            <a:spLocks noGrp="1"/>
          </p:cNvSpPr>
          <p:nvPr>
            <p:ph type="title" hasCustomPrompt="1"/>
          </p:nvPr>
        </p:nvSpPr>
        <p:spPr>
          <a:xfrm>
            <a:off x="5041900" y="1809750"/>
            <a:ext cx="6438900" cy="1463405"/>
          </a:xfrm>
        </p:spPr>
        <p:txBody>
          <a:bodyPr>
            <a:noAutofit/>
          </a:bodyPr>
          <a:lstStyle>
            <a:lvl1pPr algn="ctr">
              <a:lnSpc>
                <a:spcPct val="100000"/>
              </a:lnSpc>
              <a:defRPr sz="3600" b="1" kern="1000" baseline="0">
                <a:solidFill>
                  <a:schemeClr val="accent1"/>
                </a:solidFill>
                <a:effectLst/>
                <a:latin typeface="+mj-ea"/>
                <a:ea typeface="+mj-ea"/>
              </a:defRPr>
            </a:lvl1pPr>
          </a:lstStyle>
          <a:p>
            <a:r>
              <a:rPr lang="zh-CN" altLang="en-US" dirty="0" smtClean="0"/>
              <a:t>单击此处添加您的标题文字</a:t>
            </a:r>
            <a:endParaRPr lang="zh-CN" altLang="en-US" dirty="0"/>
          </a:p>
        </p:txBody>
      </p:sp>
    </p:spTree>
    <p:extLst>
      <p:ext uri="{BB962C8B-B14F-4D97-AF65-F5344CB8AC3E}">
        <p14:creationId xmlns:p14="http://schemas.microsoft.com/office/powerpoint/2010/main" val="135590143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4967">
          <p15:clr>
            <a:srgbClr val="FBAE40"/>
          </p15:clr>
        </p15:guide>
        <p15:guide id="2" orient="horz" pos="2160">
          <p15:clr>
            <a:srgbClr val="FBAE40"/>
          </p15:clr>
        </p15:guide>
        <p15:guide id="3" pos="662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9436" y="1376362"/>
            <a:ext cx="5157787" cy="823912"/>
          </a:xfr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KSO_BC1"/>
          <p:cNvSpPr>
            <a:spLocks noGrp="1"/>
          </p:cNvSpPr>
          <p:nvPr>
            <p:ph sz="half" idx="2"/>
          </p:nvPr>
        </p:nvSpPr>
        <p:spPr>
          <a:xfrm>
            <a:off x="1099436" y="2200274"/>
            <a:ext cx="5157787" cy="3684588"/>
          </a:xfrm>
        </p:spPr>
        <p:txBody>
          <a:bodyPr/>
          <a:lstStyle/>
          <a:p>
            <a:pPr lvl="0"/>
            <a:r>
              <a:rPr lang="zh-CN" altLang="en-US" smtClean="0"/>
              <a:t>单击此处编辑母版文本样式</a:t>
            </a:r>
          </a:p>
          <a:p>
            <a:pPr lvl="1"/>
            <a:r>
              <a:rPr lang="zh-CN" altLang="en-US" smtClean="0"/>
              <a:t>第二级</a:t>
            </a:r>
          </a:p>
        </p:txBody>
      </p:sp>
      <p:sp>
        <p:nvSpPr>
          <p:cNvPr id="5" name="Text Placeholder 4"/>
          <p:cNvSpPr>
            <a:spLocks noGrp="1"/>
          </p:cNvSpPr>
          <p:nvPr>
            <p:ph type="body" sz="quarter" idx="3"/>
          </p:nvPr>
        </p:nvSpPr>
        <p:spPr>
          <a:xfrm>
            <a:off x="6431847" y="1376362"/>
            <a:ext cx="5183188" cy="823912"/>
          </a:xfr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KSO_BC2"/>
          <p:cNvSpPr>
            <a:spLocks noGrp="1"/>
          </p:cNvSpPr>
          <p:nvPr>
            <p:ph sz="quarter" idx="4"/>
          </p:nvPr>
        </p:nvSpPr>
        <p:spPr>
          <a:xfrm>
            <a:off x="6431847" y="2200274"/>
            <a:ext cx="5183188" cy="3684588"/>
          </a:xfrm>
        </p:spPr>
        <p:txBody>
          <a:bodyPr/>
          <a:lstStyle/>
          <a:p>
            <a:pPr lvl="0"/>
            <a:r>
              <a:rPr lang="zh-CN" altLang="en-US" smtClean="0"/>
              <a:t>单击此处编辑母版文本样式</a:t>
            </a:r>
          </a:p>
          <a:p>
            <a:pPr lvl="1"/>
            <a:r>
              <a:rPr lang="zh-CN" altLang="en-US" smtClean="0"/>
              <a:t>第二级</a:t>
            </a:r>
          </a:p>
        </p:txBody>
      </p:sp>
      <p:sp>
        <p:nvSpPr>
          <p:cNvPr id="7" name="KSO_FD"/>
          <p:cNvSpPr>
            <a:spLocks noGrp="1"/>
          </p:cNvSpPr>
          <p:nvPr>
            <p:ph type="dt" sz="half" idx="10"/>
          </p:nvPr>
        </p:nvSpPr>
        <p:spPr/>
        <p:txBody>
          <a:bodyPr/>
          <a:lstStyle/>
          <a:p>
            <a:endParaRPr lang="en-US" altLang="zh-CN"/>
          </a:p>
        </p:txBody>
      </p:sp>
      <p:sp>
        <p:nvSpPr>
          <p:cNvPr id="8" name="KSO_FT"/>
          <p:cNvSpPr>
            <a:spLocks noGrp="1"/>
          </p:cNvSpPr>
          <p:nvPr>
            <p:ph type="ftr" sz="quarter" idx="11"/>
          </p:nvPr>
        </p:nvSpPr>
        <p:spPr/>
        <p:txBody>
          <a:bodyPr/>
          <a:lstStyle/>
          <a:p>
            <a:endParaRPr lang="en-US" altLang="zh-CN"/>
          </a:p>
        </p:txBody>
      </p:sp>
      <p:sp>
        <p:nvSpPr>
          <p:cNvPr id="9" name="KSO_FN"/>
          <p:cNvSpPr>
            <a:spLocks noGrp="1"/>
          </p:cNvSpPr>
          <p:nvPr>
            <p:ph type="sldNum" sz="quarter" idx="12"/>
          </p:nvPr>
        </p:nvSpPr>
        <p:spPr/>
        <p:txBody>
          <a:bodyPr/>
          <a:lstStyle/>
          <a:p>
            <a:fld id="{B9ECFC42-BB14-4EFE-A854-81C0F21AA844}" type="slidenum">
              <a:rPr lang="en-US" altLang="zh-CN" smtClean="0"/>
              <a:pPr/>
              <a:t>‹#›</a:t>
            </a:fld>
            <a:endParaRPr lang="en-US" altLang="zh-CN"/>
          </a:p>
        </p:txBody>
      </p:sp>
    </p:spTree>
    <p:extLst>
      <p:ext uri="{BB962C8B-B14F-4D97-AF65-F5344CB8AC3E}">
        <p14:creationId xmlns:p14="http://schemas.microsoft.com/office/powerpoint/2010/main" val="44350021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1399823" y="1244603"/>
            <a:ext cx="5080000" cy="4932363"/>
          </a:xfrm>
        </p:spPr>
        <p:txBody>
          <a:bodyPr/>
          <a:lstStyle/>
          <a:p>
            <a:pPr lvl="0"/>
            <a:r>
              <a:rPr lang="zh-CN" altLang="en-US" smtClean="0"/>
              <a:t>单击此处编辑母版文本样式</a:t>
            </a:r>
          </a:p>
          <a:p>
            <a:pPr lvl="1"/>
            <a:r>
              <a:rPr lang="zh-CN" altLang="en-US" smtClean="0"/>
              <a:t>第二级</a:t>
            </a:r>
          </a:p>
        </p:txBody>
      </p:sp>
      <p:sp>
        <p:nvSpPr>
          <p:cNvPr id="4" name="KSO_BC2"/>
          <p:cNvSpPr>
            <a:spLocks noGrp="1"/>
          </p:cNvSpPr>
          <p:nvPr>
            <p:ph sz="half" idx="2"/>
          </p:nvPr>
        </p:nvSpPr>
        <p:spPr>
          <a:xfrm>
            <a:off x="6519334" y="1244603"/>
            <a:ext cx="5094116" cy="4932363"/>
          </a:xfrm>
        </p:spPr>
        <p:txBody>
          <a:bodyPr/>
          <a:lstStyle/>
          <a:p>
            <a:pPr lvl="0"/>
            <a:r>
              <a:rPr lang="zh-CN" altLang="en-US" smtClean="0"/>
              <a:t>单击此处编辑母版文本样式</a:t>
            </a:r>
          </a:p>
          <a:p>
            <a:pPr lvl="1"/>
            <a:r>
              <a:rPr lang="zh-CN" altLang="en-US" smtClean="0"/>
              <a:t>第二级</a:t>
            </a:r>
          </a:p>
        </p:txBody>
      </p:sp>
      <p:sp>
        <p:nvSpPr>
          <p:cNvPr id="5" name="KSO_FD"/>
          <p:cNvSpPr>
            <a:spLocks noGrp="1"/>
          </p:cNvSpPr>
          <p:nvPr>
            <p:ph type="dt" sz="half" idx="10"/>
          </p:nvPr>
        </p:nvSpPr>
        <p:spPr/>
        <p:txBody>
          <a:bodyPr/>
          <a:lstStyle/>
          <a:p>
            <a:endParaRPr lang="en-US" altLang="zh-CN"/>
          </a:p>
        </p:txBody>
      </p:sp>
      <p:sp>
        <p:nvSpPr>
          <p:cNvPr id="6" name="KSO_FT"/>
          <p:cNvSpPr>
            <a:spLocks noGrp="1"/>
          </p:cNvSpPr>
          <p:nvPr>
            <p:ph type="ftr" sz="quarter" idx="11"/>
          </p:nvPr>
        </p:nvSpPr>
        <p:spPr/>
        <p:txBody>
          <a:bodyPr/>
          <a:lstStyle/>
          <a:p>
            <a:endParaRPr lang="en-US" altLang="zh-CN"/>
          </a:p>
        </p:txBody>
      </p:sp>
      <p:sp>
        <p:nvSpPr>
          <p:cNvPr id="7" name="KSO_FN"/>
          <p:cNvSpPr>
            <a:spLocks noGrp="1"/>
          </p:cNvSpPr>
          <p:nvPr>
            <p:ph type="sldNum" sz="quarter" idx="12"/>
          </p:nvPr>
        </p:nvSpPr>
        <p:spPr/>
        <p:txBody>
          <a:bodyPr/>
          <a:lstStyle/>
          <a:p>
            <a:fld id="{01DF15D7-F75D-4320-8394-EE4CA08B7DF9}" type="slidenum">
              <a:rPr lang="en-US" altLang="zh-CN" smtClean="0"/>
              <a:pPr/>
              <a:t>‹#›</a:t>
            </a:fld>
            <a:endParaRPr lang="en-US" altLang="zh-CN"/>
          </a:p>
        </p:txBody>
      </p:sp>
    </p:spTree>
    <p:extLst>
      <p:ext uri="{BB962C8B-B14F-4D97-AF65-F5344CB8AC3E}">
        <p14:creationId xmlns:p14="http://schemas.microsoft.com/office/powerpoint/2010/main" val="3397854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1" y="533402"/>
            <a:ext cx="3932237" cy="1600200"/>
          </a:xfrm>
        </p:spPr>
        <p:txBody>
          <a:bodyPr anchor="b"/>
          <a:lstStyle>
            <a:lvl1pPr>
              <a:defRPr sz="2400"/>
            </a:lvl1pPr>
          </a:lstStyle>
          <a:p>
            <a:r>
              <a:rPr lang="zh-CN" altLang="en-US" smtClean="0"/>
              <a:t>单击此处编辑母版标题样式</a:t>
            </a:r>
            <a:endParaRPr lang="en-US" dirty="0"/>
          </a:p>
        </p:txBody>
      </p:sp>
      <p:sp>
        <p:nvSpPr>
          <p:cNvPr id="3" name="KSO_BC1"/>
          <p:cNvSpPr>
            <a:spLocks noGrp="1"/>
          </p:cNvSpPr>
          <p:nvPr>
            <p:ph idx="1"/>
          </p:nvPr>
        </p:nvSpPr>
        <p:spPr>
          <a:xfrm>
            <a:off x="5487989" y="1063631"/>
            <a:ext cx="6172200" cy="4873625"/>
          </a:xfr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p:txBody>
      </p:sp>
      <p:sp>
        <p:nvSpPr>
          <p:cNvPr id="4" name="KSO_BC2"/>
          <p:cNvSpPr>
            <a:spLocks noGrp="1"/>
          </p:cNvSpPr>
          <p:nvPr>
            <p:ph type="body" sz="half" idx="2"/>
          </p:nvPr>
        </p:nvSpPr>
        <p:spPr>
          <a:xfrm>
            <a:off x="1144591" y="21336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KSO_FD"/>
          <p:cNvSpPr>
            <a:spLocks noGrp="1"/>
          </p:cNvSpPr>
          <p:nvPr>
            <p:ph type="dt" sz="half" idx="10"/>
          </p:nvPr>
        </p:nvSpPr>
        <p:spPr/>
        <p:txBody>
          <a:bodyPr/>
          <a:lstStyle/>
          <a:p>
            <a:endParaRPr lang="en-US" altLang="zh-CN"/>
          </a:p>
        </p:txBody>
      </p:sp>
      <p:sp>
        <p:nvSpPr>
          <p:cNvPr id="6" name="KSO_FT"/>
          <p:cNvSpPr>
            <a:spLocks noGrp="1"/>
          </p:cNvSpPr>
          <p:nvPr>
            <p:ph type="ftr" sz="quarter" idx="11"/>
          </p:nvPr>
        </p:nvSpPr>
        <p:spPr/>
        <p:txBody>
          <a:bodyPr/>
          <a:lstStyle/>
          <a:p>
            <a:endParaRPr lang="en-US" altLang="zh-CN"/>
          </a:p>
        </p:txBody>
      </p:sp>
      <p:sp>
        <p:nvSpPr>
          <p:cNvPr id="7" name="KSO_FN"/>
          <p:cNvSpPr>
            <a:spLocks noGrp="1"/>
          </p:cNvSpPr>
          <p:nvPr>
            <p:ph type="sldNum" sz="quarter" idx="12"/>
          </p:nvPr>
        </p:nvSpPr>
        <p:spPr/>
        <p:txBody>
          <a:bodyPr/>
          <a:lstStyle/>
          <a:p>
            <a:fld id="{22AA9937-6BCE-4674-A42D-107B20D94FF1}" type="slidenum">
              <a:rPr lang="en-US" altLang="zh-CN" smtClean="0"/>
              <a:pPr/>
              <a:t>‹#›</a:t>
            </a:fld>
            <a:endParaRPr lang="en-US" altLang="zh-CN"/>
          </a:p>
        </p:txBody>
      </p:sp>
    </p:spTree>
    <p:extLst>
      <p:ext uri="{BB962C8B-B14F-4D97-AF65-F5344CB8AC3E}">
        <p14:creationId xmlns:p14="http://schemas.microsoft.com/office/powerpoint/2010/main" val="181041621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p:spPr>
        <p:txBody>
          <a:bodyPr anchor="b"/>
          <a:lstStyle>
            <a:lvl1pPr>
              <a:defRPr sz="2400"/>
            </a:lvl1pPr>
          </a:lstStyle>
          <a:p>
            <a:r>
              <a:rPr lang="zh-CN" altLang="en-US" dirty="0" smtClean="0"/>
              <a:t>单击此处编辑母版标题样式</a:t>
            </a:r>
            <a:endParaRPr lang="en-US" dirty="0"/>
          </a:p>
        </p:txBody>
      </p:sp>
      <p:sp>
        <p:nvSpPr>
          <p:cNvPr id="3" name="KSO_BC1"/>
          <p:cNvSpPr>
            <a:spLocks noGrp="1" noChangeAspect="1"/>
          </p:cNvSpPr>
          <p:nvPr>
            <p:ph type="pic" idx="1"/>
          </p:nvPr>
        </p:nvSpPr>
        <p:spPr>
          <a:xfrm>
            <a:off x="5442833"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KSO_BC2"/>
          <p:cNvSpPr>
            <a:spLocks noGrp="1"/>
          </p:cNvSpPr>
          <p:nvPr>
            <p:ph type="body" sz="half" idx="2"/>
          </p:nvPr>
        </p:nvSpPr>
        <p:spPr>
          <a:xfrm>
            <a:off x="1246192"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KSO_FD"/>
          <p:cNvSpPr>
            <a:spLocks noGrp="1"/>
          </p:cNvSpPr>
          <p:nvPr>
            <p:ph type="dt" sz="half" idx="10"/>
          </p:nvPr>
        </p:nvSpPr>
        <p:spPr/>
        <p:txBody>
          <a:bodyPr/>
          <a:lstStyle/>
          <a:p>
            <a:endParaRPr lang="en-US" altLang="zh-CN"/>
          </a:p>
        </p:txBody>
      </p:sp>
      <p:sp>
        <p:nvSpPr>
          <p:cNvPr id="6" name="KSO_FT"/>
          <p:cNvSpPr>
            <a:spLocks noGrp="1"/>
          </p:cNvSpPr>
          <p:nvPr>
            <p:ph type="ftr" sz="quarter" idx="11"/>
          </p:nvPr>
        </p:nvSpPr>
        <p:spPr/>
        <p:txBody>
          <a:bodyPr/>
          <a:lstStyle/>
          <a:p>
            <a:endParaRPr lang="en-US" altLang="zh-CN"/>
          </a:p>
        </p:txBody>
      </p:sp>
      <p:sp>
        <p:nvSpPr>
          <p:cNvPr id="7" name="KSO_FN"/>
          <p:cNvSpPr>
            <a:spLocks noGrp="1"/>
          </p:cNvSpPr>
          <p:nvPr>
            <p:ph type="sldNum" sz="quarter" idx="12"/>
          </p:nvPr>
        </p:nvSpPr>
        <p:spPr/>
        <p:txBody>
          <a:bodyPr/>
          <a:lstStyle/>
          <a:p>
            <a:fld id="{9AADBC2E-3941-49CA-98D1-97D08294096E}" type="slidenum">
              <a:rPr lang="en-US" altLang="zh-CN" smtClean="0"/>
              <a:pPr/>
              <a:t>‹#›</a:t>
            </a:fld>
            <a:endParaRPr lang="en-US" altLang="zh-CN"/>
          </a:p>
        </p:txBody>
      </p:sp>
    </p:spTree>
    <p:extLst>
      <p:ext uri="{BB962C8B-B14F-4D97-AF65-F5344CB8AC3E}">
        <p14:creationId xmlns:p14="http://schemas.microsoft.com/office/powerpoint/2010/main" val="2422150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endParaRPr lang="en-US" altLang="zh-CN"/>
          </a:p>
        </p:txBody>
      </p:sp>
      <p:sp>
        <p:nvSpPr>
          <p:cNvPr id="5" name="KSO_FT"/>
          <p:cNvSpPr>
            <a:spLocks noGrp="1"/>
          </p:cNvSpPr>
          <p:nvPr>
            <p:ph type="ftr" sz="quarter" idx="11"/>
          </p:nvPr>
        </p:nvSpPr>
        <p:spPr/>
        <p:txBody>
          <a:bodyPr/>
          <a:lstStyle/>
          <a:p>
            <a:endParaRPr lang="en-US" altLang="zh-CN"/>
          </a:p>
        </p:txBody>
      </p:sp>
      <p:sp>
        <p:nvSpPr>
          <p:cNvPr id="6" name="KSO_FN"/>
          <p:cNvSpPr>
            <a:spLocks noGrp="1"/>
          </p:cNvSpPr>
          <p:nvPr>
            <p:ph type="sldNum" sz="quarter" idx="12"/>
          </p:nvPr>
        </p:nvSpPr>
        <p:spPr/>
        <p:txBody>
          <a:bodyPr/>
          <a:lstStyle/>
          <a:p>
            <a:fld id="{7C30A603-B775-425B-8819-BFD603FFEE3C}" type="slidenum">
              <a:rPr lang="en-US" altLang="zh-CN" smtClean="0"/>
              <a:pPr/>
              <a:t>‹#›</a:t>
            </a:fld>
            <a:endParaRPr lang="en-US" altLang="zh-CN"/>
          </a:p>
        </p:txBody>
      </p:sp>
    </p:spTree>
    <p:extLst>
      <p:ext uri="{BB962C8B-B14F-4D97-AF65-F5344CB8AC3E}">
        <p14:creationId xmlns:p14="http://schemas.microsoft.com/office/powerpoint/2010/main" val="2690095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171291" y="365125"/>
            <a:ext cx="1182511" cy="5811838"/>
          </a:xfrm>
        </p:spPr>
        <p:txBody>
          <a:bodyPr vert="eaVert"/>
          <a:lstStyle/>
          <a:p>
            <a:r>
              <a:rPr lang="zh-CN" altLang="en-US" smtClean="0"/>
              <a:t>单击此处编辑母版标题样式</a:t>
            </a:r>
            <a:endParaRPr lang="en-US" dirty="0"/>
          </a:p>
        </p:txBody>
      </p:sp>
      <p:sp>
        <p:nvSpPr>
          <p:cNvPr id="3" name="KSO_BC1"/>
          <p:cNvSpPr>
            <a:spLocks noGrp="1"/>
          </p:cNvSpPr>
          <p:nvPr>
            <p:ph type="body" orient="vert" idx="1"/>
          </p:nvPr>
        </p:nvSpPr>
        <p:spPr>
          <a:xfrm>
            <a:off x="2113843" y="365125"/>
            <a:ext cx="7933269" cy="5811838"/>
          </a:xfrm>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endParaRPr lang="en-US" altLang="zh-CN"/>
          </a:p>
        </p:txBody>
      </p:sp>
      <p:sp>
        <p:nvSpPr>
          <p:cNvPr id="5" name="KSO_FT"/>
          <p:cNvSpPr>
            <a:spLocks noGrp="1"/>
          </p:cNvSpPr>
          <p:nvPr>
            <p:ph type="ftr" sz="quarter" idx="11"/>
          </p:nvPr>
        </p:nvSpPr>
        <p:spPr/>
        <p:txBody>
          <a:bodyPr/>
          <a:lstStyle/>
          <a:p>
            <a:endParaRPr lang="en-US" altLang="zh-CN"/>
          </a:p>
        </p:txBody>
      </p:sp>
      <p:sp>
        <p:nvSpPr>
          <p:cNvPr id="6" name="KSO_FN"/>
          <p:cNvSpPr>
            <a:spLocks noGrp="1"/>
          </p:cNvSpPr>
          <p:nvPr>
            <p:ph type="sldNum" sz="quarter" idx="12"/>
          </p:nvPr>
        </p:nvSpPr>
        <p:spPr/>
        <p:txBody>
          <a:bodyPr/>
          <a:lstStyle/>
          <a:p>
            <a:fld id="{A98B8EAC-0244-408C-8A3C-562469C9625F}" type="slidenum">
              <a:rPr lang="en-US" altLang="zh-CN" smtClean="0"/>
              <a:pPr/>
              <a:t>‹#›</a:t>
            </a:fld>
            <a:endParaRPr lang="en-US" altLang="zh-CN"/>
          </a:p>
        </p:txBody>
      </p:sp>
    </p:spTree>
    <p:extLst>
      <p:ext uri="{BB962C8B-B14F-4D97-AF65-F5344CB8AC3E}">
        <p14:creationId xmlns:p14="http://schemas.microsoft.com/office/powerpoint/2010/main" val="3240631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fld id="{8419CBE0-93CF-420F-B612-151D70949328}" type="slidenum">
              <a:rPr lang="ko-KR" altLang="en-US" smtClean="0"/>
              <a:pPr/>
              <a:t>‹#›</a:t>
            </a:fld>
            <a:endParaRPr lang="en-US" altLang="ko-KR"/>
          </a:p>
        </p:txBody>
      </p:sp>
      <p:sp>
        <p:nvSpPr>
          <p:cNvPr id="10" name="KSO_BT1"/>
          <p:cNvSpPr>
            <a:spLocks noGrp="1"/>
          </p:cNvSpPr>
          <p:nvPr>
            <p:ph type="title"/>
          </p:nvPr>
        </p:nvSpPr>
        <p:spPr>
          <a:xfrm>
            <a:off x="5159896" y="5409220"/>
            <a:ext cx="6541996" cy="428600"/>
          </a:xfrm>
        </p:spPr>
        <p:txBody>
          <a:bodyPr anchor="b"/>
          <a:lstStyle>
            <a:lvl1pPr algn="r">
              <a:buFont typeface="Wingdings" pitchFamily="2" charset="2"/>
              <a:buChar char="Ø"/>
              <a:defRPr sz="2400">
                <a:solidFill>
                  <a:schemeClr val="bg1"/>
                </a:solidFill>
                <a:latin typeface="宋体" pitchFamily="2" charset="-122"/>
                <a:ea typeface="宋体" pitchFamily="2" charset="-122"/>
              </a:defRPr>
            </a:lvl1pPr>
          </a:lstStyle>
          <a:p>
            <a:r>
              <a:rPr lang="zh-CN" altLang="en-US" dirty="0" smtClean="0"/>
              <a:t>单击此处编辑母版标题样式</a:t>
            </a:r>
            <a:endParaRPr lang="en-US" dirty="0"/>
          </a:p>
        </p:txBody>
      </p:sp>
      <p:sp>
        <p:nvSpPr>
          <p:cNvPr id="11" name="文本框 3"/>
          <p:cNvSpPr txBox="1"/>
          <p:nvPr userDrawn="1"/>
        </p:nvSpPr>
        <p:spPr>
          <a:xfrm>
            <a:off x="0" y="351384"/>
            <a:ext cx="3865162" cy="372410"/>
          </a:xfrm>
          <a:prstGeom prst="rect">
            <a:avLst/>
          </a:prstGeom>
          <a:noFill/>
        </p:spPr>
        <p:txBody>
          <a:bodyPr wrap="none" rtlCol="0">
            <a:spAutoFit/>
          </a:bodyPr>
          <a:lstStyle/>
          <a:p>
            <a:pPr>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一组海洋货运的图片</a:t>
            </a:r>
            <a:endParaRPr lang="zh-CN" altLang="en-US" sz="1400" dirty="0" smtClean="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007215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fld id="{8419CBE0-93CF-420F-B612-151D70949328}" type="slidenum">
              <a:rPr lang="ko-KR" altLang="en-US" smtClean="0"/>
              <a:pPr/>
              <a:t>‹#›</a:t>
            </a:fld>
            <a:endParaRPr lang="en-US" altLang="ko-KR"/>
          </a:p>
        </p:txBody>
      </p:sp>
      <p:sp>
        <p:nvSpPr>
          <p:cNvPr id="10" name="KSO_BT1"/>
          <p:cNvSpPr>
            <a:spLocks noGrp="1"/>
          </p:cNvSpPr>
          <p:nvPr>
            <p:ph type="title"/>
          </p:nvPr>
        </p:nvSpPr>
        <p:spPr>
          <a:xfrm>
            <a:off x="5159896" y="5409220"/>
            <a:ext cx="6541996" cy="428600"/>
          </a:xfrm>
        </p:spPr>
        <p:txBody>
          <a:bodyPr anchor="b"/>
          <a:lstStyle>
            <a:lvl1pPr algn="r">
              <a:buFont typeface="Wingdings" pitchFamily="2" charset="2"/>
              <a:buChar char="Ø"/>
              <a:defRPr sz="2400">
                <a:solidFill>
                  <a:schemeClr val="bg1"/>
                </a:solidFill>
                <a:latin typeface="宋体" pitchFamily="2" charset="-122"/>
                <a:ea typeface="宋体" pitchFamily="2" charset="-122"/>
              </a:defRPr>
            </a:lvl1pPr>
          </a:lstStyle>
          <a:p>
            <a:r>
              <a:rPr lang="zh-CN" altLang="en-US" dirty="0" smtClean="0"/>
              <a:t>单击此处编辑母版标题样式</a:t>
            </a:r>
            <a:endParaRPr lang="en-US" dirty="0"/>
          </a:p>
        </p:txBody>
      </p:sp>
    </p:spTree>
    <p:extLst>
      <p:ext uri="{BB962C8B-B14F-4D97-AF65-F5344CB8AC3E}">
        <p14:creationId xmlns:p14="http://schemas.microsoft.com/office/powerpoint/2010/main" val="2007215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A00DC977-4DC1-48A2-ADA7-FABD742351A6}" type="slidenum">
              <a:rPr lang="ko-KR" altLang="en-US"/>
              <a:pPr/>
              <a:t>‹#›</a:t>
            </a:fld>
            <a:endParaRPr lang="en-US" altLang="ko-KR"/>
          </a:p>
        </p:txBody>
      </p:sp>
    </p:spTree>
    <p:extLst>
      <p:ext uri="{BB962C8B-B14F-4D97-AF65-F5344CB8AC3E}">
        <p14:creationId xmlns:p14="http://schemas.microsoft.com/office/powerpoint/2010/main" val="383366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例题">
    <p:spTree>
      <p:nvGrpSpPr>
        <p:cNvPr id="1" name=""/>
        <p:cNvGrpSpPr/>
        <p:nvPr/>
      </p:nvGrpSpPr>
      <p:grpSpPr>
        <a:xfrm>
          <a:off x="0" y="0"/>
          <a:ext cx="0" cy="0"/>
          <a:chOff x="0" y="0"/>
          <a:chExt cx="0" cy="0"/>
        </a:xfrm>
      </p:grpSpPr>
      <p:sp>
        <p:nvSpPr>
          <p:cNvPr id="2" name="KSO_BT1"/>
          <p:cNvSpPr>
            <a:spLocks noGrp="1"/>
          </p:cNvSpPr>
          <p:nvPr>
            <p:ph type="title"/>
          </p:nvPr>
        </p:nvSpPr>
        <p:spPr>
          <a:xfrm>
            <a:off x="1991544" y="1304764"/>
            <a:ext cx="9559816" cy="4216391"/>
          </a:xfr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lvl1pPr indent="828000" algn="l">
              <a:lnSpc>
                <a:spcPct val="120000"/>
              </a:lnSpc>
              <a:defRPr>
                <a:solidFill>
                  <a:srgbClr val="000000"/>
                </a:solidFill>
                <a:latin typeface="楷体" panose="02010609060101010101" pitchFamily="49" charset="-122"/>
                <a:ea typeface="楷体" panose="02010609060101010101" pitchFamily="49" charset="-122"/>
              </a:defRPr>
            </a:lvl1pPr>
          </a:lstStyle>
          <a:p>
            <a:r>
              <a:rPr lang="zh-CN" altLang="en-US" dirty="0" smtClean="0"/>
              <a:t>单击此处编辑母版标题样式</a:t>
            </a:r>
            <a:endParaRPr lang="en-US" dirty="0"/>
          </a:p>
        </p:txBody>
      </p:sp>
      <p:sp>
        <p:nvSpPr>
          <p:cNvPr id="3" name="KSO_FD"/>
          <p:cNvSpPr>
            <a:spLocks noGrp="1"/>
          </p:cNvSpPr>
          <p:nvPr>
            <p:ph type="dt" sz="half" idx="10"/>
          </p:nvPr>
        </p:nvSpPr>
        <p:spPr/>
        <p:txBody>
          <a:bodyPr/>
          <a:lstStyle/>
          <a:p>
            <a:endParaRPr lang="en-US" altLang="zh-CN"/>
          </a:p>
        </p:txBody>
      </p:sp>
      <p:sp>
        <p:nvSpPr>
          <p:cNvPr id="4" name="KSO_FT"/>
          <p:cNvSpPr>
            <a:spLocks noGrp="1"/>
          </p:cNvSpPr>
          <p:nvPr>
            <p:ph type="ftr" sz="quarter" idx="11"/>
          </p:nvPr>
        </p:nvSpPr>
        <p:spPr/>
        <p:txBody>
          <a:bodyPr/>
          <a:lstStyle/>
          <a:p>
            <a:endParaRPr lang="en-US" altLang="zh-CN"/>
          </a:p>
        </p:txBody>
      </p:sp>
      <p:sp>
        <p:nvSpPr>
          <p:cNvPr id="5" name="KSO_FN"/>
          <p:cNvSpPr>
            <a:spLocks noGrp="1"/>
          </p:cNvSpPr>
          <p:nvPr>
            <p:ph type="sldNum" sz="quarter" idx="12"/>
          </p:nvPr>
        </p:nvSpPr>
        <p:spPr/>
        <p:txBody>
          <a:bodyPr/>
          <a:lstStyle/>
          <a:p>
            <a:fld id="{684E58FC-3DF6-4672-8C46-8DD53E5F35D9}" type="slidenum">
              <a:rPr lang="en-US" altLang="zh-CN" smtClean="0"/>
              <a:pPr/>
              <a:t>‹#›</a:t>
            </a:fld>
            <a:endParaRPr lang="en-US" altLang="zh-CN"/>
          </a:p>
        </p:txBody>
      </p:sp>
      <p:grpSp>
        <p:nvGrpSpPr>
          <p:cNvPr id="6" name="Group 3"/>
          <p:cNvGrpSpPr/>
          <p:nvPr userDrawn="1"/>
        </p:nvGrpSpPr>
        <p:grpSpPr>
          <a:xfrm>
            <a:off x="371364" y="1052736"/>
            <a:ext cx="1260140" cy="1367645"/>
            <a:chOff x="2524194" y="2521529"/>
            <a:chExt cx="8742643" cy="9470713"/>
          </a:xfrm>
        </p:grpSpPr>
        <p:grpSp>
          <p:nvGrpSpPr>
            <p:cNvPr id="7" name="Group 33"/>
            <p:cNvGrpSpPr/>
            <p:nvPr/>
          </p:nvGrpSpPr>
          <p:grpSpPr>
            <a:xfrm>
              <a:off x="3800362" y="10064797"/>
              <a:ext cx="745890" cy="991451"/>
              <a:chOff x="9916767" y="11659096"/>
              <a:chExt cx="1032769" cy="1372771"/>
            </a:xfrm>
          </p:grpSpPr>
          <p:sp>
            <p:nvSpPr>
              <p:cNvPr id="75" name="Freeform 1092"/>
              <p:cNvSpPr>
                <a:spLocks noChangeArrowheads="1"/>
              </p:cNvSpPr>
              <p:nvPr/>
            </p:nvSpPr>
            <p:spPr bwMode="auto">
              <a:xfrm>
                <a:off x="9916767" y="12943702"/>
                <a:ext cx="75568" cy="88165"/>
              </a:xfrm>
              <a:custGeom>
                <a:avLst/>
                <a:gdLst>
                  <a:gd name="T0" fmla="*/ 3 w 26"/>
                  <a:gd name="T1" fmla="*/ 0 h 29"/>
                  <a:gd name="T2" fmla="*/ 3 w 26"/>
                  <a:gd name="T3" fmla="*/ 0 h 29"/>
                  <a:gd name="T4" fmla="*/ 3 w 26"/>
                  <a:gd name="T5" fmla="*/ 25 h 29"/>
                  <a:gd name="T6" fmla="*/ 25 w 26"/>
                  <a:gd name="T7" fmla="*/ 13 h 29"/>
                  <a:gd name="T8" fmla="*/ 3 w 26"/>
                  <a:gd name="T9" fmla="*/ 0 h 29"/>
                </a:gdLst>
                <a:ahLst/>
                <a:cxnLst>
                  <a:cxn ang="0">
                    <a:pos x="T0" y="T1"/>
                  </a:cxn>
                  <a:cxn ang="0">
                    <a:pos x="T2" y="T3"/>
                  </a:cxn>
                  <a:cxn ang="0">
                    <a:pos x="T4" y="T5"/>
                  </a:cxn>
                  <a:cxn ang="0">
                    <a:pos x="T6" y="T7"/>
                  </a:cxn>
                  <a:cxn ang="0">
                    <a:pos x="T8" y="T9"/>
                  </a:cxn>
                </a:cxnLst>
                <a:rect l="0" t="0" r="r" b="b"/>
                <a:pathLst>
                  <a:path w="26" h="29">
                    <a:moveTo>
                      <a:pt x="3" y="0"/>
                    </a:moveTo>
                    <a:lnTo>
                      <a:pt x="3" y="0"/>
                    </a:lnTo>
                    <a:cubicBezTo>
                      <a:pt x="3" y="4"/>
                      <a:pt x="0" y="22"/>
                      <a:pt x="3" y="25"/>
                    </a:cubicBezTo>
                    <a:cubicBezTo>
                      <a:pt x="3" y="28"/>
                      <a:pt x="22" y="13"/>
                      <a:pt x="25" y="13"/>
                    </a:cubicBezTo>
                    <a:cubicBezTo>
                      <a:pt x="22" y="7"/>
                      <a:pt x="13" y="0"/>
                      <a:pt x="3" y="0"/>
                    </a:cubicBez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6" name="Freeform 1093"/>
              <p:cNvSpPr>
                <a:spLocks noChangeArrowheads="1"/>
              </p:cNvSpPr>
              <p:nvPr/>
            </p:nvSpPr>
            <p:spPr bwMode="auto">
              <a:xfrm>
                <a:off x="9967144" y="11759852"/>
                <a:ext cx="692717" cy="944566"/>
              </a:xfrm>
              <a:custGeom>
                <a:avLst/>
                <a:gdLst>
                  <a:gd name="T0" fmla="*/ 12 w 243"/>
                  <a:gd name="T1" fmla="*/ 327 h 331"/>
                  <a:gd name="T2" fmla="*/ 12 w 243"/>
                  <a:gd name="T3" fmla="*/ 327 h 331"/>
                  <a:gd name="T4" fmla="*/ 18 w 243"/>
                  <a:gd name="T5" fmla="*/ 330 h 331"/>
                  <a:gd name="T6" fmla="*/ 242 w 243"/>
                  <a:gd name="T7" fmla="*/ 15 h 331"/>
                  <a:gd name="T8" fmla="*/ 224 w 243"/>
                  <a:gd name="T9" fmla="*/ 0 h 331"/>
                  <a:gd name="T10" fmla="*/ 0 w 243"/>
                  <a:gd name="T11" fmla="*/ 315 h 331"/>
                  <a:gd name="T12" fmla="*/ 9 w 243"/>
                  <a:gd name="T13" fmla="*/ 321 h 331"/>
                  <a:gd name="T14" fmla="*/ 12 w 243"/>
                  <a:gd name="T15" fmla="*/ 327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31">
                    <a:moveTo>
                      <a:pt x="12" y="327"/>
                    </a:moveTo>
                    <a:lnTo>
                      <a:pt x="12" y="327"/>
                    </a:lnTo>
                    <a:cubicBezTo>
                      <a:pt x="15" y="327"/>
                      <a:pt x="15" y="330"/>
                      <a:pt x="18" y="330"/>
                    </a:cubicBezTo>
                    <a:cubicBezTo>
                      <a:pt x="242" y="15"/>
                      <a:pt x="242" y="15"/>
                      <a:pt x="242" y="15"/>
                    </a:cubicBezTo>
                    <a:cubicBezTo>
                      <a:pt x="224" y="0"/>
                      <a:pt x="224" y="0"/>
                      <a:pt x="224" y="0"/>
                    </a:cubicBezTo>
                    <a:cubicBezTo>
                      <a:pt x="0" y="315"/>
                      <a:pt x="0" y="315"/>
                      <a:pt x="0" y="315"/>
                    </a:cubicBezTo>
                    <a:cubicBezTo>
                      <a:pt x="9" y="321"/>
                      <a:pt x="9" y="321"/>
                      <a:pt x="9" y="321"/>
                    </a:cubicBezTo>
                    <a:lnTo>
                      <a:pt x="12" y="327"/>
                    </a:ln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7" name="Freeform 1094"/>
              <p:cNvSpPr>
                <a:spLocks noChangeArrowheads="1"/>
              </p:cNvSpPr>
              <p:nvPr/>
            </p:nvSpPr>
            <p:spPr bwMode="auto">
              <a:xfrm>
                <a:off x="10080497" y="11848010"/>
                <a:ext cx="705308" cy="944560"/>
              </a:xfrm>
              <a:custGeom>
                <a:avLst/>
                <a:gdLst>
                  <a:gd name="T0" fmla="*/ 6 w 246"/>
                  <a:gd name="T1" fmla="*/ 318 h 331"/>
                  <a:gd name="T2" fmla="*/ 6 w 246"/>
                  <a:gd name="T3" fmla="*/ 318 h 331"/>
                  <a:gd name="T4" fmla="*/ 18 w 246"/>
                  <a:gd name="T5" fmla="*/ 327 h 331"/>
                  <a:gd name="T6" fmla="*/ 21 w 246"/>
                  <a:gd name="T7" fmla="*/ 330 h 331"/>
                  <a:gd name="T8" fmla="*/ 245 w 246"/>
                  <a:gd name="T9" fmla="*/ 12 h 331"/>
                  <a:gd name="T10" fmla="*/ 224 w 246"/>
                  <a:gd name="T11" fmla="*/ 0 h 331"/>
                  <a:gd name="T12" fmla="*/ 0 w 246"/>
                  <a:gd name="T13" fmla="*/ 315 h 331"/>
                  <a:gd name="T14" fmla="*/ 3 w 246"/>
                  <a:gd name="T15" fmla="*/ 315 h 331"/>
                  <a:gd name="T16" fmla="*/ 6 w 246"/>
                  <a:gd name="T17" fmla="*/ 31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31">
                    <a:moveTo>
                      <a:pt x="6" y="318"/>
                    </a:moveTo>
                    <a:lnTo>
                      <a:pt x="6" y="318"/>
                    </a:lnTo>
                    <a:cubicBezTo>
                      <a:pt x="18" y="327"/>
                      <a:pt x="18" y="327"/>
                      <a:pt x="18" y="327"/>
                    </a:cubicBezTo>
                    <a:cubicBezTo>
                      <a:pt x="18" y="327"/>
                      <a:pt x="18" y="327"/>
                      <a:pt x="21" y="330"/>
                    </a:cubicBezTo>
                    <a:cubicBezTo>
                      <a:pt x="245" y="12"/>
                      <a:pt x="245" y="12"/>
                      <a:pt x="245" y="12"/>
                    </a:cubicBezTo>
                    <a:cubicBezTo>
                      <a:pt x="224" y="0"/>
                      <a:pt x="224" y="0"/>
                      <a:pt x="224" y="0"/>
                    </a:cubicBezTo>
                    <a:cubicBezTo>
                      <a:pt x="0" y="315"/>
                      <a:pt x="0" y="315"/>
                      <a:pt x="0" y="315"/>
                    </a:cubicBezTo>
                    <a:lnTo>
                      <a:pt x="3" y="315"/>
                    </a:lnTo>
                    <a:lnTo>
                      <a:pt x="6" y="318"/>
                    </a:ln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8" name="Freeform 1095"/>
              <p:cNvSpPr>
                <a:spLocks noChangeArrowheads="1"/>
              </p:cNvSpPr>
              <p:nvPr/>
            </p:nvSpPr>
            <p:spPr bwMode="auto">
              <a:xfrm>
                <a:off x="10672451" y="11659096"/>
                <a:ext cx="277085" cy="239294"/>
              </a:xfrm>
              <a:custGeom>
                <a:avLst/>
                <a:gdLst>
                  <a:gd name="T0" fmla="*/ 88 w 95"/>
                  <a:gd name="T1" fmla="*/ 36 h 82"/>
                  <a:gd name="T2" fmla="*/ 88 w 95"/>
                  <a:gd name="T3" fmla="*/ 36 h 82"/>
                  <a:gd name="T4" fmla="*/ 39 w 95"/>
                  <a:gd name="T5" fmla="*/ 2 h 82"/>
                  <a:gd name="T6" fmla="*/ 30 w 95"/>
                  <a:gd name="T7" fmla="*/ 0 h 82"/>
                  <a:gd name="T8" fmla="*/ 21 w 95"/>
                  <a:gd name="T9" fmla="*/ 0 h 82"/>
                  <a:gd name="T10" fmla="*/ 0 w 95"/>
                  <a:gd name="T11" fmla="*/ 27 h 82"/>
                  <a:gd name="T12" fmla="*/ 78 w 95"/>
                  <a:gd name="T13" fmla="*/ 81 h 82"/>
                  <a:gd name="T14" fmla="*/ 94 w 95"/>
                  <a:gd name="T15" fmla="*/ 54 h 82"/>
                  <a:gd name="T16" fmla="*/ 88 w 95"/>
                  <a:gd name="T17"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88" y="36"/>
                    </a:moveTo>
                    <a:lnTo>
                      <a:pt x="88" y="36"/>
                    </a:lnTo>
                    <a:cubicBezTo>
                      <a:pt x="39" y="2"/>
                      <a:pt x="39" y="2"/>
                      <a:pt x="39" y="2"/>
                    </a:cubicBezTo>
                    <a:cubicBezTo>
                      <a:pt x="36" y="0"/>
                      <a:pt x="33" y="0"/>
                      <a:pt x="30" y="0"/>
                    </a:cubicBezTo>
                    <a:cubicBezTo>
                      <a:pt x="27" y="0"/>
                      <a:pt x="24" y="0"/>
                      <a:pt x="21" y="0"/>
                    </a:cubicBezTo>
                    <a:cubicBezTo>
                      <a:pt x="0" y="27"/>
                      <a:pt x="0" y="27"/>
                      <a:pt x="0" y="27"/>
                    </a:cubicBezTo>
                    <a:cubicBezTo>
                      <a:pt x="78" y="81"/>
                      <a:pt x="78" y="81"/>
                      <a:pt x="78" y="81"/>
                    </a:cubicBezTo>
                    <a:cubicBezTo>
                      <a:pt x="94" y="54"/>
                      <a:pt x="94" y="54"/>
                      <a:pt x="94" y="54"/>
                    </a:cubicBezTo>
                    <a:cubicBezTo>
                      <a:pt x="94" y="48"/>
                      <a:pt x="94" y="39"/>
                      <a:pt x="88" y="36"/>
                    </a:cubicBez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9" name="Freeform 1096"/>
              <p:cNvSpPr>
                <a:spLocks noChangeArrowheads="1"/>
              </p:cNvSpPr>
              <p:nvPr/>
            </p:nvSpPr>
            <p:spPr bwMode="auto">
              <a:xfrm>
                <a:off x="10181258" y="11923578"/>
                <a:ext cx="692708" cy="931969"/>
              </a:xfrm>
              <a:custGeom>
                <a:avLst/>
                <a:gdLst>
                  <a:gd name="T0" fmla="*/ 0 w 243"/>
                  <a:gd name="T1" fmla="*/ 315 h 325"/>
                  <a:gd name="T2" fmla="*/ 0 w 243"/>
                  <a:gd name="T3" fmla="*/ 315 h 325"/>
                  <a:gd name="T4" fmla="*/ 6 w 243"/>
                  <a:gd name="T5" fmla="*/ 318 h 325"/>
                  <a:gd name="T6" fmla="*/ 9 w 243"/>
                  <a:gd name="T7" fmla="*/ 318 h 325"/>
                  <a:gd name="T8" fmla="*/ 18 w 243"/>
                  <a:gd name="T9" fmla="*/ 324 h 325"/>
                  <a:gd name="T10" fmla="*/ 242 w 243"/>
                  <a:gd name="T11" fmla="*/ 12 h 325"/>
                  <a:gd name="T12" fmla="*/ 227 w 243"/>
                  <a:gd name="T13" fmla="*/ 0 h 325"/>
                  <a:gd name="T14" fmla="*/ 0 w 243"/>
                  <a:gd name="T15" fmla="*/ 31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25">
                    <a:moveTo>
                      <a:pt x="0" y="315"/>
                    </a:moveTo>
                    <a:lnTo>
                      <a:pt x="0" y="315"/>
                    </a:lnTo>
                    <a:cubicBezTo>
                      <a:pt x="3" y="315"/>
                      <a:pt x="6" y="315"/>
                      <a:pt x="6" y="318"/>
                    </a:cubicBezTo>
                    <a:cubicBezTo>
                      <a:pt x="9" y="318"/>
                      <a:pt x="9" y="318"/>
                      <a:pt x="9" y="318"/>
                    </a:cubicBezTo>
                    <a:cubicBezTo>
                      <a:pt x="18" y="324"/>
                      <a:pt x="18" y="324"/>
                      <a:pt x="18" y="324"/>
                    </a:cubicBezTo>
                    <a:cubicBezTo>
                      <a:pt x="242" y="12"/>
                      <a:pt x="242" y="12"/>
                      <a:pt x="242" y="12"/>
                    </a:cubicBezTo>
                    <a:cubicBezTo>
                      <a:pt x="227" y="0"/>
                      <a:pt x="227" y="0"/>
                      <a:pt x="227" y="0"/>
                    </a:cubicBezTo>
                    <a:lnTo>
                      <a:pt x="0" y="315"/>
                    </a:ln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80" name="Freeform 1097"/>
              <p:cNvSpPr>
                <a:spLocks noChangeArrowheads="1"/>
              </p:cNvSpPr>
              <p:nvPr/>
            </p:nvSpPr>
            <p:spPr bwMode="auto">
              <a:xfrm>
                <a:off x="9941956" y="12729603"/>
                <a:ext cx="239306" cy="239285"/>
              </a:xfrm>
              <a:custGeom>
                <a:avLst/>
                <a:gdLst>
                  <a:gd name="T0" fmla="*/ 78 w 85"/>
                  <a:gd name="T1" fmla="*/ 48 h 83"/>
                  <a:gd name="T2" fmla="*/ 78 w 85"/>
                  <a:gd name="T3" fmla="*/ 48 h 83"/>
                  <a:gd name="T4" fmla="*/ 51 w 85"/>
                  <a:gd name="T5" fmla="*/ 27 h 83"/>
                  <a:gd name="T6" fmla="*/ 42 w 85"/>
                  <a:gd name="T7" fmla="*/ 21 h 83"/>
                  <a:gd name="T8" fmla="*/ 15 w 85"/>
                  <a:gd name="T9" fmla="*/ 3 h 83"/>
                  <a:gd name="T10" fmla="*/ 15 w 85"/>
                  <a:gd name="T11" fmla="*/ 0 h 83"/>
                  <a:gd name="T12" fmla="*/ 12 w 85"/>
                  <a:gd name="T13" fmla="*/ 0 h 83"/>
                  <a:gd name="T14" fmla="*/ 6 w 85"/>
                  <a:gd name="T15" fmla="*/ 15 h 83"/>
                  <a:gd name="T16" fmla="*/ 3 w 85"/>
                  <a:gd name="T17" fmla="*/ 21 h 83"/>
                  <a:gd name="T18" fmla="*/ 0 w 85"/>
                  <a:gd name="T19" fmla="*/ 57 h 83"/>
                  <a:gd name="T20" fmla="*/ 33 w 85"/>
                  <a:gd name="T21" fmla="*/ 82 h 83"/>
                  <a:gd name="T22" fmla="*/ 63 w 85"/>
                  <a:gd name="T23" fmla="*/ 63 h 83"/>
                  <a:gd name="T24" fmla="*/ 69 w 85"/>
                  <a:gd name="T25" fmla="*/ 60 h 83"/>
                  <a:gd name="T26" fmla="*/ 84 w 85"/>
                  <a:gd name="T27" fmla="*/ 51 h 83"/>
                  <a:gd name="T28" fmla="*/ 81 w 85"/>
                  <a:gd name="T29" fmla="*/ 48 h 83"/>
                  <a:gd name="T30" fmla="*/ 78 w 85"/>
                  <a:gd name="T31"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3">
                    <a:moveTo>
                      <a:pt x="78" y="48"/>
                    </a:moveTo>
                    <a:lnTo>
                      <a:pt x="78" y="48"/>
                    </a:lnTo>
                    <a:cubicBezTo>
                      <a:pt x="69" y="45"/>
                      <a:pt x="57" y="36"/>
                      <a:pt x="51" y="27"/>
                    </a:cubicBezTo>
                    <a:cubicBezTo>
                      <a:pt x="42" y="21"/>
                      <a:pt x="42" y="21"/>
                      <a:pt x="42" y="21"/>
                    </a:cubicBezTo>
                    <a:cubicBezTo>
                      <a:pt x="33" y="18"/>
                      <a:pt x="21" y="9"/>
                      <a:pt x="15" y="3"/>
                    </a:cubicBezTo>
                    <a:lnTo>
                      <a:pt x="15" y="0"/>
                    </a:lnTo>
                    <a:cubicBezTo>
                      <a:pt x="12" y="0"/>
                      <a:pt x="12" y="0"/>
                      <a:pt x="12" y="0"/>
                    </a:cubicBezTo>
                    <a:cubicBezTo>
                      <a:pt x="9" y="0"/>
                      <a:pt x="6" y="6"/>
                      <a:pt x="6" y="15"/>
                    </a:cubicBezTo>
                    <a:cubicBezTo>
                      <a:pt x="3" y="21"/>
                      <a:pt x="3" y="21"/>
                      <a:pt x="3" y="21"/>
                    </a:cubicBezTo>
                    <a:cubicBezTo>
                      <a:pt x="0" y="57"/>
                      <a:pt x="0" y="57"/>
                      <a:pt x="0" y="57"/>
                    </a:cubicBezTo>
                    <a:cubicBezTo>
                      <a:pt x="9" y="60"/>
                      <a:pt x="24" y="66"/>
                      <a:pt x="33" y="82"/>
                    </a:cubicBezTo>
                    <a:cubicBezTo>
                      <a:pt x="63" y="63"/>
                      <a:pt x="63" y="63"/>
                      <a:pt x="63" y="63"/>
                    </a:cubicBezTo>
                    <a:cubicBezTo>
                      <a:pt x="69" y="60"/>
                      <a:pt x="69" y="60"/>
                      <a:pt x="69" y="60"/>
                    </a:cubicBezTo>
                    <a:cubicBezTo>
                      <a:pt x="78" y="57"/>
                      <a:pt x="81" y="54"/>
                      <a:pt x="84" y="51"/>
                    </a:cubicBezTo>
                    <a:cubicBezTo>
                      <a:pt x="81" y="48"/>
                      <a:pt x="81" y="48"/>
                      <a:pt x="81" y="48"/>
                    </a:cubicBezTo>
                    <a:cubicBezTo>
                      <a:pt x="81" y="48"/>
                      <a:pt x="81" y="48"/>
                      <a:pt x="78" y="48"/>
                    </a:cubicBez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8" name="Group 37"/>
            <p:cNvGrpSpPr/>
            <p:nvPr/>
          </p:nvGrpSpPr>
          <p:grpSpPr>
            <a:xfrm rot="19385170">
              <a:off x="3988335" y="6990732"/>
              <a:ext cx="828523" cy="1189633"/>
              <a:chOff x="18561758" y="2385889"/>
              <a:chExt cx="2160750" cy="3102509"/>
            </a:xfrm>
          </p:grpSpPr>
          <p:sp>
            <p:nvSpPr>
              <p:cNvPr id="51" name="Freeform 277"/>
              <p:cNvSpPr>
                <a:spLocks/>
              </p:cNvSpPr>
              <p:nvPr/>
            </p:nvSpPr>
            <p:spPr bwMode="auto">
              <a:xfrm>
                <a:off x="18561758" y="2385889"/>
                <a:ext cx="2160750" cy="3102509"/>
              </a:xfrm>
              <a:custGeom>
                <a:avLst/>
                <a:gdLst>
                  <a:gd name="T0" fmla="*/ 0 w 366"/>
                  <a:gd name="T1" fmla="*/ 494 h 527"/>
                  <a:gd name="T2" fmla="*/ 34 w 366"/>
                  <a:gd name="T3" fmla="*/ 527 h 527"/>
                  <a:gd name="T4" fmla="*/ 333 w 366"/>
                  <a:gd name="T5" fmla="*/ 527 h 527"/>
                  <a:gd name="T6" fmla="*/ 366 w 366"/>
                  <a:gd name="T7" fmla="*/ 494 h 527"/>
                  <a:gd name="T8" fmla="*/ 366 w 366"/>
                  <a:gd name="T9" fmla="*/ 34 h 527"/>
                  <a:gd name="T10" fmla="*/ 333 w 366"/>
                  <a:gd name="T11" fmla="*/ 0 h 527"/>
                  <a:gd name="T12" fmla="*/ 34 w 366"/>
                  <a:gd name="T13" fmla="*/ 0 h 527"/>
                  <a:gd name="T14" fmla="*/ 0 w 366"/>
                  <a:gd name="T15" fmla="*/ 34 h 527"/>
                  <a:gd name="T16" fmla="*/ 0 w 366"/>
                  <a:gd name="T17" fmla="*/ 49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527">
                    <a:moveTo>
                      <a:pt x="0" y="494"/>
                    </a:moveTo>
                    <a:cubicBezTo>
                      <a:pt x="0" y="512"/>
                      <a:pt x="15" y="527"/>
                      <a:pt x="34" y="527"/>
                    </a:cubicBezTo>
                    <a:cubicBezTo>
                      <a:pt x="333" y="527"/>
                      <a:pt x="333" y="527"/>
                      <a:pt x="333" y="527"/>
                    </a:cubicBezTo>
                    <a:cubicBezTo>
                      <a:pt x="351" y="527"/>
                      <a:pt x="366" y="512"/>
                      <a:pt x="366" y="494"/>
                    </a:cubicBezTo>
                    <a:cubicBezTo>
                      <a:pt x="366" y="34"/>
                      <a:pt x="366" y="34"/>
                      <a:pt x="366" y="34"/>
                    </a:cubicBezTo>
                    <a:cubicBezTo>
                      <a:pt x="366" y="15"/>
                      <a:pt x="351" y="0"/>
                      <a:pt x="333" y="0"/>
                    </a:cubicBezTo>
                    <a:cubicBezTo>
                      <a:pt x="34" y="0"/>
                      <a:pt x="34" y="0"/>
                      <a:pt x="34" y="0"/>
                    </a:cubicBezTo>
                    <a:cubicBezTo>
                      <a:pt x="15" y="0"/>
                      <a:pt x="0" y="15"/>
                      <a:pt x="0" y="34"/>
                    </a:cubicBezTo>
                    <a:lnTo>
                      <a:pt x="0" y="494"/>
                    </a:lnTo>
                    <a:close/>
                  </a:path>
                </a:pathLst>
              </a:custGeom>
              <a:solidFill>
                <a:srgbClr val="2D3539"/>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2" name="Rectangle 278"/>
              <p:cNvSpPr>
                <a:spLocks noChangeArrowheads="1"/>
              </p:cNvSpPr>
              <p:nvPr/>
            </p:nvSpPr>
            <p:spPr bwMode="auto">
              <a:xfrm>
                <a:off x="18721666" y="2532620"/>
                <a:ext cx="1842254" cy="2720479"/>
              </a:xfrm>
              <a:prstGeom prst="rect">
                <a:avLst/>
              </a:prstGeom>
              <a:solidFill>
                <a:srgbClr val="FFFFFF"/>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3" name="Freeform 281"/>
              <p:cNvSpPr>
                <a:spLocks/>
              </p:cNvSpPr>
              <p:nvPr/>
            </p:nvSpPr>
            <p:spPr bwMode="auto">
              <a:xfrm>
                <a:off x="18815497" y="3457953"/>
                <a:ext cx="1671773" cy="1718475"/>
              </a:xfrm>
              <a:custGeom>
                <a:avLst/>
                <a:gdLst>
                  <a:gd name="T0" fmla="*/ 278 w 283"/>
                  <a:gd name="T1" fmla="*/ 292 h 292"/>
                  <a:gd name="T2" fmla="*/ 5 w 283"/>
                  <a:gd name="T3" fmla="*/ 292 h 292"/>
                  <a:gd name="T4" fmla="*/ 0 w 283"/>
                  <a:gd name="T5" fmla="*/ 287 h 292"/>
                  <a:gd name="T6" fmla="*/ 5 w 283"/>
                  <a:gd name="T7" fmla="*/ 283 h 292"/>
                  <a:gd name="T8" fmla="*/ 274 w 283"/>
                  <a:gd name="T9" fmla="*/ 283 h 292"/>
                  <a:gd name="T10" fmla="*/ 274 w 283"/>
                  <a:gd name="T11" fmla="*/ 5 h 292"/>
                  <a:gd name="T12" fmla="*/ 278 w 283"/>
                  <a:gd name="T13" fmla="*/ 0 h 292"/>
                  <a:gd name="T14" fmla="*/ 283 w 283"/>
                  <a:gd name="T15" fmla="*/ 5 h 292"/>
                  <a:gd name="T16" fmla="*/ 283 w 283"/>
                  <a:gd name="T17" fmla="*/ 287 h 292"/>
                  <a:gd name="T18" fmla="*/ 278 w 283"/>
                  <a:gd name="T1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92">
                    <a:moveTo>
                      <a:pt x="278" y="292"/>
                    </a:moveTo>
                    <a:cubicBezTo>
                      <a:pt x="5" y="292"/>
                      <a:pt x="5" y="292"/>
                      <a:pt x="5" y="292"/>
                    </a:cubicBezTo>
                    <a:cubicBezTo>
                      <a:pt x="2" y="292"/>
                      <a:pt x="0" y="290"/>
                      <a:pt x="0" y="287"/>
                    </a:cubicBezTo>
                    <a:cubicBezTo>
                      <a:pt x="0" y="285"/>
                      <a:pt x="2" y="283"/>
                      <a:pt x="5" y="283"/>
                    </a:cubicBezTo>
                    <a:cubicBezTo>
                      <a:pt x="274" y="283"/>
                      <a:pt x="274" y="283"/>
                      <a:pt x="274" y="283"/>
                    </a:cubicBezTo>
                    <a:cubicBezTo>
                      <a:pt x="274" y="5"/>
                      <a:pt x="274" y="5"/>
                      <a:pt x="274" y="5"/>
                    </a:cubicBezTo>
                    <a:cubicBezTo>
                      <a:pt x="274" y="2"/>
                      <a:pt x="276" y="0"/>
                      <a:pt x="278" y="0"/>
                    </a:cubicBezTo>
                    <a:cubicBezTo>
                      <a:pt x="281" y="0"/>
                      <a:pt x="283" y="2"/>
                      <a:pt x="283" y="5"/>
                    </a:cubicBezTo>
                    <a:cubicBezTo>
                      <a:pt x="283" y="287"/>
                      <a:pt x="283" y="287"/>
                      <a:pt x="283" y="287"/>
                    </a:cubicBezTo>
                    <a:cubicBezTo>
                      <a:pt x="283" y="290"/>
                      <a:pt x="281" y="292"/>
                      <a:pt x="278" y="292"/>
                    </a:cubicBezTo>
                    <a:close/>
                  </a:path>
                </a:pathLst>
              </a:custGeom>
              <a:solidFill>
                <a:srgbClr val="BCBCBC"/>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4" name="Freeform 282"/>
              <p:cNvSpPr>
                <a:spLocks/>
              </p:cNvSpPr>
              <p:nvPr/>
            </p:nvSpPr>
            <p:spPr bwMode="auto">
              <a:xfrm>
                <a:off x="18857787" y="282211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0" y="12"/>
                      <a:pt x="237" y="12"/>
                    </a:cubicBezTo>
                    <a:cubicBezTo>
                      <a:pt x="6" y="12"/>
                      <a:pt x="6" y="12"/>
                      <a:pt x="6" y="12"/>
                    </a:cubicBezTo>
                    <a:cubicBezTo>
                      <a:pt x="2" y="12"/>
                      <a:pt x="0" y="10"/>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5" name="Freeform 283"/>
              <p:cNvSpPr>
                <a:spLocks/>
              </p:cNvSpPr>
              <p:nvPr/>
            </p:nvSpPr>
            <p:spPr bwMode="auto">
              <a:xfrm>
                <a:off x="18851179" y="2939767"/>
                <a:ext cx="796900" cy="70061"/>
              </a:xfrm>
              <a:custGeom>
                <a:avLst/>
                <a:gdLst>
                  <a:gd name="T0" fmla="*/ 129 w 135"/>
                  <a:gd name="T1" fmla="*/ 0 h 12"/>
                  <a:gd name="T2" fmla="*/ 6 w 135"/>
                  <a:gd name="T3" fmla="*/ 0 h 12"/>
                  <a:gd name="T4" fmla="*/ 0 w 135"/>
                  <a:gd name="T5" fmla="*/ 6 h 12"/>
                  <a:gd name="T6" fmla="*/ 6 w 135"/>
                  <a:gd name="T7" fmla="*/ 12 h 12"/>
                  <a:gd name="T8" fmla="*/ 129 w 135"/>
                  <a:gd name="T9" fmla="*/ 12 h 12"/>
                  <a:gd name="T10" fmla="*/ 135 w 135"/>
                  <a:gd name="T11" fmla="*/ 6 h 12"/>
                  <a:gd name="T12" fmla="*/ 129 w 13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5" h="12">
                    <a:moveTo>
                      <a:pt x="129" y="0"/>
                    </a:moveTo>
                    <a:cubicBezTo>
                      <a:pt x="6" y="0"/>
                      <a:pt x="6" y="0"/>
                      <a:pt x="6" y="0"/>
                    </a:cubicBezTo>
                    <a:cubicBezTo>
                      <a:pt x="3" y="0"/>
                      <a:pt x="0" y="3"/>
                      <a:pt x="0" y="6"/>
                    </a:cubicBezTo>
                    <a:cubicBezTo>
                      <a:pt x="0" y="9"/>
                      <a:pt x="3" y="12"/>
                      <a:pt x="6" y="12"/>
                    </a:cubicBezTo>
                    <a:cubicBezTo>
                      <a:pt x="129" y="12"/>
                      <a:pt x="129" y="12"/>
                      <a:pt x="129" y="12"/>
                    </a:cubicBezTo>
                    <a:cubicBezTo>
                      <a:pt x="132" y="12"/>
                      <a:pt x="135" y="9"/>
                      <a:pt x="135" y="6"/>
                    </a:cubicBezTo>
                    <a:cubicBezTo>
                      <a:pt x="135" y="3"/>
                      <a:pt x="132" y="0"/>
                      <a:pt x="129"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6" name="Freeform 284"/>
              <p:cNvSpPr>
                <a:spLocks/>
              </p:cNvSpPr>
              <p:nvPr/>
            </p:nvSpPr>
            <p:spPr bwMode="auto">
              <a:xfrm>
                <a:off x="19712836" y="2945054"/>
                <a:ext cx="377966" cy="64773"/>
              </a:xfrm>
              <a:custGeom>
                <a:avLst/>
                <a:gdLst>
                  <a:gd name="T0" fmla="*/ 59 w 64"/>
                  <a:gd name="T1" fmla="*/ 0 h 11"/>
                  <a:gd name="T2" fmla="*/ 6 w 64"/>
                  <a:gd name="T3" fmla="*/ 0 h 11"/>
                  <a:gd name="T4" fmla="*/ 0 w 64"/>
                  <a:gd name="T5" fmla="*/ 5 h 11"/>
                  <a:gd name="T6" fmla="*/ 6 w 64"/>
                  <a:gd name="T7" fmla="*/ 11 h 11"/>
                  <a:gd name="T8" fmla="*/ 59 w 64"/>
                  <a:gd name="T9" fmla="*/ 11 h 11"/>
                  <a:gd name="T10" fmla="*/ 64 w 64"/>
                  <a:gd name="T11" fmla="*/ 5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2"/>
                      <a:pt x="0" y="5"/>
                    </a:cubicBezTo>
                    <a:cubicBezTo>
                      <a:pt x="0" y="8"/>
                      <a:pt x="3" y="11"/>
                      <a:pt x="6" y="11"/>
                    </a:cubicBezTo>
                    <a:cubicBezTo>
                      <a:pt x="59" y="11"/>
                      <a:pt x="59" y="11"/>
                      <a:pt x="59" y="11"/>
                    </a:cubicBezTo>
                    <a:cubicBezTo>
                      <a:pt x="62" y="11"/>
                      <a:pt x="64" y="8"/>
                      <a:pt x="64" y="5"/>
                    </a:cubicBezTo>
                    <a:cubicBezTo>
                      <a:pt x="64" y="2"/>
                      <a:pt x="62" y="0"/>
                      <a:pt x="59"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7" name="Freeform 285"/>
              <p:cNvSpPr>
                <a:spLocks/>
              </p:cNvSpPr>
              <p:nvPr/>
            </p:nvSpPr>
            <p:spPr bwMode="auto">
              <a:xfrm>
                <a:off x="18857787" y="3057417"/>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1" y="12"/>
                      <a:pt x="237" y="12"/>
                    </a:cubicBezTo>
                    <a:cubicBezTo>
                      <a:pt x="6" y="12"/>
                      <a:pt x="6" y="12"/>
                      <a:pt x="6" y="12"/>
                    </a:cubicBezTo>
                    <a:cubicBezTo>
                      <a:pt x="3" y="12"/>
                      <a:pt x="0" y="10"/>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8" name="Freeform 286"/>
              <p:cNvSpPr>
                <a:spLocks/>
              </p:cNvSpPr>
              <p:nvPr/>
            </p:nvSpPr>
            <p:spPr bwMode="auto">
              <a:xfrm>
                <a:off x="19282008" y="3192251"/>
                <a:ext cx="377966" cy="59485"/>
              </a:xfrm>
              <a:custGeom>
                <a:avLst/>
                <a:gdLst>
                  <a:gd name="T0" fmla="*/ 64 w 64"/>
                  <a:gd name="T1" fmla="*/ 5 h 10"/>
                  <a:gd name="T2" fmla="*/ 58 w 64"/>
                  <a:gd name="T3" fmla="*/ 10 h 10"/>
                  <a:gd name="T4" fmla="*/ 6 w 64"/>
                  <a:gd name="T5" fmla="*/ 10 h 10"/>
                  <a:gd name="T6" fmla="*/ 0 w 64"/>
                  <a:gd name="T7" fmla="*/ 5 h 10"/>
                  <a:gd name="T8" fmla="*/ 0 w 64"/>
                  <a:gd name="T9" fmla="*/ 5 h 10"/>
                  <a:gd name="T10" fmla="*/ 6 w 64"/>
                  <a:gd name="T11" fmla="*/ 0 h 10"/>
                  <a:gd name="T12" fmla="*/ 58 w 64"/>
                  <a:gd name="T13" fmla="*/ 0 h 10"/>
                  <a:gd name="T14" fmla="*/ 64 w 6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
                    <a:moveTo>
                      <a:pt x="64" y="5"/>
                    </a:moveTo>
                    <a:cubicBezTo>
                      <a:pt x="64" y="8"/>
                      <a:pt x="61" y="10"/>
                      <a:pt x="58" y="10"/>
                    </a:cubicBezTo>
                    <a:cubicBezTo>
                      <a:pt x="6" y="10"/>
                      <a:pt x="6" y="10"/>
                      <a:pt x="6" y="10"/>
                    </a:cubicBezTo>
                    <a:cubicBezTo>
                      <a:pt x="3" y="10"/>
                      <a:pt x="0" y="8"/>
                      <a:pt x="0" y="5"/>
                    </a:cubicBezTo>
                    <a:cubicBezTo>
                      <a:pt x="0" y="5"/>
                      <a:pt x="0" y="5"/>
                      <a:pt x="0" y="5"/>
                    </a:cubicBezTo>
                    <a:cubicBezTo>
                      <a:pt x="0" y="2"/>
                      <a:pt x="3" y="0"/>
                      <a:pt x="6" y="0"/>
                    </a:cubicBezTo>
                    <a:cubicBezTo>
                      <a:pt x="58" y="0"/>
                      <a:pt x="58" y="0"/>
                      <a:pt x="58" y="0"/>
                    </a:cubicBezTo>
                    <a:cubicBezTo>
                      <a:pt x="61" y="0"/>
                      <a:pt x="64" y="2"/>
                      <a:pt x="64" y="5"/>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9" name="Freeform 287"/>
              <p:cNvSpPr>
                <a:spLocks/>
              </p:cNvSpPr>
              <p:nvPr/>
            </p:nvSpPr>
            <p:spPr bwMode="auto">
              <a:xfrm>
                <a:off x="18857787" y="3192251"/>
                <a:ext cx="371358" cy="59485"/>
              </a:xfrm>
              <a:custGeom>
                <a:avLst/>
                <a:gdLst>
                  <a:gd name="T0" fmla="*/ 58 w 63"/>
                  <a:gd name="T1" fmla="*/ 0 h 10"/>
                  <a:gd name="T2" fmla="*/ 5 w 63"/>
                  <a:gd name="T3" fmla="*/ 0 h 10"/>
                  <a:gd name="T4" fmla="*/ 0 w 63"/>
                  <a:gd name="T5" fmla="*/ 5 h 10"/>
                  <a:gd name="T6" fmla="*/ 5 w 63"/>
                  <a:gd name="T7" fmla="*/ 10 h 10"/>
                  <a:gd name="T8" fmla="*/ 58 w 63"/>
                  <a:gd name="T9" fmla="*/ 10 h 10"/>
                  <a:gd name="T10" fmla="*/ 63 w 63"/>
                  <a:gd name="T11" fmla="*/ 5 h 10"/>
                  <a:gd name="T12" fmla="*/ 58 w 6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3" h="10">
                    <a:moveTo>
                      <a:pt x="58" y="0"/>
                    </a:moveTo>
                    <a:cubicBezTo>
                      <a:pt x="5" y="0"/>
                      <a:pt x="5" y="0"/>
                      <a:pt x="5" y="0"/>
                    </a:cubicBezTo>
                    <a:cubicBezTo>
                      <a:pt x="2" y="0"/>
                      <a:pt x="0" y="2"/>
                      <a:pt x="0" y="5"/>
                    </a:cubicBezTo>
                    <a:cubicBezTo>
                      <a:pt x="0" y="8"/>
                      <a:pt x="2" y="10"/>
                      <a:pt x="5" y="10"/>
                    </a:cubicBezTo>
                    <a:cubicBezTo>
                      <a:pt x="58" y="10"/>
                      <a:pt x="58" y="10"/>
                      <a:pt x="58" y="10"/>
                    </a:cubicBezTo>
                    <a:cubicBezTo>
                      <a:pt x="61" y="10"/>
                      <a:pt x="63" y="8"/>
                      <a:pt x="63" y="5"/>
                    </a:cubicBezTo>
                    <a:cubicBezTo>
                      <a:pt x="63" y="2"/>
                      <a:pt x="61" y="0"/>
                      <a:pt x="58"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0" name="Freeform 288"/>
              <p:cNvSpPr>
                <a:spLocks/>
              </p:cNvSpPr>
              <p:nvPr/>
            </p:nvSpPr>
            <p:spPr bwMode="auto">
              <a:xfrm>
                <a:off x="18845893" y="335748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1" name="Freeform 289"/>
              <p:cNvSpPr>
                <a:spLocks/>
              </p:cNvSpPr>
              <p:nvPr/>
            </p:nvSpPr>
            <p:spPr bwMode="auto">
              <a:xfrm>
                <a:off x="18839286" y="3475138"/>
                <a:ext cx="796900" cy="64773"/>
              </a:xfrm>
              <a:custGeom>
                <a:avLst/>
                <a:gdLst>
                  <a:gd name="T0" fmla="*/ 130 w 135"/>
                  <a:gd name="T1" fmla="*/ 0 h 11"/>
                  <a:gd name="T2" fmla="*/ 6 w 135"/>
                  <a:gd name="T3" fmla="*/ 0 h 11"/>
                  <a:gd name="T4" fmla="*/ 0 w 135"/>
                  <a:gd name="T5" fmla="*/ 6 h 11"/>
                  <a:gd name="T6" fmla="*/ 6 w 135"/>
                  <a:gd name="T7" fmla="*/ 11 h 11"/>
                  <a:gd name="T8" fmla="*/ 130 w 135"/>
                  <a:gd name="T9" fmla="*/ 11 h 11"/>
                  <a:gd name="T10" fmla="*/ 135 w 135"/>
                  <a:gd name="T11" fmla="*/ 6 h 11"/>
                  <a:gd name="T12" fmla="*/ 130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30" y="0"/>
                    </a:moveTo>
                    <a:cubicBezTo>
                      <a:pt x="6" y="0"/>
                      <a:pt x="6" y="0"/>
                      <a:pt x="6" y="0"/>
                    </a:cubicBezTo>
                    <a:cubicBezTo>
                      <a:pt x="3" y="0"/>
                      <a:pt x="0" y="2"/>
                      <a:pt x="0" y="6"/>
                    </a:cubicBezTo>
                    <a:cubicBezTo>
                      <a:pt x="0" y="9"/>
                      <a:pt x="3" y="11"/>
                      <a:pt x="6" y="11"/>
                    </a:cubicBezTo>
                    <a:cubicBezTo>
                      <a:pt x="130" y="11"/>
                      <a:pt x="130" y="11"/>
                      <a:pt x="130" y="11"/>
                    </a:cubicBezTo>
                    <a:cubicBezTo>
                      <a:pt x="133" y="11"/>
                      <a:pt x="135" y="9"/>
                      <a:pt x="135" y="6"/>
                    </a:cubicBezTo>
                    <a:cubicBezTo>
                      <a:pt x="135" y="2"/>
                      <a:pt x="133" y="0"/>
                      <a:pt x="130"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2" name="Freeform 290"/>
              <p:cNvSpPr>
                <a:spLocks/>
              </p:cNvSpPr>
              <p:nvPr/>
            </p:nvSpPr>
            <p:spPr bwMode="auto">
              <a:xfrm>
                <a:off x="19707550" y="3475138"/>
                <a:ext cx="371358"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3" name="Freeform 291"/>
              <p:cNvSpPr>
                <a:spLocks/>
              </p:cNvSpPr>
              <p:nvPr/>
            </p:nvSpPr>
            <p:spPr bwMode="auto">
              <a:xfrm>
                <a:off x="18851179" y="3592787"/>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4" name="Freeform 292"/>
              <p:cNvSpPr>
                <a:spLocks/>
              </p:cNvSpPr>
              <p:nvPr/>
            </p:nvSpPr>
            <p:spPr bwMode="auto">
              <a:xfrm>
                <a:off x="19276721" y="3722334"/>
                <a:ext cx="371358" cy="64773"/>
              </a:xfrm>
              <a:custGeom>
                <a:avLst/>
                <a:gdLst>
                  <a:gd name="T0" fmla="*/ 63 w 63"/>
                  <a:gd name="T1" fmla="*/ 6 h 11"/>
                  <a:gd name="T2" fmla="*/ 58 w 63"/>
                  <a:gd name="T3" fmla="*/ 11 h 11"/>
                  <a:gd name="T4" fmla="*/ 5 w 63"/>
                  <a:gd name="T5" fmla="*/ 11 h 11"/>
                  <a:gd name="T6" fmla="*/ 0 w 63"/>
                  <a:gd name="T7" fmla="*/ 6 h 11"/>
                  <a:gd name="T8" fmla="*/ 0 w 63"/>
                  <a:gd name="T9" fmla="*/ 6 h 11"/>
                  <a:gd name="T10" fmla="*/ 5 w 63"/>
                  <a:gd name="T11" fmla="*/ 0 h 11"/>
                  <a:gd name="T12" fmla="*/ 58 w 63"/>
                  <a:gd name="T13" fmla="*/ 0 h 11"/>
                  <a:gd name="T14" fmla="*/ 63 w 6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
                    <a:moveTo>
                      <a:pt x="63" y="6"/>
                    </a:moveTo>
                    <a:cubicBezTo>
                      <a:pt x="63" y="9"/>
                      <a:pt x="61" y="11"/>
                      <a:pt x="58" y="11"/>
                    </a:cubicBezTo>
                    <a:cubicBezTo>
                      <a:pt x="5" y="11"/>
                      <a:pt x="5" y="11"/>
                      <a:pt x="5" y="11"/>
                    </a:cubicBezTo>
                    <a:cubicBezTo>
                      <a:pt x="2" y="11"/>
                      <a:pt x="0" y="9"/>
                      <a:pt x="0" y="6"/>
                    </a:cubicBezTo>
                    <a:cubicBezTo>
                      <a:pt x="0" y="6"/>
                      <a:pt x="0" y="6"/>
                      <a:pt x="0" y="6"/>
                    </a:cubicBezTo>
                    <a:cubicBezTo>
                      <a:pt x="0" y="3"/>
                      <a:pt x="2" y="0"/>
                      <a:pt x="5" y="0"/>
                    </a:cubicBezTo>
                    <a:cubicBezTo>
                      <a:pt x="58" y="0"/>
                      <a:pt x="58" y="0"/>
                      <a:pt x="58" y="0"/>
                    </a:cubicBezTo>
                    <a:cubicBezTo>
                      <a:pt x="61" y="0"/>
                      <a:pt x="63" y="3"/>
                      <a:pt x="6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5" name="Freeform 293"/>
              <p:cNvSpPr>
                <a:spLocks/>
              </p:cNvSpPr>
              <p:nvPr/>
            </p:nvSpPr>
            <p:spPr bwMode="auto">
              <a:xfrm>
                <a:off x="18845893" y="3722334"/>
                <a:ext cx="377966" cy="64773"/>
              </a:xfrm>
              <a:custGeom>
                <a:avLst/>
                <a:gdLst>
                  <a:gd name="T0" fmla="*/ 58 w 64"/>
                  <a:gd name="T1" fmla="*/ 0 h 11"/>
                  <a:gd name="T2" fmla="*/ 5 w 64"/>
                  <a:gd name="T3" fmla="*/ 0 h 11"/>
                  <a:gd name="T4" fmla="*/ 0 w 64"/>
                  <a:gd name="T5" fmla="*/ 6 h 11"/>
                  <a:gd name="T6" fmla="*/ 5 w 64"/>
                  <a:gd name="T7" fmla="*/ 11 h 11"/>
                  <a:gd name="T8" fmla="*/ 58 w 64"/>
                  <a:gd name="T9" fmla="*/ 11 h 11"/>
                  <a:gd name="T10" fmla="*/ 64 w 64"/>
                  <a:gd name="T11" fmla="*/ 6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4" y="9"/>
                      <a:pt x="64" y="6"/>
                    </a:cubicBezTo>
                    <a:cubicBezTo>
                      <a:pt x="64" y="3"/>
                      <a:pt x="61" y="0"/>
                      <a:pt x="58"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6" name="Freeform 294"/>
              <p:cNvSpPr>
                <a:spLocks/>
              </p:cNvSpPr>
              <p:nvPr/>
            </p:nvSpPr>
            <p:spPr bwMode="auto">
              <a:xfrm>
                <a:off x="18839286" y="4576284"/>
                <a:ext cx="1435214"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2"/>
                      <a:pt x="2" y="0"/>
                      <a:pt x="6" y="0"/>
                    </a:cubicBezTo>
                    <a:cubicBezTo>
                      <a:pt x="237" y="0"/>
                      <a:pt x="237" y="0"/>
                      <a:pt x="237" y="0"/>
                    </a:cubicBezTo>
                    <a:cubicBezTo>
                      <a:pt x="240" y="0"/>
                      <a:pt x="243" y="2"/>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7" name="Freeform 295"/>
              <p:cNvSpPr>
                <a:spLocks/>
              </p:cNvSpPr>
              <p:nvPr/>
            </p:nvSpPr>
            <p:spPr bwMode="auto">
              <a:xfrm>
                <a:off x="18833999" y="4693934"/>
                <a:ext cx="796900" cy="64773"/>
              </a:xfrm>
              <a:custGeom>
                <a:avLst/>
                <a:gdLst>
                  <a:gd name="T0" fmla="*/ 129 w 135"/>
                  <a:gd name="T1" fmla="*/ 0 h 11"/>
                  <a:gd name="T2" fmla="*/ 6 w 135"/>
                  <a:gd name="T3" fmla="*/ 0 h 11"/>
                  <a:gd name="T4" fmla="*/ 0 w 135"/>
                  <a:gd name="T5" fmla="*/ 5 h 11"/>
                  <a:gd name="T6" fmla="*/ 6 w 135"/>
                  <a:gd name="T7" fmla="*/ 11 h 11"/>
                  <a:gd name="T8" fmla="*/ 129 w 135"/>
                  <a:gd name="T9" fmla="*/ 11 h 11"/>
                  <a:gd name="T10" fmla="*/ 135 w 135"/>
                  <a:gd name="T11" fmla="*/ 5 h 11"/>
                  <a:gd name="T12" fmla="*/ 129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29" y="0"/>
                    </a:moveTo>
                    <a:cubicBezTo>
                      <a:pt x="6" y="0"/>
                      <a:pt x="6" y="0"/>
                      <a:pt x="6" y="0"/>
                    </a:cubicBezTo>
                    <a:cubicBezTo>
                      <a:pt x="2" y="0"/>
                      <a:pt x="0" y="2"/>
                      <a:pt x="0" y="5"/>
                    </a:cubicBezTo>
                    <a:cubicBezTo>
                      <a:pt x="0" y="9"/>
                      <a:pt x="2" y="11"/>
                      <a:pt x="6" y="11"/>
                    </a:cubicBezTo>
                    <a:cubicBezTo>
                      <a:pt x="129" y="11"/>
                      <a:pt x="129" y="11"/>
                      <a:pt x="129" y="11"/>
                    </a:cubicBezTo>
                    <a:cubicBezTo>
                      <a:pt x="132" y="11"/>
                      <a:pt x="135" y="9"/>
                      <a:pt x="135" y="5"/>
                    </a:cubicBezTo>
                    <a:cubicBezTo>
                      <a:pt x="135" y="2"/>
                      <a:pt x="132" y="0"/>
                      <a:pt x="129"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8" name="Freeform 296"/>
              <p:cNvSpPr>
                <a:spLocks/>
              </p:cNvSpPr>
              <p:nvPr/>
            </p:nvSpPr>
            <p:spPr bwMode="auto">
              <a:xfrm>
                <a:off x="19695656" y="4693934"/>
                <a:ext cx="377966" cy="64773"/>
              </a:xfrm>
              <a:custGeom>
                <a:avLst/>
                <a:gdLst>
                  <a:gd name="T0" fmla="*/ 59 w 64"/>
                  <a:gd name="T1" fmla="*/ 0 h 11"/>
                  <a:gd name="T2" fmla="*/ 6 w 64"/>
                  <a:gd name="T3" fmla="*/ 0 h 11"/>
                  <a:gd name="T4" fmla="*/ 0 w 64"/>
                  <a:gd name="T5" fmla="*/ 6 h 11"/>
                  <a:gd name="T6" fmla="*/ 6 w 64"/>
                  <a:gd name="T7" fmla="*/ 11 h 11"/>
                  <a:gd name="T8" fmla="*/ 59 w 64"/>
                  <a:gd name="T9" fmla="*/ 11 h 11"/>
                  <a:gd name="T10" fmla="*/ 64 w 64"/>
                  <a:gd name="T11" fmla="*/ 6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3"/>
                      <a:pt x="0" y="6"/>
                    </a:cubicBezTo>
                    <a:cubicBezTo>
                      <a:pt x="0" y="9"/>
                      <a:pt x="3" y="11"/>
                      <a:pt x="6" y="11"/>
                    </a:cubicBezTo>
                    <a:cubicBezTo>
                      <a:pt x="59" y="11"/>
                      <a:pt x="59" y="11"/>
                      <a:pt x="59" y="11"/>
                    </a:cubicBezTo>
                    <a:cubicBezTo>
                      <a:pt x="62" y="11"/>
                      <a:pt x="64" y="9"/>
                      <a:pt x="64" y="6"/>
                    </a:cubicBezTo>
                    <a:cubicBezTo>
                      <a:pt x="64" y="3"/>
                      <a:pt x="62" y="0"/>
                      <a:pt x="59"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9" name="Freeform 297"/>
              <p:cNvSpPr>
                <a:spLocks/>
              </p:cNvSpPr>
              <p:nvPr/>
            </p:nvSpPr>
            <p:spPr bwMode="auto">
              <a:xfrm>
                <a:off x="18839286" y="4811583"/>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2"/>
                      <a:pt x="3" y="0"/>
                      <a:pt x="6" y="0"/>
                    </a:cubicBezTo>
                    <a:cubicBezTo>
                      <a:pt x="237" y="0"/>
                      <a:pt x="237" y="0"/>
                      <a:pt x="237" y="0"/>
                    </a:cubicBezTo>
                    <a:cubicBezTo>
                      <a:pt x="241" y="0"/>
                      <a:pt x="243" y="2"/>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0" name="Freeform 298"/>
              <p:cNvSpPr>
                <a:spLocks/>
              </p:cNvSpPr>
              <p:nvPr/>
            </p:nvSpPr>
            <p:spPr bwMode="auto">
              <a:xfrm>
                <a:off x="19264828" y="4941130"/>
                <a:ext cx="377966" cy="64773"/>
              </a:xfrm>
              <a:custGeom>
                <a:avLst/>
                <a:gdLst>
                  <a:gd name="T0" fmla="*/ 64 w 64"/>
                  <a:gd name="T1" fmla="*/ 6 h 11"/>
                  <a:gd name="T2" fmla="*/ 58 w 64"/>
                  <a:gd name="T3" fmla="*/ 11 h 11"/>
                  <a:gd name="T4" fmla="*/ 6 w 64"/>
                  <a:gd name="T5" fmla="*/ 11 h 11"/>
                  <a:gd name="T6" fmla="*/ 0 w 64"/>
                  <a:gd name="T7" fmla="*/ 6 h 11"/>
                  <a:gd name="T8" fmla="*/ 0 w 64"/>
                  <a:gd name="T9" fmla="*/ 6 h 11"/>
                  <a:gd name="T10" fmla="*/ 6 w 64"/>
                  <a:gd name="T11" fmla="*/ 0 h 11"/>
                  <a:gd name="T12" fmla="*/ 58 w 64"/>
                  <a:gd name="T13" fmla="*/ 0 h 11"/>
                  <a:gd name="T14" fmla="*/ 64 w 64"/>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1">
                    <a:moveTo>
                      <a:pt x="64" y="6"/>
                    </a:moveTo>
                    <a:cubicBezTo>
                      <a:pt x="64" y="9"/>
                      <a:pt x="61" y="11"/>
                      <a:pt x="58" y="11"/>
                    </a:cubicBezTo>
                    <a:cubicBezTo>
                      <a:pt x="6" y="11"/>
                      <a:pt x="6" y="11"/>
                      <a:pt x="6" y="11"/>
                    </a:cubicBezTo>
                    <a:cubicBezTo>
                      <a:pt x="3" y="11"/>
                      <a:pt x="0" y="9"/>
                      <a:pt x="0" y="6"/>
                    </a:cubicBezTo>
                    <a:cubicBezTo>
                      <a:pt x="0" y="6"/>
                      <a:pt x="0" y="6"/>
                      <a:pt x="0" y="6"/>
                    </a:cubicBezTo>
                    <a:cubicBezTo>
                      <a:pt x="0" y="3"/>
                      <a:pt x="3" y="0"/>
                      <a:pt x="6" y="0"/>
                    </a:cubicBezTo>
                    <a:cubicBezTo>
                      <a:pt x="58" y="0"/>
                      <a:pt x="58" y="0"/>
                      <a:pt x="58" y="0"/>
                    </a:cubicBezTo>
                    <a:cubicBezTo>
                      <a:pt x="61" y="0"/>
                      <a:pt x="64" y="3"/>
                      <a:pt x="64"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1" name="Freeform 299"/>
              <p:cNvSpPr>
                <a:spLocks/>
              </p:cNvSpPr>
              <p:nvPr/>
            </p:nvSpPr>
            <p:spPr bwMode="auto">
              <a:xfrm>
                <a:off x="18839286" y="4941130"/>
                <a:ext cx="372680"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2" name="Freeform 300"/>
              <p:cNvSpPr>
                <a:spLocks/>
              </p:cNvSpPr>
              <p:nvPr/>
            </p:nvSpPr>
            <p:spPr bwMode="auto">
              <a:xfrm>
                <a:off x="18869681" y="3875675"/>
                <a:ext cx="1392924" cy="606754"/>
              </a:xfrm>
              <a:custGeom>
                <a:avLst/>
                <a:gdLst>
                  <a:gd name="T0" fmla="*/ 5 w 236"/>
                  <a:gd name="T1" fmla="*/ 103 h 103"/>
                  <a:gd name="T2" fmla="*/ 2 w 236"/>
                  <a:gd name="T3" fmla="*/ 102 h 103"/>
                  <a:gd name="T4" fmla="*/ 2 w 236"/>
                  <a:gd name="T5" fmla="*/ 95 h 103"/>
                  <a:gd name="T6" fmla="*/ 63 w 236"/>
                  <a:gd name="T7" fmla="*/ 29 h 103"/>
                  <a:gd name="T8" fmla="*/ 69 w 236"/>
                  <a:gd name="T9" fmla="*/ 28 h 103"/>
                  <a:gd name="T10" fmla="*/ 145 w 236"/>
                  <a:gd name="T11" fmla="*/ 80 h 103"/>
                  <a:gd name="T12" fmla="*/ 228 w 236"/>
                  <a:gd name="T13" fmla="*/ 1 h 103"/>
                  <a:gd name="T14" fmla="*/ 235 w 236"/>
                  <a:gd name="T15" fmla="*/ 2 h 103"/>
                  <a:gd name="T16" fmla="*/ 235 w 236"/>
                  <a:gd name="T17" fmla="*/ 8 h 103"/>
                  <a:gd name="T18" fmla="*/ 148 w 236"/>
                  <a:gd name="T19" fmla="*/ 90 h 103"/>
                  <a:gd name="T20" fmla="*/ 143 w 236"/>
                  <a:gd name="T21" fmla="*/ 90 h 103"/>
                  <a:gd name="T22" fmla="*/ 67 w 236"/>
                  <a:gd name="T23" fmla="*/ 38 h 103"/>
                  <a:gd name="T24" fmla="*/ 8 w 236"/>
                  <a:gd name="T25" fmla="*/ 101 h 103"/>
                  <a:gd name="T26" fmla="*/ 5 w 236"/>
                  <a:gd name="T2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03">
                    <a:moveTo>
                      <a:pt x="5" y="103"/>
                    </a:moveTo>
                    <a:cubicBezTo>
                      <a:pt x="4" y="103"/>
                      <a:pt x="3" y="102"/>
                      <a:pt x="2" y="102"/>
                    </a:cubicBezTo>
                    <a:cubicBezTo>
                      <a:pt x="0" y="100"/>
                      <a:pt x="0" y="97"/>
                      <a:pt x="2" y="95"/>
                    </a:cubicBezTo>
                    <a:cubicBezTo>
                      <a:pt x="63" y="29"/>
                      <a:pt x="63" y="29"/>
                      <a:pt x="63" y="29"/>
                    </a:cubicBezTo>
                    <a:cubicBezTo>
                      <a:pt x="65" y="27"/>
                      <a:pt x="68" y="27"/>
                      <a:pt x="69" y="28"/>
                    </a:cubicBezTo>
                    <a:cubicBezTo>
                      <a:pt x="145" y="80"/>
                      <a:pt x="145" y="80"/>
                      <a:pt x="145" y="80"/>
                    </a:cubicBezTo>
                    <a:cubicBezTo>
                      <a:pt x="228" y="1"/>
                      <a:pt x="228" y="1"/>
                      <a:pt x="228" y="1"/>
                    </a:cubicBezTo>
                    <a:cubicBezTo>
                      <a:pt x="230" y="0"/>
                      <a:pt x="233" y="0"/>
                      <a:pt x="235" y="2"/>
                    </a:cubicBezTo>
                    <a:cubicBezTo>
                      <a:pt x="236" y="3"/>
                      <a:pt x="236" y="6"/>
                      <a:pt x="235" y="8"/>
                    </a:cubicBezTo>
                    <a:cubicBezTo>
                      <a:pt x="148" y="90"/>
                      <a:pt x="148" y="90"/>
                      <a:pt x="148" y="90"/>
                    </a:cubicBezTo>
                    <a:cubicBezTo>
                      <a:pt x="147" y="91"/>
                      <a:pt x="145" y="91"/>
                      <a:pt x="143" y="90"/>
                    </a:cubicBezTo>
                    <a:cubicBezTo>
                      <a:pt x="67" y="38"/>
                      <a:pt x="67" y="38"/>
                      <a:pt x="67" y="38"/>
                    </a:cubicBezTo>
                    <a:cubicBezTo>
                      <a:pt x="8" y="101"/>
                      <a:pt x="8" y="101"/>
                      <a:pt x="8" y="101"/>
                    </a:cubicBezTo>
                    <a:cubicBezTo>
                      <a:pt x="7" y="102"/>
                      <a:pt x="6" y="103"/>
                      <a:pt x="5" y="103"/>
                    </a:cubicBezTo>
                    <a:close/>
                  </a:path>
                </a:pathLst>
              </a:custGeom>
              <a:solidFill>
                <a:srgbClr val="FF7352"/>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3" name="Oval 301"/>
              <p:cNvSpPr>
                <a:spLocks noChangeArrowheads="1"/>
              </p:cNvSpPr>
              <p:nvPr/>
            </p:nvSpPr>
            <p:spPr bwMode="auto">
              <a:xfrm>
                <a:off x="19181569" y="3993325"/>
                <a:ext cx="171803" cy="165238"/>
              </a:xfrm>
              <a:prstGeom prst="ellipse">
                <a:avLst/>
              </a:prstGeom>
              <a:solidFill>
                <a:srgbClr val="FF7352"/>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4" name="Oval 302"/>
              <p:cNvSpPr>
                <a:spLocks noChangeArrowheads="1"/>
              </p:cNvSpPr>
              <p:nvPr/>
            </p:nvSpPr>
            <p:spPr bwMode="auto">
              <a:xfrm>
                <a:off x="19659974" y="4276212"/>
                <a:ext cx="171803" cy="163916"/>
              </a:xfrm>
              <a:prstGeom prst="ellipse">
                <a:avLst/>
              </a:prstGeom>
              <a:solidFill>
                <a:srgbClr val="FF7352"/>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9" name="Group 38"/>
            <p:cNvGrpSpPr/>
            <p:nvPr/>
          </p:nvGrpSpPr>
          <p:grpSpPr>
            <a:xfrm>
              <a:off x="4445018" y="2521529"/>
              <a:ext cx="1920851" cy="1914933"/>
              <a:chOff x="131763" y="111125"/>
              <a:chExt cx="3802063" cy="3789363"/>
            </a:xfrm>
          </p:grpSpPr>
          <p:sp>
            <p:nvSpPr>
              <p:cNvPr id="43" name="Freeform 5"/>
              <p:cNvSpPr>
                <a:spLocks/>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4" name="Freeform 6"/>
              <p:cNvSpPr>
                <a:spLocks/>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5" name="Freeform 7"/>
              <p:cNvSpPr>
                <a:spLocks/>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6" name="Freeform 8"/>
              <p:cNvSpPr>
                <a:spLocks/>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7" name="Freeform 9"/>
              <p:cNvSpPr>
                <a:spLocks/>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8" name="Freeform 10"/>
              <p:cNvSpPr>
                <a:spLocks/>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9" name="Freeform 11"/>
              <p:cNvSpPr>
                <a:spLocks/>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0" name="Freeform 12"/>
              <p:cNvSpPr>
                <a:spLocks/>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0" name="Group 126"/>
            <p:cNvGrpSpPr/>
            <p:nvPr/>
          </p:nvGrpSpPr>
          <p:grpSpPr>
            <a:xfrm>
              <a:off x="2524194" y="3241842"/>
              <a:ext cx="8742643" cy="8750400"/>
              <a:chOff x="2865557" y="4639756"/>
              <a:chExt cx="3987931" cy="3991469"/>
            </a:xfrm>
          </p:grpSpPr>
          <p:grpSp>
            <p:nvGrpSpPr>
              <p:cNvPr id="11" name="Group 127"/>
              <p:cNvGrpSpPr/>
              <p:nvPr/>
            </p:nvGrpSpPr>
            <p:grpSpPr>
              <a:xfrm>
                <a:off x="4008752" y="4901589"/>
                <a:ext cx="2844736" cy="3729636"/>
                <a:chOff x="12795250" y="366713"/>
                <a:chExt cx="2738438" cy="3589337"/>
              </a:xfrm>
            </p:grpSpPr>
            <p:sp>
              <p:nvSpPr>
                <p:cNvPr id="22" name="Freeform 129"/>
                <p:cNvSpPr>
                  <a:spLocks/>
                </p:cNvSpPr>
                <p:nvPr/>
              </p:nvSpPr>
              <p:spPr bwMode="auto">
                <a:xfrm>
                  <a:off x="12795250" y="561975"/>
                  <a:ext cx="2687638" cy="3394075"/>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3" name="Freeform 130"/>
                <p:cNvSpPr>
                  <a:spLocks/>
                </p:cNvSpPr>
                <p:nvPr/>
              </p:nvSpPr>
              <p:spPr bwMode="auto">
                <a:xfrm>
                  <a:off x="12807950" y="455613"/>
                  <a:ext cx="2725738" cy="3487737"/>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14042"/>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4" name="Freeform 131"/>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close/>
                    </a:path>
                  </a:pathLst>
                </a:custGeom>
                <a:solidFill>
                  <a:srgbClr val="1C1C1D"/>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5" name="Freeform 132"/>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6" name="Freeform 133"/>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rgbClr val="FFFCF5"/>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7" name="Freeform 134"/>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8" name="Rectangle 135"/>
                <p:cNvSpPr>
                  <a:spLocks noChangeArrowheads="1"/>
                </p:cNvSpPr>
                <p:nvPr/>
              </p:nvSpPr>
              <p:spPr bwMode="auto">
                <a:xfrm>
                  <a:off x="14228763" y="3360738"/>
                  <a:ext cx="868363" cy="107950"/>
                </a:xfrm>
                <a:prstGeom prst="rect">
                  <a:avLst/>
                </a:prstGeom>
                <a:solidFill>
                  <a:srgbClr val="EB5055"/>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9" name="Rectangle 136"/>
                <p:cNvSpPr>
                  <a:spLocks noChangeArrowheads="1"/>
                </p:cNvSpPr>
                <p:nvPr/>
              </p:nvSpPr>
              <p:spPr bwMode="auto">
                <a:xfrm>
                  <a:off x="13214350" y="1423988"/>
                  <a:ext cx="1882775" cy="5080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0" name="Rectangle 137"/>
                <p:cNvSpPr>
                  <a:spLocks noChangeArrowheads="1"/>
                </p:cNvSpPr>
                <p:nvPr/>
              </p:nvSpPr>
              <p:spPr bwMode="auto">
                <a:xfrm>
                  <a:off x="13214350" y="1619250"/>
                  <a:ext cx="1882775" cy="5715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1" name="Rectangle 138"/>
                <p:cNvSpPr>
                  <a:spLocks noChangeArrowheads="1"/>
                </p:cNvSpPr>
                <p:nvPr/>
              </p:nvSpPr>
              <p:spPr bwMode="auto">
                <a:xfrm>
                  <a:off x="13214350" y="1822450"/>
                  <a:ext cx="1882775" cy="5080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2" name="Rectangle 139"/>
                <p:cNvSpPr>
                  <a:spLocks noChangeArrowheads="1"/>
                </p:cNvSpPr>
                <p:nvPr/>
              </p:nvSpPr>
              <p:spPr bwMode="auto">
                <a:xfrm>
                  <a:off x="13214350" y="2019300"/>
                  <a:ext cx="1882775" cy="5715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3" name="Rectangle 140"/>
                <p:cNvSpPr>
                  <a:spLocks noChangeArrowheads="1"/>
                </p:cNvSpPr>
                <p:nvPr/>
              </p:nvSpPr>
              <p:spPr bwMode="auto">
                <a:xfrm>
                  <a:off x="13214350" y="2220913"/>
                  <a:ext cx="1882775" cy="5715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4" name="Rectangle 141"/>
                <p:cNvSpPr>
                  <a:spLocks noChangeArrowheads="1"/>
                </p:cNvSpPr>
                <p:nvPr/>
              </p:nvSpPr>
              <p:spPr bwMode="auto">
                <a:xfrm>
                  <a:off x="13214350" y="2424113"/>
                  <a:ext cx="1882775" cy="5080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5" name="Rectangle 142"/>
                <p:cNvSpPr>
                  <a:spLocks noChangeArrowheads="1"/>
                </p:cNvSpPr>
                <p:nvPr/>
              </p:nvSpPr>
              <p:spPr bwMode="auto">
                <a:xfrm>
                  <a:off x="13214350" y="2619375"/>
                  <a:ext cx="1882775" cy="5715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6" name="Rectangle 143"/>
                <p:cNvSpPr>
                  <a:spLocks noChangeArrowheads="1"/>
                </p:cNvSpPr>
                <p:nvPr/>
              </p:nvSpPr>
              <p:spPr bwMode="auto">
                <a:xfrm>
                  <a:off x="13214350" y="2822575"/>
                  <a:ext cx="1882775" cy="5080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7" name="Rectangle 144"/>
                <p:cNvSpPr>
                  <a:spLocks noChangeArrowheads="1"/>
                </p:cNvSpPr>
                <p:nvPr/>
              </p:nvSpPr>
              <p:spPr bwMode="auto">
                <a:xfrm>
                  <a:off x="13214350" y="3025775"/>
                  <a:ext cx="1882775" cy="5080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8" name="Rectangle 145"/>
                <p:cNvSpPr>
                  <a:spLocks noChangeArrowheads="1"/>
                </p:cNvSpPr>
                <p:nvPr/>
              </p:nvSpPr>
              <p:spPr bwMode="auto">
                <a:xfrm>
                  <a:off x="13511213" y="1006475"/>
                  <a:ext cx="1325563" cy="106362"/>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9" name="Freeform 146"/>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0" name="Freeform 147"/>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1" name="Freeform 148"/>
                <p:cNvSpPr>
                  <a:spLocks/>
                </p:cNvSpPr>
                <p:nvPr/>
              </p:nvSpPr>
              <p:spPr bwMode="auto">
                <a:xfrm>
                  <a:off x="12915900" y="3214688"/>
                  <a:ext cx="582613" cy="557212"/>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F2EFE9"/>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2" name="Rectangle 149"/>
                <p:cNvSpPr>
                  <a:spLocks noChangeArrowheads="1"/>
                </p:cNvSpPr>
                <p:nvPr/>
              </p:nvSpPr>
              <p:spPr bwMode="auto">
                <a:xfrm>
                  <a:off x="13682663" y="366713"/>
                  <a:ext cx="944563" cy="290512"/>
                </a:xfrm>
                <a:prstGeom prst="rect">
                  <a:avLst/>
                </a:prstGeom>
                <a:solidFill>
                  <a:srgbClr val="1E1E1F"/>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2" name="Group 128"/>
              <p:cNvGrpSpPr/>
              <p:nvPr/>
            </p:nvGrpSpPr>
            <p:grpSpPr>
              <a:xfrm>
                <a:off x="4915488" y="4639756"/>
                <a:ext cx="998195" cy="540472"/>
                <a:chOff x="17801829" y="5891398"/>
                <a:chExt cx="954592" cy="516864"/>
              </a:xfrm>
            </p:grpSpPr>
            <p:sp>
              <p:nvSpPr>
                <p:cNvPr id="20" name="Freeform 279"/>
                <p:cNvSpPr>
                  <a:spLocks/>
                </p:cNvSpPr>
                <p:nvPr/>
              </p:nvSpPr>
              <p:spPr bwMode="auto">
                <a:xfrm>
                  <a:off x="17801829" y="5891398"/>
                  <a:ext cx="954592" cy="516864"/>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FFB033"/>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1" name="Oval 280"/>
                <p:cNvSpPr>
                  <a:spLocks noChangeArrowheads="1"/>
                </p:cNvSpPr>
                <p:nvPr/>
              </p:nvSpPr>
              <p:spPr bwMode="auto">
                <a:xfrm>
                  <a:off x="18167266" y="5973356"/>
                  <a:ext cx="229951" cy="230011"/>
                </a:xfrm>
                <a:prstGeom prst="ellipse">
                  <a:avLst/>
                </a:prstGeom>
                <a:solidFill>
                  <a:srgbClr val="000529"/>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3" name="Group 129"/>
              <p:cNvGrpSpPr/>
              <p:nvPr/>
            </p:nvGrpSpPr>
            <p:grpSpPr>
              <a:xfrm rot="1080935">
                <a:off x="2865557" y="5552196"/>
                <a:ext cx="2681044" cy="955676"/>
                <a:chOff x="485775" y="495300"/>
                <a:chExt cx="5238750" cy="1866901"/>
              </a:xfrm>
            </p:grpSpPr>
            <p:sp>
              <p:nvSpPr>
                <p:cNvPr id="14" name="Freeform 5"/>
                <p:cNvSpPr>
                  <a:spLocks/>
                </p:cNvSpPr>
                <p:nvPr/>
              </p:nvSpPr>
              <p:spPr bwMode="auto">
                <a:xfrm>
                  <a:off x="4603750" y="1674813"/>
                  <a:ext cx="1120775" cy="68738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solidFill>
                  <a:srgbClr val="1D8C96"/>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5" name="Freeform 6"/>
                <p:cNvSpPr>
                  <a:spLocks/>
                </p:cNvSpPr>
                <p:nvPr/>
              </p:nvSpPr>
              <p:spPr bwMode="auto">
                <a:xfrm>
                  <a:off x="1549400" y="989013"/>
                  <a:ext cx="3351213" cy="1335088"/>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solidFill>
                  <a:srgbClr val="0EB3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6" name="Freeform 7"/>
                <p:cNvSpPr>
                  <a:spLocks/>
                </p:cNvSpPr>
                <p:nvPr/>
              </p:nvSpPr>
              <p:spPr bwMode="auto">
                <a:xfrm>
                  <a:off x="1414463" y="958850"/>
                  <a:ext cx="3352800" cy="1344613"/>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solidFill>
                  <a:srgbClr val="FDC000"/>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7" name="Freeform 8"/>
                <p:cNvSpPr>
                  <a:spLocks/>
                </p:cNvSpPr>
                <p:nvPr/>
              </p:nvSpPr>
              <p:spPr bwMode="auto">
                <a:xfrm>
                  <a:off x="485775" y="736600"/>
                  <a:ext cx="536575" cy="862013"/>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solidFill>
                  <a:srgbClr val="FDC000"/>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8" name="Freeform 9"/>
                <p:cNvSpPr>
                  <a:spLocks/>
                </p:cNvSpPr>
                <p:nvPr/>
              </p:nvSpPr>
              <p:spPr bwMode="auto">
                <a:xfrm>
                  <a:off x="858838" y="495300"/>
                  <a:ext cx="2087563" cy="1373188"/>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solidFill>
                  <a:srgbClr val="1D8C96"/>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9" name="Freeform 10"/>
                <p:cNvSpPr>
                  <a:spLocks/>
                </p:cNvSpPr>
                <p:nvPr/>
              </p:nvSpPr>
              <p:spPr bwMode="auto">
                <a:xfrm>
                  <a:off x="993775" y="804863"/>
                  <a:ext cx="344488" cy="85090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solidFill>
                  <a:srgbClr val="FDC000"/>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grpSp>
    </p:spTree>
    <p:extLst>
      <p:ext uri="{BB962C8B-B14F-4D97-AF65-F5344CB8AC3E}">
        <p14:creationId xmlns:p14="http://schemas.microsoft.com/office/powerpoint/2010/main" val="29620791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userDrawn="1">
          <p15:clr>
            <a:srgbClr val="FBAE40"/>
          </p15:clr>
        </p15:guide>
        <p15:guide id="2" orient="horz" pos="218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3" name="KSO_FD"/>
          <p:cNvSpPr>
            <a:spLocks noGrp="1"/>
          </p:cNvSpPr>
          <p:nvPr>
            <p:ph type="dt" sz="half" idx="10"/>
          </p:nvPr>
        </p:nvSpPr>
        <p:spPr/>
        <p:txBody>
          <a:bodyPr/>
          <a:lstStyle/>
          <a:p>
            <a:endParaRPr lang="en-US" altLang="zh-CN"/>
          </a:p>
        </p:txBody>
      </p:sp>
      <p:sp>
        <p:nvSpPr>
          <p:cNvPr id="4" name="KSO_FT"/>
          <p:cNvSpPr>
            <a:spLocks noGrp="1"/>
          </p:cNvSpPr>
          <p:nvPr>
            <p:ph type="ftr" sz="quarter" idx="11"/>
          </p:nvPr>
        </p:nvSpPr>
        <p:spPr/>
        <p:txBody>
          <a:bodyPr/>
          <a:lstStyle/>
          <a:p>
            <a:endParaRPr lang="en-US" altLang="zh-CN"/>
          </a:p>
        </p:txBody>
      </p:sp>
      <p:sp>
        <p:nvSpPr>
          <p:cNvPr id="5" name="KSO_FN"/>
          <p:cNvSpPr>
            <a:spLocks noGrp="1"/>
          </p:cNvSpPr>
          <p:nvPr>
            <p:ph type="sldNum" sz="quarter" idx="12"/>
          </p:nvPr>
        </p:nvSpPr>
        <p:spPr/>
        <p:txBody>
          <a:bodyPr/>
          <a:lstStyle/>
          <a:p>
            <a:fld id="{684E58FC-3DF6-4672-8C46-8DD53E5F35D9}" type="slidenum">
              <a:rPr lang="en-US" altLang="zh-CN" smtClean="0"/>
              <a:pPr/>
              <a:t>‹#›</a:t>
            </a:fld>
            <a:endParaRPr lang="en-US" altLang="zh-CN"/>
          </a:p>
        </p:txBody>
      </p:sp>
      <p:sp>
        <p:nvSpPr>
          <p:cNvPr id="6" name="KSO_BC1"/>
          <p:cNvSpPr>
            <a:spLocks noGrp="1"/>
          </p:cNvSpPr>
          <p:nvPr>
            <p:ph idx="1"/>
          </p:nvPr>
        </p:nvSpPr>
        <p:spPr>
          <a:xfrm>
            <a:off x="600688" y="1598808"/>
            <a:ext cx="10950671" cy="3660384"/>
          </a:xfrm>
          <a:solidFill>
            <a:schemeClr val="bg2">
              <a:lumMod val="95000"/>
            </a:schemeClr>
          </a:solidFill>
          <a:ln w="38100">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marL="0" indent="828000">
              <a:lnSpc>
                <a:spcPct val="130000"/>
              </a:lnSpc>
              <a:buClr>
                <a:srgbClr val="0070C0"/>
              </a:buClr>
              <a:buSzPct val="100000"/>
              <a:buFont typeface="Wingdings" panose="05000000000000000000" pitchFamily="2" charset="2"/>
              <a:buNone/>
              <a:defRPr sz="3200" b="1">
                <a:solidFill>
                  <a:srgbClr val="000000"/>
                </a:solidFill>
                <a:latin typeface="宋体" panose="02010600030101010101" pitchFamily="2" charset="-122"/>
                <a:ea typeface="宋体" panose="02010600030101010101" pitchFamily="2" charset="-122"/>
              </a:defRPr>
            </a:lvl1pPr>
            <a:lvl2pPr indent="828000">
              <a:lnSpc>
                <a:spcPct val="130000"/>
              </a:lnSpc>
              <a:buNone/>
              <a:defRPr sz="3200" b="1">
                <a:solidFill>
                  <a:srgbClr val="000000"/>
                </a:solidFill>
                <a:latin typeface="宋体" panose="02010600030101010101" pitchFamily="2" charset="-122"/>
                <a:ea typeface="宋体" panose="02010600030101010101" pitchFamily="2" charset="-122"/>
              </a:defRPr>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dirty="0" smtClean="0"/>
              <a:t>单击此处编辑母版文本样式</a:t>
            </a:r>
          </a:p>
        </p:txBody>
      </p:sp>
      <p:sp>
        <p:nvSpPr>
          <p:cNvPr id="7" name="KSO_ST1"/>
          <p:cNvSpPr>
            <a:spLocks noGrp="1"/>
          </p:cNvSpPr>
          <p:nvPr>
            <p:ph type="title" hasCustomPrompt="1"/>
          </p:nvPr>
        </p:nvSpPr>
        <p:spPr>
          <a:xfrm>
            <a:off x="2098675" y="980728"/>
            <a:ext cx="7994651" cy="490341"/>
          </a:xfrm>
        </p:spPr>
        <p:txBody>
          <a:bodyPr anchor="b">
            <a:noAutofit/>
          </a:bodyPr>
          <a:lstStyle>
            <a:lvl1pPr algn="ctr">
              <a:defRPr sz="3200">
                <a:solidFill>
                  <a:schemeClr val="tx2"/>
                </a:solidFill>
                <a:effectLst/>
                <a:latin typeface="黑体" pitchFamily="49" charset="-122"/>
                <a:ea typeface="黑体" pitchFamily="49" charset="-122"/>
              </a:defRPr>
            </a:lvl1pPr>
          </a:lstStyle>
          <a:p>
            <a:r>
              <a:rPr lang="zh-CN" altLang="en-US" dirty="0" smtClean="0"/>
              <a:t>此处添加您的标题</a:t>
            </a:r>
            <a:endParaRPr lang="en-US" dirty="0"/>
          </a:p>
        </p:txBody>
      </p:sp>
    </p:spTree>
    <p:extLst>
      <p:ext uri="{BB962C8B-B14F-4D97-AF65-F5344CB8AC3E}">
        <p14:creationId xmlns:p14="http://schemas.microsoft.com/office/powerpoint/2010/main" val="26887018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guide id="2" orient="horz" pos="21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3" name="KSO_FD"/>
          <p:cNvSpPr>
            <a:spLocks noGrp="1"/>
          </p:cNvSpPr>
          <p:nvPr>
            <p:ph type="dt" sz="half" idx="10"/>
          </p:nvPr>
        </p:nvSpPr>
        <p:spPr/>
        <p:txBody>
          <a:bodyPr/>
          <a:lstStyle/>
          <a:p>
            <a:endParaRPr lang="en-US" altLang="zh-CN"/>
          </a:p>
        </p:txBody>
      </p:sp>
      <p:sp>
        <p:nvSpPr>
          <p:cNvPr id="4" name="KSO_FT"/>
          <p:cNvSpPr>
            <a:spLocks noGrp="1"/>
          </p:cNvSpPr>
          <p:nvPr>
            <p:ph type="ftr" sz="quarter" idx="11"/>
          </p:nvPr>
        </p:nvSpPr>
        <p:spPr/>
        <p:txBody>
          <a:bodyPr/>
          <a:lstStyle/>
          <a:p>
            <a:endParaRPr lang="en-US" altLang="zh-CN"/>
          </a:p>
        </p:txBody>
      </p:sp>
      <p:sp>
        <p:nvSpPr>
          <p:cNvPr id="5" name="KSO_FN"/>
          <p:cNvSpPr>
            <a:spLocks noGrp="1"/>
          </p:cNvSpPr>
          <p:nvPr>
            <p:ph type="sldNum" sz="quarter" idx="12"/>
          </p:nvPr>
        </p:nvSpPr>
        <p:spPr/>
        <p:txBody>
          <a:bodyPr/>
          <a:lstStyle/>
          <a:p>
            <a:fld id="{684E58FC-3DF6-4672-8C46-8DD53E5F35D9}" type="slidenum">
              <a:rPr lang="en-US" altLang="zh-CN" smtClean="0"/>
              <a:pPr/>
              <a:t>‹#›</a:t>
            </a:fld>
            <a:endParaRPr lang="en-US" altLang="zh-CN"/>
          </a:p>
        </p:txBody>
      </p:sp>
      <p:sp>
        <p:nvSpPr>
          <p:cNvPr id="6" name="KSO_BC1"/>
          <p:cNvSpPr>
            <a:spLocks noGrp="1"/>
          </p:cNvSpPr>
          <p:nvPr>
            <p:ph idx="1"/>
          </p:nvPr>
        </p:nvSpPr>
        <p:spPr>
          <a:xfrm>
            <a:off x="600689" y="1598808"/>
            <a:ext cx="5279288" cy="3660384"/>
          </a:xfrm>
          <a:solidFill>
            <a:schemeClr val="bg2">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marL="0" indent="828000">
              <a:lnSpc>
                <a:spcPct val="130000"/>
              </a:lnSpc>
              <a:buClr>
                <a:srgbClr val="0070C0"/>
              </a:buClr>
              <a:buSzPct val="100000"/>
              <a:buFont typeface="Wingdings" panose="05000000000000000000" pitchFamily="2" charset="2"/>
              <a:buNone/>
              <a:defRPr sz="3200" b="1">
                <a:solidFill>
                  <a:srgbClr val="000000"/>
                </a:solidFill>
                <a:latin typeface="宋体" panose="02010600030101010101" pitchFamily="2" charset="-122"/>
                <a:ea typeface="宋体" panose="02010600030101010101" pitchFamily="2" charset="-122"/>
              </a:defRPr>
            </a:lvl1pPr>
            <a:lvl2pPr indent="828000">
              <a:lnSpc>
                <a:spcPct val="130000"/>
              </a:lnSpc>
              <a:buNone/>
              <a:defRPr sz="3200" b="1">
                <a:solidFill>
                  <a:srgbClr val="000000"/>
                </a:solidFill>
                <a:latin typeface="宋体" panose="02010600030101010101" pitchFamily="2" charset="-122"/>
                <a:ea typeface="宋体" panose="02010600030101010101" pitchFamily="2" charset="-122"/>
              </a:defRPr>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dirty="0" smtClean="0"/>
              <a:t>单击此处编辑母版文本样式</a:t>
            </a:r>
          </a:p>
        </p:txBody>
      </p:sp>
      <p:sp>
        <p:nvSpPr>
          <p:cNvPr id="7" name="KSO_ST1"/>
          <p:cNvSpPr>
            <a:spLocks noGrp="1"/>
          </p:cNvSpPr>
          <p:nvPr>
            <p:ph type="title" hasCustomPrompt="1"/>
          </p:nvPr>
        </p:nvSpPr>
        <p:spPr>
          <a:xfrm>
            <a:off x="2098675" y="980728"/>
            <a:ext cx="7994651" cy="490341"/>
          </a:xfrm>
        </p:spPr>
        <p:txBody>
          <a:bodyPr anchor="b">
            <a:noAutofit/>
          </a:bodyPr>
          <a:lstStyle>
            <a:lvl1pPr algn="ctr">
              <a:defRPr sz="3200">
                <a:solidFill>
                  <a:schemeClr val="tx2"/>
                </a:solidFill>
                <a:effectLst/>
                <a:latin typeface="宋体" pitchFamily="2" charset="-122"/>
                <a:ea typeface="宋体" pitchFamily="2" charset="-122"/>
              </a:defRPr>
            </a:lvl1pPr>
          </a:lstStyle>
          <a:p>
            <a:r>
              <a:rPr lang="zh-CN" altLang="en-US" dirty="0" smtClean="0"/>
              <a:t>此处添加您的标题</a:t>
            </a:r>
            <a:endParaRPr lang="en-US" dirty="0"/>
          </a:p>
        </p:txBody>
      </p:sp>
      <p:sp>
        <p:nvSpPr>
          <p:cNvPr id="8" name="KSO_BC1"/>
          <p:cNvSpPr>
            <a:spLocks noGrp="1"/>
          </p:cNvSpPr>
          <p:nvPr>
            <p:ph idx="13"/>
          </p:nvPr>
        </p:nvSpPr>
        <p:spPr>
          <a:xfrm>
            <a:off x="6181308" y="1592796"/>
            <a:ext cx="5279288" cy="3660384"/>
          </a:xfrm>
          <a:solidFill>
            <a:schemeClr val="bg2">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marL="0" indent="828000">
              <a:lnSpc>
                <a:spcPct val="130000"/>
              </a:lnSpc>
              <a:buClr>
                <a:srgbClr val="0070C0"/>
              </a:buClr>
              <a:buSzPct val="100000"/>
              <a:buFont typeface="Wingdings" panose="05000000000000000000" pitchFamily="2" charset="2"/>
              <a:buNone/>
              <a:defRPr sz="3200" b="1">
                <a:solidFill>
                  <a:srgbClr val="000000"/>
                </a:solidFill>
                <a:latin typeface="宋体" panose="02010600030101010101" pitchFamily="2" charset="-122"/>
                <a:ea typeface="宋体" panose="02010600030101010101" pitchFamily="2" charset="-122"/>
              </a:defRPr>
            </a:lvl1pPr>
            <a:lvl2pPr indent="828000">
              <a:lnSpc>
                <a:spcPct val="130000"/>
              </a:lnSpc>
              <a:buNone/>
              <a:defRPr sz="3200" b="1">
                <a:solidFill>
                  <a:srgbClr val="000000"/>
                </a:solidFill>
                <a:latin typeface="宋体" panose="02010600030101010101" pitchFamily="2" charset="-122"/>
                <a:ea typeface="宋体" panose="02010600030101010101" pitchFamily="2" charset="-122"/>
              </a:defRPr>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dirty="0" smtClean="0"/>
              <a:t>单击此处编辑母版文本样式</a:t>
            </a:r>
          </a:p>
        </p:txBody>
      </p:sp>
    </p:spTree>
    <p:extLst>
      <p:ext uri="{BB962C8B-B14F-4D97-AF65-F5344CB8AC3E}">
        <p14:creationId xmlns:p14="http://schemas.microsoft.com/office/powerpoint/2010/main" val="26887018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guide id="2" orient="horz" pos="21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KSO_FD"/>
          <p:cNvSpPr>
            <a:spLocks noGrp="1"/>
          </p:cNvSpPr>
          <p:nvPr>
            <p:ph type="dt" sz="half" idx="10"/>
          </p:nvPr>
        </p:nvSpPr>
        <p:spPr/>
        <p:txBody>
          <a:bodyPr/>
          <a:lstStyle/>
          <a:p>
            <a:endParaRPr lang="en-US" altLang="zh-CN"/>
          </a:p>
        </p:txBody>
      </p:sp>
      <p:sp>
        <p:nvSpPr>
          <p:cNvPr id="4" name="KSO_FT"/>
          <p:cNvSpPr>
            <a:spLocks noGrp="1"/>
          </p:cNvSpPr>
          <p:nvPr>
            <p:ph type="ftr" sz="quarter" idx="11"/>
          </p:nvPr>
        </p:nvSpPr>
        <p:spPr/>
        <p:txBody>
          <a:bodyPr/>
          <a:lstStyle/>
          <a:p>
            <a:endParaRPr lang="en-US" altLang="zh-CN"/>
          </a:p>
        </p:txBody>
      </p:sp>
      <p:sp>
        <p:nvSpPr>
          <p:cNvPr id="5" name="KSO_FN"/>
          <p:cNvSpPr>
            <a:spLocks noGrp="1"/>
          </p:cNvSpPr>
          <p:nvPr>
            <p:ph type="sldNum" sz="quarter" idx="12"/>
          </p:nvPr>
        </p:nvSpPr>
        <p:spPr/>
        <p:txBody>
          <a:bodyPr/>
          <a:lstStyle/>
          <a:p>
            <a:fld id="{684E58FC-3DF6-4672-8C46-8DD53E5F35D9}" type="slidenum">
              <a:rPr lang="en-US" altLang="zh-CN" smtClean="0"/>
              <a:pPr/>
              <a:t>‹#›</a:t>
            </a:fld>
            <a:endParaRPr lang="en-US" altLang="zh-CN"/>
          </a:p>
        </p:txBody>
      </p:sp>
      <p:sp>
        <p:nvSpPr>
          <p:cNvPr id="6" name="KSO_BC1"/>
          <p:cNvSpPr>
            <a:spLocks noGrp="1"/>
          </p:cNvSpPr>
          <p:nvPr>
            <p:ph idx="1"/>
          </p:nvPr>
        </p:nvSpPr>
        <p:spPr>
          <a:xfrm>
            <a:off x="600688" y="1598808"/>
            <a:ext cx="10950671" cy="3660384"/>
          </a:xfrm>
          <a:solidFill>
            <a:schemeClr val="bg2">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marL="361950" indent="828000">
              <a:lnSpc>
                <a:spcPct val="130000"/>
              </a:lnSpc>
              <a:buClr>
                <a:srgbClr val="0070C0"/>
              </a:buClr>
              <a:buSzPct val="100000"/>
              <a:buFont typeface="Wingdings" panose="05000000000000000000" pitchFamily="2" charset="2"/>
              <a:buNone/>
              <a:defRPr sz="3200" b="1">
                <a:solidFill>
                  <a:srgbClr val="000000"/>
                </a:solidFill>
                <a:latin typeface="宋体" panose="02010600030101010101" pitchFamily="2" charset="-122"/>
                <a:ea typeface="宋体" panose="02010600030101010101" pitchFamily="2" charset="-122"/>
              </a:defRPr>
            </a:lvl1pPr>
            <a:lvl2pPr indent="828000">
              <a:lnSpc>
                <a:spcPct val="130000"/>
              </a:lnSpc>
              <a:buNone/>
              <a:defRPr sz="3200" b="1">
                <a:solidFill>
                  <a:srgbClr val="000000"/>
                </a:solidFill>
                <a:latin typeface="宋体" panose="02010600030101010101" pitchFamily="2" charset="-122"/>
                <a:ea typeface="宋体" panose="02010600030101010101" pitchFamily="2" charset="-122"/>
              </a:defRPr>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dirty="0" smtClean="0"/>
              <a:t>单击此处编辑母版文本样式</a:t>
            </a:r>
          </a:p>
        </p:txBody>
      </p:sp>
    </p:spTree>
    <p:extLst>
      <p:ext uri="{BB962C8B-B14F-4D97-AF65-F5344CB8AC3E}">
        <p14:creationId xmlns:p14="http://schemas.microsoft.com/office/powerpoint/2010/main" val="26887018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guide id="2" orient="horz" pos="21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船图">
    <p:spTree>
      <p:nvGrpSpPr>
        <p:cNvPr id="1" name=""/>
        <p:cNvGrpSpPr/>
        <p:nvPr/>
      </p:nvGrpSpPr>
      <p:grpSpPr>
        <a:xfrm>
          <a:off x="0" y="0"/>
          <a:ext cx="0" cy="0"/>
          <a:chOff x="0" y="0"/>
          <a:chExt cx="0" cy="0"/>
        </a:xfrm>
      </p:grpSpPr>
      <p:sp>
        <p:nvSpPr>
          <p:cNvPr id="8" name="矩形 7"/>
          <p:cNvSpPr/>
          <p:nvPr userDrawn="1"/>
        </p:nvSpPr>
        <p:spPr>
          <a:xfrm>
            <a:off x="335360" y="1556792"/>
            <a:ext cx="11395266" cy="4176464"/>
          </a:xfrm>
          <a:prstGeom prst="rect">
            <a:avLst/>
          </a:prstGeom>
          <a:solidFill>
            <a:schemeClr val="bg2">
              <a:lumMod val="95000"/>
            </a:schemeClr>
          </a:solidFill>
          <a:ln w="57150">
            <a:solidFill>
              <a:schemeClr val="bg1"/>
            </a:solidFill>
          </a:ln>
          <a:effectLst>
            <a:outerShdw blurRad="149987" dist="250190" dir="8460000" algn="ctr">
              <a:srgbClr val="000000">
                <a:alpha val="28000"/>
              </a:srgbClr>
            </a:outerShdw>
            <a:softEdge rad="3175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KSO_FD"/>
          <p:cNvSpPr>
            <a:spLocks noGrp="1"/>
          </p:cNvSpPr>
          <p:nvPr>
            <p:ph type="dt" sz="half" idx="10"/>
          </p:nvPr>
        </p:nvSpPr>
        <p:spPr/>
        <p:txBody>
          <a:bodyPr/>
          <a:lstStyle/>
          <a:p>
            <a:endParaRPr lang="en-US" altLang="zh-CN"/>
          </a:p>
        </p:txBody>
      </p:sp>
      <p:sp>
        <p:nvSpPr>
          <p:cNvPr id="3" name="KSO_FT"/>
          <p:cNvSpPr>
            <a:spLocks noGrp="1"/>
          </p:cNvSpPr>
          <p:nvPr>
            <p:ph type="ftr" sz="quarter" idx="11"/>
          </p:nvPr>
        </p:nvSpPr>
        <p:spPr/>
        <p:txBody>
          <a:bodyPr/>
          <a:lstStyle/>
          <a:p>
            <a:endParaRPr lang="en-US" altLang="zh-CN"/>
          </a:p>
        </p:txBody>
      </p:sp>
      <p:sp>
        <p:nvSpPr>
          <p:cNvPr id="4" name="KSO_FN"/>
          <p:cNvSpPr>
            <a:spLocks noGrp="1"/>
          </p:cNvSpPr>
          <p:nvPr>
            <p:ph type="sldNum" sz="quarter" idx="12"/>
          </p:nvPr>
        </p:nvSpPr>
        <p:spPr/>
        <p:txBody>
          <a:bodyPr/>
          <a:lstStyle/>
          <a:p>
            <a:fld id="{34203295-00C3-42F1-941D-8BA69C24F960}" type="slidenum">
              <a:rPr lang="en-US" altLang="zh-CN" smtClean="0"/>
              <a:pPr/>
              <a:t>‹#›</a:t>
            </a:fld>
            <a:endParaRPr lang="en-US" altLang="zh-CN"/>
          </a:p>
        </p:txBody>
      </p:sp>
    </p:spTree>
    <p:extLst>
      <p:ext uri="{BB962C8B-B14F-4D97-AF65-F5344CB8AC3E}">
        <p14:creationId xmlns:p14="http://schemas.microsoft.com/office/powerpoint/2010/main" val="6425063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节标题1">
    <p:bg>
      <p:bgPr>
        <a:solidFill>
          <a:schemeClr val="bg1"/>
        </a:solid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ctrTitle"/>
          </p:nvPr>
        </p:nvSpPr>
        <p:spPr>
          <a:xfrm>
            <a:off x="1490661" y="872716"/>
            <a:ext cx="9213851" cy="1150937"/>
          </a:xfrm>
        </p:spPr>
        <p:txBody>
          <a:bodyPr>
            <a:normAutofit/>
          </a:bodyPr>
          <a:lstStyle>
            <a:lvl1pPr algn="ctr">
              <a:defRPr sz="3600" b="0">
                <a:solidFill>
                  <a:srgbClr val="000000"/>
                </a:solidFill>
                <a:latin typeface="黑体" pitchFamily="49" charset="-122"/>
                <a:ea typeface="黑体" pitchFamily="49" charset="-122"/>
              </a:defRPr>
            </a:lvl1pPr>
          </a:lstStyle>
          <a:p>
            <a:pPr lvl="0"/>
            <a:r>
              <a:rPr lang="zh-CN" altLang="en-US" noProof="0" dirty="0" smtClean="0"/>
              <a:t>单击此处编辑母版标题样式</a:t>
            </a:r>
          </a:p>
        </p:txBody>
      </p:sp>
      <p:sp>
        <p:nvSpPr>
          <p:cNvPr id="16388" name="Rectangle 4"/>
          <p:cNvSpPr>
            <a:spLocks noGrp="1" noChangeArrowheads="1"/>
          </p:cNvSpPr>
          <p:nvPr>
            <p:ph type="dt" sz="half" idx="2"/>
          </p:nvPr>
        </p:nvSpPr>
        <p:spPr/>
        <p:txBody>
          <a:bodyPr/>
          <a:lstStyle>
            <a:lvl1pPr>
              <a:defRPr/>
            </a:lvl1pPr>
          </a:lstStyle>
          <a:p>
            <a:endParaRPr lang="en-US" altLang="zh-CN"/>
          </a:p>
        </p:txBody>
      </p:sp>
      <p:sp>
        <p:nvSpPr>
          <p:cNvPr id="16389" name="Rectangle 5"/>
          <p:cNvSpPr>
            <a:spLocks noGrp="1" noChangeArrowheads="1"/>
          </p:cNvSpPr>
          <p:nvPr>
            <p:ph type="ftr" sz="quarter" idx="3"/>
          </p:nvPr>
        </p:nvSpPr>
        <p:spPr/>
        <p:txBody>
          <a:bodyPr/>
          <a:lstStyle>
            <a:lvl1pPr>
              <a:defRPr/>
            </a:lvl1pPr>
          </a:lstStyle>
          <a:p>
            <a:endParaRPr lang="en-US" altLang="zh-CN"/>
          </a:p>
        </p:txBody>
      </p:sp>
      <p:sp>
        <p:nvSpPr>
          <p:cNvPr id="16390" name="Rectangle 6"/>
          <p:cNvSpPr>
            <a:spLocks noGrp="1" noChangeArrowheads="1"/>
          </p:cNvSpPr>
          <p:nvPr>
            <p:ph type="sldNum" sz="quarter" idx="4"/>
          </p:nvPr>
        </p:nvSpPr>
        <p:spPr/>
        <p:txBody>
          <a:bodyPr/>
          <a:lstStyle>
            <a:lvl1pPr>
              <a:defRPr/>
            </a:lvl1pPr>
          </a:lstStyle>
          <a:p>
            <a:fld id="{B305A5FE-3838-4AD0-8339-298B249E8818}" type="slidenum">
              <a:rPr lang="en-US" altLang="zh-CN"/>
              <a:pPr/>
              <a:t>‹#›</a:t>
            </a:fld>
            <a:endParaRPr lang="en-US" altLang="zh-CN"/>
          </a:p>
        </p:txBody>
      </p:sp>
      <p:sp>
        <p:nvSpPr>
          <p:cNvPr id="9" name="矩形 8"/>
          <p:cNvSpPr/>
          <p:nvPr userDrawn="1"/>
        </p:nvSpPr>
        <p:spPr>
          <a:xfrm>
            <a:off x="893422" y="1916832"/>
            <a:ext cx="10405156" cy="3888432"/>
          </a:xfrm>
          <a:prstGeom prst="rect">
            <a:avLst/>
          </a:prstGeom>
          <a:solidFill>
            <a:schemeClr val="bg2">
              <a:lumMod val="95000"/>
            </a:schemeClr>
          </a:solidFill>
          <a:ln>
            <a:solidFill>
              <a:schemeClr val="bg1"/>
            </a:solidFill>
          </a:ln>
          <a:effectLst>
            <a:outerShdw blurRad="149987" dist="250190" dir="8460000" algn="ctr">
              <a:srgbClr val="000000">
                <a:alpha val="28000"/>
              </a:srgbClr>
            </a:outerShdw>
            <a:softEdge rad="3175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070015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596901" y="976805"/>
            <a:ext cx="10954459" cy="507979"/>
          </a:xfrm>
        </p:spPr>
        <p:txBody>
          <a:bodyPr>
            <a:normAutofit/>
          </a:bodyPr>
          <a:lstStyle>
            <a:lvl1pPr>
              <a:buFont typeface="Wingdings" pitchFamily="2" charset="2"/>
              <a:buChar char="Ø"/>
              <a:defRPr sz="3200" b="1" cap="none" spc="0">
                <a:ln w="19050">
                  <a:noFill/>
                  <a:prstDash val="solid"/>
                </a:ln>
                <a:solidFill>
                  <a:schemeClr val="tx1"/>
                </a:solidFill>
                <a:effectLst/>
                <a:latin typeface="黑体" pitchFamily="49" charset="-122"/>
                <a:ea typeface="黑体" pitchFamily="49" charset="-122"/>
              </a:defRPr>
            </a:lvl1pPr>
          </a:lstStyle>
          <a:p>
            <a:r>
              <a:rPr lang="zh-CN" altLang="en-US" dirty="0" smtClean="0"/>
              <a:t>单击此处编辑母版标题样式</a:t>
            </a:r>
            <a:endParaRPr lang="en-US" dirty="0"/>
          </a:p>
        </p:txBody>
      </p:sp>
      <p:sp>
        <p:nvSpPr>
          <p:cNvPr id="3" name="KSO_BC1"/>
          <p:cNvSpPr>
            <a:spLocks noGrp="1"/>
          </p:cNvSpPr>
          <p:nvPr>
            <p:ph idx="1"/>
          </p:nvPr>
        </p:nvSpPr>
        <p:spPr>
          <a:xfrm>
            <a:off x="618771" y="1668201"/>
            <a:ext cx="10954459" cy="4605115"/>
          </a:xfrm>
        </p:spPr>
        <p:txBody>
          <a:bodyPr>
            <a:normAutofit/>
          </a:bodyPr>
          <a:lstStyle>
            <a:lvl1pPr>
              <a:defRPr sz="2400">
                <a:solidFill>
                  <a:schemeClr val="accent1"/>
                </a:solidFill>
              </a:defRPr>
            </a:lvl1pPr>
            <a:lvl2pPr>
              <a:defRPr sz="1800"/>
            </a:lvl2pPr>
          </a:lstStyle>
          <a:p>
            <a:pPr lvl="0"/>
            <a:endParaRPr lang="zh-CN" altLang="en-US" dirty="0" smtClean="0"/>
          </a:p>
        </p:txBody>
      </p:sp>
      <p:sp>
        <p:nvSpPr>
          <p:cNvPr id="4" name="KSO_FD"/>
          <p:cNvSpPr>
            <a:spLocks noGrp="1"/>
          </p:cNvSpPr>
          <p:nvPr>
            <p:ph type="dt" sz="half" idx="10"/>
          </p:nvPr>
        </p:nvSpPr>
        <p:spPr/>
        <p:txBody>
          <a:bodyPr/>
          <a:lstStyle/>
          <a:p>
            <a:endParaRPr lang="en-US" altLang="zh-CN"/>
          </a:p>
        </p:txBody>
      </p:sp>
      <p:sp>
        <p:nvSpPr>
          <p:cNvPr id="5" name="KSO_FT"/>
          <p:cNvSpPr>
            <a:spLocks noGrp="1"/>
          </p:cNvSpPr>
          <p:nvPr>
            <p:ph type="ftr" sz="quarter" idx="11"/>
          </p:nvPr>
        </p:nvSpPr>
        <p:spPr/>
        <p:txBody>
          <a:bodyPr/>
          <a:lstStyle/>
          <a:p>
            <a:endParaRPr lang="en-US" altLang="zh-CN"/>
          </a:p>
        </p:txBody>
      </p:sp>
      <p:sp>
        <p:nvSpPr>
          <p:cNvPr id="6" name="KSO_FN"/>
          <p:cNvSpPr>
            <a:spLocks noGrp="1"/>
          </p:cNvSpPr>
          <p:nvPr>
            <p:ph type="sldNum" sz="quarter" idx="12"/>
          </p:nvPr>
        </p:nvSpPr>
        <p:spPr/>
        <p:txBody>
          <a:bodyPr/>
          <a:lstStyle/>
          <a:p>
            <a:fld id="{2FE5DF36-6A91-4EBE-B4CD-D734B6942DCD}" type="slidenum">
              <a:rPr lang="en-US" altLang="zh-CN" smtClean="0"/>
              <a:pPr/>
              <a:t>‹#›</a:t>
            </a:fld>
            <a:endParaRPr lang="en-US" altLang="zh-CN"/>
          </a:p>
        </p:txBody>
      </p:sp>
    </p:spTree>
    <p:extLst>
      <p:ext uri="{BB962C8B-B14F-4D97-AF65-F5344CB8AC3E}">
        <p14:creationId xmlns:p14="http://schemas.microsoft.com/office/powerpoint/2010/main" val="115616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2098676" y="2108202"/>
            <a:ext cx="7994651" cy="1235075"/>
          </a:xfrm>
        </p:spPr>
        <p:txBody>
          <a:bodyPr anchor="b">
            <a:normAutofit/>
          </a:bodyPr>
          <a:lstStyle>
            <a:lvl1pPr algn="ctr">
              <a:defRPr sz="2700">
                <a:solidFill>
                  <a:schemeClr val="tx2"/>
                </a:solidFill>
                <a:effectLst/>
              </a:defRPr>
            </a:lvl1pPr>
          </a:lstStyle>
          <a:p>
            <a:r>
              <a:rPr lang="zh-CN" altLang="en-US" dirty="0" smtClean="0"/>
              <a:t>此处添加您的标题</a:t>
            </a:r>
            <a:endParaRPr lang="en-US" dirty="0"/>
          </a:p>
        </p:txBody>
      </p:sp>
      <p:sp>
        <p:nvSpPr>
          <p:cNvPr id="3" name="KSO_ST2"/>
          <p:cNvSpPr>
            <a:spLocks noGrp="1"/>
          </p:cNvSpPr>
          <p:nvPr>
            <p:ph type="body" idx="1" hasCustomPrompt="1"/>
          </p:nvPr>
        </p:nvSpPr>
        <p:spPr>
          <a:xfrm>
            <a:off x="4050894" y="3400425"/>
            <a:ext cx="4090217" cy="357478"/>
          </a:xfrm>
          <a:prstGeom prst="roundRect">
            <a:avLst>
              <a:gd name="adj" fmla="val 50000"/>
            </a:avLst>
          </a:prstGeom>
          <a:solidFill>
            <a:schemeClr val="tx2">
              <a:lumMod val="40000"/>
              <a:lumOff val="60000"/>
            </a:schemeClr>
          </a:solidFill>
        </p:spPr>
        <p:txBody>
          <a:bodyPr anchor="ctr">
            <a:normAutofit/>
          </a:bodyPr>
          <a:lstStyle>
            <a:lvl1pPr marL="0" indent="0" algn="ctr">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CN" altLang="en-US" dirty="0" smtClean="0"/>
              <a:t>单击此处添加您的副标题</a:t>
            </a:r>
            <a:endParaRPr lang="en-US" altLang="zh-CN" dirty="0"/>
          </a:p>
        </p:txBody>
      </p:sp>
      <p:sp>
        <p:nvSpPr>
          <p:cNvPr id="4" name="KSO_FD"/>
          <p:cNvSpPr>
            <a:spLocks noGrp="1"/>
          </p:cNvSpPr>
          <p:nvPr>
            <p:ph type="dt" sz="half" idx="10"/>
          </p:nvPr>
        </p:nvSpPr>
        <p:spPr/>
        <p:txBody>
          <a:bodyPr/>
          <a:lstStyle/>
          <a:p>
            <a:endParaRPr lang="en-US" altLang="zh-CN"/>
          </a:p>
        </p:txBody>
      </p:sp>
      <p:sp>
        <p:nvSpPr>
          <p:cNvPr id="5" name="KSO_FT"/>
          <p:cNvSpPr>
            <a:spLocks noGrp="1"/>
          </p:cNvSpPr>
          <p:nvPr>
            <p:ph type="ftr" sz="quarter" idx="11"/>
          </p:nvPr>
        </p:nvSpPr>
        <p:spPr/>
        <p:txBody>
          <a:bodyPr/>
          <a:lstStyle/>
          <a:p>
            <a:endParaRPr lang="en-US" altLang="zh-CN"/>
          </a:p>
        </p:txBody>
      </p:sp>
      <p:sp>
        <p:nvSpPr>
          <p:cNvPr id="6" name="KSO_FN"/>
          <p:cNvSpPr>
            <a:spLocks noGrp="1"/>
          </p:cNvSpPr>
          <p:nvPr>
            <p:ph type="sldNum" sz="quarter" idx="12"/>
          </p:nvPr>
        </p:nvSpPr>
        <p:spPr/>
        <p:txBody>
          <a:bodyPr/>
          <a:lstStyle/>
          <a:p>
            <a:fld id="{CDA2BC4E-F00C-4BC0-BF31-6A9B725C0AB4}" type="slidenum">
              <a:rPr lang="en-US" altLang="zh-CN" smtClean="0"/>
              <a:pPr/>
              <a:t>‹#›</a:t>
            </a:fld>
            <a:endParaRPr lang="en-US" altLang="zh-CN"/>
          </a:p>
        </p:txBody>
      </p:sp>
    </p:spTree>
    <p:extLst>
      <p:ext uri="{BB962C8B-B14F-4D97-AF65-F5344CB8AC3E}">
        <p14:creationId xmlns:p14="http://schemas.microsoft.com/office/powerpoint/2010/main" val="2451825892"/>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2" descr="2012070309014812"/>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2225" y="0"/>
            <a:ext cx="1223645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KSO_FD"/>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zh-CN"/>
          </a:p>
        </p:txBody>
      </p:sp>
      <p:sp>
        <p:nvSpPr>
          <p:cNvPr id="5" name="KSO_FT"/>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zh-CN"/>
          </a:p>
        </p:txBody>
      </p:sp>
      <p:sp>
        <p:nvSpPr>
          <p:cNvPr id="6" name="KSO_FN"/>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356213-D033-43EE-B09A-B5B5FC42CD5D}" type="slidenum">
              <a:rPr lang="en-US" altLang="zh-CN" smtClean="0"/>
              <a:pPr/>
              <a:t>‹#›</a:t>
            </a:fld>
            <a:endParaRPr lang="en-US" altLang="zh-CN"/>
          </a:p>
        </p:txBody>
      </p:sp>
      <p:sp>
        <p:nvSpPr>
          <p:cNvPr id="2" name="KSO_BT1"/>
          <p:cNvSpPr>
            <a:spLocks noGrp="1"/>
          </p:cNvSpPr>
          <p:nvPr>
            <p:ph type="title"/>
          </p:nvPr>
        </p:nvSpPr>
        <p:spPr>
          <a:xfrm>
            <a:off x="596901" y="276645"/>
            <a:ext cx="10954459" cy="796011"/>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KSO_BC1"/>
          <p:cNvSpPr>
            <a:spLocks noGrp="1"/>
          </p:cNvSpPr>
          <p:nvPr>
            <p:ph type="body" idx="1"/>
          </p:nvPr>
        </p:nvSpPr>
        <p:spPr>
          <a:xfrm>
            <a:off x="596900" y="1200149"/>
            <a:ext cx="10954459" cy="510014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p:txBody>
      </p:sp>
      <p:pic>
        <p:nvPicPr>
          <p:cNvPr id="19" name="图片 18"/>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270" y="6356354"/>
            <a:ext cx="12264606" cy="574396"/>
          </a:xfrm>
          <a:prstGeom prst="rect">
            <a:avLst/>
          </a:prstGeom>
          <a:effectLst>
            <a:softEdge rad="88900"/>
          </a:effectLst>
        </p:spPr>
      </p:pic>
      <p:pic>
        <p:nvPicPr>
          <p:cNvPr id="10" name="图片 9"/>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488488" y="44624"/>
            <a:ext cx="1653844" cy="886644"/>
          </a:xfrm>
          <a:prstGeom prst="rect">
            <a:avLst/>
          </a:prstGeom>
          <a:effectLst>
            <a:softEdge rad="203200"/>
          </a:effectLst>
        </p:spPr>
      </p:pic>
      <p:sp>
        <p:nvSpPr>
          <p:cNvPr id="22" name="等腰三角形 21"/>
          <p:cNvSpPr/>
          <p:nvPr userDrawn="1"/>
        </p:nvSpPr>
        <p:spPr>
          <a:xfrm>
            <a:off x="-96688" y="6129300"/>
            <a:ext cx="2952328" cy="728700"/>
          </a:xfrm>
          <a:prstGeom prst="triangle">
            <a:avLst>
              <a:gd name="adj" fmla="val 0"/>
            </a:avLst>
          </a:prstGeom>
          <a:solidFill>
            <a:srgbClr val="396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82958242"/>
      </p:ext>
    </p:extLst>
  </p:cSld>
  <p:clrMap bg1="lt1" tx1="dk1" bg2="lt2" tx2="dk2" accent1="accent1" accent2="accent2" accent3="accent3" accent4="accent4" accent5="accent5" accent6="accent6" hlink="hlink" folHlink="folHlink"/>
  <p:sldLayoutIdLst>
    <p:sldLayoutId id="2147483702" r:id="rId1"/>
    <p:sldLayoutId id="2147483707" r:id="rId2"/>
    <p:sldLayoutId id="2147483718" r:id="rId3"/>
    <p:sldLayoutId id="2147483719" r:id="rId4"/>
    <p:sldLayoutId id="2147483714" r:id="rId5"/>
    <p:sldLayoutId id="2147483708" r:id="rId6"/>
    <p:sldLayoutId id="2147483713" r:id="rId7"/>
    <p:sldLayoutId id="2147483703" r:id="rId8"/>
    <p:sldLayoutId id="2147483704" r:id="rId9"/>
    <p:sldLayoutId id="2147483706" r:id="rId10"/>
    <p:sldLayoutId id="2147483705" r:id="rId11"/>
    <p:sldLayoutId id="2147483709" r:id="rId12"/>
    <p:sldLayoutId id="2147483710" r:id="rId13"/>
    <p:sldLayoutId id="2147483711" r:id="rId14"/>
    <p:sldLayoutId id="2147483712" r:id="rId15"/>
    <p:sldLayoutId id="2147483717" r:id="rId16"/>
    <p:sldLayoutId id="2147483720" r:id="rId17"/>
    <p:sldLayoutId id="2147483721" r:id="rId18"/>
  </p:sldLayoutIdLst>
  <p:timing>
    <p:tnLst>
      <p:par>
        <p:cTn id="1" dur="indefinite" restart="never" nodeType="tmRoot"/>
      </p:par>
    </p:tnLst>
  </p:timing>
  <p:txStyles>
    <p:titleStyle>
      <a:lvl1pPr algn="l" defTabSz="685800" rtl="0" eaLnBrk="1" latinLnBrk="0" hangingPunct="1">
        <a:lnSpc>
          <a:spcPct val="90000"/>
        </a:lnSpc>
        <a:spcBef>
          <a:spcPct val="0"/>
        </a:spcBef>
        <a:buNone/>
        <a:defRPr sz="3200" b="1" i="0" kern="1200" baseline="0">
          <a:solidFill>
            <a:schemeClr val="accent1"/>
          </a:solidFill>
          <a:effectLst/>
          <a:latin typeface="+mj-ea"/>
          <a:ea typeface="+mj-ea"/>
          <a:cs typeface="+mj-cs"/>
        </a:defRPr>
      </a:lvl1pPr>
    </p:titleStyle>
    <p:bodyStyle>
      <a:lvl1pPr marL="361950" indent="-361950" algn="just" defTabSz="685800" rtl="0" eaLnBrk="1" latinLnBrk="0" hangingPunct="1">
        <a:lnSpc>
          <a:spcPct val="110000"/>
        </a:lnSpc>
        <a:spcBef>
          <a:spcPts val="1200"/>
        </a:spcBef>
        <a:spcAft>
          <a:spcPts val="0"/>
        </a:spcAft>
        <a:buClr>
          <a:schemeClr val="accent1"/>
        </a:buClr>
        <a:buSzPct val="50000"/>
        <a:buFont typeface="Wingdings" panose="05000000000000000000" pitchFamily="2" charset="2"/>
        <a:buChar char="u"/>
        <a:defRPr lang="zh-CN" altLang="en-US" sz="2400" kern="1200" baseline="0" dirty="0" smtClean="0">
          <a:solidFill>
            <a:schemeClr val="accent1"/>
          </a:solidFill>
          <a:latin typeface="+mn-ea"/>
          <a:ea typeface="+mn-ea"/>
          <a:cs typeface="+mn-cs"/>
        </a:defRPr>
      </a:lvl1pPr>
      <a:lvl2pPr marL="361950" indent="-361950" algn="just" defTabSz="685800" rtl="0" eaLnBrk="1" latinLnBrk="0" hangingPunct="1">
        <a:lnSpc>
          <a:spcPct val="120000"/>
        </a:lnSpc>
        <a:spcBef>
          <a:spcPts val="0"/>
        </a:spcBef>
        <a:spcAft>
          <a:spcPts val="1200"/>
        </a:spcAft>
        <a:buClr>
          <a:schemeClr val="accent2">
            <a:lumMod val="60000"/>
            <a:lumOff val="40000"/>
          </a:schemeClr>
        </a:buClr>
        <a:buFont typeface="幼圆" panose="02010509060101010101" pitchFamily="49" charset="-122"/>
        <a:buChar char=" "/>
        <a:defRPr sz="1800" kern="1200" baseline="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56213-D033-43EE-B09A-B5B5FC42CD5D}" type="slidenum">
              <a:rPr lang="en-US" altLang="zh-CN" smtClean="0"/>
              <a:pPr/>
              <a:t>‹#›</a:t>
            </a:fld>
            <a:endParaRPr lang="en-US" altLang="zh-CN"/>
          </a:p>
        </p:txBody>
      </p:sp>
      <p:pic>
        <p:nvPicPr>
          <p:cNvPr id="7" name="Picture 7" descr="77701cc93d56fd32be09e69e"/>
          <p:cNvPicPr>
            <a:picLocks noChangeAspect="1" noChangeArrowheads="1"/>
          </p:cNvPicPr>
          <p:nvPr/>
        </p:nvPicPr>
        <p:blipFill>
          <a:blip r:embed="rId2" cstate="print">
            <a:extLst>
              <a:ext uri="{28A0092B-C50C-407E-A947-70E740481C1C}">
                <a14:useLocalDpi xmlns:a14="http://schemas.microsoft.com/office/drawing/2010/main" val="0"/>
              </a:ext>
            </a:extLst>
          </a:blip>
          <a:srcRect r="50528" b="35"/>
          <a:stretch>
            <a:fillRect/>
          </a:stretch>
        </p:blipFill>
        <p:spPr bwMode="auto">
          <a:xfrm>
            <a:off x="25401" y="44451"/>
            <a:ext cx="583141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747201"/>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70.wmf"/><Relationship Id="rId4" Type="http://schemas.openxmlformats.org/officeDocument/2006/relationships/oleObject" Target="../embeddings/oleObject14.bin"/></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vmlDrawing" Target="../drawings/vmlDrawing10.vml"/><Relationship Id="rId5" Type="http://schemas.openxmlformats.org/officeDocument/2006/relationships/image" Target="../media/image76.wmf"/><Relationship Id="rId4" Type="http://schemas.openxmlformats.org/officeDocument/2006/relationships/oleObject" Target="../embeddings/oleObject15.bin"/></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80.wmf"/><Relationship Id="rId5" Type="http://schemas.openxmlformats.org/officeDocument/2006/relationships/oleObject" Target="../embeddings/oleObject17.bin"/><Relationship Id="rId4" Type="http://schemas.openxmlformats.org/officeDocument/2006/relationships/image" Target="../media/image79.wmf"/></Relationships>
</file>

<file path=ppt/slides/_rels/slide1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5.wmf"/><Relationship Id="rId5" Type="http://schemas.openxmlformats.org/officeDocument/2006/relationships/oleObject" Target="../embeddings/oleObject2.bin"/><Relationship Id="rId4" Type="http://schemas.openxmlformats.org/officeDocument/2006/relationships/image" Target="../media/image34.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0.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39.wmf"/><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6.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45.wmf"/><Relationship Id="rId4" Type="http://schemas.openxmlformats.org/officeDocument/2006/relationships/oleObject" Target="../embeddings/oleObject6.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7.wmf"/><Relationship Id="rId4" Type="http://schemas.openxmlformats.org/officeDocument/2006/relationships/oleObject" Target="../embeddings/oleObject8.bin"/></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8.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0.wmf"/><Relationship Id="rId5" Type="http://schemas.openxmlformats.org/officeDocument/2006/relationships/oleObject" Target="../embeddings/oleObject11.bin"/><Relationship Id="rId4" Type="http://schemas.openxmlformats.org/officeDocument/2006/relationships/image" Target="../media/image49.wmf"/></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56.wmf"/><Relationship Id="rId4"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57.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Grp="1" noChangeArrowheads="1"/>
          </p:cNvSpPr>
          <p:nvPr>
            <p:ph idx="1"/>
          </p:nvPr>
        </p:nvSpPr>
        <p:spPr/>
        <p:txBody>
          <a:bodyPr/>
          <a:lstStyle/>
          <a:p>
            <a:r>
              <a:rPr lang="zh-CN" altLang="en-US" sz="5400" dirty="0">
                <a:ln w="19050">
                  <a:solidFill>
                    <a:schemeClr val="tx2">
                      <a:tint val="1000"/>
                    </a:schemeClr>
                  </a:solidFill>
                  <a:prstDash val="solid"/>
                </a:ln>
                <a:solidFill>
                  <a:sysClr val="windowText" lastClr="000000"/>
                </a:solidFill>
                <a:effectLst>
                  <a:outerShdw blurRad="50000" dist="50800" dir="7500000" algn="tl">
                    <a:srgbClr val="000000">
                      <a:shade val="5000"/>
                      <a:alpha val="35000"/>
                    </a:srgbClr>
                  </a:outerShdw>
                </a:effectLst>
                <a:latin typeface="黑体" pitchFamily="49" charset="-122"/>
                <a:ea typeface="黑体" pitchFamily="49" charset="-122"/>
              </a:rPr>
              <a:t>第八章  海洋货运成本管理</a:t>
            </a:r>
          </a:p>
        </p:txBody>
      </p:sp>
      <p:sp>
        <p:nvSpPr>
          <p:cNvPr id="5" name="文本框 79"/>
          <p:cNvSpPr txBox="1"/>
          <p:nvPr/>
        </p:nvSpPr>
        <p:spPr>
          <a:xfrm>
            <a:off x="11324" y="351384"/>
            <a:ext cx="4032448" cy="372410"/>
          </a:xfrm>
          <a:prstGeom prst="rect">
            <a:avLst/>
          </a:prstGeom>
          <a:noFill/>
        </p:spPr>
        <p:txBody>
          <a:bodyPr wrap="square" rtlCol="0">
            <a:spAutoFit/>
          </a:bodyPr>
          <a:lstStyle/>
          <a:p>
            <a:pPr algn="l">
              <a:lnSpc>
                <a:spcPct val="130000"/>
              </a:lnSpc>
            </a:pPr>
            <a:r>
              <a:rPr lang="zh-CN" altLang="en-US" sz="1400" b="1" dirty="0" smtClean="0">
                <a:effectLst>
                  <a:glow rad="228600">
                    <a:schemeClr val="bg1">
                      <a:alpha val="40000"/>
                    </a:schemeClr>
                  </a:glow>
                </a:effectLst>
                <a:latin typeface="宋体" panose="02010600030101010101" pitchFamily="2" charset="-122"/>
              </a:rPr>
              <a:t>物流成本管理第六版</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a:t>
            </a:r>
            <a:r>
              <a:rPr lang="zh-CN" altLang="en-US" sz="1400" b="1" dirty="0">
                <a:effectLst>
                  <a:glow rad="228600">
                    <a:schemeClr val="bg1">
                      <a:alpha val="40000"/>
                    </a:schemeClr>
                  </a:glow>
                </a:effectLst>
                <a:latin typeface="宋体" panose="02010600030101010101" pitchFamily="2" charset="-122"/>
              </a:rPr>
              <a:t>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货运成本管理</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endParaRPr lang="zh-CN" altLang="en-US"/>
          </a:p>
        </p:txBody>
      </p:sp>
      <p:pic>
        <p:nvPicPr>
          <p:cNvPr id="4" name="内容占位符 3"/>
          <p:cNvPicPr>
            <a:picLocks noGrp="1" noChangeAspect="1"/>
          </p:cNvPicPr>
          <p:nvPr>
            <p:ph idx="4294967295"/>
          </p:nvPr>
        </p:nvPicPr>
        <p:blipFill rotWithShape="1">
          <a:blip r:embed="rId3" cstate="print"/>
          <a:srcRect/>
          <a:stretch/>
        </p:blipFill>
        <p:spPr>
          <a:xfrm>
            <a:off x="4223792" y="1772816"/>
            <a:ext cx="6764337" cy="36369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46819" name="Rectangle 3"/>
          <p:cNvSpPr>
            <a:spLocks noGrp="1" noChangeArrowheads="1"/>
          </p:cNvSpPr>
          <p:nvPr>
            <p:ph type="body" sz="half" idx="4294967295"/>
          </p:nvPr>
        </p:nvSpPr>
        <p:spPr bwMode="auto">
          <a:xfrm>
            <a:off x="659606" y="1736725"/>
            <a:ext cx="3132138" cy="3811588"/>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a:normAutofit/>
          </a:bodyPr>
          <a:lstStyle/>
          <a:p>
            <a:pPr>
              <a:buFontTx/>
              <a:buBlip>
                <a:blip r:embed="rId4"/>
              </a:buBlip>
            </a:pPr>
            <a:r>
              <a:rPr lang="zh-CN" altLang="en-US" sz="2800" b="1" dirty="0"/>
              <a:t>风险大</a:t>
            </a:r>
          </a:p>
          <a:p>
            <a:pPr lvl="1">
              <a:buFontTx/>
              <a:buBlip>
                <a:blip r:embed="rId5"/>
              </a:buBlip>
            </a:pPr>
            <a:r>
              <a:rPr lang="zh-CN" altLang="en-US" sz="2400" b="1" dirty="0">
                <a:latin typeface="宋体" pitchFamily="2" charset="-122"/>
                <a:ea typeface="宋体" pitchFamily="2" charset="-122"/>
              </a:rPr>
              <a:t>环境复杂，气象多变，随时可能遭遇台风、海啸、浮冰、雷电、暴雨等海洋自然灾害的袭击</a:t>
            </a:r>
          </a:p>
          <a:p>
            <a:pPr lvl="1">
              <a:buFontTx/>
              <a:buBlip>
                <a:blip r:embed="rId5"/>
              </a:buBlip>
            </a:pPr>
            <a:r>
              <a:rPr lang="zh-CN" altLang="en-US" sz="2400" b="1" dirty="0">
                <a:latin typeface="宋体" pitchFamily="2" charset="-122"/>
                <a:ea typeface="宋体" pitchFamily="2" charset="-122"/>
              </a:rPr>
              <a:t>一旦造成损失，其数额十分巨大。</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29656010"/>
              </p:ext>
            </p:extLst>
          </p:nvPr>
        </p:nvGraphicFramePr>
        <p:xfrm>
          <a:off x="596900" y="2097152"/>
          <a:ext cx="10953750" cy="3492088"/>
        </p:xfrm>
        <a:graphic>
          <a:graphicData uri="http://schemas.openxmlformats.org/drawingml/2006/table">
            <a:tbl>
              <a:tblPr firstRow="1" firstCol="1" lastRow="1" lastCol="1" bandRow="1" bandCol="1">
                <a:tableStyleId>{5940675A-B579-460E-94D1-54222C63F5DA}</a:tableStyleId>
              </a:tblPr>
              <a:tblGrid>
                <a:gridCol w="10953750">
                  <a:extLst>
                    <a:ext uri="{9D8B030D-6E8A-4147-A177-3AD203B41FA5}">
                      <a16:colId xmlns:a16="http://schemas.microsoft.com/office/drawing/2014/main" val="20000"/>
                    </a:ext>
                  </a:extLst>
                </a:gridCol>
              </a:tblGrid>
              <a:tr h="582014">
                <a:tc>
                  <a:txBody>
                    <a:bodyPr/>
                    <a:lstStyle/>
                    <a:p>
                      <a:pPr indent="40640" algn="just">
                        <a:spcAft>
                          <a:spcPts val="0"/>
                        </a:spcAft>
                      </a:pPr>
                      <a:r>
                        <a:rPr lang="zh-CN" sz="2000" b="1" kern="0" dirty="0">
                          <a:effectLst/>
                          <a:latin typeface="宋体" pitchFamily="2" charset="-122"/>
                          <a:ea typeface="宋体" pitchFamily="2" charset="-122"/>
                        </a:rPr>
                        <a:t>分析对象：成本降低额实际数与预算数差额</a:t>
                      </a:r>
                      <a:r>
                        <a:rPr lang="en-US" sz="2000" b="1" kern="0" dirty="0">
                          <a:effectLst/>
                          <a:latin typeface="宋体" pitchFamily="2" charset="-122"/>
                          <a:ea typeface="宋体" pitchFamily="2" charset="-122"/>
                        </a:rPr>
                        <a:t>=</a:t>
                      </a:r>
                      <a:r>
                        <a:rPr lang="zh-CN" sz="2000" b="1" kern="0" dirty="0">
                          <a:effectLst/>
                          <a:latin typeface="宋体" pitchFamily="2" charset="-122"/>
                          <a:ea typeface="宋体" pitchFamily="2" charset="-122"/>
                        </a:rPr>
                        <a:t>成本降低额实际数</a:t>
                      </a:r>
                      <a:r>
                        <a:rPr lang="en-US" sz="2000" b="1" kern="0" dirty="0">
                          <a:effectLst/>
                          <a:latin typeface="宋体" pitchFamily="2" charset="-122"/>
                          <a:ea typeface="宋体" pitchFamily="2" charset="-122"/>
                        </a:rPr>
                        <a:t>-</a:t>
                      </a:r>
                      <a:r>
                        <a:rPr lang="zh-CN" sz="2000" b="1" kern="0" dirty="0">
                          <a:effectLst/>
                          <a:latin typeface="宋体" pitchFamily="2" charset="-122"/>
                          <a:ea typeface="宋体" pitchFamily="2" charset="-122"/>
                        </a:rPr>
                        <a:t>成本降低额预算数</a:t>
                      </a:r>
                      <a:r>
                        <a:rPr lang="en-US" sz="2000" b="1" kern="0" dirty="0">
                          <a:effectLst/>
                          <a:latin typeface="宋体" pitchFamily="2" charset="-122"/>
                          <a:ea typeface="宋体" pitchFamily="2" charset="-122"/>
                        </a:rPr>
                        <a:t>=-8000</a:t>
                      </a:r>
                      <a:r>
                        <a:rPr lang="zh-CN" sz="2000" b="1" kern="0" dirty="0">
                          <a:effectLst/>
                          <a:latin typeface="宋体" pitchFamily="2" charset="-122"/>
                          <a:ea typeface="宋体" pitchFamily="2" charset="-122"/>
                        </a:rPr>
                        <a:t>元</a:t>
                      </a:r>
                      <a:endParaRPr lang="zh-CN" sz="3600" b="1" kern="100" dirty="0">
                        <a:effectLst/>
                        <a:latin typeface="宋体" pitchFamily="2" charset="-122"/>
                        <a:ea typeface="宋体"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1164030">
                <a:tc>
                  <a:txBody>
                    <a:bodyPr/>
                    <a:lstStyle/>
                    <a:p>
                      <a:pPr indent="40640" algn="just">
                        <a:spcAft>
                          <a:spcPts val="0"/>
                        </a:spcAft>
                      </a:pPr>
                      <a:r>
                        <a:rPr lang="zh-CN" sz="2000" b="1" kern="0">
                          <a:effectLst/>
                          <a:latin typeface="宋体" pitchFamily="2" charset="-122"/>
                          <a:ea typeface="宋体" pitchFamily="2" charset="-122"/>
                        </a:rPr>
                        <a:t>成本降低额实际数</a:t>
                      </a:r>
                      <a:r>
                        <a:rPr lang="en-US" sz="2000" b="1" kern="0">
                          <a:effectLst/>
                          <a:latin typeface="宋体" pitchFamily="2" charset="-122"/>
                          <a:ea typeface="宋体" pitchFamily="2" charset="-122"/>
                        </a:rPr>
                        <a:t>=</a:t>
                      </a:r>
                      <a:r>
                        <a:rPr lang="zh-CN" sz="2000" b="1" kern="0">
                          <a:effectLst/>
                          <a:latin typeface="宋体" pitchFamily="2" charset="-122"/>
                          <a:ea typeface="宋体" pitchFamily="2" charset="-122"/>
                        </a:rPr>
                        <a:t>周转量实际数</a:t>
                      </a:r>
                      <a:r>
                        <a:rPr lang="en-US" sz="2000" b="1" kern="0">
                          <a:effectLst/>
                          <a:latin typeface="宋体" pitchFamily="2" charset="-122"/>
                          <a:ea typeface="宋体" pitchFamily="2" charset="-122"/>
                        </a:rPr>
                        <a:t>×</a:t>
                      </a:r>
                      <a:r>
                        <a:rPr lang="zh-CN" sz="2000" b="1" kern="0">
                          <a:effectLst/>
                          <a:latin typeface="宋体" pitchFamily="2" charset="-122"/>
                          <a:ea typeface="宋体" pitchFamily="2" charset="-122"/>
                        </a:rPr>
                        <a:t>（单位成本上年实际数</a:t>
                      </a:r>
                      <a:r>
                        <a:rPr lang="en-US" sz="2000" b="1" kern="0">
                          <a:effectLst/>
                          <a:latin typeface="宋体" pitchFamily="2" charset="-122"/>
                          <a:ea typeface="宋体" pitchFamily="2" charset="-122"/>
                        </a:rPr>
                        <a:t>―</a:t>
                      </a:r>
                      <a:r>
                        <a:rPr lang="zh-CN" sz="2000" b="1" kern="0">
                          <a:effectLst/>
                          <a:latin typeface="宋体" pitchFamily="2" charset="-122"/>
                          <a:ea typeface="宋体" pitchFamily="2" charset="-122"/>
                        </a:rPr>
                        <a:t>单位成本实际数）</a:t>
                      </a:r>
                      <a:endParaRPr lang="zh-CN" sz="3600" b="1" kern="100">
                        <a:effectLst/>
                        <a:latin typeface="宋体" pitchFamily="2" charset="-122"/>
                        <a:ea typeface="宋体" pitchFamily="2" charset="-122"/>
                      </a:endParaRPr>
                    </a:p>
                    <a:p>
                      <a:pPr indent="802640" algn="just">
                        <a:spcAft>
                          <a:spcPts val="0"/>
                        </a:spcAft>
                      </a:pPr>
                      <a:r>
                        <a:rPr lang="en-US" sz="2000" b="1" kern="0">
                          <a:effectLst/>
                          <a:latin typeface="宋体" pitchFamily="2" charset="-122"/>
                          <a:ea typeface="宋体" pitchFamily="2" charset="-122"/>
                        </a:rPr>
                        <a:t>=12000×</a:t>
                      </a:r>
                      <a:r>
                        <a:rPr lang="zh-CN" sz="2000" b="1" kern="0">
                          <a:effectLst/>
                          <a:latin typeface="宋体" pitchFamily="2" charset="-122"/>
                          <a:ea typeface="宋体" pitchFamily="2" charset="-122"/>
                        </a:rPr>
                        <a:t>（</a:t>
                      </a:r>
                      <a:r>
                        <a:rPr lang="en-US" sz="2000" b="1" kern="0">
                          <a:effectLst/>
                          <a:latin typeface="宋体" pitchFamily="2" charset="-122"/>
                          <a:ea typeface="宋体" pitchFamily="2" charset="-122"/>
                        </a:rPr>
                        <a:t>64.00―65.50</a:t>
                      </a:r>
                      <a:r>
                        <a:rPr lang="zh-CN" sz="2000" b="1" kern="0">
                          <a:effectLst/>
                          <a:latin typeface="宋体" pitchFamily="2" charset="-122"/>
                          <a:ea typeface="宋体" pitchFamily="2" charset="-122"/>
                        </a:rPr>
                        <a:t>）</a:t>
                      </a:r>
                      <a:r>
                        <a:rPr lang="en-US" sz="2000" b="1" kern="0">
                          <a:effectLst/>
                          <a:latin typeface="宋体" pitchFamily="2" charset="-122"/>
                          <a:ea typeface="宋体" pitchFamily="2" charset="-122"/>
                        </a:rPr>
                        <a:t>=-18000</a:t>
                      </a:r>
                      <a:endParaRPr lang="zh-CN" sz="3600" b="1" kern="100">
                        <a:effectLst/>
                        <a:latin typeface="宋体" pitchFamily="2" charset="-122"/>
                        <a:ea typeface="宋体"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1164030">
                <a:tc>
                  <a:txBody>
                    <a:bodyPr/>
                    <a:lstStyle/>
                    <a:p>
                      <a:pPr indent="40640" algn="just">
                        <a:spcAft>
                          <a:spcPts val="0"/>
                        </a:spcAft>
                      </a:pPr>
                      <a:r>
                        <a:rPr lang="zh-CN" sz="2000" b="1" kern="0" dirty="0">
                          <a:effectLst/>
                          <a:latin typeface="宋体" pitchFamily="2" charset="-122"/>
                          <a:ea typeface="宋体" pitchFamily="2" charset="-122"/>
                        </a:rPr>
                        <a:t>成本降低额预算数</a:t>
                      </a:r>
                      <a:r>
                        <a:rPr lang="en-US" sz="2000" b="1" kern="0" dirty="0">
                          <a:effectLst/>
                          <a:latin typeface="宋体" pitchFamily="2" charset="-122"/>
                          <a:ea typeface="宋体" pitchFamily="2" charset="-122"/>
                        </a:rPr>
                        <a:t>=</a:t>
                      </a:r>
                      <a:r>
                        <a:rPr lang="zh-CN" sz="2000" b="1" kern="0" dirty="0">
                          <a:effectLst/>
                          <a:latin typeface="宋体" pitchFamily="2" charset="-122"/>
                          <a:ea typeface="宋体" pitchFamily="2" charset="-122"/>
                        </a:rPr>
                        <a:t>周转量预算数</a:t>
                      </a:r>
                      <a:r>
                        <a:rPr lang="en-US" sz="2000" b="1" kern="0" dirty="0">
                          <a:effectLst/>
                          <a:latin typeface="宋体" pitchFamily="2" charset="-122"/>
                          <a:ea typeface="宋体" pitchFamily="2" charset="-122"/>
                        </a:rPr>
                        <a:t>×</a:t>
                      </a:r>
                      <a:r>
                        <a:rPr lang="zh-CN" sz="2000" b="1" kern="0" dirty="0">
                          <a:effectLst/>
                          <a:latin typeface="宋体" pitchFamily="2" charset="-122"/>
                          <a:ea typeface="宋体" pitchFamily="2" charset="-122"/>
                        </a:rPr>
                        <a:t>（单位成本上年实际数</a:t>
                      </a:r>
                      <a:r>
                        <a:rPr lang="en-US" sz="2000" b="1" kern="0" dirty="0">
                          <a:effectLst/>
                          <a:latin typeface="宋体" pitchFamily="2" charset="-122"/>
                          <a:ea typeface="宋体" pitchFamily="2" charset="-122"/>
                        </a:rPr>
                        <a:t>―</a:t>
                      </a:r>
                      <a:r>
                        <a:rPr lang="zh-CN" sz="2000" b="1" kern="0" dirty="0">
                          <a:effectLst/>
                          <a:latin typeface="宋体" pitchFamily="2" charset="-122"/>
                          <a:ea typeface="宋体" pitchFamily="2" charset="-122"/>
                        </a:rPr>
                        <a:t>单位成本预算数）</a:t>
                      </a:r>
                      <a:endParaRPr lang="zh-CN" sz="3600" b="1" kern="100" dirty="0">
                        <a:effectLst/>
                        <a:latin typeface="宋体" pitchFamily="2" charset="-122"/>
                        <a:ea typeface="宋体" pitchFamily="2" charset="-122"/>
                      </a:endParaRPr>
                    </a:p>
                    <a:p>
                      <a:pPr indent="802640" algn="just">
                        <a:spcAft>
                          <a:spcPts val="0"/>
                        </a:spcAft>
                      </a:pPr>
                      <a:r>
                        <a:rPr lang="en-US" sz="2000" b="1" kern="0" dirty="0">
                          <a:effectLst/>
                          <a:latin typeface="宋体" pitchFamily="2" charset="-122"/>
                          <a:ea typeface="宋体" pitchFamily="2" charset="-122"/>
                        </a:rPr>
                        <a:t>=10000×</a:t>
                      </a:r>
                      <a:r>
                        <a:rPr lang="zh-CN" sz="2000" b="1" kern="0" dirty="0">
                          <a:effectLst/>
                          <a:latin typeface="宋体" pitchFamily="2" charset="-122"/>
                          <a:ea typeface="宋体" pitchFamily="2" charset="-122"/>
                        </a:rPr>
                        <a:t>（</a:t>
                      </a:r>
                      <a:r>
                        <a:rPr lang="en-US" sz="2000" b="1" kern="0" dirty="0">
                          <a:effectLst/>
                          <a:latin typeface="宋体" pitchFamily="2" charset="-122"/>
                          <a:ea typeface="宋体" pitchFamily="2" charset="-122"/>
                        </a:rPr>
                        <a:t>64.00―65.00</a:t>
                      </a:r>
                      <a:r>
                        <a:rPr lang="zh-CN" sz="2000" b="1" kern="0" dirty="0">
                          <a:effectLst/>
                          <a:latin typeface="宋体" pitchFamily="2" charset="-122"/>
                          <a:ea typeface="宋体" pitchFamily="2" charset="-122"/>
                        </a:rPr>
                        <a:t>）</a:t>
                      </a:r>
                      <a:r>
                        <a:rPr lang="en-US" sz="2000" b="1" kern="0" dirty="0">
                          <a:effectLst/>
                          <a:latin typeface="宋体" pitchFamily="2" charset="-122"/>
                          <a:ea typeface="宋体" pitchFamily="2" charset="-122"/>
                        </a:rPr>
                        <a:t>=-10000</a:t>
                      </a:r>
                      <a:endParaRPr lang="zh-CN" sz="3600" b="1" kern="100" dirty="0">
                        <a:effectLst/>
                        <a:latin typeface="宋体" pitchFamily="2" charset="-122"/>
                        <a:ea typeface="宋体"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582014">
                <a:tc>
                  <a:txBody>
                    <a:bodyPr/>
                    <a:lstStyle/>
                    <a:p>
                      <a:pPr indent="40640" algn="just">
                        <a:spcAft>
                          <a:spcPts val="0"/>
                        </a:spcAft>
                      </a:pPr>
                      <a:r>
                        <a:rPr lang="zh-CN" sz="2000" b="1" kern="0" dirty="0">
                          <a:effectLst/>
                          <a:latin typeface="宋体" pitchFamily="2" charset="-122"/>
                          <a:ea typeface="宋体" pitchFamily="2" charset="-122"/>
                        </a:rPr>
                        <a:t>替代顺序：周转量，单位成本</a:t>
                      </a:r>
                      <a:endParaRPr lang="zh-CN" sz="3600" b="1" kern="100" dirty="0">
                        <a:effectLst/>
                        <a:latin typeface="宋体" pitchFamily="2" charset="-122"/>
                        <a:ea typeface="宋体"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bl>
          </a:graphicData>
        </a:graphic>
      </p:graphicFrame>
      <p:sp>
        <p:nvSpPr>
          <p:cNvPr id="3" name="矩形 2"/>
          <p:cNvSpPr/>
          <p:nvPr/>
        </p:nvSpPr>
        <p:spPr>
          <a:xfrm>
            <a:off x="2310348" y="1340768"/>
            <a:ext cx="7571304" cy="461665"/>
          </a:xfrm>
          <a:prstGeom prst="rect">
            <a:avLst/>
          </a:prstGeom>
        </p:spPr>
        <p:txBody>
          <a:bodyPr wrap="none">
            <a:spAutoFit/>
          </a:bodyPr>
          <a:lstStyle/>
          <a:p>
            <a:pPr>
              <a:spcBef>
                <a:spcPts val="600"/>
              </a:spcBef>
              <a:spcAft>
                <a:spcPts val="300"/>
              </a:spcAft>
              <a:tabLst>
                <a:tab pos="1822450" algn="ctr"/>
                <a:tab pos="3708400" algn="r"/>
              </a:tabLst>
            </a:pPr>
            <a:r>
              <a:rPr lang="x-none" altLang="zh-CN" sz="2400" dirty="0">
                <a:latin typeface="黑体" panose="02010609060101010101" pitchFamily="49" charset="-122"/>
                <a:ea typeface="黑体" panose="02010609060101010101" pitchFamily="49" charset="-122"/>
                <a:cs typeface="Times New Roman" panose="02020603050405020304" pitchFamily="18" charset="0"/>
              </a:rPr>
              <a:t>表8-10  海韵船公司甲船第六航次(已完)成本分析资料</a:t>
            </a:r>
            <a:endParaRPr lang="zh-CN" altLang="zh-CN" sz="2400" dirty="0">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2857976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853274556"/>
              </p:ext>
            </p:extLst>
          </p:nvPr>
        </p:nvGraphicFramePr>
        <p:xfrm>
          <a:off x="614857" y="2061191"/>
          <a:ext cx="10953751" cy="3096001"/>
        </p:xfrm>
        <a:graphic>
          <a:graphicData uri="http://schemas.openxmlformats.org/drawingml/2006/table">
            <a:tbl>
              <a:tblPr firstRow="1" firstCol="1" bandRow="1">
                <a:tableStyleId>{5940675A-B579-460E-94D1-54222C63F5DA}</a:tableStyleId>
              </a:tblPr>
              <a:tblGrid>
                <a:gridCol w="1342930">
                  <a:extLst>
                    <a:ext uri="{9D8B030D-6E8A-4147-A177-3AD203B41FA5}">
                      <a16:colId xmlns:a16="http://schemas.microsoft.com/office/drawing/2014/main" val="20000"/>
                    </a:ext>
                  </a:extLst>
                </a:gridCol>
                <a:gridCol w="4699159">
                  <a:extLst>
                    <a:ext uri="{9D8B030D-6E8A-4147-A177-3AD203B41FA5}">
                      <a16:colId xmlns:a16="http://schemas.microsoft.com/office/drawing/2014/main" val="20001"/>
                    </a:ext>
                  </a:extLst>
                </a:gridCol>
                <a:gridCol w="1036225">
                  <a:extLst>
                    <a:ext uri="{9D8B030D-6E8A-4147-A177-3AD203B41FA5}">
                      <a16:colId xmlns:a16="http://schemas.microsoft.com/office/drawing/2014/main" val="20002"/>
                    </a:ext>
                  </a:extLst>
                </a:gridCol>
                <a:gridCol w="1647444">
                  <a:extLst>
                    <a:ext uri="{9D8B030D-6E8A-4147-A177-3AD203B41FA5}">
                      <a16:colId xmlns:a16="http://schemas.microsoft.com/office/drawing/2014/main" val="20003"/>
                    </a:ext>
                  </a:extLst>
                </a:gridCol>
                <a:gridCol w="2227993">
                  <a:extLst>
                    <a:ext uri="{9D8B030D-6E8A-4147-A177-3AD203B41FA5}">
                      <a16:colId xmlns:a16="http://schemas.microsoft.com/office/drawing/2014/main" val="20004"/>
                    </a:ext>
                  </a:extLst>
                </a:gridCol>
              </a:tblGrid>
              <a:tr h="884561">
                <a:tc>
                  <a:txBody>
                    <a:bodyPr/>
                    <a:lstStyle/>
                    <a:p>
                      <a:pPr algn="ctr">
                        <a:spcAft>
                          <a:spcPts val="0"/>
                        </a:spcAft>
                      </a:pPr>
                      <a:r>
                        <a:rPr lang="zh-CN" sz="2000" b="1" kern="0" dirty="0">
                          <a:effectLst/>
                          <a:latin typeface="宋体" pitchFamily="2" charset="-122"/>
                          <a:ea typeface="宋体" pitchFamily="2" charset="-122"/>
                        </a:rPr>
                        <a:t>替代</a:t>
                      </a:r>
                      <a:endParaRPr lang="zh-CN" sz="3200" b="1" kern="100" dirty="0">
                        <a:effectLst/>
                        <a:latin typeface="宋体" pitchFamily="2" charset="-122"/>
                        <a:ea typeface="宋体" pitchFamily="2" charset="-122"/>
                      </a:endParaRPr>
                    </a:p>
                    <a:p>
                      <a:pPr algn="ctr">
                        <a:spcAft>
                          <a:spcPts val="0"/>
                        </a:spcAft>
                      </a:pPr>
                      <a:r>
                        <a:rPr lang="zh-CN" sz="2000" b="1" kern="0" dirty="0">
                          <a:effectLst/>
                          <a:latin typeface="宋体" pitchFamily="2" charset="-122"/>
                          <a:ea typeface="宋体" pitchFamily="2" charset="-122"/>
                        </a:rPr>
                        <a:t>序号</a:t>
                      </a:r>
                      <a:endParaRPr lang="zh-CN" sz="3200" b="1" kern="100" dirty="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a:effectLst/>
                          <a:latin typeface="宋体" pitchFamily="2" charset="-122"/>
                          <a:ea typeface="宋体" pitchFamily="2" charset="-122"/>
                        </a:rPr>
                        <a:t>替代过程与计算结果</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a:effectLst/>
                          <a:latin typeface="宋体" pitchFamily="2" charset="-122"/>
                          <a:ea typeface="宋体" pitchFamily="2" charset="-122"/>
                        </a:rPr>
                        <a:t>算式</a:t>
                      </a:r>
                      <a:endParaRPr lang="zh-CN" sz="3200" b="1" kern="100">
                        <a:effectLst/>
                        <a:latin typeface="宋体" pitchFamily="2" charset="-122"/>
                        <a:ea typeface="宋体" pitchFamily="2" charset="-122"/>
                      </a:endParaRPr>
                    </a:p>
                    <a:p>
                      <a:pPr algn="ctr">
                        <a:spcAft>
                          <a:spcPts val="0"/>
                        </a:spcAft>
                      </a:pPr>
                      <a:r>
                        <a:rPr lang="zh-CN" sz="2000" b="1" kern="0">
                          <a:effectLst/>
                          <a:latin typeface="宋体" pitchFamily="2" charset="-122"/>
                          <a:ea typeface="宋体" pitchFamily="2" charset="-122"/>
                        </a:rPr>
                        <a:t>编号</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dirty="0">
                          <a:effectLst/>
                          <a:latin typeface="宋体" pitchFamily="2" charset="-122"/>
                          <a:ea typeface="宋体" pitchFamily="2" charset="-122"/>
                        </a:rPr>
                        <a:t>影响</a:t>
                      </a:r>
                      <a:endParaRPr lang="zh-CN" sz="3200" b="1" kern="100" dirty="0">
                        <a:effectLst/>
                        <a:latin typeface="宋体" pitchFamily="2" charset="-122"/>
                        <a:ea typeface="宋体" pitchFamily="2" charset="-122"/>
                      </a:endParaRPr>
                    </a:p>
                    <a:p>
                      <a:pPr algn="ctr">
                        <a:spcAft>
                          <a:spcPts val="0"/>
                        </a:spcAft>
                      </a:pPr>
                      <a:r>
                        <a:rPr lang="zh-CN" sz="2000" b="1" kern="0" dirty="0">
                          <a:effectLst/>
                          <a:latin typeface="宋体" pitchFamily="2" charset="-122"/>
                          <a:ea typeface="宋体" pitchFamily="2" charset="-122"/>
                        </a:rPr>
                        <a:t>因素</a:t>
                      </a:r>
                      <a:endParaRPr lang="zh-CN" sz="3200" b="1" kern="100" dirty="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a:effectLst/>
                          <a:latin typeface="宋体" pitchFamily="2" charset="-122"/>
                          <a:ea typeface="宋体" pitchFamily="2" charset="-122"/>
                        </a:rPr>
                        <a:t>影响差额</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42288">
                <a:tc>
                  <a:txBody>
                    <a:bodyPr/>
                    <a:lstStyle/>
                    <a:p>
                      <a:pPr algn="ctr">
                        <a:spcAft>
                          <a:spcPts val="0"/>
                        </a:spcAft>
                      </a:pPr>
                      <a:r>
                        <a:rPr lang="zh-CN" sz="2000" b="1" kern="0">
                          <a:effectLst/>
                          <a:latin typeface="宋体" pitchFamily="2" charset="-122"/>
                          <a:ea typeface="宋体" pitchFamily="2" charset="-122"/>
                        </a:rPr>
                        <a:t>替代前</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en-US" sz="2000" b="1" kern="0">
                          <a:effectLst/>
                          <a:latin typeface="宋体" pitchFamily="2" charset="-122"/>
                          <a:ea typeface="宋体" pitchFamily="2" charset="-122"/>
                        </a:rPr>
                        <a:t>10000×</a:t>
                      </a:r>
                      <a:r>
                        <a:rPr lang="zh-CN" sz="2000" b="1" kern="0">
                          <a:effectLst/>
                          <a:latin typeface="宋体" pitchFamily="2" charset="-122"/>
                          <a:ea typeface="宋体" pitchFamily="2" charset="-122"/>
                        </a:rPr>
                        <a:t>（</a:t>
                      </a:r>
                      <a:r>
                        <a:rPr lang="en-US" sz="2000" b="1" kern="0">
                          <a:effectLst/>
                          <a:latin typeface="宋体" pitchFamily="2" charset="-122"/>
                          <a:ea typeface="宋体" pitchFamily="2" charset="-122"/>
                        </a:rPr>
                        <a:t>64.00</a:t>
                      </a:r>
                      <a:r>
                        <a:rPr lang="zh-CN" sz="2000" b="1" kern="0">
                          <a:effectLst/>
                          <a:latin typeface="宋体" pitchFamily="2" charset="-122"/>
                          <a:ea typeface="宋体" pitchFamily="2" charset="-122"/>
                        </a:rPr>
                        <a:t>－</a:t>
                      </a:r>
                      <a:r>
                        <a:rPr lang="en-US" sz="2000" b="1" kern="0">
                          <a:effectLst/>
                          <a:latin typeface="宋体" pitchFamily="2" charset="-122"/>
                          <a:ea typeface="宋体" pitchFamily="2" charset="-122"/>
                        </a:rPr>
                        <a:t>65.00</a:t>
                      </a:r>
                      <a:r>
                        <a:rPr lang="zh-CN" sz="2000" b="1" kern="0">
                          <a:effectLst/>
                          <a:latin typeface="宋体" pitchFamily="2" charset="-122"/>
                          <a:ea typeface="宋体" pitchFamily="2" charset="-122"/>
                        </a:rPr>
                        <a:t>）</a:t>
                      </a:r>
                      <a:r>
                        <a:rPr lang="en-US" sz="2000" b="1" kern="0">
                          <a:effectLst/>
                          <a:latin typeface="宋体" pitchFamily="2" charset="-122"/>
                          <a:ea typeface="宋体" pitchFamily="2" charset="-122"/>
                        </a:rPr>
                        <a:t>=-10000</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a:effectLst/>
                          <a:latin typeface="宋体" pitchFamily="2" charset="-122"/>
                          <a:ea typeface="宋体" pitchFamily="2" charset="-122"/>
                        </a:rPr>
                        <a:t>①</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en-US" sz="2000" b="1" kern="0">
                          <a:effectLst/>
                          <a:latin typeface="宋体" pitchFamily="2" charset="-122"/>
                          <a:ea typeface="宋体" pitchFamily="2" charset="-122"/>
                        </a:rPr>
                        <a:t>-</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en-US" sz="2000" b="1" kern="0">
                          <a:effectLst/>
                          <a:latin typeface="宋体" pitchFamily="2" charset="-122"/>
                          <a:ea typeface="宋体" pitchFamily="2" charset="-122"/>
                        </a:rPr>
                        <a:t>-</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42288">
                <a:tc>
                  <a:txBody>
                    <a:bodyPr/>
                    <a:lstStyle/>
                    <a:p>
                      <a:pPr algn="ctr">
                        <a:spcAft>
                          <a:spcPts val="0"/>
                        </a:spcAft>
                      </a:pPr>
                      <a:r>
                        <a:rPr lang="zh-CN" sz="2000" b="1" kern="0">
                          <a:effectLst/>
                          <a:latin typeface="宋体" pitchFamily="2" charset="-122"/>
                          <a:ea typeface="宋体" pitchFamily="2" charset="-122"/>
                        </a:rPr>
                        <a:t>第一次</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en-US" sz="2000" b="1" u="sng" kern="0">
                          <a:effectLst/>
                          <a:latin typeface="宋体" pitchFamily="2" charset="-122"/>
                          <a:ea typeface="宋体" pitchFamily="2" charset="-122"/>
                        </a:rPr>
                        <a:t>12000</a:t>
                      </a:r>
                      <a:r>
                        <a:rPr lang="en-US" sz="2000" b="1" kern="0">
                          <a:effectLst/>
                          <a:latin typeface="宋体" pitchFamily="2" charset="-122"/>
                          <a:ea typeface="宋体" pitchFamily="2" charset="-122"/>
                        </a:rPr>
                        <a:t>×</a:t>
                      </a:r>
                      <a:r>
                        <a:rPr lang="zh-CN" sz="2000" b="1" kern="0">
                          <a:effectLst/>
                          <a:latin typeface="宋体" pitchFamily="2" charset="-122"/>
                          <a:ea typeface="宋体" pitchFamily="2" charset="-122"/>
                        </a:rPr>
                        <a:t>（</a:t>
                      </a:r>
                      <a:r>
                        <a:rPr lang="en-US" sz="2000" b="1" kern="0">
                          <a:effectLst/>
                          <a:latin typeface="宋体" pitchFamily="2" charset="-122"/>
                          <a:ea typeface="宋体" pitchFamily="2" charset="-122"/>
                        </a:rPr>
                        <a:t>64.00</a:t>
                      </a:r>
                      <a:r>
                        <a:rPr lang="zh-CN" sz="2000" b="1" kern="0">
                          <a:effectLst/>
                          <a:latin typeface="宋体" pitchFamily="2" charset="-122"/>
                          <a:ea typeface="宋体" pitchFamily="2" charset="-122"/>
                        </a:rPr>
                        <a:t>－</a:t>
                      </a:r>
                      <a:r>
                        <a:rPr lang="en-US" sz="2000" b="1" kern="0">
                          <a:effectLst/>
                          <a:latin typeface="宋体" pitchFamily="2" charset="-122"/>
                          <a:ea typeface="宋体" pitchFamily="2" charset="-122"/>
                        </a:rPr>
                        <a:t>65.00</a:t>
                      </a:r>
                      <a:r>
                        <a:rPr lang="zh-CN" sz="2000" b="1" kern="0">
                          <a:effectLst/>
                          <a:latin typeface="宋体" pitchFamily="2" charset="-122"/>
                          <a:ea typeface="宋体" pitchFamily="2" charset="-122"/>
                        </a:rPr>
                        <a:t>）</a:t>
                      </a:r>
                      <a:r>
                        <a:rPr lang="en-US" sz="2000" b="1" kern="0">
                          <a:effectLst/>
                          <a:latin typeface="宋体" pitchFamily="2" charset="-122"/>
                          <a:ea typeface="宋体" pitchFamily="2" charset="-122"/>
                        </a:rPr>
                        <a:t>=-12000</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a:effectLst/>
                          <a:latin typeface="宋体" pitchFamily="2" charset="-122"/>
                          <a:ea typeface="宋体" pitchFamily="2" charset="-122"/>
                        </a:rPr>
                        <a:t>②</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a:effectLst/>
                          <a:latin typeface="宋体" pitchFamily="2" charset="-122"/>
                          <a:ea typeface="宋体" pitchFamily="2" charset="-122"/>
                        </a:rPr>
                        <a:t>周转量</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a:effectLst/>
                          <a:latin typeface="宋体" pitchFamily="2" charset="-122"/>
                          <a:ea typeface="宋体" pitchFamily="2" charset="-122"/>
                        </a:rPr>
                        <a:t>②－①</a:t>
                      </a:r>
                      <a:r>
                        <a:rPr lang="en-US" sz="2000" b="1" kern="0">
                          <a:effectLst/>
                          <a:latin typeface="宋体" pitchFamily="2" charset="-122"/>
                          <a:ea typeface="宋体" pitchFamily="2" charset="-122"/>
                        </a:rPr>
                        <a:t>=-2000</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42288">
                <a:tc>
                  <a:txBody>
                    <a:bodyPr/>
                    <a:lstStyle/>
                    <a:p>
                      <a:pPr algn="ctr">
                        <a:spcAft>
                          <a:spcPts val="0"/>
                        </a:spcAft>
                      </a:pPr>
                      <a:r>
                        <a:rPr lang="zh-CN" sz="2000" b="1" kern="0">
                          <a:effectLst/>
                          <a:latin typeface="宋体" pitchFamily="2" charset="-122"/>
                          <a:ea typeface="宋体" pitchFamily="2" charset="-122"/>
                        </a:rPr>
                        <a:t>第二次</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en-US" sz="2000" b="1" kern="0">
                          <a:effectLst/>
                          <a:latin typeface="宋体" pitchFamily="2" charset="-122"/>
                          <a:ea typeface="宋体" pitchFamily="2" charset="-122"/>
                        </a:rPr>
                        <a:t>12000×</a:t>
                      </a:r>
                      <a:r>
                        <a:rPr lang="zh-CN" sz="2000" b="1" kern="0">
                          <a:effectLst/>
                          <a:latin typeface="宋体" pitchFamily="2" charset="-122"/>
                          <a:ea typeface="宋体" pitchFamily="2" charset="-122"/>
                        </a:rPr>
                        <a:t>（</a:t>
                      </a:r>
                      <a:r>
                        <a:rPr lang="en-US" sz="2000" b="1" u="sng" kern="0">
                          <a:effectLst/>
                          <a:latin typeface="宋体" pitchFamily="2" charset="-122"/>
                          <a:ea typeface="宋体" pitchFamily="2" charset="-122"/>
                        </a:rPr>
                        <a:t>64.00</a:t>
                      </a:r>
                      <a:r>
                        <a:rPr lang="zh-CN" sz="2000" b="1" kern="0">
                          <a:effectLst/>
                          <a:latin typeface="宋体" pitchFamily="2" charset="-122"/>
                          <a:ea typeface="宋体" pitchFamily="2" charset="-122"/>
                        </a:rPr>
                        <a:t>－</a:t>
                      </a:r>
                      <a:r>
                        <a:rPr lang="en-US" sz="2000" b="1" u="sng" kern="0">
                          <a:effectLst/>
                          <a:latin typeface="宋体" pitchFamily="2" charset="-122"/>
                          <a:ea typeface="宋体" pitchFamily="2" charset="-122"/>
                        </a:rPr>
                        <a:t>65.50</a:t>
                      </a:r>
                      <a:r>
                        <a:rPr lang="zh-CN" sz="2000" b="1" kern="0">
                          <a:effectLst/>
                          <a:latin typeface="宋体" pitchFamily="2" charset="-122"/>
                          <a:ea typeface="宋体" pitchFamily="2" charset="-122"/>
                        </a:rPr>
                        <a:t>）</a:t>
                      </a:r>
                      <a:r>
                        <a:rPr lang="en-US" sz="2000" b="1" kern="0">
                          <a:effectLst/>
                          <a:latin typeface="宋体" pitchFamily="2" charset="-122"/>
                          <a:ea typeface="宋体" pitchFamily="2" charset="-122"/>
                        </a:rPr>
                        <a:t>=-18000</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a:effectLst/>
                          <a:latin typeface="宋体" pitchFamily="2" charset="-122"/>
                          <a:ea typeface="宋体" pitchFamily="2" charset="-122"/>
                        </a:rPr>
                        <a:t>③</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a:effectLst/>
                          <a:latin typeface="宋体" pitchFamily="2" charset="-122"/>
                          <a:ea typeface="宋体" pitchFamily="2" charset="-122"/>
                        </a:rPr>
                        <a:t>单位成本</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kern="0">
                          <a:effectLst/>
                          <a:latin typeface="宋体" pitchFamily="2" charset="-122"/>
                          <a:ea typeface="宋体" pitchFamily="2" charset="-122"/>
                        </a:rPr>
                        <a:t>③－②</a:t>
                      </a:r>
                      <a:r>
                        <a:rPr lang="en-US" sz="2000" b="1" kern="0">
                          <a:effectLst/>
                          <a:latin typeface="宋体" pitchFamily="2" charset="-122"/>
                          <a:ea typeface="宋体" pitchFamily="2" charset="-122"/>
                        </a:rPr>
                        <a:t>=-6000</a:t>
                      </a:r>
                      <a:endParaRPr lang="zh-CN" sz="3200" b="1" kern="100">
                        <a:effectLst/>
                        <a:latin typeface="宋体" pitchFamily="2" charset="-122"/>
                        <a:ea typeface="宋体"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42288">
                <a:tc gridSpan="5">
                  <a:txBody>
                    <a:bodyPr/>
                    <a:lstStyle/>
                    <a:p>
                      <a:pPr algn="l">
                        <a:spcAft>
                          <a:spcPts val="0"/>
                        </a:spcAft>
                      </a:pPr>
                      <a:r>
                        <a:rPr lang="zh-CN" altLang="zh-CN" sz="2000" b="1" kern="0" dirty="0" smtClean="0">
                          <a:effectLst/>
                          <a:latin typeface="宋体" pitchFamily="2" charset="-122"/>
                          <a:ea typeface="宋体" pitchFamily="2" charset="-122"/>
                        </a:rPr>
                        <a:t>双因素影响差额合计：</a:t>
                      </a:r>
                      <a:r>
                        <a:rPr lang="en-US" altLang="zh-CN" sz="2000" b="1" kern="0" dirty="0" smtClean="0">
                          <a:effectLst/>
                          <a:latin typeface="宋体" pitchFamily="2" charset="-122"/>
                          <a:ea typeface="宋体" pitchFamily="2" charset="-122"/>
                          <a:sym typeface="Symbol"/>
                        </a:rPr>
                        <a:t></a:t>
                      </a:r>
                      <a:r>
                        <a:rPr lang="en-US" altLang="zh-CN" sz="2000" b="1" kern="0" dirty="0" smtClean="0">
                          <a:effectLst/>
                          <a:latin typeface="宋体" pitchFamily="2" charset="-122"/>
                          <a:ea typeface="宋体" pitchFamily="2" charset="-122"/>
                        </a:rPr>
                        <a:t>W=</a:t>
                      </a:r>
                      <a:r>
                        <a:rPr lang="zh-CN" altLang="zh-CN" sz="2000" b="1" kern="0" dirty="0" smtClean="0">
                          <a:effectLst/>
                          <a:latin typeface="宋体" pitchFamily="2" charset="-122"/>
                          <a:ea typeface="宋体" pitchFamily="2" charset="-122"/>
                        </a:rPr>
                        <a:t>（②</a:t>
                      </a:r>
                      <a:r>
                        <a:rPr lang="en-US" altLang="zh-CN" sz="2000" b="1" kern="0" dirty="0" smtClean="0">
                          <a:effectLst/>
                          <a:latin typeface="宋体" pitchFamily="2" charset="-122"/>
                          <a:ea typeface="宋体" pitchFamily="2" charset="-122"/>
                        </a:rPr>
                        <a:t>-</a:t>
                      </a:r>
                      <a:r>
                        <a:rPr lang="zh-CN" altLang="zh-CN" sz="2000" b="1" kern="0" dirty="0" smtClean="0">
                          <a:effectLst/>
                          <a:latin typeface="宋体" pitchFamily="2" charset="-122"/>
                          <a:ea typeface="宋体" pitchFamily="2" charset="-122"/>
                        </a:rPr>
                        <a:t>①）</a:t>
                      </a:r>
                      <a:r>
                        <a:rPr lang="en-US" altLang="zh-CN" sz="2000" b="1" kern="0" dirty="0" smtClean="0">
                          <a:effectLst/>
                          <a:latin typeface="宋体" pitchFamily="2" charset="-122"/>
                          <a:ea typeface="宋体" pitchFamily="2" charset="-122"/>
                        </a:rPr>
                        <a:t>+</a:t>
                      </a:r>
                      <a:r>
                        <a:rPr lang="zh-CN" altLang="zh-CN" sz="2000" b="1" kern="0" dirty="0" smtClean="0">
                          <a:effectLst/>
                          <a:latin typeface="宋体" pitchFamily="2" charset="-122"/>
                          <a:ea typeface="宋体" pitchFamily="2" charset="-122"/>
                        </a:rPr>
                        <a:t>（③</a:t>
                      </a:r>
                      <a:r>
                        <a:rPr lang="en-US" altLang="zh-CN" sz="2000" b="1" kern="0" dirty="0" smtClean="0">
                          <a:effectLst/>
                          <a:latin typeface="宋体" pitchFamily="2" charset="-122"/>
                          <a:ea typeface="宋体" pitchFamily="2" charset="-122"/>
                        </a:rPr>
                        <a:t>-</a:t>
                      </a:r>
                      <a:r>
                        <a:rPr lang="zh-CN" altLang="zh-CN" sz="2000" b="1" kern="0" dirty="0" smtClean="0">
                          <a:effectLst/>
                          <a:latin typeface="宋体" pitchFamily="2" charset="-122"/>
                          <a:ea typeface="宋体" pitchFamily="2" charset="-122"/>
                        </a:rPr>
                        <a:t>②）</a:t>
                      </a:r>
                      <a:endParaRPr lang="zh-CN" sz="2000" b="1" kern="0" dirty="0">
                        <a:solidFill>
                          <a:schemeClr val="lt1"/>
                        </a:solidFill>
                        <a:effectLst/>
                        <a:latin typeface="宋体" pitchFamily="2" charset="-122"/>
                        <a:ea typeface="宋体" pitchFamily="2" charset="-122"/>
                        <a:cs typeface="+mn-cs"/>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4"/>
                  </a:ext>
                </a:extLst>
              </a:tr>
              <a:tr h="442288">
                <a:tc gridSpan="5">
                  <a:txBody>
                    <a:bodyPr/>
                    <a:lstStyle/>
                    <a:p>
                      <a:pPr algn="just">
                        <a:spcAft>
                          <a:spcPts val="0"/>
                        </a:spcAft>
                      </a:pPr>
                      <a:r>
                        <a:rPr lang="zh-CN" sz="2000" b="1" kern="0" dirty="0">
                          <a:effectLst/>
                          <a:latin typeface="宋体" pitchFamily="2" charset="-122"/>
                          <a:ea typeface="宋体" pitchFamily="2" charset="-122"/>
                        </a:rPr>
                        <a:t>注：表内下划线的数字为该次替代因素的数值</a:t>
                      </a:r>
                      <a:endParaRPr lang="zh-CN" sz="3200" b="1" kern="100" dirty="0">
                        <a:effectLst/>
                        <a:latin typeface="宋体" pitchFamily="2" charset="-122"/>
                        <a:ea typeface="宋体"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5"/>
                  </a:ext>
                </a:extLst>
              </a:tr>
            </a:tbl>
          </a:graphicData>
        </a:graphic>
      </p:graphicFrame>
      <p:sp>
        <p:nvSpPr>
          <p:cNvPr id="3" name="矩形 2"/>
          <p:cNvSpPr/>
          <p:nvPr/>
        </p:nvSpPr>
        <p:spPr>
          <a:xfrm>
            <a:off x="614858" y="1347155"/>
            <a:ext cx="10953750" cy="461665"/>
          </a:xfrm>
          <a:prstGeom prst="rect">
            <a:avLst/>
          </a:prstGeom>
        </p:spPr>
        <p:txBody>
          <a:bodyPr wrap="square">
            <a:spAutoFit/>
          </a:bodyPr>
          <a:lstStyle/>
          <a:p>
            <a:pPr latinLnBrk="1">
              <a:spcBef>
                <a:spcPts val="600"/>
              </a:spcBef>
              <a:spcAft>
                <a:spcPts val="300"/>
              </a:spcAft>
              <a:tabLst>
                <a:tab pos="1822450" algn="ctr"/>
                <a:tab pos="3708400" algn="r"/>
              </a:tabLst>
            </a:pPr>
            <a:r>
              <a:rPr lang="zh-CN" altLang="zh-CN" sz="2400" b="1" dirty="0" smtClean="0">
                <a:solidFill>
                  <a:srgbClr val="000000"/>
                </a:solidFill>
                <a:latin typeface="宋体" panose="02010600030101010101" pitchFamily="2" charset="-122"/>
              </a:rPr>
              <a:t>表</a:t>
            </a:r>
            <a:r>
              <a:rPr lang="en-US" altLang="zh-CN" sz="2400" b="1" dirty="0" smtClean="0">
                <a:solidFill>
                  <a:srgbClr val="000000"/>
                </a:solidFill>
                <a:latin typeface="宋体" panose="02010600030101010101" pitchFamily="2" charset="-122"/>
              </a:rPr>
              <a:t>8-11 </a:t>
            </a:r>
            <a:r>
              <a:rPr lang="zh-CN" altLang="zh-CN" sz="2400" b="1" dirty="0" smtClean="0">
                <a:solidFill>
                  <a:srgbClr val="000000"/>
                </a:solidFill>
                <a:latin typeface="宋体" panose="02010600030101010101" pitchFamily="2" charset="-122"/>
              </a:rPr>
              <a:t>成本降低额实际数与预算数之差</a:t>
            </a:r>
            <a:r>
              <a:rPr lang="en-US" altLang="zh-CN" sz="2400" b="1" dirty="0" smtClean="0">
                <a:solidFill>
                  <a:srgbClr val="000000"/>
                </a:solidFill>
                <a:latin typeface="宋体" panose="02010600030101010101" pitchFamily="2" charset="-122"/>
                <a:sym typeface="Symbol"/>
              </a:rPr>
              <a:t></a:t>
            </a:r>
            <a:r>
              <a:rPr lang="en-US" altLang="zh-CN" sz="2400" b="1" dirty="0" smtClean="0">
                <a:solidFill>
                  <a:srgbClr val="000000"/>
                </a:solidFill>
                <a:latin typeface="宋体" panose="02010600030101010101" pitchFamily="2" charset="-122"/>
              </a:rPr>
              <a:t>W</a:t>
            </a:r>
            <a:r>
              <a:rPr lang="zh-CN" altLang="zh-CN" sz="2400" b="1" dirty="0" smtClean="0">
                <a:solidFill>
                  <a:srgbClr val="000000"/>
                </a:solidFill>
                <a:latin typeface="宋体" panose="02010600030101010101" pitchFamily="2" charset="-122"/>
              </a:rPr>
              <a:t>的双因素分析表（单位：元</a:t>
            </a:r>
            <a:r>
              <a:rPr lang="zh-CN" altLang="en-US" sz="2400" b="1" dirty="0" smtClean="0">
                <a:solidFill>
                  <a:srgbClr val="000000"/>
                </a:solidFill>
                <a:latin typeface="宋体" panose="02010600030101010101" pitchFamily="2" charset="-122"/>
              </a:rPr>
              <a:t>）</a:t>
            </a:r>
            <a:endParaRPr lang="zh-CN" altLang="zh-CN" sz="2400" b="1" dirty="0">
              <a:solidFill>
                <a:srgbClr val="000000"/>
              </a:solidFill>
              <a:latin typeface="宋体" panose="02010600030101010101" pitchFamily="2" charset="-122"/>
            </a:endParaRPr>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32964780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en-US" altLang="zh-CN" sz="3200" kern="100" dirty="0" smtClean="0">
                <a:latin typeface="Times New Roman"/>
                <a:ea typeface="宋体"/>
              </a:rPr>
              <a:t>2</a:t>
            </a:r>
            <a:r>
              <a:rPr lang="zh-CN" altLang="zh-CN" sz="3200" kern="100" dirty="0" smtClean="0">
                <a:latin typeface="Times New Roman"/>
                <a:ea typeface="宋体"/>
                <a:cs typeface="Times New Roman"/>
              </a:rPr>
              <a:t>．成本降低率实际数与预算数之差</a:t>
            </a:r>
            <a:r>
              <a:rPr lang="en-US" altLang="zh-CN" sz="3200" kern="100" dirty="0" smtClean="0">
                <a:latin typeface="Times New Roman"/>
                <a:ea typeface="宋体"/>
                <a:cs typeface="Times New Roman"/>
                <a:sym typeface="Symbol"/>
              </a:rPr>
              <a:t></a:t>
            </a:r>
            <a:r>
              <a:rPr lang="en-US" altLang="zh-CN" sz="3200" kern="100" dirty="0" smtClean="0">
                <a:latin typeface="Times New Roman"/>
                <a:ea typeface="宋体"/>
                <a:cs typeface="Times New Roman"/>
              </a:rPr>
              <a:t>R</a:t>
            </a:r>
            <a:br>
              <a:rPr lang="en-US" altLang="zh-CN" sz="3200" kern="100" dirty="0" smtClean="0">
                <a:latin typeface="Times New Roman"/>
                <a:ea typeface="宋体"/>
                <a:cs typeface="Times New Roman"/>
              </a:rPr>
            </a:br>
            <a:r>
              <a:rPr lang="zh-CN" altLang="zh-CN" sz="3200" kern="100" dirty="0" smtClean="0">
                <a:latin typeface="Times New Roman"/>
                <a:ea typeface="宋体"/>
                <a:cs typeface="Times New Roman"/>
              </a:rPr>
              <a:t>的单因素分</a:t>
            </a:r>
            <a:r>
              <a:rPr lang="zh-CN" altLang="en-US" sz="3200" kern="100" dirty="0" smtClean="0">
                <a:latin typeface="Times New Roman"/>
                <a:ea typeface="宋体"/>
                <a:cs typeface="Times New Roman"/>
              </a:rPr>
              <a:t>析</a:t>
            </a:r>
            <a:endParaRPr lang="zh-CN" altLang="zh-CN" sz="3200" dirty="0"/>
          </a:p>
        </p:txBody>
      </p:sp>
      <p:sp>
        <p:nvSpPr>
          <p:cNvPr id="3" name="内容占位符 2"/>
          <p:cNvSpPr>
            <a:spLocks noGrp="1"/>
          </p:cNvSpPr>
          <p:nvPr>
            <p:ph idx="4294967295"/>
          </p:nvPr>
        </p:nvSpPr>
        <p:spPr>
          <a:xfrm>
            <a:off x="928688" y="2493963"/>
            <a:ext cx="10334625" cy="611187"/>
          </a:xfrm>
        </p:spPr>
        <p:txBody>
          <a:bodyPr>
            <a:normAutofit/>
          </a:bodyPr>
          <a:lstStyle/>
          <a:p>
            <a:pPr indent="269875" algn="ctr">
              <a:buNone/>
            </a:pPr>
            <a:r>
              <a:rPr lang="zh-CN" altLang="zh-CN" sz="2800" b="1" kern="100" dirty="0" smtClean="0">
                <a:solidFill>
                  <a:schemeClr val="tx1"/>
                </a:solidFill>
                <a:latin typeface="Times New Roman"/>
                <a:ea typeface="宋体"/>
                <a:cs typeface="Times New Roman"/>
              </a:rPr>
              <a:t>成本降低率实际数与预算数之差</a:t>
            </a:r>
            <a:r>
              <a:rPr lang="en-US" altLang="zh-CN" sz="2800" b="1" kern="100" dirty="0" smtClean="0">
                <a:solidFill>
                  <a:schemeClr val="tx1"/>
                </a:solidFill>
                <a:latin typeface="Times New Roman"/>
                <a:ea typeface="宋体"/>
                <a:cs typeface="Times New Roman"/>
                <a:sym typeface="Symbol"/>
              </a:rPr>
              <a:t></a:t>
            </a:r>
            <a:r>
              <a:rPr lang="en-US" altLang="zh-CN" sz="2800" b="1" kern="100" dirty="0" smtClean="0">
                <a:solidFill>
                  <a:schemeClr val="tx1"/>
                </a:solidFill>
                <a:latin typeface="Times New Roman"/>
                <a:ea typeface="宋体"/>
                <a:cs typeface="Times New Roman"/>
              </a:rPr>
              <a:t>R</a:t>
            </a:r>
            <a:r>
              <a:rPr lang="zh-CN" altLang="zh-CN" sz="2800" b="1" kern="100" dirty="0" smtClean="0">
                <a:solidFill>
                  <a:schemeClr val="tx1"/>
                </a:solidFill>
                <a:latin typeface="Times New Roman"/>
                <a:ea typeface="宋体"/>
                <a:cs typeface="Times New Roman"/>
              </a:rPr>
              <a:t>的算式为</a:t>
            </a:r>
            <a:r>
              <a:rPr lang="en-US" altLang="zh-CN" b="1" kern="100" dirty="0" smtClean="0">
                <a:solidFill>
                  <a:schemeClr val="tx1"/>
                </a:solidFill>
                <a:latin typeface="Times New Roman"/>
                <a:ea typeface="宋体"/>
              </a:rPr>
              <a:t> </a:t>
            </a:r>
            <a:endParaRPr lang="zh-CN" altLang="zh-CN" b="1" kern="100" dirty="0" smtClean="0">
              <a:solidFill>
                <a:schemeClr val="tx1"/>
              </a:solidFill>
              <a:latin typeface="Times New Roman"/>
              <a:ea typeface="宋体"/>
            </a:endParaRPr>
          </a:p>
          <a:p>
            <a:pPr>
              <a:buNone/>
            </a:pPr>
            <a:endParaRPr lang="zh-CN" altLang="en-US" b="1" dirty="0">
              <a:solidFill>
                <a:schemeClr val="tx1"/>
              </a:solidFill>
            </a:endParaRPr>
          </a:p>
        </p:txBody>
      </p:sp>
      <p:sp>
        <p:nvSpPr>
          <p:cNvPr id="5" name="Rectangle 2"/>
          <p:cNvSpPr>
            <a:spLocks noChangeArrowheads="1"/>
          </p:cNvSpPr>
          <p:nvPr/>
        </p:nvSpPr>
        <p:spPr bwMode="auto">
          <a:xfrm>
            <a:off x="587388" y="1886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文本框 6"/>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
        <p:nvSpPr>
          <p:cNvPr id="100367"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0366" name="Object 14"/>
          <p:cNvGraphicFramePr>
            <a:graphicFrameLocks noChangeAspect="1"/>
          </p:cNvGraphicFramePr>
          <p:nvPr/>
        </p:nvGraphicFramePr>
        <p:xfrm>
          <a:off x="2927648" y="3356992"/>
          <a:ext cx="6542022" cy="1135596"/>
        </p:xfrm>
        <a:graphic>
          <a:graphicData uri="http://schemas.openxmlformats.org/presentationml/2006/ole">
            <mc:AlternateContent xmlns:mc="http://schemas.openxmlformats.org/markup-compatibility/2006">
              <mc:Choice xmlns:v="urn:schemas-microsoft-com:vml" Requires="v">
                <p:oleObj spid="_x0000_s100385" name="Equation" r:id="rId4" imgW="2108200" imgH="368300" progId="Equation.DSMT4">
                  <p:embed/>
                </p:oleObj>
              </mc:Choice>
              <mc:Fallback>
                <p:oleObj name="Equation" r:id="rId4" imgW="2108200" imgH="368300" progId="Equation.DSMT4">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648" y="3356992"/>
                        <a:ext cx="6542022" cy="11355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368" name="Rectangle 16"/>
          <p:cNvSpPr>
            <a:spLocks noChangeArrowheads="1"/>
          </p:cNvSpPr>
          <p:nvPr/>
        </p:nvSpPr>
        <p:spPr bwMode="auto">
          <a:xfrm>
            <a:off x="0" y="8350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63825" algn="ctr"/>
                <a:tab pos="5329238" algn="r"/>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10761489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nchor="ctr"/>
          <a:lstStyle/>
          <a:p>
            <a:pPr indent="828000">
              <a:buNone/>
            </a:pPr>
            <a:r>
              <a:rPr lang="zh-CN" altLang="zh-CN" kern="100" dirty="0" smtClean="0">
                <a:latin typeface="Times New Roman"/>
                <a:ea typeface="宋体"/>
                <a:cs typeface="Times New Roman"/>
              </a:rPr>
              <a:t>据上式可知，成本降低率实际数与预算数之差</a:t>
            </a:r>
            <a:r>
              <a:rPr lang="en-US" altLang="zh-CN" kern="100" dirty="0" smtClean="0">
                <a:latin typeface="Times New Roman"/>
                <a:ea typeface="宋体"/>
                <a:cs typeface="Times New Roman"/>
                <a:sym typeface="Symbol"/>
              </a:rPr>
              <a:t></a:t>
            </a:r>
            <a:r>
              <a:rPr lang="en-US" altLang="zh-CN" kern="100" dirty="0" smtClean="0">
                <a:latin typeface="Times New Roman"/>
                <a:ea typeface="宋体"/>
                <a:cs typeface="Times New Roman"/>
              </a:rPr>
              <a:t>R</a:t>
            </a:r>
            <a:r>
              <a:rPr lang="zh-CN" altLang="zh-CN" kern="100" dirty="0" smtClean="0">
                <a:latin typeface="Times New Roman"/>
                <a:ea typeface="宋体"/>
                <a:cs typeface="Times New Roman"/>
              </a:rPr>
              <a:t>的影响因素只有一个，就是单位成本。也就是说，单位成本因素变动对成本降低率实际数与预算数之差</a:t>
            </a:r>
            <a:r>
              <a:rPr lang="en-US" altLang="zh-CN" kern="100" dirty="0" smtClean="0">
                <a:latin typeface="Times New Roman"/>
                <a:ea typeface="宋体"/>
                <a:cs typeface="Times New Roman"/>
                <a:sym typeface="Symbol"/>
              </a:rPr>
              <a:t></a:t>
            </a:r>
            <a:r>
              <a:rPr lang="en-US" altLang="zh-CN" kern="100" dirty="0" smtClean="0">
                <a:latin typeface="Times New Roman"/>
                <a:ea typeface="宋体"/>
                <a:cs typeface="Times New Roman"/>
              </a:rPr>
              <a:t>R</a:t>
            </a:r>
            <a:r>
              <a:rPr lang="zh-CN" altLang="zh-CN" kern="100" dirty="0" smtClean="0">
                <a:latin typeface="Times New Roman"/>
                <a:ea typeface="宋体"/>
                <a:cs typeface="Times New Roman"/>
              </a:rPr>
              <a:t>的影响数值，就是成本降低率实际数与预算数之差</a:t>
            </a:r>
            <a:r>
              <a:rPr lang="en-US" altLang="zh-CN" kern="100" dirty="0" smtClean="0">
                <a:latin typeface="Times New Roman"/>
                <a:ea typeface="宋体"/>
                <a:cs typeface="Times New Roman"/>
                <a:sym typeface="Symbol"/>
              </a:rPr>
              <a:t></a:t>
            </a:r>
            <a:r>
              <a:rPr lang="en-US" altLang="zh-CN" kern="100" dirty="0" smtClean="0">
                <a:latin typeface="Times New Roman"/>
                <a:ea typeface="宋体"/>
                <a:cs typeface="Times New Roman"/>
              </a:rPr>
              <a:t>R</a:t>
            </a:r>
            <a:r>
              <a:rPr lang="zh-CN" altLang="zh-CN" kern="100" dirty="0" smtClean="0">
                <a:latin typeface="Times New Roman"/>
                <a:ea typeface="宋体"/>
                <a:cs typeface="Times New Roman"/>
              </a:rPr>
              <a:t>本身</a:t>
            </a:r>
            <a:endParaRPr lang="zh-CN" altLang="en-US" kern="100" dirty="0" smtClean="0">
              <a:latin typeface="Times New Roman"/>
              <a:ea typeface="宋体"/>
              <a:cs typeface="Times New Roman"/>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chor="ctr">
            <a:normAutofit/>
          </a:bodyPr>
          <a:lstStyle/>
          <a:p>
            <a:pPr indent="828000">
              <a:buNone/>
            </a:pPr>
            <a:r>
              <a:rPr lang="zh-CN" altLang="zh-CN" dirty="0" smtClean="0"/>
              <a:t>例</a:t>
            </a:r>
            <a:r>
              <a:rPr lang="en-US" altLang="zh-CN" dirty="0" smtClean="0"/>
              <a:t>8-4</a:t>
            </a:r>
            <a:r>
              <a:rPr lang="zh-CN" altLang="zh-CN" dirty="0" smtClean="0"/>
              <a:t>中（见表</a:t>
            </a:r>
            <a:r>
              <a:rPr lang="en-US" altLang="zh-CN" dirty="0" smtClean="0"/>
              <a:t>8-9</a:t>
            </a:r>
            <a:r>
              <a:rPr lang="zh-CN" altLang="zh-CN" dirty="0" smtClean="0"/>
              <a:t>），单位成本因素变动对成本降低率实际数与预算数之差</a:t>
            </a:r>
            <a:r>
              <a:rPr lang="en-US" altLang="zh-CN" dirty="0" smtClean="0">
                <a:sym typeface="Symbol"/>
              </a:rPr>
              <a:t></a:t>
            </a:r>
            <a:r>
              <a:rPr lang="en-US" altLang="zh-CN" i="1" dirty="0" smtClean="0"/>
              <a:t>R</a:t>
            </a:r>
            <a:r>
              <a:rPr lang="zh-CN" altLang="zh-CN" dirty="0" smtClean="0"/>
              <a:t>的影响额即为</a:t>
            </a:r>
          </a:p>
          <a:p>
            <a:pPr indent="828000">
              <a:buNone/>
            </a:pPr>
            <a:r>
              <a:rPr lang="en-US" altLang="zh-CN" dirty="0" smtClean="0">
                <a:sym typeface="Symbol"/>
              </a:rPr>
              <a:t></a:t>
            </a:r>
            <a:r>
              <a:rPr lang="en-US" altLang="zh-CN" i="1" dirty="0" smtClean="0"/>
              <a:t>R</a:t>
            </a:r>
            <a:r>
              <a:rPr lang="en-US" altLang="zh-CN" dirty="0" smtClean="0">
                <a:sym typeface="Symbol"/>
              </a:rPr>
              <a:t></a:t>
            </a:r>
            <a:r>
              <a:rPr lang="en-US" altLang="zh-CN" dirty="0" smtClean="0"/>
              <a:t> -2.34%-</a:t>
            </a:r>
            <a:r>
              <a:rPr lang="zh-CN" altLang="zh-CN" dirty="0" smtClean="0"/>
              <a:t>（</a:t>
            </a:r>
            <a:r>
              <a:rPr lang="en-US" altLang="zh-CN" dirty="0" smtClean="0"/>
              <a:t>-1.56%</a:t>
            </a:r>
            <a:r>
              <a:rPr lang="zh-CN" altLang="zh-CN" dirty="0" smtClean="0"/>
              <a:t>）</a:t>
            </a:r>
            <a:r>
              <a:rPr lang="en-US" altLang="zh-CN" dirty="0" smtClean="0">
                <a:sym typeface="Symbol"/>
              </a:rPr>
              <a:t></a:t>
            </a:r>
            <a:r>
              <a:rPr lang="en-US" altLang="zh-CN" dirty="0" smtClean="0"/>
              <a:t>0.78%</a:t>
            </a:r>
            <a:endParaRPr lang="zh-CN" altLang="zh-CN" dirty="0" smtClean="0"/>
          </a:p>
          <a:p>
            <a:pPr indent="828000">
              <a:buNone/>
            </a:pPr>
            <a:r>
              <a:rPr lang="zh-CN" altLang="zh-CN" dirty="0" smtClean="0"/>
              <a:t>可将以上分析结果以列表形式加以汇总，见表</a:t>
            </a:r>
            <a:r>
              <a:rPr lang="en-US" altLang="zh-CN" dirty="0" smtClean="0"/>
              <a:t>8-12</a:t>
            </a:r>
            <a:r>
              <a:rPr lang="zh-CN" altLang="zh-CN" dirty="0" smtClean="0"/>
              <a:t>。</a:t>
            </a:r>
            <a:endParaRPr lang="zh-CN" altLang="zh-CN"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23392" y="1563179"/>
            <a:ext cx="10945216" cy="461665"/>
          </a:xfrm>
          <a:prstGeom prst="rect">
            <a:avLst/>
          </a:prstGeom>
        </p:spPr>
        <p:txBody>
          <a:bodyPr wrap="square">
            <a:spAutoFit/>
          </a:bodyPr>
          <a:lstStyle/>
          <a:p>
            <a:pPr>
              <a:spcBef>
                <a:spcPts val="600"/>
              </a:spcBef>
              <a:spcAft>
                <a:spcPts val="300"/>
              </a:spcAft>
              <a:tabLst>
                <a:tab pos="1822450" algn="ctr"/>
                <a:tab pos="3708400" algn="r"/>
              </a:tabLst>
            </a:pPr>
            <a:r>
              <a:rPr lang="x-none" altLang="zh-CN" sz="2400" dirty="0">
                <a:latin typeface="黑体" panose="02010609060101010101" pitchFamily="49" charset="-122"/>
                <a:ea typeface="黑体" panose="02010609060101010101" pitchFamily="49" charset="-122"/>
                <a:cs typeface="Times New Roman" panose="02020603050405020304" pitchFamily="18" charset="0"/>
              </a:rPr>
              <a:t>表8-12  海韵船公司甲船第六航次(已完)成本降低任务完成情况因素分析汇总表</a:t>
            </a:r>
            <a:endParaRPr lang="zh-CN" altLang="zh-CN" sz="2400" dirty="0">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pic>
        <p:nvPicPr>
          <p:cNvPr id="6" name="图片 5" descr="图片2.png"/>
          <p:cNvPicPr>
            <a:picLocks noChangeAspect="1"/>
          </p:cNvPicPr>
          <p:nvPr/>
        </p:nvPicPr>
        <p:blipFill>
          <a:blip r:embed="rId2" cstate="print"/>
          <a:stretch>
            <a:fillRect/>
          </a:stretch>
        </p:blipFill>
        <p:spPr>
          <a:xfrm>
            <a:off x="479376" y="2204864"/>
            <a:ext cx="11203523" cy="335861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76469575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6901" y="760781"/>
            <a:ext cx="10954459" cy="796011"/>
          </a:xfrm>
        </p:spPr>
        <p:txBody>
          <a:bodyPr>
            <a:normAutofit/>
          </a:bodyPr>
          <a:lstStyle/>
          <a:p>
            <a:pPr algn="ctr"/>
            <a:r>
              <a:rPr lang="zh-CN" altLang="zh-CN" sz="3600" dirty="0" smtClean="0">
                <a:solidFill>
                  <a:schemeClr val="tx1"/>
                </a:solidFill>
                <a:latin typeface="宋体" pitchFamily="2" charset="-122"/>
                <a:ea typeface="宋体" pitchFamily="2" charset="-122"/>
              </a:rPr>
              <a:t>二、单位成本项目直接比较分析</a:t>
            </a:r>
            <a:endParaRPr lang="zh-CN" altLang="zh-CN" sz="3600" dirty="0">
              <a:solidFill>
                <a:schemeClr val="tx1"/>
              </a:solidFill>
              <a:latin typeface="宋体" pitchFamily="2" charset="-122"/>
              <a:ea typeface="宋体" pitchFamily="2" charset="-122"/>
            </a:endParaRPr>
          </a:p>
        </p:txBody>
      </p:sp>
      <p:sp>
        <p:nvSpPr>
          <p:cNvPr id="5" name="文本框 4"/>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pic>
        <p:nvPicPr>
          <p:cNvPr id="16" name="图片 15" descr="图片6.png"/>
          <p:cNvPicPr>
            <a:picLocks noChangeAspect="1"/>
          </p:cNvPicPr>
          <p:nvPr/>
        </p:nvPicPr>
        <p:blipFill>
          <a:blip r:embed="rId2" cstate="print"/>
          <a:stretch>
            <a:fillRect/>
          </a:stretch>
        </p:blipFill>
        <p:spPr>
          <a:xfrm>
            <a:off x="1405515" y="1703974"/>
            <a:ext cx="9380969" cy="34500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9139078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6.png"/>
          <p:cNvPicPr>
            <a:picLocks noChangeAspect="1"/>
          </p:cNvPicPr>
          <p:nvPr/>
        </p:nvPicPr>
        <p:blipFill>
          <a:blip r:embed="rId2" cstate="print"/>
          <a:srcRect/>
          <a:stretch>
            <a:fillRect/>
          </a:stretch>
        </p:blipFill>
        <p:spPr>
          <a:xfrm>
            <a:off x="1405516" y="2924944"/>
            <a:ext cx="9380969" cy="17610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kern="100" dirty="0" smtClean="0">
                <a:latin typeface="宋体" pitchFamily="2" charset="-122"/>
                <a:ea typeface="宋体" pitchFamily="2" charset="-122"/>
                <a:cs typeface="Times New Roman"/>
              </a:rPr>
              <a:t>例（</a:t>
            </a:r>
            <a:r>
              <a:rPr lang="en-US" altLang="zh-CN" kern="100" dirty="0" smtClean="0">
                <a:latin typeface="宋体" pitchFamily="2" charset="-122"/>
                <a:ea typeface="宋体" pitchFamily="2" charset="-122"/>
                <a:cs typeface="Times New Roman"/>
              </a:rPr>
              <a:t>8-5</a:t>
            </a:r>
            <a:r>
              <a:rPr lang="zh-CN" altLang="en-US" kern="100" dirty="0" smtClean="0">
                <a:latin typeface="宋体" pitchFamily="2" charset="-122"/>
                <a:ea typeface="宋体" pitchFamily="2" charset="-122"/>
                <a:cs typeface="Times New Roman"/>
              </a:rPr>
              <a:t>）</a:t>
            </a:r>
            <a:r>
              <a:rPr lang="en-US" altLang="zh-CN" kern="0" dirty="0" smtClean="0">
                <a:latin typeface="宋体" pitchFamily="2" charset="-122"/>
                <a:ea typeface="宋体" pitchFamily="2" charset="-122"/>
                <a:cs typeface="Times New Roman"/>
              </a:rPr>
              <a:t>海韵船公司甲船第六航次（已完）单位成本的分项比较见表8-13。</a:t>
            </a:r>
            <a:endParaRPr lang="zh-CN" altLang="en-US" dirty="0">
              <a:latin typeface="宋体" pitchFamily="2" charset="-122"/>
              <a:ea typeface="宋体" pitchFamily="2" charset="-122"/>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
        <p:nvSpPr>
          <p:cNvPr id="12" name="标题 11"/>
          <p:cNvSpPr>
            <a:spLocks noGrp="1"/>
          </p:cNvSpPr>
          <p:nvPr>
            <p:ph type="title"/>
          </p:nvPr>
        </p:nvSpPr>
        <p:spPr>
          <a:xfrm>
            <a:off x="596901" y="796098"/>
            <a:ext cx="10954459" cy="796011"/>
          </a:xfrm>
        </p:spPr>
        <p:txBody>
          <a:bodyPr>
            <a:normAutofit/>
          </a:bodyPr>
          <a:lstStyle/>
          <a:p>
            <a:pPr algn="ctr"/>
            <a:r>
              <a:rPr lang="x-none" altLang="zh-CN" sz="2800" dirty="0" smtClean="0">
                <a:solidFill>
                  <a:schemeClr val="tx1"/>
                </a:solidFill>
                <a:latin typeface="宋体" pitchFamily="2" charset="-122"/>
                <a:ea typeface="宋体" pitchFamily="2" charset="-122"/>
                <a:cs typeface="Times New Roman" panose="02020603050405020304" pitchFamily="18" charset="0"/>
              </a:rPr>
              <a:t>表8-13  海韵船公司甲船第六航次(已完)单位成本分项比较</a:t>
            </a:r>
            <a:endParaRPr lang="zh-CN" altLang="en-US" sz="2800" dirty="0">
              <a:solidFill>
                <a:schemeClr val="tx1"/>
              </a:solidFill>
              <a:latin typeface="宋体" pitchFamily="2" charset="-122"/>
              <a:ea typeface="宋体" pitchFamily="2" charset="-122"/>
            </a:endParaRPr>
          </a:p>
        </p:txBody>
      </p:sp>
      <p:pic>
        <p:nvPicPr>
          <p:cNvPr id="15" name="图片 14" descr="图片1.png"/>
          <p:cNvPicPr>
            <a:picLocks noChangeAspect="1"/>
          </p:cNvPicPr>
          <p:nvPr/>
        </p:nvPicPr>
        <p:blipFill>
          <a:blip r:embed="rId3" cstate="print"/>
          <a:stretch>
            <a:fillRect/>
          </a:stretch>
        </p:blipFill>
        <p:spPr>
          <a:xfrm>
            <a:off x="710629" y="1659594"/>
            <a:ext cx="10770742" cy="45777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007734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5" name="Picture 5" descr="201306142250178703724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480" y="990821"/>
            <a:ext cx="8887696" cy="52104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63203" name="Rectangle 3"/>
          <p:cNvSpPr>
            <a:spLocks noGrp="1" noChangeArrowheads="1"/>
          </p:cNvSpPr>
          <p:nvPr>
            <p:ph type="body" idx="4294967295"/>
          </p:nvPr>
        </p:nvSpPr>
        <p:spPr bwMode="auto">
          <a:xfrm>
            <a:off x="1523492" y="5481228"/>
            <a:ext cx="2449513" cy="50165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r>
              <a:rPr lang="zh-CN" alt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冷藏船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6.png"/>
          <p:cNvPicPr>
            <a:picLocks noChangeAspect="1"/>
          </p:cNvPicPr>
          <p:nvPr/>
        </p:nvPicPr>
        <p:blipFill>
          <a:blip r:embed="rId2" cstate="print"/>
          <a:srcRect/>
          <a:stretch>
            <a:fillRect/>
          </a:stretch>
        </p:blipFill>
        <p:spPr>
          <a:xfrm>
            <a:off x="1405516" y="2566488"/>
            <a:ext cx="9380969" cy="17250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矩形 4"/>
          <p:cNvSpPr/>
          <p:nvPr/>
        </p:nvSpPr>
        <p:spPr>
          <a:xfrm>
            <a:off x="3866864" y="4645068"/>
            <a:ext cx="4458272" cy="461665"/>
          </a:xfrm>
          <a:prstGeom prst="rect">
            <a:avLst/>
          </a:prstGeom>
        </p:spPr>
        <p:txBody>
          <a:bodyPr wrap="none">
            <a:spAutoFit/>
          </a:bodyPr>
          <a:lstStyle/>
          <a:p>
            <a:pPr indent="269875" algn="just">
              <a:spcAft>
                <a:spcPts val="0"/>
              </a:spcAft>
            </a:pPr>
            <a:r>
              <a:rPr lang="zh-CN" altLang="zh-CN" sz="2400" b="1" kern="100" dirty="0" smtClean="0">
                <a:latin typeface="Times New Roman"/>
                <a:ea typeface="宋体"/>
              </a:rPr>
              <a:t>方法与上述方法类似，从略。</a:t>
            </a:r>
            <a:endParaRPr lang="zh-CN" altLang="zh-CN" sz="2400" b="1" kern="100" dirty="0">
              <a:latin typeface="Times New Roman"/>
              <a:ea typeface="宋体"/>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indent="828000">
              <a:buNone/>
            </a:pPr>
            <a:r>
              <a:rPr lang="zh-CN" altLang="zh-CN" kern="100" dirty="0" smtClean="0">
                <a:latin typeface="Times New Roman"/>
                <a:ea typeface="宋体"/>
                <a:cs typeface="Times New Roman"/>
              </a:rPr>
              <a:t>由式（</a:t>
            </a:r>
            <a:r>
              <a:rPr lang="en-US" altLang="zh-CN" kern="100" dirty="0" smtClean="0">
                <a:latin typeface="Times New Roman"/>
                <a:ea typeface="宋体"/>
              </a:rPr>
              <a:t>8</a:t>
            </a:r>
            <a:r>
              <a:rPr lang="en-US" altLang="zh-CN" kern="100" dirty="0" smtClean="0">
                <a:latin typeface="黑体"/>
                <a:cs typeface="Times New Roman"/>
              </a:rPr>
              <a:t>-</a:t>
            </a:r>
            <a:r>
              <a:rPr lang="en-US" altLang="zh-CN" kern="100" dirty="0" smtClean="0">
                <a:latin typeface="Times New Roman"/>
                <a:ea typeface="宋体"/>
              </a:rPr>
              <a:t>1</a:t>
            </a:r>
            <a:r>
              <a:rPr lang="zh-CN" altLang="zh-CN" kern="100" dirty="0" smtClean="0">
                <a:latin typeface="Times New Roman"/>
                <a:ea typeface="宋体"/>
                <a:cs typeface="Times New Roman"/>
              </a:rPr>
              <a:t>）、式（</a:t>
            </a:r>
            <a:r>
              <a:rPr lang="en-US" altLang="zh-CN" kern="100" dirty="0" smtClean="0">
                <a:latin typeface="Times New Roman"/>
                <a:ea typeface="宋体"/>
              </a:rPr>
              <a:t>8</a:t>
            </a:r>
            <a:r>
              <a:rPr lang="en-US" altLang="zh-CN" kern="100" dirty="0" smtClean="0">
                <a:latin typeface="黑体"/>
                <a:cs typeface="Times New Roman"/>
              </a:rPr>
              <a:t>-</a:t>
            </a:r>
            <a:r>
              <a:rPr lang="en-US" altLang="zh-CN" kern="100" dirty="0" smtClean="0">
                <a:latin typeface="Times New Roman"/>
                <a:ea typeface="宋体"/>
              </a:rPr>
              <a:t>5</a:t>
            </a:r>
            <a:r>
              <a:rPr lang="zh-CN" altLang="zh-CN" kern="100" dirty="0" smtClean="0">
                <a:latin typeface="Times New Roman"/>
                <a:ea typeface="宋体"/>
                <a:cs typeface="Times New Roman"/>
              </a:rPr>
              <a:t>）、式（</a:t>
            </a:r>
            <a:r>
              <a:rPr lang="en-US" altLang="zh-CN" kern="100" dirty="0" smtClean="0">
                <a:latin typeface="Times New Roman"/>
                <a:ea typeface="宋体"/>
              </a:rPr>
              <a:t>8</a:t>
            </a:r>
            <a:r>
              <a:rPr lang="en-US" altLang="zh-CN" kern="100" dirty="0" smtClean="0">
                <a:latin typeface="黑体"/>
                <a:cs typeface="Times New Roman"/>
              </a:rPr>
              <a:t>-</a:t>
            </a:r>
            <a:r>
              <a:rPr lang="en-US" altLang="zh-CN" kern="100" dirty="0" smtClean="0">
                <a:latin typeface="Times New Roman"/>
                <a:ea typeface="宋体"/>
              </a:rPr>
              <a:t>6</a:t>
            </a:r>
            <a:r>
              <a:rPr lang="zh-CN" altLang="zh-CN" kern="100" dirty="0" smtClean="0">
                <a:latin typeface="Times New Roman"/>
                <a:ea typeface="宋体"/>
                <a:cs typeface="Times New Roman"/>
              </a:rPr>
              <a:t>）和式（</a:t>
            </a:r>
            <a:r>
              <a:rPr lang="en-US" altLang="zh-CN" kern="100" dirty="0" smtClean="0">
                <a:latin typeface="Times New Roman"/>
                <a:ea typeface="宋体"/>
              </a:rPr>
              <a:t>8</a:t>
            </a:r>
            <a:r>
              <a:rPr lang="en-US" altLang="zh-CN" kern="100" dirty="0" smtClean="0">
                <a:latin typeface="黑体"/>
                <a:cs typeface="Times New Roman"/>
              </a:rPr>
              <a:t>-</a:t>
            </a:r>
            <a:r>
              <a:rPr lang="en-US" altLang="zh-CN" kern="100" dirty="0" smtClean="0">
                <a:latin typeface="Times New Roman"/>
                <a:ea typeface="宋体"/>
              </a:rPr>
              <a:t>7</a:t>
            </a:r>
            <a:r>
              <a:rPr lang="zh-CN" altLang="zh-CN" kern="100" dirty="0" smtClean="0">
                <a:latin typeface="Times New Roman"/>
                <a:ea typeface="宋体"/>
                <a:cs typeface="Times New Roman"/>
              </a:rPr>
              <a:t>），可得出单位成本与各作业的单位费用、船舶运用效率指标的关系式</a:t>
            </a:r>
            <a:endParaRPr lang="zh-CN" altLang="en-US" dirty="0" smtClean="0"/>
          </a:p>
          <a:p>
            <a:pPr>
              <a:buNone/>
            </a:pPr>
            <a:endParaRPr lang="zh-CN" altLang="en-US" dirty="0"/>
          </a:p>
        </p:txBody>
      </p:sp>
      <p:sp>
        <p:nvSpPr>
          <p:cNvPr id="2" name="标题 1"/>
          <p:cNvSpPr>
            <a:spLocks noGrp="1"/>
          </p:cNvSpPr>
          <p:nvPr>
            <p:ph type="ctrTitle" idx="4294967295"/>
          </p:nvPr>
        </p:nvSpPr>
        <p:spPr>
          <a:xfrm>
            <a:off x="929481" y="872716"/>
            <a:ext cx="10333038" cy="648072"/>
          </a:xfrm>
        </p:spPr>
        <p:txBody>
          <a:bodyPr>
            <a:normAutofit/>
          </a:bodyPr>
          <a:lstStyle/>
          <a:p>
            <a:pPr algn="ctr"/>
            <a:r>
              <a:rPr lang="zh-CN" altLang="zh-CN" dirty="0" smtClean="0">
                <a:solidFill>
                  <a:schemeClr val="tx1"/>
                </a:solidFill>
                <a:latin typeface="宋体" pitchFamily="2" charset="-122"/>
                <a:ea typeface="宋体" pitchFamily="2" charset="-122"/>
              </a:rPr>
              <a:t>三、单位成本实际数和预算数之差Δ</a:t>
            </a:r>
            <a:r>
              <a:rPr lang="en-US" altLang="zh-CN" dirty="0" smtClean="0">
                <a:solidFill>
                  <a:schemeClr val="tx1"/>
                </a:solidFill>
                <a:latin typeface="宋体" pitchFamily="2" charset="-122"/>
                <a:ea typeface="宋体" pitchFamily="2" charset="-122"/>
              </a:rPr>
              <a:t>C</a:t>
            </a:r>
            <a:r>
              <a:rPr lang="zh-CN" altLang="zh-CN" dirty="0" smtClean="0">
                <a:solidFill>
                  <a:schemeClr val="tx1"/>
                </a:solidFill>
                <a:latin typeface="宋体" pitchFamily="2" charset="-122"/>
                <a:ea typeface="宋体" pitchFamily="2" charset="-122"/>
              </a:rPr>
              <a:t>的多因素分析</a:t>
            </a:r>
            <a:r>
              <a:rPr lang="en-US" altLang="zh-CN" dirty="0" smtClean="0">
                <a:solidFill>
                  <a:schemeClr val="tx1"/>
                </a:solidFill>
                <a:latin typeface="宋体" pitchFamily="2" charset="-122"/>
                <a:ea typeface="宋体" pitchFamily="2" charset="-122"/>
              </a:rPr>
              <a:t> </a:t>
            </a:r>
            <a:endParaRPr lang="zh-CN" altLang="zh-CN" dirty="0">
              <a:solidFill>
                <a:schemeClr val="tx1"/>
              </a:solidFill>
              <a:latin typeface="宋体" pitchFamily="2" charset="-122"/>
              <a:ea typeface="宋体" pitchFamily="2" charset="-122"/>
            </a:endParaRPr>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对象 4"/>
          <p:cNvGraphicFramePr>
            <a:graphicFrameLocks noChangeAspect="1"/>
          </p:cNvGraphicFramePr>
          <p:nvPr>
            <p:extLst>
              <p:ext uri="{D42A27DB-BD31-4B8C-83A1-F6EECF244321}">
                <p14:modId xmlns:p14="http://schemas.microsoft.com/office/powerpoint/2010/main" val="1832165954"/>
              </p:ext>
            </p:extLst>
          </p:nvPr>
        </p:nvGraphicFramePr>
        <p:xfrm>
          <a:off x="1716088" y="3536950"/>
          <a:ext cx="8321675" cy="1166813"/>
        </p:xfrm>
        <a:graphic>
          <a:graphicData uri="http://schemas.openxmlformats.org/presentationml/2006/ole">
            <mc:AlternateContent xmlns:mc="http://schemas.openxmlformats.org/markup-compatibility/2006">
              <mc:Choice xmlns:v="urn:schemas-microsoft-com:vml" Requires="v">
                <p:oleObj spid="_x0000_s103456" name="Equation" r:id="rId4" imgW="2958840" imgH="419040" progId="Equation.DSMT4">
                  <p:embed/>
                </p:oleObj>
              </mc:Choice>
              <mc:Fallback>
                <p:oleObj name="Equation" r:id="rId4" imgW="2958840" imgH="419040" progId="Equation.DSMT4">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88" y="3536950"/>
                        <a:ext cx="8321675" cy="1166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文本框 5"/>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335392114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nchor="ctr">
            <a:normAutofit/>
          </a:bodyPr>
          <a:lstStyle/>
          <a:p>
            <a:pPr indent="828000">
              <a:buNone/>
            </a:pPr>
            <a:r>
              <a:rPr lang="zh-CN" altLang="zh-CN" kern="100" dirty="0" smtClean="0">
                <a:latin typeface="Times New Roman"/>
                <a:ea typeface="宋体"/>
              </a:rPr>
              <a:t>如果将式（</a:t>
            </a:r>
            <a:r>
              <a:rPr lang="en-US" altLang="zh-CN" kern="100" dirty="0" smtClean="0">
                <a:latin typeface="Times New Roman"/>
                <a:ea typeface="宋体"/>
              </a:rPr>
              <a:t>8</a:t>
            </a:r>
            <a:r>
              <a:rPr lang="en-US" altLang="zh-CN" kern="100" dirty="0" smtClean="0">
                <a:latin typeface="黑体"/>
                <a:ea typeface="宋体"/>
              </a:rPr>
              <a:t>-</a:t>
            </a:r>
            <a:r>
              <a:rPr lang="en-US" altLang="zh-CN" kern="100" dirty="0" smtClean="0">
                <a:latin typeface="Times New Roman"/>
                <a:ea typeface="宋体"/>
              </a:rPr>
              <a:t>8</a:t>
            </a:r>
            <a:r>
              <a:rPr lang="zh-CN" altLang="zh-CN" kern="100" dirty="0" smtClean="0">
                <a:latin typeface="Times New Roman"/>
                <a:ea typeface="宋体"/>
              </a:rPr>
              <a:t>）中各因素的实际数、预算数分别用下标</a:t>
            </a:r>
            <a:r>
              <a:rPr lang="en-US" altLang="zh-CN" kern="100" dirty="0" smtClean="0">
                <a:latin typeface="Times New Roman"/>
                <a:ea typeface="宋体"/>
              </a:rPr>
              <a:t>1</a:t>
            </a:r>
            <a:r>
              <a:rPr lang="zh-CN" altLang="zh-CN" kern="100" dirty="0" smtClean="0">
                <a:latin typeface="Times New Roman"/>
                <a:ea typeface="宋体"/>
              </a:rPr>
              <a:t>、</a:t>
            </a:r>
            <a:r>
              <a:rPr lang="en-US" altLang="zh-CN" kern="100" dirty="0" smtClean="0">
                <a:latin typeface="Times New Roman"/>
                <a:ea typeface="宋体"/>
              </a:rPr>
              <a:t>n</a:t>
            </a:r>
            <a:r>
              <a:rPr lang="zh-CN" altLang="zh-CN" kern="100" dirty="0" smtClean="0">
                <a:latin typeface="Times New Roman"/>
                <a:ea typeface="宋体"/>
              </a:rPr>
              <a:t>加以区别，则单位成本实际数与预算数之差Δ</a:t>
            </a:r>
            <a:r>
              <a:rPr lang="en-US" altLang="zh-CN" i="1" kern="100" dirty="0" smtClean="0">
                <a:latin typeface="Times New Roman"/>
                <a:ea typeface="宋体"/>
              </a:rPr>
              <a:t>C</a:t>
            </a:r>
            <a:r>
              <a:rPr lang="zh-CN" altLang="zh-CN" kern="100" dirty="0" smtClean="0">
                <a:latin typeface="Times New Roman"/>
                <a:ea typeface="宋体"/>
              </a:rPr>
              <a:t>的关系式为</a:t>
            </a:r>
            <a:r>
              <a:rPr lang="en-US" altLang="zh-CN" dirty="0" smtClean="0"/>
              <a:t> </a:t>
            </a:r>
            <a:endParaRPr lang="zh-CN" alt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1937538" y="1124744"/>
            <a:ext cx="8316924" cy="584775"/>
          </a:xfrm>
          <a:prstGeom prst="rect">
            <a:avLst/>
          </a:prstGeom>
        </p:spPr>
        <p:txBody>
          <a:bodyPr wrap="square">
            <a:spAutoFit/>
          </a:bodyPr>
          <a:lstStyle/>
          <a:p>
            <a:r>
              <a:rPr lang="zh-CN" altLang="zh-CN" sz="3200" b="1" kern="100" dirty="0" smtClean="0">
                <a:latin typeface="Times New Roman"/>
                <a:ea typeface="宋体"/>
              </a:rPr>
              <a:t>单位成本实际数与预算数之差Δ</a:t>
            </a:r>
            <a:r>
              <a:rPr lang="en-US" altLang="zh-CN" sz="3200" b="1" i="1" kern="100" dirty="0" smtClean="0">
                <a:latin typeface="Times New Roman"/>
                <a:ea typeface="宋体"/>
              </a:rPr>
              <a:t>C</a:t>
            </a:r>
            <a:r>
              <a:rPr lang="zh-CN" altLang="zh-CN" sz="3200" b="1" kern="100" dirty="0" smtClean="0">
                <a:latin typeface="Times New Roman"/>
                <a:ea typeface="宋体"/>
              </a:rPr>
              <a:t>的关系式为</a:t>
            </a:r>
            <a:endParaRPr lang="zh-CN" altLang="en-US" sz="3200" b="1" dirty="0"/>
          </a:p>
        </p:txBody>
      </p:sp>
      <p:sp>
        <p:nvSpPr>
          <p:cNvPr id="286724"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2" name="内容占位符 11" descr="图片8.png"/>
          <p:cNvPicPr>
            <a:picLocks noGrp="1" noChangeAspect="1"/>
          </p:cNvPicPr>
          <p:nvPr>
            <p:ph idx="1"/>
          </p:nvPr>
        </p:nvPicPr>
        <p:blipFill>
          <a:blip r:embed="rId2" cstate="print"/>
          <a:stretch>
            <a:fillRect/>
          </a:stretch>
        </p:blipFill>
        <p:spPr>
          <a:xfrm>
            <a:off x="1952793" y="2078851"/>
            <a:ext cx="8286414" cy="2700299"/>
          </a:xfrm>
          <a:ln>
            <a:solidFill>
              <a:schemeClr val="tx2">
                <a:lumMod val="75000"/>
              </a:schemeClr>
            </a:solidFill>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chor="ctr"/>
          <a:lstStyle/>
          <a:p>
            <a:pPr indent="828000">
              <a:buNone/>
            </a:pPr>
            <a:r>
              <a:rPr lang="zh-CN" altLang="zh-CN" dirty="0" smtClean="0"/>
              <a:t>由式（</a:t>
            </a:r>
            <a:r>
              <a:rPr lang="en-US" altLang="zh-CN" dirty="0" smtClean="0"/>
              <a:t>8-9</a:t>
            </a:r>
            <a:r>
              <a:rPr lang="zh-CN" altLang="zh-CN" dirty="0" smtClean="0"/>
              <a:t>）～式（</a:t>
            </a:r>
            <a:r>
              <a:rPr lang="en-US" altLang="zh-CN" dirty="0" smtClean="0"/>
              <a:t>8-12</a:t>
            </a:r>
            <a:r>
              <a:rPr lang="zh-CN" altLang="zh-CN" dirty="0" smtClean="0"/>
              <a:t>）可知，对海运单位成本实际数与预算数之差</a:t>
            </a:r>
            <a:r>
              <a:rPr lang="en-US" altLang="zh-CN" dirty="0" smtClean="0">
                <a:sym typeface="Symbol"/>
              </a:rPr>
              <a:t></a:t>
            </a:r>
            <a:r>
              <a:rPr lang="en-US" altLang="zh-CN" i="1" dirty="0" smtClean="0"/>
              <a:t>C</a:t>
            </a:r>
            <a:r>
              <a:rPr lang="zh-CN" altLang="zh-CN" dirty="0" smtClean="0"/>
              <a:t>的影响因素分析，就是对</a:t>
            </a:r>
            <a:r>
              <a:rPr lang="en-US" altLang="zh-CN" dirty="0" smtClean="0">
                <a:sym typeface="Symbol"/>
              </a:rPr>
              <a:t></a:t>
            </a:r>
            <a:r>
              <a:rPr lang="en-US" altLang="zh-CN" i="1" dirty="0" smtClean="0"/>
              <a:t>C</a:t>
            </a:r>
            <a:r>
              <a:rPr lang="en-US" altLang="zh-CN" baseline="-25000" dirty="0" smtClean="0"/>
              <a:t>h</a:t>
            </a:r>
            <a:r>
              <a:rPr lang="zh-CN" altLang="zh-CN" dirty="0" smtClean="0"/>
              <a:t>、</a:t>
            </a:r>
            <a:r>
              <a:rPr lang="en-US" altLang="zh-CN" dirty="0" smtClean="0">
                <a:sym typeface="Symbol"/>
              </a:rPr>
              <a:t></a:t>
            </a:r>
            <a:r>
              <a:rPr lang="en-US" altLang="zh-CN" i="1" dirty="0" smtClean="0"/>
              <a:t>C</a:t>
            </a:r>
            <a:r>
              <a:rPr lang="en-US" altLang="zh-CN" baseline="-25000" dirty="0" smtClean="0"/>
              <a:t>z</a:t>
            </a:r>
            <a:r>
              <a:rPr lang="zh-CN" altLang="zh-CN" dirty="0" smtClean="0"/>
              <a:t>和</a:t>
            </a:r>
            <a:r>
              <a:rPr lang="en-US" altLang="zh-CN" dirty="0" smtClean="0">
                <a:sym typeface="Symbol"/>
              </a:rPr>
              <a:t></a:t>
            </a:r>
            <a:r>
              <a:rPr lang="en-US" altLang="zh-CN" i="1" dirty="0" smtClean="0"/>
              <a:t>C</a:t>
            </a:r>
            <a:r>
              <a:rPr lang="en-US" altLang="zh-CN" baseline="-25000" dirty="0" smtClean="0"/>
              <a:t>t</a:t>
            </a:r>
            <a:r>
              <a:rPr lang="zh-CN" altLang="zh-CN" dirty="0" smtClean="0"/>
              <a:t>分别进行的因素分析。</a:t>
            </a:r>
            <a:endParaRPr lang="zh-CN" alt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53000"/>
                    </a14:imgEffect>
                    <a14:imgEffect>
                      <a14:brightnessContrast bright="14000" contrast="40000"/>
                    </a14:imgEffect>
                  </a14:imgLayer>
                </a14:imgProps>
              </a:ext>
              <a:ext uri="{28A0092B-C50C-407E-A947-70E740481C1C}">
                <a14:useLocalDpi xmlns:a14="http://schemas.microsoft.com/office/drawing/2010/main" val="0"/>
              </a:ext>
            </a:extLst>
          </a:blip>
          <a:stretch>
            <a:fillRect/>
          </a:stretch>
        </p:blipFill>
        <p:spPr>
          <a:xfrm flipH="1">
            <a:off x="893422" y="3487939"/>
            <a:ext cx="10405156" cy="1426168"/>
          </a:xfrm>
          <a:prstGeom prst="rect">
            <a:avLst/>
          </a:prstGeom>
          <a:gradFill>
            <a:gsLst>
              <a:gs pos="0">
                <a:schemeClr val="accent1">
                  <a:shade val="30000"/>
                  <a:satMod val="115000"/>
                </a:schemeClr>
              </a:gs>
              <a:gs pos="70000">
                <a:schemeClr val="accent1">
                  <a:shade val="67500"/>
                  <a:satMod val="115000"/>
                </a:schemeClr>
              </a:gs>
              <a:gs pos="100000">
                <a:schemeClr val="accent1">
                  <a:shade val="100000"/>
                  <a:satMod val="115000"/>
                </a:schemeClr>
              </a:gs>
            </a:gsLst>
            <a:lin ang="0" scaled="1"/>
          </a:gradFill>
          <a:effectLst>
            <a:reflection blurRad="38100" stA="73000" endPos="27000" dir="5400000" sy="-100000" algn="bl" rotWithShape="0"/>
          </a:effectLst>
        </p:spPr>
      </p:pic>
      <p:sp>
        <p:nvSpPr>
          <p:cNvPr id="13" name="同侧圆角矩形 12"/>
          <p:cNvSpPr/>
          <p:nvPr/>
        </p:nvSpPr>
        <p:spPr>
          <a:xfrm>
            <a:off x="6657920" y="5288831"/>
            <a:ext cx="3024336" cy="695643"/>
          </a:xfrm>
          <a:prstGeom prst="round2Same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hangingPunct="0"/>
            <a:r>
              <a:rPr lang="zh-CN" altLang="zh-CN" sz="2400" b="1" dirty="0">
                <a:solidFill>
                  <a:schemeClr val="bg1"/>
                </a:solidFill>
                <a:latin typeface="宋体" panose="02010600030101010101" pitchFamily="2" charset="-122"/>
                <a:ea typeface="宋体" panose="02010600030101010101" pitchFamily="2" charset="-122"/>
                <a:cs typeface="Times New Roman" panose="02020603050405020304" pitchFamily="18" charset="0"/>
              </a:rPr>
              <a:t>Δ</a:t>
            </a:r>
            <a:r>
              <a:rPr lang="en-US" altLang="zh-CN" sz="2400" b="1" dirty="0" err="1">
                <a:solidFill>
                  <a:schemeClr val="bg1"/>
                </a:solidFill>
                <a:latin typeface="宋体" panose="02010600030101010101" pitchFamily="2" charset="-122"/>
                <a:ea typeface="宋体" panose="02010600030101010101" pitchFamily="2" charset="-122"/>
                <a:cs typeface="Times New Roman" panose="02020603050405020304" pitchFamily="18" charset="0"/>
              </a:rPr>
              <a:t>C</a:t>
            </a:r>
            <a:r>
              <a:rPr lang="en-US" altLang="zh-CN" sz="2400" b="1" baseline="-30000" dirty="0" err="1">
                <a:solidFill>
                  <a:schemeClr val="bg1"/>
                </a:solidFill>
                <a:latin typeface="宋体" panose="02010600030101010101" pitchFamily="2" charset="-122"/>
                <a:ea typeface="宋体" panose="02010600030101010101" pitchFamily="2" charset="-122"/>
                <a:cs typeface="Times New Roman" panose="02020603050405020304" pitchFamily="18" charset="0"/>
              </a:rPr>
              <a:t>z</a:t>
            </a:r>
            <a:endParaRPr lang="en-US" altLang="zh-CN" sz="6600" b="1" dirty="0">
              <a:solidFill>
                <a:schemeClr val="bg1"/>
              </a:solidFill>
              <a:latin typeface="宋体" panose="02010600030101010101" pitchFamily="2" charset="-122"/>
              <a:ea typeface="宋体" panose="02010600030101010101" pitchFamily="2" charset="-122"/>
            </a:endParaRPr>
          </a:p>
        </p:txBody>
      </p:sp>
      <p:sp>
        <p:nvSpPr>
          <p:cNvPr id="14" name="同侧圆角矩形 13"/>
          <p:cNvSpPr/>
          <p:nvPr/>
        </p:nvSpPr>
        <p:spPr>
          <a:xfrm>
            <a:off x="2279576" y="2135278"/>
            <a:ext cx="3384376" cy="695643"/>
          </a:xfrm>
          <a:prstGeom prst="round2Same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dirty="0">
                <a:latin typeface="宋体" panose="02010600030101010101" pitchFamily="2" charset="-122"/>
                <a:ea typeface="宋体" panose="02010600030101010101" pitchFamily="2" charset="-122"/>
              </a:rPr>
              <a:t>Δ</a:t>
            </a:r>
            <a:r>
              <a:rPr lang="en-US" altLang="zh-CN" sz="2400" b="1" dirty="0" err="1" smtClean="0">
                <a:latin typeface="宋体" panose="02010600030101010101" pitchFamily="2" charset="-122"/>
                <a:ea typeface="宋体" panose="02010600030101010101" pitchFamily="2" charset="-122"/>
              </a:rPr>
              <a:t>C</a:t>
            </a:r>
            <a:r>
              <a:rPr lang="en-US" altLang="zh-CN" sz="2400" b="1" baseline="-25000" dirty="0" err="1">
                <a:latin typeface="宋体" panose="02010600030101010101" pitchFamily="2" charset="-122"/>
                <a:ea typeface="宋体" panose="02010600030101010101" pitchFamily="2" charset="-122"/>
              </a:rPr>
              <a:t>h</a:t>
            </a:r>
            <a:endParaRPr lang="zh-CN" altLang="en-US" sz="2400" b="1" dirty="0">
              <a:latin typeface="宋体" panose="02010600030101010101" pitchFamily="2" charset="-122"/>
              <a:ea typeface="宋体" panose="02010600030101010101" pitchFamily="2" charset="-122"/>
            </a:endParaRPr>
          </a:p>
        </p:txBody>
      </p:sp>
      <p:cxnSp>
        <p:nvCxnSpPr>
          <p:cNvPr id="16" name="直接箭头连接符 15"/>
          <p:cNvCxnSpPr/>
          <p:nvPr/>
        </p:nvCxnSpPr>
        <p:spPr>
          <a:xfrm flipV="1">
            <a:off x="7882056" y="4135087"/>
            <a:ext cx="1092558" cy="1153743"/>
          </a:xfrm>
          <a:prstGeom prst="straightConnector1">
            <a:avLst/>
          </a:prstGeom>
          <a:ln w="635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4" idx="1"/>
          </p:cNvCxnSpPr>
          <p:nvPr/>
        </p:nvCxnSpPr>
        <p:spPr>
          <a:xfrm>
            <a:off x="3971764" y="2830921"/>
            <a:ext cx="1836204" cy="1258458"/>
          </a:xfrm>
          <a:prstGeom prst="straightConnector1">
            <a:avLst/>
          </a:prstGeom>
          <a:ln w="57150">
            <a:solidFill>
              <a:srgbClr val="0059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2045550" y="4152612"/>
            <a:ext cx="8100900" cy="9506"/>
          </a:xfrm>
          <a:prstGeom prst="straightConnector1">
            <a:avLst/>
          </a:prstGeom>
          <a:ln w="984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 name="云形 26"/>
          <p:cNvSpPr/>
          <p:nvPr/>
        </p:nvSpPr>
        <p:spPr>
          <a:xfrm>
            <a:off x="7882056" y="1772816"/>
            <a:ext cx="3600400" cy="1649456"/>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zh-CN" sz="3200" b="1" dirty="0">
                <a:solidFill>
                  <a:srgbClr val="FF0000"/>
                </a:solidFill>
                <a:latin typeface="+mn-ea"/>
                <a:cs typeface="Times New Roman" panose="02020603050405020304" pitchFamily="18" charset="0"/>
              </a:rPr>
              <a:t>Δ</a:t>
            </a:r>
            <a:r>
              <a:rPr lang="en-US" altLang="zh-CN" sz="3200" b="1" dirty="0">
                <a:solidFill>
                  <a:srgbClr val="FF0000"/>
                </a:solidFill>
                <a:latin typeface="+mn-ea"/>
                <a:cs typeface="Times New Roman" panose="02020603050405020304" pitchFamily="18" charset="0"/>
              </a:rPr>
              <a:t>C</a:t>
            </a:r>
            <a:endParaRPr lang="zh-CN" altLang="en-US" b="1" dirty="0">
              <a:solidFill>
                <a:srgbClr val="FF0000"/>
              </a:solidFill>
              <a:latin typeface="+mn-ea"/>
              <a:cs typeface="Times New Roman" panose="02020603050405020304" pitchFamily="18" charset="0"/>
            </a:endParaRPr>
          </a:p>
        </p:txBody>
      </p:sp>
      <p:sp>
        <p:nvSpPr>
          <p:cNvPr id="28" name="椭圆 27"/>
          <p:cNvSpPr/>
          <p:nvPr/>
        </p:nvSpPr>
        <p:spPr>
          <a:xfrm>
            <a:off x="9804412" y="3503223"/>
            <a:ext cx="648072" cy="222752"/>
          </a:xfrm>
          <a:prstGeom prst="ellipse">
            <a:avLst/>
          </a:prstGeom>
          <a:solidFill>
            <a:srgbClr val="FAF9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9" name="椭圆 28"/>
          <p:cNvSpPr/>
          <p:nvPr/>
        </p:nvSpPr>
        <p:spPr>
          <a:xfrm>
            <a:off x="10254462" y="3833987"/>
            <a:ext cx="360040" cy="108012"/>
          </a:xfrm>
          <a:prstGeom prst="ellipse">
            <a:avLst/>
          </a:prstGeom>
          <a:solidFill>
            <a:srgbClr val="FAF9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nvGrpSpPr>
          <p:cNvPr id="12" name="组合 11"/>
          <p:cNvGrpSpPr/>
          <p:nvPr/>
        </p:nvGrpSpPr>
        <p:grpSpPr>
          <a:xfrm>
            <a:off x="1595500" y="4169186"/>
            <a:ext cx="4068452" cy="1815288"/>
            <a:chOff x="1595500" y="4406683"/>
            <a:chExt cx="4068452" cy="1748868"/>
          </a:xfrm>
        </p:grpSpPr>
        <p:sp>
          <p:nvSpPr>
            <p:cNvPr id="31" name="同侧圆角矩形 30"/>
            <p:cNvSpPr/>
            <p:nvPr/>
          </p:nvSpPr>
          <p:spPr>
            <a:xfrm>
              <a:off x="1595500" y="5459907"/>
              <a:ext cx="4068452" cy="695644"/>
            </a:xfrm>
            <a:prstGeom prst="round2Same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zh-CN" altLang="zh-CN" sz="2400" b="1" dirty="0">
                  <a:latin typeface="宋体" panose="02010600030101010101" pitchFamily="2" charset="-122"/>
                  <a:ea typeface="宋体" panose="02010600030101010101" pitchFamily="2" charset="-122"/>
                </a:rPr>
                <a:t>Δ</a:t>
              </a:r>
              <a:r>
                <a:rPr lang="en-US" altLang="zh-CN" sz="2400" b="1" dirty="0" smtClean="0">
                  <a:latin typeface="宋体" panose="02010600030101010101" pitchFamily="2" charset="-122"/>
                  <a:ea typeface="宋体" panose="02010600030101010101" pitchFamily="2" charset="-122"/>
                </a:rPr>
                <a:t>C</a:t>
              </a:r>
              <a:r>
                <a:rPr lang="en-US" altLang="zh-CN" sz="2400" b="1" baseline="-25000" dirty="0">
                  <a:latin typeface="宋体" panose="02010600030101010101" pitchFamily="2" charset="-122"/>
                  <a:ea typeface="宋体" panose="02010600030101010101" pitchFamily="2" charset="-122"/>
                </a:rPr>
                <a:t>t</a:t>
              </a:r>
              <a:endParaRPr lang="zh-CN" altLang="zh-CN" sz="8000" b="1" kern="100" dirty="0">
                <a:latin typeface="宋体" panose="02010600030101010101" pitchFamily="2" charset="-122"/>
                <a:ea typeface="宋体" panose="02010600030101010101" pitchFamily="2" charset="-122"/>
              </a:endParaRPr>
            </a:p>
          </p:txBody>
        </p:sp>
        <p:cxnSp>
          <p:nvCxnSpPr>
            <p:cNvPr id="33" name="直接箭头连接符 32"/>
            <p:cNvCxnSpPr>
              <a:stCxn id="31" idx="3"/>
            </p:cNvCxnSpPr>
            <p:nvPr/>
          </p:nvCxnSpPr>
          <p:spPr>
            <a:xfrm flipV="1">
              <a:off x="3629726" y="4406683"/>
              <a:ext cx="1008231" cy="1053224"/>
            </a:xfrm>
            <a:prstGeom prst="straightConnector1">
              <a:avLst/>
            </a:prstGeom>
            <a:ln w="666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矩形 45"/>
          <p:cNvSpPr/>
          <p:nvPr/>
        </p:nvSpPr>
        <p:spPr>
          <a:xfrm>
            <a:off x="2443397" y="1196752"/>
            <a:ext cx="7305206" cy="461665"/>
          </a:xfrm>
          <a:prstGeom prst="rect">
            <a:avLst/>
          </a:prstGeom>
          <a:noFill/>
        </p:spPr>
        <p:txBody>
          <a:bodyPr wrap="none">
            <a:spAutoFit/>
          </a:bodyPr>
          <a:lstStyle/>
          <a:p>
            <a:pPr>
              <a:spcBef>
                <a:spcPts val="300"/>
              </a:spcBef>
              <a:spcAft>
                <a:spcPts val="0"/>
              </a:spcAft>
            </a:pPr>
            <a:r>
              <a:rPr lang="zh-CN" altLang="zh-CN" sz="2400" b="1" dirty="0" smtClean="0">
                <a:latin typeface="宋体" pitchFamily="2" charset="-122"/>
              </a:rPr>
              <a:t>图</a:t>
            </a:r>
            <a:r>
              <a:rPr lang="en-US" altLang="zh-CN" sz="2400" b="1" dirty="0" smtClean="0">
                <a:latin typeface="宋体" pitchFamily="2" charset="-122"/>
              </a:rPr>
              <a:t>8-8  </a:t>
            </a:r>
            <a:r>
              <a:rPr lang="zh-CN" altLang="zh-CN" sz="2400" b="1" dirty="0" smtClean="0">
                <a:latin typeface="宋体" pitchFamily="2" charset="-122"/>
              </a:rPr>
              <a:t>单</a:t>
            </a:r>
            <a:r>
              <a:rPr lang="zh-CN" altLang="zh-CN" sz="2400" b="1" dirty="0">
                <a:latin typeface="宋体" pitchFamily="2" charset="-122"/>
              </a:rPr>
              <a:t>位成本实际数与预算数之</a:t>
            </a:r>
            <a:r>
              <a:rPr lang="zh-CN" altLang="zh-CN" sz="2400" b="1" dirty="0" smtClean="0">
                <a:latin typeface="宋体" pitchFamily="2" charset="-122"/>
              </a:rPr>
              <a:t>差</a:t>
            </a:r>
            <a:r>
              <a:rPr lang="zh-CN" altLang="zh-CN" sz="2400" b="1" dirty="0">
                <a:latin typeface="宋体" pitchFamily="2" charset="-122"/>
              </a:rPr>
              <a:t>Δ</a:t>
            </a:r>
            <a:r>
              <a:rPr lang="en-US" altLang="zh-CN" sz="2400" b="1" dirty="0" smtClean="0">
                <a:latin typeface="宋体" pitchFamily="2" charset="-122"/>
              </a:rPr>
              <a:t>C</a:t>
            </a:r>
            <a:r>
              <a:rPr lang="zh-CN" altLang="en-US" sz="2400" b="1" dirty="0" smtClean="0">
                <a:latin typeface="宋体" pitchFamily="2" charset="-122"/>
              </a:rPr>
              <a:t>的</a:t>
            </a:r>
            <a:r>
              <a:rPr lang="zh-CN" altLang="zh-CN" sz="2400" b="1" dirty="0" smtClean="0">
                <a:latin typeface="宋体" pitchFamily="2" charset="-122"/>
              </a:rPr>
              <a:t>因果</a:t>
            </a:r>
            <a:r>
              <a:rPr lang="zh-CN" altLang="zh-CN" sz="2400" b="1" dirty="0">
                <a:latin typeface="宋体" pitchFamily="2" charset="-122"/>
              </a:rPr>
              <a:t>关系</a:t>
            </a:r>
            <a:endParaRPr lang="zh-CN" altLang="zh-CN" sz="2400" b="1" kern="100" dirty="0">
              <a:latin typeface="宋体" pitchFamily="2" charset="-122"/>
            </a:endParaRPr>
          </a:p>
        </p:txBody>
      </p:sp>
      <p:sp>
        <p:nvSpPr>
          <p:cNvPr id="5" name="文本框 4"/>
          <p:cNvSpPr txBox="1"/>
          <p:nvPr/>
        </p:nvSpPr>
        <p:spPr>
          <a:xfrm>
            <a:off x="5111336" y="2933887"/>
            <a:ext cx="2528256" cy="369332"/>
          </a:xfrm>
          <a:prstGeom prst="rect">
            <a:avLst/>
          </a:prstGeom>
          <a:solidFill>
            <a:schemeClr val="accent6">
              <a:lumMod val="50000"/>
            </a:schemeClr>
          </a:solidFill>
        </p:spPr>
        <p:txBody>
          <a:bodyPr wrap="none" rtlCol="0">
            <a:spAutoFit/>
          </a:bodyPr>
          <a:lstStyle>
            <a:defPPr>
              <a:defRPr lang="zh-CN"/>
            </a:defPPr>
            <a:lvl1pPr>
              <a:defRPr b="1">
                <a:solidFill>
                  <a:schemeClr val="bg1"/>
                </a:solidFill>
                <a:latin typeface="Times New Roman" panose="02020603050405020304" pitchFamily="18" charset="0"/>
                <a:cs typeface="Times New Roman" panose="02020603050405020304" pitchFamily="18" charset="0"/>
              </a:defRPr>
            </a:lvl1pPr>
          </a:lstStyle>
          <a:p>
            <a:r>
              <a:rPr lang="zh-CN" altLang="zh-CN" dirty="0"/>
              <a:t>分子：</a:t>
            </a:r>
            <a:r>
              <a:rPr lang="en-US" altLang="zh-CN" dirty="0" err="1" smtClean="0"/>
              <a:t>V</a:t>
            </a:r>
            <a:r>
              <a:rPr lang="en-US" altLang="zh-CN" baseline="-25000" dirty="0" err="1" smtClean="0"/>
              <a:t>h</a:t>
            </a:r>
            <a:r>
              <a:rPr lang="zh-CN" altLang="en-US" dirty="0" smtClean="0"/>
              <a:t>脱离</a:t>
            </a:r>
            <a:r>
              <a:rPr lang="zh-CN" altLang="en-US" dirty="0"/>
              <a:t>预算所致</a:t>
            </a:r>
          </a:p>
        </p:txBody>
      </p:sp>
      <p:sp>
        <p:nvSpPr>
          <p:cNvPr id="7" name="文本框 6"/>
          <p:cNvSpPr txBox="1"/>
          <p:nvPr/>
        </p:nvSpPr>
        <p:spPr>
          <a:xfrm>
            <a:off x="1487488" y="3408132"/>
            <a:ext cx="3438762" cy="369332"/>
          </a:xfrm>
          <a:prstGeom prst="rect">
            <a:avLst/>
          </a:prstGeom>
          <a:solidFill>
            <a:schemeClr val="accent6">
              <a:lumMod val="50000"/>
            </a:schemeClr>
          </a:solidFill>
        </p:spPr>
        <p:txBody>
          <a:bodyPr wrap="none" rtlCol="0">
            <a:spAutoFit/>
          </a:bodyPr>
          <a:lstStyle/>
          <a:p>
            <a:r>
              <a:rPr lang="zh-CN" altLang="zh-CN" b="1" dirty="0">
                <a:solidFill>
                  <a:schemeClr val="bg1"/>
                </a:solidFill>
                <a:latin typeface="Times New Roman" panose="02020603050405020304" pitchFamily="18" charset="0"/>
                <a:cs typeface="Times New Roman" panose="02020603050405020304" pitchFamily="18" charset="0"/>
              </a:rPr>
              <a:t>分母：</a:t>
            </a:r>
            <a:r>
              <a:rPr lang="zh-CN" altLang="zh-CN" b="1" dirty="0">
                <a:solidFill>
                  <a:schemeClr val="bg1"/>
                </a:solidFill>
                <a:latin typeface="MS UI Gothic" panose="020B0600070205080204" pitchFamily="34" charset="-128"/>
                <a:ea typeface="MS UI Gothic" panose="020B0600070205080204" pitchFamily="34" charset="-128"/>
                <a:cs typeface="Times New Roman" panose="02020603050405020304" pitchFamily="18" charset="0"/>
              </a:rPr>
              <a:t>α</a:t>
            </a:r>
            <a:r>
              <a:rPr lang="zh-CN" altLang="zh-CN" b="1" dirty="0">
                <a:solidFill>
                  <a:schemeClr val="bg1"/>
                </a:solidFill>
                <a:latin typeface="MS UI Gothic" panose="020B0600070205080204" pitchFamily="34" charset="-128"/>
                <a:cs typeface="Times New Roman" panose="02020603050405020304" pitchFamily="18" charset="0"/>
              </a:rPr>
              <a:t>、</a:t>
            </a:r>
            <a:r>
              <a:rPr lang="zh-CN" altLang="zh-CN" b="1" dirty="0">
                <a:solidFill>
                  <a:schemeClr val="bg1"/>
                </a:solidFill>
                <a:latin typeface="MS UI Gothic" panose="020B0600070205080204" pitchFamily="34" charset="-128"/>
                <a:ea typeface="MS UI Gothic" panose="020B0600070205080204" pitchFamily="34" charset="-128"/>
                <a:cs typeface="Times New Roman" panose="02020603050405020304" pitchFamily="18" charset="0"/>
              </a:rPr>
              <a:t>η</a:t>
            </a:r>
            <a:r>
              <a:rPr lang="zh-CN" altLang="zh-CN" b="1" dirty="0">
                <a:solidFill>
                  <a:schemeClr val="bg1"/>
                </a:solidFill>
                <a:latin typeface="MS UI Gothic" panose="020B0600070205080204" pitchFamily="34" charset="-128"/>
                <a:cs typeface="Times New Roman" panose="02020603050405020304" pitchFamily="18" charset="0"/>
              </a:rPr>
              <a:t>、</a:t>
            </a:r>
            <a:r>
              <a:rPr lang="zh-CN" altLang="zh-CN" b="1" dirty="0">
                <a:solidFill>
                  <a:schemeClr val="bg1"/>
                </a:solidFill>
                <a:latin typeface="MS UI Gothic" panose="020B0600070205080204" pitchFamily="34" charset="-128"/>
                <a:ea typeface="MS UI Gothic" panose="020B0600070205080204" pitchFamily="34" charset="-128"/>
                <a:cs typeface="Times New Roman" panose="02020603050405020304" pitchFamily="18" charset="0"/>
              </a:rPr>
              <a:t>γ</a:t>
            </a:r>
            <a:r>
              <a:rPr lang="zh-CN" altLang="zh-CN" b="1" dirty="0">
                <a:solidFill>
                  <a:schemeClr val="bg1"/>
                </a:solidFill>
                <a:latin typeface="MS UI Gothic" panose="020B0600070205080204" pitchFamily="34" charset="-128"/>
                <a:cs typeface="Times New Roman" panose="02020603050405020304" pitchFamily="18" charset="0"/>
              </a:rPr>
              <a:t>脱离预算所</a:t>
            </a:r>
            <a:r>
              <a:rPr lang="zh-CN" altLang="zh-CN" b="1" dirty="0" smtClean="0">
                <a:solidFill>
                  <a:schemeClr val="bg1"/>
                </a:solidFill>
                <a:latin typeface="MS UI Gothic" panose="020B0600070205080204" pitchFamily="34" charset="-128"/>
                <a:cs typeface="Times New Roman" panose="02020603050405020304" pitchFamily="18" charset="0"/>
              </a:rPr>
              <a:t>致</a:t>
            </a:r>
            <a:endParaRPr lang="zh-CN" altLang="zh-CN" dirty="0">
              <a:solidFill>
                <a:schemeClr val="bg1"/>
              </a:solidFill>
              <a:latin typeface="+mn-ea"/>
              <a:ea typeface="+mn-ea"/>
            </a:endParaRPr>
          </a:p>
        </p:txBody>
      </p:sp>
      <p:sp>
        <p:nvSpPr>
          <p:cNvPr id="23" name="文本框 22"/>
          <p:cNvSpPr txBox="1"/>
          <p:nvPr/>
        </p:nvSpPr>
        <p:spPr>
          <a:xfrm>
            <a:off x="1018968" y="4439052"/>
            <a:ext cx="2880788" cy="369332"/>
          </a:xfrm>
          <a:prstGeom prst="rect">
            <a:avLst/>
          </a:prstGeom>
          <a:solidFill>
            <a:srgbClr val="7030A0"/>
          </a:solidFill>
        </p:spPr>
        <p:txBody>
          <a:bodyPr wrap="square" rtlCol="0">
            <a:spAutoFit/>
          </a:bodyPr>
          <a:lstStyle>
            <a:defPPr>
              <a:defRPr lang="zh-CN"/>
            </a:defPPr>
            <a:lvl1pPr>
              <a:defRPr>
                <a:solidFill>
                  <a:schemeClr val="bg1"/>
                </a:solidFill>
                <a:latin typeface="+mn-ea"/>
                <a:ea typeface="+mn-ea"/>
              </a:defRPr>
            </a:lvl1pPr>
          </a:lstStyle>
          <a:p>
            <a:r>
              <a:rPr lang="zh-CN" altLang="zh-CN" b="1" dirty="0"/>
              <a:t>分母：</a:t>
            </a:r>
            <a:r>
              <a:rPr lang="en-US" altLang="zh-CN" b="1" dirty="0"/>
              <a:t>R</a:t>
            </a:r>
            <a:r>
              <a:rPr lang="zh-CN" altLang="en-US" b="1" dirty="0"/>
              <a:t>脱离预算所致</a:t>
            </a:r>
          </a:p>
        </p:txBody>
      </p:sp>
      <p:sp>
        <p:nvSpPr>
          <p:cNvPr id="24" name="文本框 23"/>
          <p:cNvSpPr txBox="1"/>
          <p:nvPr/>
        </p:nvSpPr>
        <p:spPr>
          <a:xfrm>
            <a:off x="4013537" y="4855193"/>
            <a:ext cx="2492990" cy="369332"/>
          </a:xfrm>
          <a:prstGeom prst="rect">
            <a:avLst/>
          </a:prstGeom>
          <a:solidFill>
            <a:srgbClr val="7030A0"/>
          </a:solidFill>
        </p:spPr>
        <p:txBody>
          <a:bodyPr wrap="square" rtlCol="0">
            <a:spAutoFit/>
          </a:bodyPr>
          <a:lstStyle>
            <a:defPPr>
              <a:defRPr lang="zh-CN"/>
            </a:defPPr>
            <a:lvl1pPr>
              <a:defRPr>
                <a:solidFill>
                  <a:schemeClr val="bg1"/>
                </a:solidFill>
                <a:latin typeface="+mn-ea"/>
                <a:ea typeface="+mn-ea"/>
              </a:defRPr>
            </a:lvl1pPr>
          </a:lstStyle>
          <a:p>
            <a:r>
              <a:rPr lang="zh-CN" altLang="zh-CN" b="1" dirty="0"/>
              <a:t>分子：</a:t>
            </a:r>
            <a:r>
              <a:rPr lang="en-US" altLang="zh-CN" b="1" dirty="0" err="1"/>
              <a:t>V</a:t>
            </a:r>
            <a:r>
              <a:rPr lang="en-US" altLang="zh-CN" b="1" baseline="-25000" dirty="0" err="1"/>
              <a:t>t</a:t>
            </a:r>
            <a:r>
              <a:rPr lang="zh-CN" altLang="en-US" b="1" dirty="0"/>
              <a:t>脱离预算所致</a:t>
            </a:r>
          </a:p>
        </p:txBody>
      </p:sp>
      <p:sp>
        <p:nvSpPr>
          <p:cNvPr id="25" name="文本框 24"/>
          <p:cNvSpPr txBox="1"/>
          <p:nvPr/>
        </p:nvSpPr>
        <p:spPr>
          <a:xfrm>
            <a:off x="8466360" y="4652787"/>
            <a:ext cx="2443297" cy="369332"/>
          </a:xfrm>
          <a:prstGeom prst="rect">
            <a:avLst/>
          </a:prstGeom>
          <a:solidFill>
            <a:srgbClr val="002060"/>
          </a:solidFill>
        </p:spPr>
        <p:txBody>
          <a:bodyPr wrap="none" rtlCol="0">
            <a:spAutoFit/>
          </a:bodyPr>
          <a:lstStyle>
            <a:defPPr>
              <a:defRPr lang="zh-CN"/>
            </a:defPPr>
            <a:lvl1pPr>
              <a:defRPr b="1">
                <a:solidFill>
                  <a:schemeClr val="bg1"/>
                </a:solidFill>
                <a:latin typeface="Times New Roman" panose="02020603050405020304" pitchFamily="18" charset="0"/>
                <a:cs typeface="Times New Roman" panose="02020603050405020304" pitchFamily="18" charset="0"/>
              </a:defRPr>
            </a:lvl1pPr>
          </a:lstStyle>
          <a:p>
            <a:r>
              <a:rPr lang="zh-CN" altLang="zh-CN" dirty="0"/>
              <a:t>分母：</a:t>
            </a:r>
            <a:r>
              <a:rPr lang="en-US" altLang="zh-CN" dirty="0"/>
              <a:t>R</a:t>
            </a:r>
            <a:r>
              <a:rPr lang="zh-CN" altLang="en-US" dirty="0"/>
              <a:t>脱离预算所致</a:t>
            </a:r>
          </a:p>
        </p:txBody>
      </p:sp>
      <p:sp>
        <p:nvSpPr>
          <p:cNvPr id="21" name="文本框 20"/>
          <p:cNvSpPr txBox="1"/>
          <p:nvPr/>
        </p:nvSpPr>
        <p:spPr>
          <a:xfrm>
            <a:off x="5971156" y="4364755"/>
            <a:ext cx="2545889" cy="369332"/>
          </a:xfrm>
          <a:prstGeom prst="rect">
            <a:avLst/>
          </a:prstGeom>
          <a:solidFill>
            <a:srgbClr val="002060"/>
          </a:solidFill>
        </p:spPr>
        <p:txBody>
          <a:bodyPr wrap="none" rtlCol="0">
            <a:spAutoFit/>
          </a:bodyPr>
          <a:lstStyle>
            <a:defPPr>
              <a:defRPr lang="zh-CN"/>
            </a:defPPr>
            <a:lvl1pPr>
              <a:defRPr b="1">
                <a:solidFill>
                  <a:schemeClr val="bg1"/>
                </a:solidFill>
                <a:latin typeface="Times New Roman" panose="02020603050405020304" pitchFamily="18" charset="0"/>
                <a:cs typeface="Times New Roman" panose="02020603050405020304" pitchFamily="18" charset="0"/>
              </a:defRPr>
            </a:lvl1pPr>
          </a:lstStyle>
          <a:p>
            <a:r>
              <a:rPr lang="zh-CN" altLang="zh-CN" dirty="0"/>
              <a:t>分子：</a:t>
            </a:r>
            <a:r>
              <a:rPr lang="en-US" altLang="zh-CN" dirty="0"/>
              <a:t>V</a:t>
            </a:r>
            <a:r>
              <a:rPr lang="en-US" altLang="zh-CN" baseline="-25000" dirty="0"/>
              <a:t>z</a:t>
            </a:r>
            <a:r>
              <a:rPr lang="zh-CN" altLang="en-US" dirty="0"/>
              <a:t>脱离预算所致</a:t>
            </a:r>
          </a:p>
        </p:txBody>
      </p:sp>
      <p:sp>
        <p:nvSpPr>
          <p:cNvPr id="22" name="文本框 21"/>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4416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righ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right)">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up)">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7" grpId="0" animBg="1"/>
      <p:bldP spid="28" grpId="0" animBg="1"/>
      <p:bldP spid="29" grpId="0" animBg="1"/>
      <p:bldP spid="5" grpId="0" animBg="1"/>
      <p:bldP spid="7" grpId="0" animBg="1"/>
      <p:bldP spid="23" grpId="0" animBg="1"/>
      <p:bldP spid="24" grpId="0" animBg="1"/>
      <p:bldP spid="25" grpId="0" animBg="1"/>
      <p:bldP spid="2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smtClean="0">
                <a:latin typeface="宋体" pitchFamily="2" charset="-122"/>
                <a:ea typeface="宋体" pitchFamily="2" charset="-122"/>
              </a:rPr>
              <a:t>例【</a:t>
            </a:r>
            <a:r>
              <a:rPr lang="en-US" altLang="zh-CN" dirty="0" smtClean="0">
                <a:latin typeface="宋体" pitchFamily="2" charset="-122"/>
                <a:ea typeface="宋体" pitchFamily="2" charset="-122"/>
              </a:rPr>
              <a:t>8-7</a:t>
            </a:r>
            <a:r>
              <a:rPr lang="zh-CN" altLang="zh-CN" dirty="0" smtClean="0">
                <a:latin typeface="宋体" pitchFamily="2" charset="-122"/>
                <a:ea typeface="宋体" pitchFamily="2" charset="-122"/>
              </a:rPr>
              <a:t>】</a:t>
            </a:r>
            <a:r>
              <a:rPr lang="en-US" altLang="zh-CN" kern="100" dirty="0" smtClean="0">
                <a:latin typeface="宋体" pitchFamily="2" charset="-122"/>
                <a:ea typeface="宋体" pitchFamily="2" charset="-122"/>
              </a:rPr>
              <a:t>海韵船公司对所属甲船的第六航次（已完）成本，按其项目逐项确认其费用类别的归属，并按费用类别进行归集，见表8-7及表8-8。</a:t>
            </a:r>
            <a:r>
              <a:rPr lang="en-US" altLang="zh-CN" kern="100" dirty="0" err="1" smtClean="0">
                <a:latin typeface="宋体" pitchFamily="2" charset="-122"/>
                <a:ea typeface="宋体" pitchFamily="2" charset="-122"/>
              </a:rPr>
              <a:t>现对该船该已完航次的单位成本实际数与预算数之差做因素分析</a:t>
            </a:r>
            <a:r>
              <a:rPr lang="en-US" altLang="zh-CN" kern="100" dirty="0" smtClean="0">
                <a:latin typeface="宋体" pitchFamily="2" charset="-122"/>
                <a:ea typeface="宋体" pitchFamily="2" charset="-122"/>
              </a:rPr>
              <a:t>。</a:t>
            </a:r>
            <a:endParaRPr lang="zh-CN" altLang="en-US" dirty="0">
              <a:latin typeface="宋体" pitchFamily="2" charset="-122"/>
              <a:ea typeface="宋体" pitchFamily="2" charset="-122"/>
            </a:endParaRPr>
          </a:p>
        </p:txBody>
      </p:sp>
      <p:sp>
        <p:nvSpPr>
          <p:cNvPr id="78" name="文本框 77"/>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271751151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zh-CN" dirty="0" smtClean="0"/>
              <a:t>分析之前，先将表</a:t>
            </a:r>
            <a:r>
              <a:rPr lang="en-US" altLang="zh-CN" dirty="0" smtClean="0"/>
              <a:t>8-8</a:t>
            </a:r>
            <a:r>
              <a:rPr lang="zh-CN" altLang="zh-CN" dirty="0" smtClean="0"/>
              <a:t>中的成本数据及分析所需用的数据（包括成本预算数据等），填列于“单位成本因素分析数据表”内，并在表内分别计算“千营运吨天航行作业费”、“千吨货物作业费”和“千吨货物停泊费”，便于后续多因素分析所用。</a:t>
            </a:r>
            <a:br>
              <a:rPr lang="zh-CN" altLang="zh-CN" dirty="0" smtClean="0"/>
            </a:br>
            <a:r>
              <a:rPr lang="zh-CN" altLang="zh-CN" dirty="0" smtClean="0"/>
              <a:t>“单位成本因素分析数据表”见表</a:t>
            </a:r>
            <a:r>
              <a:rPr lang="en-US" altLang="zh-CN" dirty="0" smtClean="0"/>
              <a:t>8-14</a:t>
            </a:r>
            <a:r>
              <a:rPr lang="zh-CN" altLang="zh-CN" dirty="0" smtClean="0"/>
              <a:t>。</a:t>
            </a:r>
            <a:endParaRPr lang="zh-CN" altLang="zh-CN"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776988861"/>
              </p:ext>
            </p:extLst>
          </p:nvPr>
        </p:nvGraphicFramePr>
        <p:xfrm>
          <a:off x="619124" y="1700808"/>
          <a:ext cx="10953751" cy="3924438"/>
        </p:xfrm>
        <a:graphic>
          <a:graphicData uri="http://schemas.openxmlformats.org/drawingml/2006/table">
            <a:tbl>
              <a:tblPr firstRow="1" firstCol="1" lastRow="1" lastCol="1" bandRow="1" bandCol="1">
                <a:tableStyleId>{5940675A-B579-460E-94D1-54222C63F5DA}</a:tableStyleId>
              </a:tblPr>
              <a:tblGrid>
                <a:gridCol w="3483989">
                  <a:extLst>
                    <a:ext uri="{9D8B030D-6E8A-4147-A177-3AD203B41FA5}">
                      <a16:colId xmlns:a16="http://schemas.microsoft.com/office/drawing/2014/main" val="20000"/>
                    </a:ext>
                  </a:extLst>
                </a:gridCol>
                <a:gridCol w="830460">
                  <a:extLst>
                    <a:ext uri="{9D8B030D-6E8A-4147-A177-3AD203B41FA5}">
                      <a16:colId xmlns:a16="http://schemas.microsoft.com/office/drawing/2014/main" val="20001"/>
                    </a:ext>
                  </a:extLst>
                </a:gridCol>
                <a:gridCol w="1774495">
                  <a:extLst>
                    <a:ext uri="{9D8B030D-6E8A-4147-A177-3AD203B41FA5}">
                      <a16:colId xmlns:a16="http://schemas.microsoft.com/office/drawing/2014/main" val="20002"/>
                    </a:ext>
                  </a:extLst>
                </a:gridCol>
                <a:gridCol w="1545156">
                  <a:extLst>
                    <a:ext uri="{9D8B030D-6E8A-4147-A177-3AD203B41FA5}">
                      <a16:colId xmlns:a16="http://schemas.microsoft.com/office/drawing/2014/main" val="20003"/>
                    </a:ext>
                  </a:extLst>
                </a:gridCol>
                <a:gridCol w="1658730">
                  <a:extLst>
                    <a:ext uri="{9D8B030D-6E8A-4147-A177-3AD203B41FA5}">
                      <a16:colId xmlns:a16="http://schemas.microsoft.com/office/drawing/2014/main" val="20004"/>
                    </a:ext>
                  </a:extLst>
                </a:gridCol>
                <a:gridCol w="1660921">
                  <a:extLst>
                    <a:ext uri="{9D8B030D-6E8A-4147-A177-3AD203B41FA5}">
                      <a16:colId xmlns:a16="http://schemas.microsoft.com/office/drawing/2014/main" val="20005"/>
                    </a:ext>
                  </a:extLst>
                </a:gridCol>
              </a:tblGrid>
              <a:tr h="526494">
                <a:tc>
                  <a:txBody>
                    <a:bodyPr/>
                    <a:lstStyle/>
                    <a:p>
                      <a:pPr algn="ctr">
                        <a:lnSpc>
                          <a:spcPct val="100000"/>
                        </a:lnSpc>
                        <a:spcBef>
                          <a:spcPts val="300"/>
                        </a:spcBef>
                        <a:spcAft>
                          <a:spcPts val="300"/>
                        </a:spcAft>
                      </a:pPr>
                      <a:r>
                        <a:rPr lang="zh-CN" sz="1600" b="1" kern="100" dirty="0">
                          <a:latin typeface="宋体" pitchFamily="2" charset="-122"/>
                          <a:ea typeface="宋体" pitchFamily="2" charset="-122"/>
                        </a:rPr>
                        <a:t>项</a:t>
                      </a:r>
                      <a:r>
                        <a:rPr lang="en-US" sz="1600" b="1" kern="100" dirty="0">
                          <a:latin typeface="宋体" pitchFamily="2" charset="-122"/>
                          <a:ea typeface="宋体" pitchFamily="2" charset="-122"/>
                        </a:rPr>
                        <a:t>    </a:t>
                      </a:r>
                      <a:r>
                        <a:rPr lang="zh-CN" sz="1600" b="1" kern="100" dirty="0">
                          <a:latin typeface="宋体" pitchFamily="2" charset="-122"/>
                          <a:ea typeface="宋体" pitchFamily="2" charset="-122"/>
                        </a:rPr>
                        <a:t>目</a:t>
                      </a:r>
                      <a:endParaRPr lang="zh-CN" sz="1600" b="1" kern="100" dirty="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符 </a:t>
                      </a:r>
                      <a:r>
                        <a:rPr lang="en-US" sz="1600" b="1" kern="100">
                          <a:latin typeface="宋体" pitchFamily="2" charset="-122"/>
                          <a:ea typeface="宋体" pitchFamily="2" charset="-122"/>
                        </a:rPr>
                        <a:t>   </a:t>
                      </a:r>
                      <a:r>
                        <a:rPr lang="zh-CN" sz="1600" b="1" kern="100">
                          <a:latin typeface="宋体" pitchFamily="2" charset="-122"/>
                          <a:ea typeface="宋体" pitchFamily="2" charset="-122"/>
                        </a:rPr>
                        <a:t>号</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计 量 单 位</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实</a:t>
                      </a:r>
                      <a:r>
                        <a:rPr lang="en-US" sz="1600" b="1" kern="100">
                          <a:latin typeface="宋体" pitchFamily="2" charset="-122"/>
                          <a:ea typeface="宋体" pitchFamily="2" charset="-122"/>
                        </a:rPr>
                        <a:t>  </a:t>
                      </a:r>
                      <a:r>
                        <a:rPr lang="zh-CN" sz="1600" b="1" kern="100">
                          <a:latin typeface="宋体" pitchFamily="2" charset="-122"/>
                          <a:ea typeface="宋体" pitchFamily="2" charset="-122"/>
                        </a:rPr>
                        <a:t>际</a:t>
                      </a:r>
                      <a:r>
                        <a:rPr lang="en-US" sz="1600" b="1" kern="100">
                          <a:latin typeface="宋体" pitchFamily="2" charset="-122"/>
                          <a:ea typeface="宋体" pitchFamily="2" charset="-122"/>
                        </a:rPr>
                        <a:t>  </a:t>
                      </a:r>
                      <a:r>
                        <a:rPr lang="zh-CN" sz="1600" b="1" kern="100">
                          <a:latin typeface="宋体" pitchFamily="2" charset="-122"/>
                          <a:ea typeface="宋体" pitchFamily="2" charset="-122"/>
                        </a:rPr>
                        <a:t>数</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预</a:t>
                      </a:r>
                      <a:r>
                        <a:rPr lang="en-US" sz="1600" b="1" kern="100">
                          <a:latin typeface="宋体" pitchFamily="2" charset="-122"/>
                          <a:ea typeface="宋体" pitchFamily="2" charset="-122"/>
                        </a:rPr>
                        <a:t>  </a:t>
                      </a:r>
                      <a:r>
                        <a:rPr lang="zh-CN" sz="1600" b="1" kern="100">
                          <a:latin typeface="宋体" pitchFamily="2" charset="-122"/>
                          <a:ea typeface="宋体" pitchFamily="2" charset="-122"/>
                        </a:rPr>
                        <a:t>算</a:t>
                      </a:r>
                      <a:r>
                        <a:rPr lang="en-US" sz="1600" b="1" kern="100">
                          <a:latin typeface="宋体" pitchFamily="2" charset="-122"/>
                          <a:ea typeface="宋体" pitchFamily="2" charset="-122"/>
                        </a:rPr>
                        <a:t>  </a:t>
                      </a:r>
                      <a:r>
                        <a:rPr lang="zh-CN" sz="1600" b="1" kern="100">
                          <a:latin typeface="宋体" pitchFamily="2" charset="-122"/>
                          <a:ea typeface="宋体" pitchFamily="2" charset="-122"/>
                        </a:rPr>
                        <a:t>数</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dirty="0">
                          <a:latin typeface="宋体" pitchFamily="2" charset="-122"/>
                          <a:ea typeface="宋体" pitchFamily="2" charset="-122"/>
                        </a:rPr>
                        <a:t>差</a:t>
                      </a:r>
                      <a:r>
                        <a:rPr lang="en-US" sz="1600" b="1" kern="100" dirty="0">
                          <a:latin typeface="宋体" pitchFamily="2" charset="-122"/>
                          <a:ea typeface="宋体" pitchFamily="2" charset="-122"/>
                        </a:rPr>
                        <a:t>    </a:t>
                      </a:r>
                      <a:r>
                        <a:rPr lang="zh-CN" sz="1600" b="1" kern="100" dirty="0">
                          <a:latin typeface="宋体" pitchFamily="2" charset="-122"/>
                          <a:ea typeface="宋体" pitchFamily="2" charset="-122"/>
                        </a:rPr>
                        <a:t>异</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0"/>
                  </a:ext>
                </a:extLst>
              </a:tr>
              <a:tr h="283162">
                <a:tc>
                  <a:txBody>
                    <a:bodyPr/>
                    <a:lstStyle/>
                    <a:p>
                      <a:pPr algn="just">
                        <a:lnSpc>
                          <a:spcPct val="100000"/>
                        </a:lnSpc>
                        <a:spcBef>
                          <a:spcPts val="300"/>
                        </a:spcBef>
                        <a:spcAft>
                          <a:spcPts val="300"/>
                        </a:spcAft>
                      </a:pPr>
                      <a:r>
                        <a:rPr lang="zh-CN" sz="1600" b="1" kern="100" dirty="0">
                          <a:latin typeface="宋体" pitchFamily="2" charset="-122"/>
                          <a:ea typeface="宋体" pitchFamily="2" charset="-122"/>
                        </a:rPr>
                        <a:t>一、海运总成本</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M</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1031625.00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975000.00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1"/>
                  </a:ext>
                </a:extLst>
              </a:tr>
              <a:tr h="283162">
                <a:tc>
                  <a:txBody>
                    <a:bodyPr/>
                    <a:lstStyle/>
                    <a:p>
                      <a:pPr marR="400050" algn="r">
                        <a:lnSpc>
                          <a:spcPct val="100000"/>
                        </a:lnSpc>
                        <a:spcBef>
                          <a:spcPts val="300"/>
                        </a:spcBef>
                        <a:spcAft>
                          <a:spcPts val="300"/>
                        </a:spcAft>
                      </a:pPr>
                      <a:r>
                        <a:rPr lang="zh-CN" sz="1600" b="1" kern="100" dirty="0">
                          <a:latin typeface="宋体" pitchFamily="2" charset="-122"/>
                          <a:ea typeface="宋体" pitchFamily="2" charset="-122"/>
                        </a:rPr>
                        <a:t>其中：航行作业费用</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M</a:t>
                      </a:r>
                      <a:r>
                        <a:rPr lang="en-US" sz="1600" b="1" kern="100" baseline="-25000">
                          <a:latin typeface="宋体" pitchFamily="2" charset="-122"/>
                          <a:ea typeface="宋体" pitchFamily="2" charset="-122"/>
                        </a:rPr>
                        <a:t>h</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464700.00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450000.00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2"/>
                  </a:ext>
                </a:extLst>
              </a:tr>
              <a:tr h="283162">
                <a:tc>
                  <a:txBody>
                    <a:bodyPr/>
                    <a:lstStyle/>
                    <a:p>
                      <a:pPr marR="400050" algn="r">
                        <a:lnSpc>
                          <a:spcPct val="100000"/>
                        </a:lnSpc>
                        <a:spcBef>
                          <a:spcPts val="300"/>
                        </a:spcBef>
                        <a:spcAft>
                          <a:spcPts val="300"/>
                        </a:spcAft>
                      </a:pPr>
                      <a:r>
                        <a:rPr lang="zh-CN" sz="1600" b="1" kern="100" dirty="0">
                          <a:latin typeface="宋体" pitchFamily="2" charset="-122"/>
                          <a:ea typeface="宋体" pitchFamily="2" charset="-122"/>
                        </a:rPr>
                        <a:t>装卸作业费用</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M</a:t>
                      </a:r>
                      <a:r>
                        <a:rPr lang="en-US" sz="1600" b="1" kern="100" baseline="-25000">
                          <a:latin typeface="宋体" pitchFamily="2" charset="-122"/>
                          <a:ea typeface="宋体" pitchFamily="2" charset="-122"/>
                        </a:rPr>
                        <a:t>z</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266325.00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240000.00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3"/>
                  </a:ext>
                </a:extLst>
              </a:tr>
              <a:tr h="283162">
                <a:tc>
                  <a:txBody>
                    <a:bodyPr/>
                    <a:lstStyle/>
                    <a:p>
                      <a:pPr marR="400050" algn="r">
                        <a:lnSpc>
                          <a:spcPct val="100000"/>
                        </a:lnSpc>
                        <a:spcBef>
                          <a:spcPts val="300"/>
                        </a:spcBef>
                        <a:spcAft>
                          <a:spcPts val="300"/>
                        </a:spcAft>
                      </a:pPr>
                      <a:r>
                        <a:rPr lang="zh-CN" sz="1600" b="1" kern="100" dirty="0">
                          <a:latin typeface="宋体" pitchFamily="2" charset="-122"/>
                          <a:ea typeface="宋体" pitchFamily="2" charset="-122"/>
                        </a:rPr>
                        <a:t>停泊作业费用</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M</a:t>
                      </a:r>
                      <a:r>
                        <a:rPr lang="en-US" sz="1600" b="1" kern="100" baseline="-25000">
                          <a:latin typeface="宋体" pitchFamily="2" charset="-122"/>
                          <a:ea typeface="宋体" pitchFamily="2" charset="-122"/>
                        </a:rPr>
                        <a:t>t</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300600.00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285000.00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4"/>
                  </a:ext>
                </a:extLst>
              </a:tr>
              <a:tr h="283162">
                <a:tc>
                  <a:txBody>
                    <a:bodyPr/>
                    <a:lstStyle/>
                    <a:p>
                      <a:pPr algn="just">
                        <a:lnSpc>
                          <a:spcPct val="100000"/>
                        </a:lnSpc>
                        <a:spcBef>
                          <a:spcPts val="300"/>
                        </a:spcBef>
                        <a:spcAft>
                          <a:spcPts val="300"/>
                        </a:spcAft>
                      </a:pPr>
                      <a:r>
                        <a:rPr lang="zh-CN" sz="1600" b="1" kern="100" dirty="0">
                          <a:latin typeface="宋体" pitchFamily="2" charset="-122"/>
                          <a:ea typeface="宋体" pitchFamily="2" charset="-122"/>
                        </a:rPr>
                        <a:t>二、周转量</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Q</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10</a:t>
                      </a:r>
                      <a:r>
                        <a:rPr lang="en-US" sz="1600" b="1" kern="100" baseline="30000">
                          <a:latin typeface="宋体" pitchFamily="2" charset="-122"/>
                          <a:ea typeface="宋体" pitchFamily="2" charset="-122"/>
                        </a:rPr>
                        <a:t>3</a:t>
                      </a:r>
                      <a:r>
                        <a:rPr lang="en-US" sz="1600" b="1" kern="100">
                          <a:latin typeface="宋体" pitchFamily="2" charset="-122"/>
                          <a:ea typeface="宋体" pitchFamily="2" charset="-122"/>
                        </a:rPr>
                        <a:t>t</a:t>
                      </a:r>
                      <a:r>
                        <a:rPr lang="zh-CN" sz="1600" b="1" kern="100">
                          <a:latin typeface="宋体" pitchFamily="2" charset="-122"/>
                          <a:ea typeface="宋体" pitchFamily="2" charset="-122"/>
                        </a:rPr>
                        <a:t>·</a:t>
                      </a:r>
                      <a:r>
                        <a:rPr lang="en-US" sz="1600" b="1" kern="100">
                          <a:latin typeface="宋体" pitchFamily="2" charset="-122"/>
                          <a:ea typeface="宋体" pitchFamily="2" charset="-122"/>
                        </a:rPr>
                        <a:t>n mile</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15750</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15000</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5"/>
                  </a:ext>
                </a:extLst>
              </a:tr>
              <a:tr h="283162">
                <a:tc>
                  <a:txBody>
                    <a:bodyPr/>
                    <a:lstStyle/>
                    <a:p>
                      <a:pPr algn="just">
                        <a:lnSpc>
                          <a:spcPct val="100000"/>
                        </a:lnSpc>
                        <a:spcBef>
                          <a:spcPts val="300"/>
                        </a:spcBef>
                        <a:spcAft>
                          <a:spcPts val="300"/>
                        </a:spcAft>
                      </a:pPr>
                      <a:r>
                        <a:rPr lang="zh-CN" sz="1600" b="1" kern="100" dirty="0">
                          <a:latin typeface="宋体" pitchFamily="2" charset="-122"/>
                          <a:ea typeface="宋体" pitchFamily="2" charset="-122"/>
                        </a:rPr>
                        <a:t>三、单位成本</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C</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r>
                        <a:rPr lang="en-US" sz="1600" b="1" kern="100">
                          <a:latin typeface="宋体" pitchFamily="2" charset="-122"/>
                          <a:ea typeface="宋体" pitchFamily="2" charset="-122"/>
                        </a:rPr>
                        <a:t>/10</a:t>
                      </a:r>
                      <a:r>
                        <a:rPr lang="en-US" sz="1600" b="1" kern="100" baseline="30000">
                          <a:latin typeface="宋体" pitchFamily="2" charset="-122"/>
                          <a:ea typeface="宋体" pitchFamily="2" charset="-122"/>
                        </a:rPr>
                        <a:t>3</a:t>
                      </a:r>
                      <a:r>
                        <a:rPr lang="en-US" sz="1600" b="1" kern="100">
                          <a:latin typeface="宋体" pitchFamily="2" charset="-122"/>
                          <a:ea typeface="宋体" pitchFamily="2" charset="-122"/>
                        </a:rPr>
                        <a:t>t</a:t>
                      </a:r>
                      <a:r>
                        <a:rPr lang="zh-CN" sz="1600" b="1" kern="100">
                          <a:latin typeface="宋体" pitchFamily="2" charset="-122"/>
                          <a:ea typeface="宋体" pitchFamily="2" charset="-122"/>
                        </a:rPr>
                        <a:t>·</a:t>
                      </a:r>
                      <a:r>
                        <a:rPr lang="en-US" sz="1600" b="1" kern="100">
                          <a:latin typeface="宋体" pitchFamily="2" charset="-122"/>
                          <a:ea typeface="宋体" pitchFamily="2" charset="-122"/>
                        </a:rPr>
                        <a:t>n mile</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65.50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65.00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0.50 </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6"/>
                  </a:ext>
                </a:extLst>
              </a:tr>
              <a:tr h="283162">
                <a:tc>
                  <a:txBody>
                    <a:bodyPr/>
                    <a:lstStyle/>
                    <a:p>
                      <a:pPr marR="400050" algn="r">
                        <a:lnSpc>
                          <a:spcPct val="100000"/>
                        </a:lnSpc>
                        <a:spcBef>
                          <a:spcPts val="300"/>
                        </a:spcBef>
                        <a:spcAft>
                          <a:spcPts val="300"/>
                        </a:spcAft>
                      </a:pPr>
                      <a:r>
                        <a:rPr lang="zh-CN" sz="1600" b="1" kern="100" dirty="0">
                          <a:latin typeface="宋体" pitchFamily="2" charset="-122"/>
                          <a:ea typeface="宋体" pitchFamily="2" charset="-122"/>
                        </a:rPr>
                        <a:t>其中：航行作业费用</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C</a:t>
                      </a:r>
                      <a:r>
                        <a:rPr lang="en-US" sz="1600" b="1" kern="100" baseline="-25000">
                          <a:latin typeface="宋体" pitchFamily="2" charset="-122"/>
                          <a:ea typeface="宋体" pitchFamily="2" charset="-122"/>
                        </a:rPr>
                        <a:t>h</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r>
                        <a:rPr lang="en-US" sz="1600" b="1" kern="100">
                          <a:latin typeface="宋体" pitchFamily="2" charset="-122"/>
                          <a:ea typeface="宋体" pitchFamily="2" charset="-122"/>
                        </a:rPr>
                        <a:t>/10</a:t>
                      </a:r>
                      <a:r>
                        <a:rPr lang="en-US" sz="1600" b="1" kern="100" baseline="30000">
                          <a:latin typeface="宋体" pitchFamily="2" charset="-122"/>
                          <a:ea typeface="宋体" pitchFamily="2" charset="-122"/>
                        </a:rPr>
                        <a:t>3</a:t>
                      </a:r>
                      <a:r>
                        <a:rPr lang="en-US" sz="1600" b="1" kern="100">
                          <a:latin typeface="宋体" pitchFamily="2" charset="-122"/>
                          <a:ea typeface="宋体" pitchFamily="2" charset="-122"/>
                        </a:rPr>
                        <a:t>t</a:t>
                      </a:r>
                      <a:r>
                        <a:rPr lang="zh-CN" sz="1600" b="1" kern="100">
                          <a:latin typeface="宋体" pitchFamily="2" charset="-122"/>
                          <a:ea typeface="宋体" pitchFamily="2" charset="-122"/>
                        </a:rPr>
                        <a:t>·</a:t>
                      </a:r>
                      <a:r>
                        <a:rPr lang="en-US" sz="1600" b="1" kern="100">
                          <a:latin typeface="宋体" pitchFamily="2" charset="-122"/>
                          <a:ea typeface="宋体" pitchFamily="2" charset="-122"/>
                        </a:rPr>
                        <a:t>n mile</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29.50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30.00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-0.50 </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7"/>
                  </a:ext>
                </a:extLst>
              </a:tr>
              <a:tr h="283162">
                <a:tc>
                  <a:txBody>
                    <a:bodyPr/>
                    <a:lstStyle/>
                    <a:p>
                      <a:pPr marR="400050" algn="r">
                        <a:lnSpc>
                          <a:spcPct val="100000"/>
                        </a:lnSpc>
                        <a:spcBef>
                          <a:spcPts val="300"/>
                        </a:spcBef>
                        <a:spcAft>
                          <a:spcPts val="300"/>
                        </a:spcAft>
                      </a:pPr>
                      <a:r>
                        <a:rPr lang="zh-CN" sz="1600" b="1" kern="100" dirty="0">
                          <a:latin typeface="宋体" pitchFamily="2" charset="-122"/>
                          <a:ea typeface="宋体" pitchFamily="2" charset="-122"/>
                        </a:rPr>
                        <a:t>装卸作业费用</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C</a:t>
                      </a:r>
                      <a:r>
                        <a:rPr lang="en-US" sz="1600" b="1" kern="100" baseline="-25000">
                          <a:latin typeface="宋体" pitchFamily="2" charset="-122"/>
                          <a:ea typeface="宋体" pitchFamily="2" charset="-122"/>
                        </a:rPr>
                        <a:t>z</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r>
                        <a:rPr lang="en-US" sz="1600" b="1" kern="100">
                          <a:latin typeface="宋体" pitchFamily="2" charset="-122"/>
                          <a:ea typeface="宋体" pitchFamily="2" charset="-122"/>
                        </a:rPr>
                        <a:t>/10</a:t>
                      </a:r>
                      <a:r>
                        <a:rPr lang="en-US" sz="1600" b="1" kern="100" baseline="30000">
                          <a:latin typeface="宋体" pitchFamily="2" charset="-122"/>
                          <a:ea typeface="宋体" pitchFamily="2" charset="-122"/>
                        </a:rPr>
                        <a:t>3</a:t>
                      </a:r>
                      <a:r>
                        <a:rPr lang="en-US" sz="1600" b="1" kern="100">
                          <a:latin typeface="宋体" pitchFamily="2" charset="-122"/>
                          <a:ea typeface="宋体" pitchFamily="2" charset="-122"/>
                        </a:rPr>
                        <a:t>t</a:t>
                      </a:r>
                      <a:r>
                        <a:rPr lang="zh-CN" sz="1600" b="1" kern="100">
                          <a:latin typeface="宋体" pitchFamily="2" charset="-122"/>
                          <a:ea typeface="宋体" pitchFamily="2" charset="-122"/>
                        </a:rPr>
                        <a:t>·</a:t>
                      </a:r>
                      <a:r>
                        <a:rPr lang="en-US" sz="1600" b="1" kern="100">
                          <a:latin typeface="宋体" pitchFamily="2" charset="-122"/>
                          <a:ea typeface="宋体" pitchFamily="2" charset="-122"/>
                        </a:rPr>
                        <a:t>n mile</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16.91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16.00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0.91 </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8"/>
                  </a:ext>
                </a:extLst>
              </a:tr>
              <a:tr h="283162">
                <a:tc>
                  <a:txBody>
                    <a:bodyPr/>
                    <a:lstStyle/>
                    <a:p>
                      <a:pPr marR="400050" algn="r">
                        <a:lnSpc>
                          <a:spcPct val="100000"/>
                        </a:lnSpc>
                        <a:spcBef>
                          <a:spcPts val="300"/>
                        </a:spcBef>
                        <a:spcAft>
                          <a:spcPts val="300"/>
                        </a:spcAft>
                      </a:pPr>
                      <a:r>
                        <a:rPr lang="zh-CN" sz="1600" b="1" kern="100" dirty="0">
                          <a:latin typeface="宋体" pitchFamily="2" charset="-122"/>
                          <a:ea typeface="宋体" pitchFamily="2" charset="-122"/>
                        </a:rPr>
                        <a:t>停泊作业费用</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C</a:t>
                      </a:r>
                      <a:r>
                        <a:rPr lang="en-US" sz="1600" b="1" kern="100" baseline="-25000">
                          <a:latin typeface="宋体" pitchFamily="2" charset="-122"/>
                          <a:ea typeface="宋体" pitchFamily="2" charset="-122"/>
                        </a:rPr>
                        <a:t>t</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r>
                        <a:rPr lang="en-US" sz="1600" b="1" kern="100">
                          <a:latin typeface="宋体" pitchFamily="2" charset="-122"/>
                          <a:ea typeface="宋体" pitchFamily="2" charset="-122"/>
                        </a:rPr>
                        <a:t>/10</a:t>
                      </a:r>
                      <a:r>
                        <a:rPr lang="en-US" sz="1600" b="1" kern="100" baseline="30000">
                          <a:latin typeface="宋体" pitchFamily="2" charset="-122"/>
                          <a:ea typeface="宋体" pitchFamily="2" charset="-122"/>
                        </a:rPr>
                        <a:t>3</a:t>
                      </a:r>
                      <a:r>
                        <a:rPr lang="en-US" sz="1600" b="1" kern="100">
                          <a:latin typeface="宋体" pitchFamily="2" charset="-122"/>
                          <a:ea typeface="宋体" pitchFamily="2" charset="-122"/>
                        </a:rPr>
                        <a:t>t</a:t>
                      </a:r>
                      <a:r>
                        <a:rPr lang="zh-CN" sz="1600" b="1" kern="100">
                          <a:latin typeface="宋体" pitchFamily="2" charset="-122"/>
                          <a:ea typeface="宋体" pitchFamily="2" charset="-122"/>
                        </a:rPr>
                        <a:t>·</a:t>
                      </a:r>
                      <a:r>
                        <a:rPr lang="en-US" sz="1600" b="1" kern="100">
                          <a:latin typeface="宋体" pitchFamily="2" charset="-122"/>
                          <a:ea typeface="宋体" pitchFamily="2" charset="-122"/>
                        </a:rPr>
                        <a:t>n mile</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19.09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19.00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0.09 </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9"/>
                  </a:ext>
                </a:extLst>
              </a:tr>
              <a:tr h="283162">
                <a:tc>
                  <a:txBody>
                    <a:bodyPr/>
                    <a:lstStyle/>
                    <a:p>
                      <a:pPr algn="just">
                        <a:lnSpc>
                          <a:spcPct val="100000"/>
                        </a:lnSpc>
                        <a:spcBef>
                          <a:spcPts val="300"/>
                        </a:spcBef>
                        <a:spcAft>
                          <a:spcPts val="300"/>
                        </a:spcAft>
                      </a:pPr>
                      <a:r>
                        <a:rPr lang="zh-CN" sz="1600" b="1" kern="100" dirty="0">
                          <a:latin typeface="宋体" pitchFamily="2" charset="-122"/>
                          <a:ea typeface="宋体" pitchFamily="2" charset="-122"/>
                        </a:rPr>
                        <a:t>四、千营运吨天航行作业费用</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V</a:t>
                      </a:r>
                      <a:r>
                        <a:rPr lang="en-US" sz="1600" b="1" kern="100" baseline="-25000">
                          <a:latin typeface="宋体" pitchFamily="2" charset="-122"/>
                          <a:ea typeface="宋体" pitchFamily="2" charset="-122"/>
                        </a:rPr>
                        <a:t>h</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r>
                        <a:rPr lang="en-US" sz="1600" b="1" kern="100">
                          <a:latin typeface="宋体" pitchFamily="2" charset="-122"/>
                          <a:ea typeface="宋体" pitchFamily="2" charset="-122"/>
                        </a:rPr>
                        <a:t>/10</a:t>
                      </a:r>
                      <a:r>
                        <a:rPr lang="en-US" sz="1600" b="1" kern="100" baseline="30000">
                          <a:latin typeface="宋体" pitchFamily="2" charset="-122"/>
                          <a:ea typeface="宋体" pitchFamily="2" charset="-122"/>
                        </a:rPr>
                        <a:t>3</a:t>
                      </a:r>
                      <a:r>
                        <a:rPr lang="en-US" sz="1600" b="1" kern="100">
                          <a:latin typeface="宋体" pitchFamily="2" charset="-122"/>
                          <a:ea typeface="宋体" pitchFamily="2" charset="-122"/>
                        </a:rPr>
                        <a:t>t</a:t>
                      </a:r>
                      <a:r>
                        <a:rPr lang="zh-CN" sz="1600" b="1" kern="100">
                          <a:latin typeface="宋体" pitchFamily="2" charset="-122"/>
                          <a:ea typeface="宋体" pitchFamily="2" charset="-122"/>
                        </a:rPr>
                        <a:t>·</a:t>
                      </a:r>
                      <a:r>
                        <a:rPr lang="en-US" sz="1600" b="1" kern="100">
                          <a:latin typeface="宋体" pitchFamily="2" charset="-122"/>
                          <a:ea typeface="宋体" pitchFamily="2" charset="-122"/>
                        </a:rPr>
                        <a:t>d</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1549.00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1800.00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-251.00 </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10"/>
                  </a:ext>
                </a:extLst>
              </a:tr>
              <a:tr h="283162">
                <a:tc>
                  <a:txBody>
                    <a:bodyPr/>
                    <a:lstStyle/>
                    <a:p>
                      <a:pPr algn="just">
                        <a:lnSpc>
                          <a:spcPct val="100000"/>
                        </a:lnSpc>
                        <a:spcBef>
                          <a:spcPts val="300"/>
                        </a:spcBef>
                        <a:spcAft>
                          <a:spcPts val="300"/>
                        </a:spcAft>
                      </a:pPr>
                      <a:r>
                        <a:rPr lang="zh-CN" sz="1600" b="1" kern="100" dirty="0">
                          <a:latin typeface="宋体" pitchFamily="2" charset="-122"/>
                          <a:ea typeface="宋体" pitchFamily="2" charset="-122"/>
                        </a:rPr>
                        <a:t>五、千吨货物装卸作业费用</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dirty="0">
                          <a:latin typeface="宋体" pitchFamily="2" charset="-122"/>
                          <a:ea typeface="宋体" pitchFamily="2" charset="-122"/>
                        </a:rPr>
                        <a:t>V</a:t>
                      </a:r>
                      <a:r>
                        <a:rPr lang="en-US" sz="1600" b="1" kern="100" baseline="-25000" dirty="0">
                          <a:latin typeface="宋体" pitchFamily="2" charset="-122"/>
                          <a:ea typeface="宋体" pitchFamily="2" charset="-122"/>
                        </a:rPr>
                        <a:t>z</a:t>
                      </a:r>
                      <a:endParaRPr lang="zh-CN" sz="1600" b="1" kern="100" dirty="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r>
                        <a:rPr lang="en-US" sz="1600" b="1" kern="100">
                          <a:latin typeface="宋体" pitchFamily="2" charset="-122"/>
                          <a:ea typeface="宋体" pitchFamily="2" charset="-122"/>
                        </a:rPr>
                        <a:t>/10</a:t>
                      </a:r>
                      <a:r>
                        <a:rPr lang="en-US" sz="1600" b="1" kern="100" baseline="30000">
                          <a:latin typeface="宋体" pitchFamily="2" charset="-122"/>
                          <a:ea typeface="宋体" pitchFamily="2" charset="-122"/>
                        </a:rPr>
                        <a:t>3</a:t>
                      </a:r>
                      <a:r>
                        <a:rPr lang="en-US" sz="1600" b="1" kern="100">
                          <a:latin typeface="宋体" pitchFamily="2" charset="-122"/>
                          <a:ea typeface="宋体" pitchFamily="2" charset="-122"/>
                        </a:rPr>
                        <a:t>t</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10653.00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9600.00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1053.00 </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11"/>
                  </a:ext>
                </a:extLst>
              </a:tr>
              <a:tr h="283162">
                <a:tc>
                  <a:txBody>
                    <a:bodyPr/>
                    <a:lstStyle/>
                    <a:p>
                      <a:pPr algn="just">
                        <a:lnSpc>
                          <a:spcPct val="100000"/>
                        </a:lnSpc>
                        <a:spcBef>
                          <a:spcPts val="300"/>
                        </a:spcBef>
                        <a:spcAft>
                          <a:spcPts val="300"/>
                        </a:spcAft>
                      </a:pPr>
                      <a:r>
                        <a:rPr lang="zh-CN" sz="1600" b="1" kern="100" dirty="0">
                          <a:latin typeface="宋体" pitchFamily="2" charset="-122"/>
                          <a:ea typeface="宋体" pitchFamily="2" charset="-122"/>
                        </a:rPr>
                        <a:t>六、千吨货物停泊作业费用</a:t>
                      </a:r>
                      <a:endParaRPr lang="zh-CN" sz="16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en-US" sz="1600" b="1" kern="100">
                          <a:latin typeface="宋体" pitchFamily="2" charset="-122"/>
                          <a:ea typeface="宋体" pitchFamily="2" charset="-122"/>
                        </a:rPr>
                        <a:t>V</a:t>
                      </a:r>
                      <a:r>
                        <a:rPr lang="en-US" sz="1600" b="1" kern="100" baseline="-25000">
                          <a:latin typeface="宋体" pitchFamily="2" charset="-122"/>
                          <a:ea typeface="宋体" pitchFamily="2" charset="-122"/>
                        </a:rPr>
                        <a:t>t</a:t>
                      </a:r>
                      <a:endParaRPr lang="zh-CN" sz="1600" b="1" kern="100">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600" b="1" kern="100">
                          <a:latin typeface="宋体" pitchFamily="2" charset="-122"/>
                          <a:ea typeface="宋体" pitchFamily="2" charset="-122"/>
                        </a:rPr>
                        <a:t>元</a:t>
                      </a:r>
                      <a:r>
                        <a:rPr lang="en-US" sz="1600" b="1" kern="100">
                          <a:latin typeface="宋体" pitchFamily="2" charset="-122"/>
                          <a:ea typeface="宋体" pitchFamily="2" charset="-122"/>
                        </a:rPr>
                        <a:t>/10</a:t>
                      </a:r>
                      <a:r>
                        <a:rPr lang="en-US" sz="1600" b="1" kern="100" baseline="30000">
                          <a:latin typeface="宋体" pitchFamily="2" charset="-122"/>
                          <a:ea typeface="宋体" pitchFamily="2" charset="-122"/>
                        </a:rPr>
                        <a:t>3</a:t>
                      </a:r>
                      <a:r>
                        <a:rPr lang="en-US" sz="1600" b="1" kern="100">
                          <a:latin typeface="宋体" pitchFamily="2" charset="-122"/>
                          <a:ea typeface="宋体" pitchFamily="2" charset="-122"/>
                        </a:rPr>
                        <a:t>t</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12024.00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a:latin typeface="宋体" pitchFamily="2" charset="-122"/>
                          <a:ea typeface="宋体" pitchFamily="2" charset="-122"/>
                        </a:rPr>
                        <a:t>11400.00 </a:t>
                      </a:r>
                      <a:endParaRPr lang="zh-CN" sz="1600" b="1" kern="100">
                        <a:latin typeface="宋体" pitchFamily="2" charset="-122"/>
                        <a:ea typeface="宋体" pitchFamily="2" charset="-122"/>
                        <a:cs typeface="Times New Roman"/>
                      </a:endParaRPr>
                    </a:p>
                  </a:txBody>
                  <a:tcPr marL="68580" marR="68580" marT="0" marB="0" anchor="ctr"/>
                </a:tc>
                <a:tc>
                  <a:txBody>
                    <a:bodyPr/>
                    <a:lstStyle/>
                    <a:p>
                      <a:pPr algn="r">
                        <a:lnSpc>
                          <a:spcPct val="100000"/>
                        </a:lnSpc>
                        <a:spcBef>
                          <a:spcPts val="300"/>
                        </a:spcBef>
                        <a:spcAft>
                          <a:spcPts val="300"/>
                        </a:spcAft>
                      </a:pPr>
                      <a:r>
                        <a:rPr lang="en-US" sz="1600" b="1" kern="100" dirty="0">
                          <a:latin typeface="宋体" pitchFamily="2" charset="-122"/>
                          <a:ea typeface="宋体" pitchFamily="2" charset="-122"/>
                        </a:rPr>
                        <a:t>624.00 </a:t>
                      </a:r>
                      <a:endParaRPr lang="zh-CN" sz="16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12"/>
                  </a:ext>
                </a:extLst>
              </a:tr>
            </a:tbl>
          </a:graphicData>
        </a:graphic>
      </p:graphicFrame>
      <p:sp>
        <p:nvSpPr>
          <p:cNvPr id="3" name="矩形 2"/>
          <p:cNvSpPr/>
          <p:nvPr/>
        </p:nvSpPr>
        <p:spPr>
          <a:xfrm>
            <a:off x="551384" y="976662"/>
            <a:ext cx="11089232" cy="400110"/>
          </a:xfrm>
          <a:prstGeom prst="rect">
            <a:avLst/>
          </a:prstGeom>
        </p:spPr>
        <p:txBody>
          <a:bodyPr wrap="square">
            <a:spAutoFit/>
          </a:bodyPr>
          <a:lstStyle/>
          <a:p>
            <a:pPr>
              <a:spcBef>
                <a:spcPts val="600"/>
              </a:spcBef>
              <a:spcAft>
                <a:spcPts val="300"/>
              </a:spcAft>
              <a:tabLst>
                <a:tab pos="1822450" algn="ctr"/>
                <a:tab pos="3708400" algn="r"/>
              </a:tabLst>
            </a:pPr>
            <a:r>
              <a:rPr lang="x-none" altLang="zh-CN" sz="2000" dirty="0">
                <a:latin typeface="黑体" panose="02010609060101010101" pitchFamily="49" charset="-122"/>
                <a:ea typeface="黑体" panose="02010609060101010101" pitchFamily="49" charset="-122"/>
                <a:cs typeface="Times New Roman" panose="02020603050405020304" pitchFamily="18" charset="0"/>
              </a:rPr>
              <a:t>表8-14  海韵船公司甲船第六航次(已完)</a:t>
            </a:r>
            <a:r>
              <a:rPr lang="x-none" altLang="zh-CN" sz="2000" dirty="0" smtClean="0">
                <a:latin typeface="黑体" panose="02010609060101010101" pitchFamily="49" charset="-122"/>
                <a:ea typeface="黑体" panose="02010609060101010101" pitchFamily="49" charset="-122"/>
                <a:cs typeface="Times New Roman" panose="02020603050405020304" pitchFamily="18" charset="0"/>
              </a:rPr>
              <a:t>单位成本因素分析数据表</a:t>
            </a:r>
            <a:r>
              <a:rPr lang="en-US" altLang="zh-CN" sz="2000" dirty="0" smtClean="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smtClean="0">
                <a:effectLst/>
                <a:latin typeface="黑体" panose="02010609060101010101" pitchFamily="49" charset="-122"/>
                <a:ea typeface="黑体" panose="02010609060101010101" pitchFamily="49" charset="-122"/>
                <a:cs typeface="Times New Roman" panose="02020603050405020304" pitchFamily="18" charset="0"/>
              </a:rPr>
              <a:t>原表上半部）</a:t>
            </a:r>
            <a:endParaRPr lang="zh-CN" altLang="zh-CN" sz="2000" dirty="0">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36836117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235460" y="1844824"/>
          <a:ext cx="9865097" cy="3737358"/>
        </p:xfrm>
        <a:graphic>
          <a:graphicData uri="http://schemas.openxmlformats.org/drawingml/2006/table">
            <a:tbl>
              <a:tblPr>
                <a:tableStyleId>{5940675A-B579-460E-94D1-54222C63F5DA}</a:tableStyleId>
              </a:tblPr>
              <a:tblGrid>
                <a:gridCol w="3273868">
                  <a:extLst>
                    <a:ext uri="{9D8B030D-6E8A-4147-A177-3AD203B41FA5}">
                      <a16:colId xmlns:a16="http://schemas.microsoft.com/office/drawing/2014/main" val="20000"/>
                    </a:ext>
                  </a:extLst>
                </a:gridCol>
                <a:gridCol w="1128514">
                  <a:extLst>
                    <a:ext uri="{9D8B030D-6E8A-4147-A177-3AD203B41FA5}">
                      <a16:colId xmlns:a16="http://schemas.microsoft.com/office/drawing/2014/main" val="20001"/>
                    </a:ext>
                  </a:extLst>
                </a:gridCol>
                <a:gridCol w="1653979">
                  <a:extLst>
                    <a:ext uri="{9D8B030D-6E8A-4147-A177-3AD203B41FA5}">
                      <a16:colId xmlns:a16="http://schemas.microsoft.com/office/drawing/2014/main" val="20002"/>
                    </a:ext>
                  </a:extLst>
                </a:gridCol>
                <a:gridCol w="1340111">
                  <a:extLst>
                    <a:ext uri="{9D8B030D-6E8A-4147-A177-3AD203B41FA5}">
                      <a16:colId xmlns:a16="http://schemas.microsoft.com/office/drawing/2014/main" val="20003"/>
                    </a:ext>
                  </a:extLst>
                </a:gridCol>
                <a:gridCol w="1340111">
                  <a:extLst>
                    <a:ext uri="{9D8B030D-6E8A-4147-A177-3AD203B41FA5}">
                      <a16:colId xmlns:a16="http://schemas.microsoft.com/office/drawing/2014/main" val="20004"/>
                    </a:ext>
                  </a:extLst>
                </a:gridCol>
                <a:gridCol w="1128514">
                  <a:extLst>
                    <a:ext uri="{9D8B030D-6E8A-4147-A177-3AD203B41FA5}">
                      <a16:colId xmlns:a16="http://schemas.microsoft.com/office/drawing/2014/main" val="20005"/>
                    </a:ext>
                  </a:extLst>
                </a:gridCol>
              </a:tblGrid>
              <a:tr h="387883">
                <a:tc>
                  <a:txBody>
                    <a:bodyPr/>
                    <a:lstStyle/>
                    <a:p>
                      <a:pPr algn="ctr">
                        <a:lnSpc>
                          <a:spcPct val="100000"/>
                        </a:lnSpc>
                        <a:spcBef>
                          <a:spcPts val="300"/>
                        </a:spcBef>
                        <a:spcAft>
                          <a:spcPts val="300"/>
                        </a:spcAft>
                      </a:pPr>
                      <a:r>
                        <a:rPr lang="zh-CN" sz="1800" b="1" kern="100" dirty="0">
                          <a:latin typeface="宋体" pitchFamily="2" charset="-122"/>
                          <a:ea typeface="宋体" pitchFamily="2" charset="-122"/>
                        </a:rPr>
                        <a:t>项</a:t>
                      </a:r>
                      <a:r>
                        <a:rPr lang="en-US" sz="1800" b="1" kern="100" dirty="0">
                          <a:latin typeface="宋体" pitchFamily="2" charset="-122"/>
                          <a:ea typeface="宋体" pitchFamily="2" charset="-122"/>
                        </a:rPr>
                        <a:t>    </a:t>
                      </a:r>
                      <a:r>
                        <a:rPr lang="zh-CN" sz="1800" b="1" kern="100" dirty="0" smtClean="0">
                          <a:latin typeface="宋体" pitchFamily="2" charset="-122"/>
                          <a:ea typeface="宋体" pitchFamily="2" charset="-122"/>
                        </a:rPr>
                        <a:t>目</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800" b="1" kern="100" dirty="0">
                          <a:latin typeface="宋体" pitchFamily="2" charset="-122"/>
                          <a:ea typeface="宋体" pitchFamily="2" charset="-122"/>
                        </a:rPr>
                        <a:t>符 </a:t>
                      </a:r>
                      <a:r>
                        <a:rPr lang="en-US" sz="1800" b="1" kern="100" dirty="0">
                          <a:latin typeface="宋体" pitchFamily="2" charset="-122"/>
                          <a:ea typeface="宋体" pitchFamily="2" charset="-122"/>
                        </a:rPr>
                        <a:t>   </a:t>
                      </a:r>
                      <a:r>
                        <a:rPr lang="zh-CN" sz="1800" b="1" kern="100" dirty="0">
                          <a:latin typeface="宋体" pitchFamily="2" charset="-122"/>
                          <a:ea typeface="宋体" pitchFamily="2" charset="-122"/>
                        </a:rPr>
                        <a:t>号</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800" b="1" kern="100" dirty="0">
                          <a:latin typeface="宋体" pitchFamily="2" charset="-122"/>
                          <a:ea typeface="宋体" pitchFamily="2" charset="-122"/>
                        </a:rPr>
                        <a:t>计 量 单 位</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800" b="1" kern="100" dirty="0">
                          <a:latin typeface="宋体" pitchFamily="2" charset="-122"/>
                          <a:ea typeface="宋体" pitchFamily="2" charset="-122"/>
                        </a:rPr>
                        <a:t>实</a:t>
                      </a:r>
                      <a:r>
                        <a:rPr lang="en-US" sz="1800" b="1" kern="100" dirty="0">
                          <a:latin typeface="宋体" pitchFamily="2" charset="-122"/>
                          <a:ea typeface="宋体" pitchFamily="2" charset="-122"/>
                        </a:rPr>
                        <a:t>  </a:t>
                      </a:r>
                      <a:r>
                        <a:rPr lang="zh-CN" sz="1800" b="1" kern="100" dirty="0">
                          <a:latin typeface="宋体" pitchFamily="2" charset="-122"/>
                          <a:ea typeface="宋体" pitchFamily="2" charset="-122"/>
                        </a:rPr>
                        <a:t>际</a:t>
                      </a:r>
                      <a:r>
                        <a:rPr lang="en-US" sz="1800" b="1" kern="100" dirty="0">
                          <a:latin typeface="宋体" pitchFamily="2" charset="-122"/>
                          <a:ea typeface="宋体" pitchFamily="2" charset="-122"/>
                        </a:rPr>
                        <a:t>  </a:t>
                      </a:r>
                      <a:r>
                        <a:rPr lang="zh-CN" sz="1800" b="1" kern="100" dirty="0">
                          <a:latin typeface="宋体" pitchFamily="2" charset="-122"/>
                          <a:ea typeface="宋体" pitchFamily="2" charset="-122"/>
                        </a:rPr>
                        <a:t>数</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800" b="1" kern="100" dirty="0">
                          <a:latin typeface="宋体" pitchFamily="2" charset="-122"/>
                          <a:ea typeface="宋体" pitchFamily="2" charset="-122"/>
                        </a:rPr>
                        <a:t>预</a:t>
                      </a:r>
                      <a:r>
                        <a:rPr lang="en-US" sz="1800" b="1" kern="100" dirty="0">
                          <a:latin typeface="宋体" pitchFamily="2" charset="-122"/>
                          <a:ea typeface="宋体" pitchFamily="2" charset="-122"/>
                        </a:rPr>
                        <a:t>  </a:t>
                      </a:r>
                      <a:r>
                        <a:rPr lang="zh-CN" sz="1800" b="1" kern="100" dirty="0">
                          <a:latin typeface="宋体" pitchFamily="2" charset="-122"/>
                          <a:ea typeface="宋体" pitchFamily="2" charset="-122"/>
                        </a:rPr>
                        <a:t>算</a:t>
                      </a:r>
                      <a:r>
                        <a:rPr lang="en-US" sz="1800" b="1" kern="100" dirty="0">
                          <a:latin typeface="宋体" pitchFamily="2" charset="-122"/>
                          <a:ea typeface="宋体" pitchFamily="2" charset="-122"/>
                        </a:rPr>
                        <a:t>  </a:t>
                      </a:r>
                      <a:r>
                        <a:rPr lang="zh-CN" sz="1800" b="1" kern="100" dirty="0">
                          <a:latin typeface="宋体" pitchFamily="2" charset="-122"/>
                          <a:ea typeface="宋体" pitchFamily="2" charset="-122"/>
                        </a:rPr>
                        <a:t>数</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ct val="100000"/>
                        </a:lnSpc>
                        <a:spcBef>
                          <a:spcPts val="300"/>
                        </a:spcBef>
                        <a:spcAft>
                          <a:spcPts val="300"/>
                        </a:spcAft>
                      </a:pPr>
                      <a:r>
                        <a:rPr lang="zh-CN" sz="1800" b="1" kern="100" dirty="0">
                          <a:latin typeface="宋体" pitchFamily="2" charset="-122"/>
                          <a:ea typeface="宋体" pitchFamily="2" charset="-122"/>
                        </a:rPr>
                        <a:t>差</a:t>
                      </a:r>
                      <a:r>
                        <a:rPr lang="en-US" sz="1800" b="1" kern="100" dirty="0">
                          <a:latin typeface="宋体" pitchFamily="2" charset="-122"/>
                          <a:ea typeface="宋体" pitchFamily="2" charset="-122"/>
                        </a:rPr>
                        <a:t>    </a:t>
                      </a:r>
                      <a:r>
                        <a:rPr lang="zh-CN" sz="1800" b="1" kern="100" dirty="0">
                          <a:latin typeface="宋体" pitchFamily="2" charset="-122"/>
                          <a:ea typeface="宋体" pitchFamily="2" charset="-122"/>
                        </a:rPr>
                        <a:t>异</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0"/>
                  </a:ext>
                </a:extLst>
              </a:tr>
              <a:tr h="370199">
                <a:tc>
                  <a:txBody>
                    <a:bodyPr/>
                    <a:lstStyle/>
                    <a:p>
                      <a:pPr algn="just">
                        <a:lnSpc>
                          <a:spcPct val="100000"/>
                        </a:lnSpc>
                        <a:spcBef>
                          <a:spcPts val="300"/>
                        </a:spcBef>
                        <a:spcAft>
                          <a:spcPts val="300"/>
                        </a:spcAft>
                      </a:pPr>
                      <a:r>
                        <a:rPr lang="zh-CN" sz="1800" b="1" kern="100" dirty="0">
                          <a:latin typeface="宋体" pitchFamily="2" charset="-122"/>
                          <a:ea typeface="宋体" pitchFamily="2" charset="-122"/>
                        </a:rPr>
                        <a:t>七、航行率</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α</a:t>
                      </a:r>
                      <a:endParaRPr lang="zh-CN" sz="3200" b="1" kern="100">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50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60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dirty="0">
                          <a:latin typeface="宋体" pitchFamily="2" charset="-122"/>
                          <a:ea typeface="宋体" pitchFamily="2" charset="-122"/>
                        </a:rPr>
                        <a:t>-10</a:t>
                      </a:r>
                      <a:endParaRPr lang="zh-CN" sz="32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1"/>
                  </a:ext>
                </a:extLst>
              </a:tr>
              <a:tr h="370199">
                <a:tc>
                  <a:txBody>
                    <a:bodyPr/>
                    <a:lstStyle/>
                    <a:p>
                      <a:pPr algn="just">
                        <a:lnSpc>
                          <a:spcPct val="100000"/>
                        </a:lnSpc>
                        <a:spcBef>
                          <a:spcPts val="300"/>
                        </a:spcBef>
                        <a:spcAft>
                          <a:spcPts val="300"/>
                        </a:spcAft>
                      </a:pPr>
                      <a:r>
                        <a:rPr lang="zh-CN" sz="1800" b="1" kern="100" dirty="0">
                          <a:latin typeface="宋体" pitchFamily="2" charset="-122"/>
                          <a:ea typeface="宋体" pitchFamily="2" charset="-122"/>
                        </a:rPr>
                        <a:t>八、平均航行速度</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l</a:t>
                      </a:r>
                      <a:endParaRPr lang="zh-CN" sz="3200" b="1" kern="100">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n mile/d</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210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200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dirty="0">
                          <a:latin typeface="宋体" pitchFamily="2" charset="-122"/>
                          <a:ea typeface="宋体" pitchFamily="2" charset="-122"/>
                        </a:rPr>
                        <a:t>10</a:t>
                      </a:r>
                      <a:endParaRPr lang="zh-CN" sz="32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2"/>
                  </a:ext>
                </a:extLst>
              </a:tr>
              <a:tr h="370199">
                <a:tc>
                  <a:txBody>
                    <a:bodyPr/>
                    <a:lstStyle/>
                    <a:p>
                      <a:pPr algn="just">
                        <a:lnSpc>
                          <a:spcPct val="100000"/>
                        </a:lnSpc>
                        <a:spcBef>
                          <a:spcPts val="300"/>
                        </a:spcBef>
                        <a:spcAft>
                          <a:spcPts val="300"/>
                        </a:spcAft>
                      </a:pPr>
                      <a:r>
                        <a:rPr lang="zh-CN" sz="1800" b="1" kern="100" dirty="0">
                          <a:latin typeface="宋体" pitchFamily="2" charset="-122"/>
                          <a:ea typeface="宋体" pitchFamily="2" charset="-122"/>
                        </a:rPr>
                        <a:t>九、平均载重量利用率</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γ</a:t>
                      </a:r>
                      <a:endParaRPr lang="zh-CN" sz="3200" b="1" kern="100">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50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50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dirty="0">
                          <a:latin typeface="宋体" pitchFamily="2" charset="-122"/>
                          <a:ea typeface="宋体" pitchFamily="2" charset="-122"/>
                        </a:rPr>
                        <a:t>0</a:t>
                      </a:r>
                      <a:endParaRPr lang="zh-CN" sz="32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3"/>
                  </a:ext>
                </a:extLst>
              </a:tr>
              <a:tr h="370199">
                <a:tc>
                  <a:txBody>
                    <a:bodyPr/>
                    <a:lstStyle/>
                    <a:p>
                      <a:pPr algn="just">
                        <a:lnSpc>
                          <a:spcPct val="100000"/>
                        </a:lnSpc>
                        <a:spcBef>
                          <a:spcPts val="300"/>
                        </a:spcBef>
                        <a:spcAft>
                          <a:spcPts val="300"/>
                        </a:spcAft>
                      </a:pPr>
                      <a:r>
                        <a:rPr lang="zh-CN" sz="1800" b="1" kern="100" dirty="0">
                          <a:latin typeface="宋体" pitchFamily="2" charset="-122"/>
                          <a:ea typeface="宋体" pitchFamily="2" charset="-122"/>
                        </a:rPr>
                        <a:t>十、平均运距</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R</a:t>
                      </a:r>
                      <a:endParaRPr lang="zh-CN" sz="3200" b="1" kern="100">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n mile</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630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600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dirty="0">
                          <a:latin typeface="宋体" pitchFamily="2" charset="-122"/>
                          <a:ea typeface="宋体" pitchFamily="2" charset="-122"/>
                        </a:rPr>
                        <a:t>30</a:t>
                      </a:r>
                      <a:endParaRPr lang="zh-CN" sz="32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4"/>
                  </a:ext>
                </a:extLst>
              </a:tr>
              <a:tr h="370199">
                <a:tc>
                  <a:txBody>
                    <a:bodyPr/>
                    <a:lstStyle/>
                    <a:p>
                      <a:pPr algn="just">
                        <a:lnSpc>
                          <a:spcPct val="100000"/>
                        </a:lnSpc>
                        <a:spcBef>
                          <a:spcPts val="300"/>
                        </a:spcBef>
                        <a:spcAft>
                          <a:spcPts val="300"/>
                        </a:spcAft>
                      </a:pPr>
                      <a:r>
                        <a:rPr lang="zh-CN" sz="1800" b="1" kern="100" dirty="0">
                          <a:latin typeface="宋体" pitchFamily="2" charset="-122"/>
                          <a:ea typeface="宋体" pitchFamily="2" charset="-122"/>
                        </a:rPr>
                        <a:t>十一、营运吨天数</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D</a:t>
                      </a:r>
                      <a:r>
                        <a:rPr lang="en-US" sz="1800" b="1" kern="100" baseline="-25000">
                          <a:latin typeface="宋体" pitchFamily="2" charset="-122"/>
                          <a:ea typeface="宋体" pitchFamily="2" charset="-122"/>
                        </a:rPr>
                        <a:t>t</a:t>
                      </a:r>
                      <a:endParaRPr lang="zh-CN" sz="3200" b="1" kern="100">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10</a:t>
                      </a:r>
                      <a:r>
                        <a:rPr lang="en-US" sz="1800" b="1" kern="100" baseline="30000">
                          <a:latin typeface="宋体" pitchFamily="2" charset="-122"/>
                          <a:ea typeface="宋体" pitchFamily="2" charset="-122"/>
                        </a:rPr>
                        <a:t>3</a:t>
                      </a:r>
                      <a:r>
                        <a:rPr lang="en-US" sz="1800" b="1" kern="100">
                          <a:latin typeface="宋体" pitchFamily="2" charset="-122"/>
                          <a:ea typeface="宋体" pitchFamily="2" charset="-122"/>
                        </a:rPr>
                        <a:t>t</a:t>
                      </a:r>
                      <a:r>
                        <a:rPr lang="zh-CN" sz="1800" b="1" kern="100">
                          <a:latin typeface="宋体" pitchFamily="2" charset="-122"/>
                          <a:ea typeface="宋体" pitchFamily="2" charset="-122"/>
                        </a:rPr>
                        <a:t>·</a:t>
                      </a:r>
                      <a:r>
                        <a:rPr lang="en-US" sz="1800" b="1" kern="100">
                          <a:latin typeface="宋体" pitchFamily="2" charset="-122"/>
                          <a:ea typeface="宋体" pitchFamily="2" charset="-122"/>
                        </a:rPr>
                        <a:t>d</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300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250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dirty="0">
                          <a:latin typeface="宋体" pitchFamily="2" charset="-122"/>
                          <a:ea typeface="宋体" pitchFamily="2" charset="-122"/>
                        </a:rPr>
                        <a:t>50</a:t>
                      </a:r>
                      <a:endParaRPr lang="zh-CN" sz="32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5"/>
                  </a:ext>
                </a:extLst>
              </a:tr>
              <a:tr h="387883">
                <a:tc>
                  <a:txBody>
                    <a:bodyPr/>
                    <a:lstStyle/>
                    <a:p>
                      <a:pPr marR="400050" algn="r">
                        <a:lnSpc>
                          <a:spcPct val="100000"/>
                        </a:lnSpc>
                        <a:spcBef>
                          <a:spcPts val="300"/>
                        </a:spcBef>
                        <a:spcAft>
                          <a:spcPts val="300"/>
                        </a:spcAft>
                      </a:pPr>
                      <a:r>
                        <a:rPr lang="zh-CN" sz="1800" b="1" kern="100" dirty="0">
                          <a:latin typeface="宋体" pitchFamily="2" charset="-122"/>
                          <a:ea typeface="宋体" pitchFamily="2" charset="-122"/>
                        </a:rPr>
                        <a:t>其中：航行作业吨天数</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D</a:t>
                      </a:r>
                      <a:r>
                        <a:rPr lang="en-US" sz="1800" b="1" kern="100" baseline="-25000">
                          <a:latin typeface="宋体" pitchFamily="2" charset="-122"/>
                          <a:ea typeface="宋体" pitchFamily="2" charset="-122"/>
                        </a:rPr>
                        <a:t>t,h</a:t>
                      </a:r>
                      <a:endParaRPr lang="zh-CN" sz="3200" b="1" kern="100">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10</a:t>
                      </a:r>
                      <a:r>
                        <a:rPr lang="en-US" sz="1800" b="1" kern="100" baseline="30000">
                          <a:latin typeface="宋体" pitchFamily="2" charset="-122"/>
                          <a:ea typeface="宋体" pitchFamily="2" charset="-122"/>
                        </a:rPr>
                        <a:t>3</a:t>
                      </a:r>
                      <a:r>
                        <a:rPr lang="en-US" sz="1800" b="1" kern="100">
                          <a:latin typeface="宋体" pitchFamily="2" charset="-122"/>
                          <a:ea typeface="宋体" pitchFamily="2" charset="-122"/>
                        </a:rPr>
                        <a:t>t</a:t>
                      </a:r>
                      <a:r>
                        <a:rPr lang="zh-CN" sz="1800" b="1" kern="100">
                          <a:latin typeface="宋体" pitchFamily="2" charset="-122"/>
                          <a:ea typeface="宋体" pitchFamily="2" charset="-122"/>
                        </a:rPr>
                        <a:t>·</a:t>
                      </a:r>
                      <a:r>
                        <a:rPr lang="en-US" sz="1800" b="1" kern="100">
                          <a:latin typeface="宋体" pitchFamily="2" charset="-122"/>
                          <a:ea typeface="宋体" pitchFamily="2" charset="-122"/>
                        </a:rPr>
                        <a:t>d</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150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150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dirty="0">
                          <a:latin typeface="宋体" pitchFamily="2" charset="-122"/>
                          <a:ea typeface="宋体" pitchFamily="2" charset="-122"/>
                        </a:rPr>
                        <a:t>0</a:t>
                      </a:r>
                      <a:endParaRPr lang="zh-CN" sz="32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6"/>
                  </a:ext>
                </a:extLst>
              </a:tr>
              <a:tr h="370199">
                <a:tc>
                  <a:txBody>
                    <a:bodyPr/>
                    <a:lstStyle/>
                    <a:p>
                      <a:pPr marR="400050" algn="r">
                        <a:lnSpc>
                          <a:spcPct val="100000"/>
                        </a:lnSpc>
                        <a:spcBef>
                          <a:spcPts val="300"/>
                        </a:spcBef>
                        <a:spcAft>
                          <a:spcPts val="300"/>
                        </a:spcAft>
                      </a:pPr>
                      <a:r>
                        <a:rPr lang="zh-CN" sz="1800" b="1" kern="100" dirty="0">
                          <a:latin typeface="宋体" pitchFamily="2" charset="-122"/>
                          <a:ea typeface="宋体" pitchFamily="2" charset="-122"/>
                        </a:rPr>
                        <a:t>装卸作业吨天数</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D</a:t>
                      </a:r>
                      <a:r>
                        <a:rPr lang="en-US" sz="1800" b="1" kern="100" baseline="-25000">
                          <a:latin typeface="宋体" pitchFamily="2" charset="-122"/>
                          <a:ea typeface="宋体" pitchFamily="2" charset="-122"/>
                        </a:rPr>
                        <a:t>t,z</a:t>
                      </a:r>
                      <a:endParaRPr lang="zh-CN" sz="3200" b="1" kern="100">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10</a:t>
                      </a:r>
                      <a:r>
                        <a:rPr lang="en-US" sz="1800" b="1" kern="100" baseline="30000">
                          <a:latin typeface="宋体" pitchFamily="2" charset="-122"/>
                          <a:ea typeface="宋体" pitchFamily="2" charset="-122"/>
                        </a:rPr>
                        <a:t>3</a:t>
                      </a:r>
                      <a:r>
                        <a:rPr lang="en-US" sz="1800" b="1" kern="100">
                          <a:latin typeface="宋体" pitchFamily="2" charset="-122"/>
                          <a:ea typeface="宋体" pitchFamily="2" charset="-122"/>
                        </a:rPr>
                        <a:t>t</a:t>
                      </a:r>
                      <a:r>
                        <a:rPr lang="zh-CN" sz="1800" b="1" kern="100">
                          <a:latin typeface="宋体" pitchFamily="2" charset="-122"/>
                          <a:ea typeface="宋体" pitchFamily="2" charset="-122"/>
                        </a:rPr>
                        <a:t>·</a:t>
                      </a:r>
                      <a:r>
                        <a:rPr lang="en-US" sz="1800" b="1" kern="100">
                          <a:latin typeface="宋体" pitchFamily="2" charset="-122"/>
                          <a:ea typeface="宋体" pitchFamily="2" charset="-122"/>
                        </a:rPr>
                        <a:t>d</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70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50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dirty="0">
                          <a:latin typeface="宋体" pitchFamily="2" charset="-122"/>
                          <a:ea typeface="宋体" pitchFamily="2" charset="-122"/>
                        </a:rPr>
                        <a:t>20</a:t>
                      </a:r>
                      <a:endParaRPr lang="zh-CN" sz="32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7"/>
                  </a:ext>
                </a:extLst>
              </a:tr>
              <a:tr h="370199">
                <a:tc>
                  <a:txBody>
                    <a:bodyPr/>
                    <a:lstStyle/>
                    <a:p>
                      <a:pPr marR="400050" algn="r">
                        <a:lnSpc>
                          <a:spcPct val="100000"/>
                        </a:lnSpc>
                        <a:spcBef>
                          <a:spcPts val="300"/>
                        </a:spcBef>
                        <a:spcAft>
                          <a:spcPts val="300"/>
                        </a:spcAft>
                      </a:pPr>
                      <a:r>
                        <a:rPr lang="zh-CN" sz="1800" b="1" kern="100" dirty="0">
                          <a:latin typeface="宋体" pitchFamily="2" charset="-122"/>
                          <a:ea typeface="宋体" pitchFamily="2" charset="-122"/>
                        </a:rPr>
                        <a:t>停泊作业吨天数</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D</a:t>
                      </a:r>
                      <a:r>
                        <a:rPr lang="en-US" sz="1800" b="1" kern="100" baseline="-25000">
                          <a:latin typeface="宋体" pitchFamily="2" charset="-122"/>
                          <a:ea typeface="宋体" pitchFamily="2" charset="-122"/>
                        </a:rPr>
                        <a:t>t,t</a:t>
                      </a:r>
                      <a:endParaRPr lang="zh-CN" sz="3200" b="1" kern="100">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10</a:t>
                      </a:r>
                      <a:r>
                        <a:rPr lang="en-US" sz="1800" b="1" kern="100" baseline="30000">
                          <a:latin typeface="宋体" pitchFamily="2" charset="-122"/>
                          <a:ea typeface="宋体" pitchFamily="2" charset="-122"/>
                        </a:rPr>
                        <a:t>3</a:t>
                      </a:r>
                      <a:r>
                        <a:rPr lang="en-US" sz="1800" b="1" kern="100">
                          <a:latin typeface="宋体" pitchFamily="2" charset="-122"/>
                          <a:ea typeface="宋体" pitchFamily="2" charset="-122"/>
                        </a:rPr>
                        <a:t>t</a:t>
                      </a:r>
                      <a:r>
                        <a:rPr lang="zh-CN" sz="1800" b="1" kern="100">
                          <a:latin typeface="宋体" pitchFamily="2" charset="-122"/>
                          <a:ea typeface="宋体" pitchFamily="2" charset="-122"/>
                        </a:rPr>
                        <a:t>·</a:t>
                      </a:r>
                      <a:r>
                        <a:rPr lang="en-US" sz="1800" b="1" kern="100">
                          <a:latin typeface="宋体" pitchFamily="2" charset="-122"/>
                          <a:ea typeface="宋体" pitchFamily="2" charset="-122"/>
                        </a:rPr>
                        <a:t>d</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80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50</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dirty="0">
                          <a:latin typeface="宋体" pitchFamily="2" charset="-122"/>
                          <a:ea typeface="宋体" pitchFamily="2" charset="-122"/>
                        </a:rPr>
                        <a:t>30</a:t>
                      </a:r>
                      <a:endParaRPr lang="zh-CN" sz="32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8"/>
                  </a:ext>
                </a:extLst>
              </a:tr>
              <a:tr h="370199">
                <a:tc>
                  <a:txBody>
                    <a:bodyPr/>
                    <a:lstStyle/>
                    <a:p>
                      <a:pPr algn="just">
                        <a:lnSpc>
                          <a:spcPct val="100000"/>
                        </a:lnSpc>
                        <a:spcBef>
                          <a:spcPts val="300"/>
                        </a:spcBef>
                        <a:spcAft>
                          <a:spcPts val="300"/>
                        </a:spcAft>
                      </a:pPr>
                      <a:r>
                        <a:rPr lang="zh-CN" sz="1800" b="1" kern="100" dirty="0">
                          <a:latin typeface="宋体" pitchFamily="2" charset="-122"/>
                          <a:ea typeface="宋体" pitchFamily="2" charset="-122"/>
                        </a:rPr>
                        <a:t>十二、运量</a:t>
                      </a:r>
                      <a:endParaRPr lang="zh-CN" sz="3200" b="1" kern="100" dirty="0">
                        <a:solidFill>
                          <a:schemeClr val="bg1"/>
                        </a:solidFill>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T</a:t>
                      </a:r>
                      <a:endParaRPr lang="zh-CN" sz="3200" b="1" kern="100">
                        <a:latin typeface="宋体" pitchFamily="2" charset="-122"/>
                        <a:ea typeface="宋体" pitchFamily="2" charset="-122"/>
                        <a:cs typeface="Times New Roman"/>
                      </a:endParaRPr>
                    </a:p>
                  </a:txBody>
                  <a:tcPr marL="68580" marR="68580" marT="0" marB="0" anchor="ctr"/>
                </a:tc>
                <a:tc>
                  <a:txBody>
                    <a:bodyPr/>
                    <a:lstStyle/>
                    <a:p>
                      <a:pPr algn="ctr">
                        <a:lnSpc>
                          <a:spcPts val="1200"/>
                        </a:lnSpc>
                        <a:spcBef>
                          <a:spcPts val="300"/>
                        </a:spcBef>
                        <a:spcAft>
                          <a:spcPts val="300"/>
                        </a:spcAft>
                      </a:pPr>
                      <a:r>
                        <a:rPr lang="en-US" sz="1800" b="1" kern="100">
                          <a:latin typeface="宋体" pitchFamily="2" charset="-122"/>
                          <a:ea typeface="宋体" pitchFamily="2" charset="-122"/>
                        </a:rPr>
                        <a:t>10</a:t>
                      </a:r>
                      <a:r>
                        <a:rPr lang="en-US" sz="1800" b="1" kern="100" baseline="30000">
                          <a:latin typeface="宋体" pitchFamily="2" charset="-122"/>
                          <a:ea typeface="宋体" pitchFamily="2" charset="-122"/>
                        </a:rPr>
                        <a:t>3</a:t>
                      </a:r>
                      <a:r>
                        <a:rPr lang="en-US" sz="1800" b="1" kern="100">
                          <a:latin typeface="宋体" pitchFamily="2" charset="-122"/>
                          <a:ea typeface="宋体" pitchFamily="2" charset="-122"/>
                        </a:rPr>
                        <a:t>t</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25</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a:latin typeface="宋体" pitchFamily="2" charset="-122"/>
                          <a:ea typeface="宋体" pitchFamily="2" charset="-122"/>
                        </a:rPr>
                        <a:t>25</a:t>
                      </a:r>
                      <a:endParaRPr lang="zh-CN" sz="3200" b="1" kern="100">
                        <a:latin typeface="宋体" pitchFamily="2" charset="-122"/>
                        <a:ea typeface="宋体" pitchFamily="2" charset="-122"/>
                        <a:cs typeface="Times New Roman"/>
                      </a:endParaRPr>
                    </a:p>
                  </a:txBody>
                  <a:tcPr marL="68580" marR="68580" marT="0" marB="0" anchor="ctr"/>
                </a:tc>
                <a:tc>
                  <a:txBody>
                    <a:bodyPr/>
                    <a:lstStyle/>
                    <a:p>
                      <a:pPr algn="r">
                        <a:lnSpc>
                          <a:spcPts val="1200"/>
                        </a:lnSpc>
                        <a:spcBef>
                          <a:spcPts val="300"/>
                        </a:spcBef>
                        <a:spcAft>
                          <a:spcPts val="300"/>
                        </a:spcAft>
                      </a:pPr>
                      <a:r>
                        <a:rPr lang="en-US" sz="1800" b="1" kern="100" dirty="0">
                          <a:latin typeface="宋体" pitchFamily="2" charset="-122"/>
                          <a:ea typeface="宋体" pitchFamily="2" charset="-122"/>
                        </a:rPr>
                        <a:t>0</a:t>
                      </a:r>
                      <a:endParaRPr lang="zh-CN" sz="3200" b="1" kern="100" dirty="0">
                        <a:latin typeface="宋体" pitchFamily="2" charset="-122"/>
                        <a:ea typeface="宋体" pitchFamily="2" charset="-122"/>
                        <a:cs typeface="Times New Roman"/>
                      </a:endParaRPr>
                    </a:p>
                  </a:txBody>
                  <a:tcPr marL="68580" marR="68580" marT="0" marB="0" anchor="ctr"/>
                </a:tc>
                <a:extLst>
                  <a:ext uri="{0D108BD9-81ED-4DB2-BD59-A6C34878D82A}">
                    <a16:rowId xmlns:a16="http://schemas.microsoft.com/office/drawing/2014/main" val="10009"/>
                  </a:ext>
                </a:extLst>
              </a:tr>
            </a:tbl>
          </a:graphicData>
        </a:graphic>
      </p:graphicFrame>
      <p:sp>
        <p:nvSpPr>
          <p:cNvPr id="284673"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22450" algn="ctr"/>
                <a:tab pos="3708400" algn="r"/>
              </a:tabLst>
            </a:pPr>
            <a:r>
              <a:rPr kumimoji="0" lang="zh-CN" sz="900" b="0" i="0" u="none" strike="noStrike" cap="none" normalizeH="0" baseline="0" smtClean="0">
                <a:ln>
                  <a:noFill/>
                </a:ln>
                <a:solidFill>
                  <a:schemeClr val="tx1"/>
                </a:solidFill>
                <a:effectLst/>
                <a:latin typeface="黑体" pitchFamily="49" charset="-122"/>
                <a:ea typeface="黑体" pitchFamily="49" charset="-122"/>
                <a:cs typeface="Times New Roman" pitchFamily="18" charset="0"/>
              </a:rPr>
              <a:t>表</a:t>
            </a:r>
            <a:r>
              <a:rPr kumimoji="0" lang="en-US" altLang="zh-CN" sz="900" b="0" i="0" u="none" strike="noStrike" cap="none" normalizeH="0" baseline="0" smtClean="0">
                <a:ln>
                  <a:noFill/>
                </a:ln>
                <a:solidFill>
                  <a:schemeClr val="tx1"/>
                </a:solidFill>
                <a:effectLst/>
                <a:latin typeface="黑体" pitchFamily="49" charset="-122"/>
                <a:ea typeface="黑体" pitchFamily="49" charset="-122"/>
                <a:cs typeface="Times New Roman" pitchFamily="18" charset="0"/>
              </a:rPr>
              <a:t>8-14  </a:t>
            </a:r>
            <a:r>
              <a:rPr kumimoji="0" lang="zh-CN" altLang="en-US" sz="900" b="0" i="0" u="none" strike="noStrike" cap="none" normalizeH="0" baseline="0" smtClean="0">
                <a:ln>
                  <a:noFill/>
                </a:ln>
                <a:solidFill>
                  <a:schemeClr val="tx1"/>
                </a:solidFill>
                <a:effectLst/>
                <a:latin typeface="黑体" pitchFamily="49" charset="-122"/>
                <a:ea typeface="黑体" pitchFamily="49" charset="-122"/>
                <a:cs typeface="Times New Roman" pitchFamily="18" charset="0"/>
              </a:rPr>
              <a:t>海韵船公司甲船第六航次（</a:t>
            </a:r>
            <a:r>
              <a:rPr kumimoji="0" lang="zh-CN" altLang="en-US" sz="900" b="0" i="0" u="none" strike="noStrike" cap="none" normalizeH="0" baseline="0" smtClean="0">
                <a:ln>
                  <a:noFill/>
                </a:ln>
                <a:solidFill>
                  <a:schemeClr val="tx1"/>
                </a:solidFill>
                <a:effectLst/>
                <a:latin typeface="宋体" pitchFamily="2" charset="-122"/>
                <a:ea typeface="黑体" pitchFamily="49" charset="-122"/>
                <a:cs typeface="Times New Roman" pitchFamily="18" charset="0"/>
              </a:rPr>
              <a:t>已完</a:t>
            </a:r>
            <a:r>
              <a:rPr kumimoji="0" lang="zh-CN" altLang="en-US" sz="900" b="0" i="0" u="none" strike="noStrike" cap="none" normalizeH="0" baseline="0" smtClean="0">
                <a:ln>
                  <a:noFill/>
                </a:ln>
                <a:solidFill>
                  <a:schemeClr val="tx1"/>
                </a:solidFill>
                <a:effectLst/>
                <a:latin typeface="黑体" pitchFamily="49" charset="-122"/>
                <a:ea typeface="黑体" pitchFamily="49" charset="-122"/>
                <a:cs typeface="Times New Roman" pitchFamily="18" charset="0"/>
              </a:rPr>
              <a:t>）单位成本因素分析数据表</a:t>
            </a:r>
            <a:endParaRPr kumimoji="0" lang="zh-CN" altLang="en-US" sz="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tab pos="1822450" algn="ctr"/>
                <a:tab pos="3708400" algn="r"/>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 name="矩形 4"/>
          <p:cNvSpPr/>
          <p:nvPr/>
        </p:nvSpPr>
        <p:spPr>
          <a:xfrm>
            <a:off x="551384" y="976662"/>
            <a:ext cx="11089232" cy="400110"/>
          </a:xfrm>
          <a:prstGeom prst="rect">
            <a:avLst/>
          </a:prstGeom>
        </p:spPr>
        <p:txBody>
          <a:bodyPr wrap="square">
            <a:spAutoFit/>
          </a:bodyPr>
          <a:lstStyle/>
          <a:p>
            <a:pPr>
              <a:spcBef>
                <a:spcPts val="600"/>
              </a:spcBef>
              <a:spcAft>
                <a:spcPts val="300"/>
              </a:spcAft>
              <a:tabLst>
                <a:tab pos="1822450" algn="ctr"/>
                <a:tab pos="3708400" algn="r"/>
              </a:tabLst>
            </a:pPr>
            <a:r>
              <a:rPr lang="x-none" altLang="zh-CN" sz="2000" dirty="0">
                <a:latin typeface="黑体" panose="02010609060101010101" pitchFamily="49" charset="-122"/>
                <a:ea typeface="黑体" panose="02010609060101010101" pitchFamily="49" charset="-122"/>
                <a:cs typeface="Times New Roman" panose="02020603050405020304" pitchFamily="18" charset="0"/>
              </a:rPr>
              <a:t>表8-14  海韵船公司甲船第六航次(已完)</a:t>
            </a:r>
            <a:r>
              <a:rPr lang="x-none" altLang="zh-CN" sz="2000" dirty="0" smtClean="0">
                <a:latin typeface="黑体" panose="02010609060101010101" pitchFamily="49" charset="-122"/>
                <a:ea typeface="黑体" panose="02010609060101010101" pitchFamily="49" charset="-122"/>
                <a:cs typeface="Times New Roman" panose="02020603050405020304" pitchFamily="18" charset="0"/>
              </a:rPr>
              <a:t>单位成本因素分析数据表</a:t>
            </a:r>
            <a:r>
              <a:rPr lang="en-US" altLang="zh-CN" sz="2000" dirty="0" smtClean="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smtClean="0">
                <a:effectLst/>
                <a:latin typeface="黑体" panose="02010609060101010101" pitchFamily="49" charset="-122"/>
                <a:ea typeface="黑体" panose="02010609060101010101" pitchFamily="49" charset="-122"/>
                <a:cs typeface="Times New Roman" panose="02020603050405020304" pitchFamily="18" charset="0"/>
              </a:rPr>
              <a:t>原表</a:t>
            </a:r>
            <a:r>
              <a:rPr lang="zh-CN" altLang="en-US" sz="2000" dirty="0" smtClean="0">
                <a:latin typeface="黑体" panose="02010609060101010101" pitchFamily="49" charset="-122"/>
                <a:ea typeface="黑体" panose="02010609060101010101" pitchFamily="49" charset="-122"/>
                <a:cs typeface="Times New Roman" panose="02020603050405020304" pitchFamily="18" charset="0"/>
              </a:rPr>
              <a:t>下</a:t>
            </a:r>
            <a:r>
              <a:rPr lang="zh-CN" altLang="en-US" sz="2000" dirty="0" smtClean="0">
                <a:effectLst/>
                <a:latin typeface="黑体" panose="02010609060101010101" pitchFamily="49" charset="-122"/>
                <a:ea typeface="黑体" panose="02010609060101010101" pitchFamily="49" charset="-122"/>
                <a:cs typeface="Times New Roman" panose="02020603050405020304" pitchFamily="18" charset="0"/>
              </a:rPr>
              <a:t>半部）</a:t>
            </a:r>
            <a:endParaRPr lang="zh-CN" altLang="zh-CN" sz="2000" dirty="0">
              <a:effectLst/>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9" name="Picture 5" descr="201306142249311583724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364" y="908721"/>
            <a:ext cx="10503220" cy="52925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64232" name="Rectangle 8"/>
          <p:cNvSpPr>
            <a:spLocks noGrp="1" noChangeArrowheads="1"/>
          </p:cNvSpPr>
          <p:nvPr>
            <p:ph type="body" idx="4294967295"/>
          </p:nvPr>
        </p:nvSpPr>
        <p:spPr bwMode="auto">
          <a:xfrm>
            <a:off x="7510463" y="5661025"/>
            <a:ext cx="3446077" cy="4651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lnSpc>
                <a:spcPct val="80000"/>
              </a:lnSpc>
            </a:pPr>
            <a:r>
              <a:rPr lang="zh-CN" altLang="en-US" sz="2800" b="1" dirty="0">
                <a:ln w="19050">
                  <a:solidFill>
                    <a:schemeClr val="tx2">
                      <a:tint val="1000"/>
                    </a:schemeClr>
                  </a:solidFill>
                  <a:prstDash val="solid"/>
                </a:ln>
                <a:solidFill>
                  <a:schemeClr val="tx1"/>
                </a:solidFill>
                <a:effectLst>
                  <a:outerShdw blurRad="50000" dist="50800" dir="7500000" algn="tl">
                    <a:srgbClr val="000000">
                      <a:shade val="5000"/>
                      <a:alpha val="35000"/>
                    </a:srgbClr>
                  </a:outerShdw>
                </a:effectLst>
              </a:rPr>
              <a:t>液体化学品船 </a:t>
            </a:r>
          </a:p>
          <a:p>
            <a:pPr algn="r">
              <a:lnSpc>
                <a:spcPct val="80000"/>
              </a:lnSpc>
            </a:pPr>
            <a:endParaRPr lang="en-US" altLang="zh-CN" sz="2800" b="1" dirty="0">
              <a:ln w="19050">
                <a:solidFill>
                  <a:schemeClr val="tx2">
                    <a:tint val="1000"/>
                  </a:schemeClr>
                </a:solidFill>
                <a:prstDash val="solid"/>
              </a:ln>
              <a:solidFill>
                <a:schemeClr val="tx1"/>
              </a:solidFill>
              <a:effectLst>
                <a:outerShdw blurRad="50000" dist="50800" dir="7500000" algn="tl">
                  <a:srgbClr val="000000">
                    <a:shade val="5000"/>
                    <a:alpha val="35000"/>
                  </a:srgbClr>
                </a:outerShdw>
              </a:effectLst>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由表</a:t>
            </a:r>
            <a:r>
              <a:rPr lang="en-US" altLang="zh-CN" dirty="0" smtClean="0"/>
              <a:t>8-14</a:t>
            </a:r>
            <a:r>
              <a:rPr lang="zh-CN" altLang="zh-CN" dirty="0" smtClean="0"/>
              <a:t>可知：该航次单位成本实际数与预算数之差，为单位成本航行作业费用、单位成本装卸作业费用、单位成本停泊作业费用各自实际数与预算数之差的总和，即</a:t>
            </a:r>
            <a:br>
              <a:rPr lang="zh-CN" altLang="zh-CN" dirty="0" smtClean="0"/>
            </a:br>
            <a:r>
              <a:rPr lang="en-US" altLang="zh-CN" dirty="0" smtClean="0"/>
              <a:t>              0.50=-0.50 +0.91+0.09</a:t>
            </a:r>
            <a:endParaRPr lang="zh-CN" alt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可采用连环替代因素分析法，对海运单位成本实际数与预算数之差，按各作业环节进行因素分析。</a:t>
            </a:r>
            <a:endParaRPr lang="zh-CN"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chor="ctr"/>
          <a:lstStyle/>
          <a:p>
            <a:r>
              <a:rPr lang="en-US" altLang="zh-CN" dirty="0" smtClean="0"/>
              <a:t>1</a:t>
            </a:r>
            <a:r>
              <a:rPr lang="zh-CN" altLang="zh-CN" dirty="0" smtClean="0"/>
              <a:t>．单位成本航行作业费用实际数与预算数之差的因素分析</a:t>
            </a:r>
          </a:p>
          <a:p>
            <a:r>
              <a:rPr lang="zh-CN" altLang="zh-CN" dirty="0" smtClean="0"/>
              <a:t>将分析数据加以整理，见表</a:t>
            </a:r>
            <a:r>
              <a:rPr lang="en-US" altLang="zh-CN" dirty="0" smtClean="0"/>
              <a:t>8-15</a:t>
            </a:r>
            <a:r>
              <a:rPr lang="zh-CN" altLang="zh-CN" dirty="0" smtClean="0"/>
              <a:t>。</a:t>
            </a:r>
            <a:endParaRPr lang="zh-CN" alt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746" name="Object 2"/>
          <p:cNvGraphicFramePr>
            <a:graphicFrameLocks noChangeAspect="1"/>
          </p:cNvGraphicFramePr>
          <p:nvPr/>
        </p:nvGraphicFramePr>
        <p:xfrm>
          <a:off x="0" y="0"/>
          <a:ext cx="2781300" cy="288925"/>
        </p:xfrm>
        <a:graphic>
          <a:graphicData uri="http://schemas.openxmlformats.org/presentationml/2006/ole">
            <mc:AlternateContent xmlns:mc="http://schemas.openxmlformats.org/markup-compatibility/2006">
              <mc:Choice xmlns:v="urn:schemas-microsoft-com:vml" Requires="v">
                <p:oleObj spid="_x0000_s287783" name="Equation" r:id="rId3" imgW="2781300" imgH="292100" progId="Equation.DSMT4">
                  <p:embed/>
                </p:oleObj>
              </mc:Choice>
              <mc:Fallback>
                <p:oleObj name="Equation" r:id="rId3" imgW="2781300" imgH="2921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81300"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7745" name="Object 1"/>
          <p:cNvGraphicFramePr>
            <a:graphicFrameLocks noChangeAspect="1"/>
          </p:cNvGraphicFramePr>
          <p:nvPr/>
        </p:nvGraphicFramePr>
        <p:xfrm>
          <a:off x="0" y="0"/>
          <a:ext cx="2835275" cy="304800"/>
        </p:xfrm>
        <a:graphic>
          <a:graphicData uri="http://schemas.openxmlformats.org/presentationml/2006/ole">
            <mc:AlternateContent xmlns:mc="http://schemas.openxmlformats.org/markup-compatibility/2006">
              <mc:Choice xmlns:v="urn:schemas-microsoft-com:vml" Requires="v">
                <p:oleObj spid="_x0000_s287784" name="Equation" r:id="rId5" imgW="2832100" imgH="304800" progId="Equation.DSMT4">
                  <p:embed/>
                </p:oleObj>
              </mc:Choice>
              <mc:Fallback>
                <p:oleObj name="Equation" r:id="rId5" imgW="2832100" imgH="304800" progId="Equation.DSMT4">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3527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7747"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07950" algn="l" defTabSz="914400" rtl="0" eaLnBrk="1" fontAlgn="base" latinLnBrk="0" hangingPunct="1">
              <a:lnSpc>
                <a:spcPct val="100000"/>
              </a:lnSpc>
              <a:spcBef>
                <a:spcPct val="0"/>
              </a:spcBef>
              <a:spcAft>
                <a:spcPct val="0"/>
              </a:spcAft>
              <a:buClrTx/>
              <a:buSzTx/>
              <a:buFontTx/>
              <a:buNone/>
              <a:tabLst>
                <a:tab pos="1822450" algn="ctr"/>
                <a:tab pos="3708400" algn="r"/>
              </a:tabLst>
            </a:pPr>
            <a:r>
              <a:rPr kumimoji="0" lang="zh-CN" sz="900" b="0" i="0" u="none" strike="noStrike" cap="none" normalizeH="0" baseline="0" smtClean="0">
                <a:ln>
                  <a:noFill/>
                </a:ln>
                <a:solidFill>
                  <a:schemeClr val="tx1"/>
                </a:solidFill>
                <a:effectLst/>
                <a:latin typeface="黑体" pitchFamily="49" charset="-122"/>
                <a:ea typeface="黑体" pitchFamily="49" charset="-122"/>
                <a:cs typeface="Times New Roman" pitchFamily="18" charset="0"/>
              </a:rPr>
              <a:t>表</a:t>
            </a:r>
            <a:r>
              <a:rPr kumimoji="0" lang="en-US" altLang="zh-CN" sz="900" b="0" i="0" u="none" strike="noStrike" cap="none" normalizeH="0" baseline="0" smtClean="0">
                <a:ln>
                  <a:noFill/>
                </a:ln>
                <a:solidFill>
                  <a:schemeClr val="tx1"/>
                </a:solidFill>
                <a:effectLst/>
                <a:latin typeface="黑体" pitchFamily="49" charset="-122"/>
                <a:ea typeface="黑体" pitchFamily="49" charset="-122"/>
                <a:cs typeface="Times New Roman" pitchFamily="18" charset="0"/>
              </a:rPr>
              <a:t>8-15  </a:t>
            </a:r>
            <a:r>
              <a:rPr kumimoji="0" lang="zh-CN" altLang="en-US" sz="900" b="0" i="0" u="none" strike="noStrike" cap="none" normalizeH="0" baseline="0" smtClean="0">
                <a:ln>
                  <a:noFill/>
                </a:ln>
                <a:solidFill>
                  <a:schemeClr val="tx1"/>
                </a:solidFill>
                <a:effectLst/>
                <a:latin typeface="黑体" pitchFamily="49" charset="-122"/>
                <a:ea typeface="黑体" pitchFamily="49" charset="-122"/>
                <a:cs typeface="Times New Roman" pitchFamily="18" charset="0"/>
              </a:rPr>
              <a:t>分析数据</a:t>
            </a:r>
            <a:endParaRPr kumimoji="0" lang="zh-CN" altLang="en-US" sz="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a:p>
            <a:pPr marL="0" marR="0" lvl="0" indent="107950" algn="l" defTabSz="914400" rtl="0" eaLnBrk="0" fontAlgn="base" latinLnBrk="0" hangingPunct="0">
              <a:lnSpc>
                <a:spcPct val="100000"/>
              </a:lnSpc>
              <a:spcBef>
                <a:spcPct val="0"/>
              </a:spcBef>
              <a:spcAft>
                <a:spcPct val="0"/>
              </a:spcAft>
              <a:buClrTx/>
              <a:buSzTx/>
              <a:buFontTx/>
              <a:buNone/>
              <a:tabLst>
                <a:tab pos="1822450" algn="ctr"/>
                <a:tab pos="3708400" algn="r"/>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287750" name="Picture 6"/>
          <p:cNvPicPr>
            <a:picLocks noChangeAspect="1" noChangeArrowheads="1"/>
          </p:cNvPicPr>
          <p:nvPr/>
        </p:nvPicPr>
        <p:blipFill>
          <a:blip r:embed="rId7" cstate="print"/>
          <a:srcRect/>
          <a:stretch>
            <a:fillRect/>
          </a:stretch>
        </p:blipFill>
        <p:spPr bwMode="auto">
          <a:xfrm>
            <a:off x="227348" y="1412776"/>
            <a:ext cx="11773308" cy="4356484"/>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2" cstate="print"/>
          <a:srcRect/>
          <a:stretch>
            <a:fillRect/>
          </a:stretch>
        </p:blipFill>
        <p:spPr bwMode="auto">
          <a:xfrm>
            <a:off x="281354" y="1520788"/>
            <a:ext cx="11629292" cy="446449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smtClean="0">
                <a:latin typeface="宋体" pitchFamily="2" charset="-122"/>
                <a:ea typeface="宋体" pitchFamily="2" charset="-122"/>
              </a:rPr>
              <a:t>结论：①由于千营运吨天航行作业费用</a:t>
            </a:r>
            <a:r>
              <a:rPr lang="en-US" altLang="zh-CN" i="1" dirty="0" err="1" smtClean="0">
                <a:latin typeface="宋体" pitchFamily="2" charset="-122"/>
                <a:ea typeface="宋体" pitchFamily="2" charset="-122"/>
              </a:rPr>
              <a:t>V</a:t>
            </a:r>
            <a:r>
              <a:rPr lang="en-US" altLang="zh-CN" baseline="-25000" dirty="0" err="1" smtClean="0">
                <a:latin typeface="宋体" pitchFamily="2" charset="-122"/>
                <a:ea typeface="宋体" pitchFamily="2" charset="-122"/>
              </a:rPr>
              <a:t>h</a:t>
            </a:r>
            <a:r>
              <a:rPr lang="zh-CN" altLang="zh-CN" dirty="0" smtClean="0">
                <a:latin typeface="宋体" pitchFamily="2" charset="-122"/>
                <a:ea typeface="宋体" pitchFamily="2" charset="-122"/>
              </a:rPr>
              <a:t>比预算减少</a:t>
            </a:r>
            <a:r>
              <a:rPr lang="en-US" altLang="zh-CN" dirty="0" smtClean="0">
                <a:latin typeface="宋体" pitchFamily="2" charset="-122"/>
                <a:ea typeface="宋体" pitchFamily="2" charset="-122"/>
              </a:rPr>
              <a:t>251</a:t>
            </a:r>
            <a:r>
              <a:rPr lang="zh-CN" altLang="zh-CN" dirty="0" smtClean="0">
                <a:latin typeface="宋体" pitchFamily="2" charset="-122"/>
                <a:ea typeface="宋体" pitchFamily="2" charset="-122"/>
              </a:rPr>
              <a:t>元</a:t>
            </a:r>
            <a:r>
              <a:rPr lang="en-US" altLang="zh-CN" dirty="0" smtClean="0">
                <a:latin typeface="宋体" pitchFamily="2" charset="-122"/>
                <a:ea typeface="宋体" pitchFamily="2" charset="-122"/>
              </a:rPr>
              <a:t>/10</a:t>
            </a:r>
            <a:r>
              <a:rPr lang="en-US" altLang="zh-CN" baseline="30000" dirty="0" smtClean="0">
                <a:latin typeface="宋体" pitchFamily="2" charset="-122"/>
                <a:ea typeface="宋体" pitchFamily="2" charset="-122"/>
              </a:rPr>
              <a:t>3</a:t>
            </a:r>
            <a:r>
              <a:rPr lang="en-US" altLang="zh-CN" dirty="0" smtClean="0">
                <a:latin typeface="宋体" pitchFamily="2" charset="-122"/>
                <a:ea typeface="宋体" pitchFamily="2" charset="-122"/>
              </a:rPr>
              <a:t>t∙d</a:t>
            </a:r>
            <a:r>
              <a:rPr lang="zh-CN" altLang="zh-CN" dirty="0" smtClean="0">
                <a:latin typeface="宋体" pitchFamily="2" charset="-122"/>
                <a:ea typeface="宋体" pitchFamily="2" charset="-122"/>
              </a:rPr>
              <a:t>，使得单位成本航行作业费用比预算减少</a:t>
            </a:r>
            <a:r>
              <a:rPr lang="en-US" altLang="zh-CN" dirty="0" smtClean="0">
                <a:latin typeface="宋体" pitchFamily="2" charset="-122"/>
                <a:ea typeface="宋体" pitchFamily="2" charset="-122"/>
              </a:rPr>
              <a:t>4.79</a:t>
            </a:r>
            <a:r>
              <a:rPr lang="zh-CN" altLang="zh-CN" dirty="0" smtClean="0">
                <a:latin typeface="宋体" pitchFamily="2" charset="-122"/>
                <a:ea typeface="宋体" pitchFamily="2" charset="-122"/>
              </a:rPr>
              <a:t>元</a:t>
            </a:r>
            <a:r>
              <a:rPr lang="en-US" altLang="zh-CN" dirty="0" smtClean="0">
                <a:latin typeface="宋体" pitchFamily="2" charset="-122"/>
                <a:ea typeface="宋体" pitchFamily="2" charset="-122"/>
              </a:rPr>
              <a:t>/10</a:t>
            </a:r>
            <a:r>
              <a:rPr lang="en-US" altLang="zh-CN" baseline="30000" dirty="0" smtClean="0">
                <a:latin typeface="宋体" pitchFamily="2" charset="-122"/>
                <a:ea typeface="宋体" pitchFamily="2" charset="-122"/>
              </a:rPr>
              <a:t>3</a:t>
            </a:r>
            <a:r>
              <a:rPr lang="en-US" altLang="zh-CN" dirty="0" smtClean="0">
                <a:latin typeface="宋体" pitchFamily="2" charset="-122"/>
                <a:ea typeface="宋体" pitchFamily="2" charset="-122"/>
              </a:rPr>
              <a:t>t</a:t>
            </a:r>
            <a:r>
              <a:rPr lang="zh-CN" altLang="zh-CN" dirty="0" smtClean="0">
                <a:latin typeface="宋体" pitchFamily="2" charset="-122"/>
                <a:ea typeface="宋体" pitchFamily="2" charset="-122"/>
              </a:rPr>
              <a:t>·</a:t>
            </a:r>
            <a:r>
              <a:rPr lang="en-US" altLang="zh-CN" dirty="0" smtClean="0">
                <a:latin typeface="宋体" pitchFamily="2" charset="-122"/>
                <a:ea typeface="宋体" pitchFamily="2" charset="-122"/>
              </a:rPr>
              <a:t>n mile</a:t>
            </a:r>
            <a:r>
              <a:rPr lang="zh-CN" altLang="zh-CN" dirty="0" smtClean="0">
                <a:latin typeface="宋体" pitchFamily="2" charset="-122"/>
                <a:ea typeface="宋体" pitchFamily="2" charset="-122"/>
              </a:rPr>
              <a:t>；②由于平均航行速度</a:t>
            </a:r>
            <a:r>
              <a:rPr lang="en-US" altLang="zh-CN" i="1" dirty="0" smtClean="0">
                <a:latin typeface="宋体" pitchFamily="2" charset="-122"/>
                <a:ea typeface="宋体" pitchFamily="2" charset="-122"/>
              </a:rPr>
              <a:t>l</a:t>
            </a:r>
            <a:r>
              <a:rPr lang="zh-CN" altLang="zh-CN" dirty="0" smtClean="0">
                <a:latin typeface="宋体" pitchFamily="2" charset="-122"/>
                <a:ea typeface="宋体" pitchFamily="2" charset="-122"/>
              </a:rPr>
              <a:t>增加</a:t>
            </a:r>
            <a:r>
              <a:rPr lang="en-US" altLang="zh-CN" dirty="0" smtClean="0">
                <a:latin typeface="宋体" pitchFamily="2" charset="-122"/>
                <a:ea typeface="宋体" pitchFamily="2" charset="-122"/>
              </a:rPr>
              <a:t>10 n mile/d</a:t>
            </a:r>
            <a:r>
              <a:rPr lang="zh-CN" altLang="zh-CN" dirty="0" smtClean="0">
                <a:latin typeface="宋体" pitchFamily="2" charset="-122"/>
                <a:ea typeface="宋体" pitchFamily="2" charset="-122"/>
              </a:rPr>
              <a:t>，使得单位成本航行作业费用比预算减少</a:t>
            </a:r>
            <a:r>
              <a:rPr lang="en-US" altLang="zh-CN" dirty="0" smtClean="0">
                <a:latin typeface="宋体" pitchFamily="2" charset="-122"/>
                <a:ea typeface="宋体" pitchFamily="2" charset="-122"/>
              </a:rPr>
              <a:t>1.71</a:t>
            </a:r>
            <a:r>
              <a:rPr lang="zh-CN" altLang="zh-CN" dirty="0" smtClean="0">
                <a:latin typeface="宋体" pitchFamily="2" charset="-122"/>
                <a:ea typeface="宋体" pitchFamily="2" charset="-122"/>
              </a:rPr>
              <a:t>元</a:t>
            </a:r>
            <a:r>
              <a:rPr lang="en-US" altLang="zh-CN" dirty="0" smtClean="0">
                <a:latin typeface="宋体" pitchFamily="2" charset="-122"/>
                <a:ea typeface="宋体" pitchFamily="2" charset="-122"/>
              </a:rPr>
              <a:t>/10</a:t>
            </a:r>
            <a:r>
              <a:rPr lang="en-US" altLang="zh-CN" baseline="30000" dirty="0" smtClean="0">
                <a:latin typeface="宋体" pitchFamily="2" charset="-122"/>
                <a:ea typeface="宋体" pitchFamily="2" charset="-122"/>
              </a:rPr>
              <a:t>3</a:t>
            </a:r>
            <a:r>
              <a:rPr lang="en-US" altLang="zh-CN" dirty="0" smtClean="0">
                <a:latin typeface="宋体" pitchFamily="2" charset="-122"/>
                <a:ea typeface="宋体" pitchFamily="2" charset="-122"/>
              </a:rPr>
              <a:t>t</a:t>
            </a:r>
            <a:r>
              <a:rPr lang="zh-CN" altLang="zh-CN" dirty="0" smtClean="0">
                <a:latin typeface="宋体" pitchFamily="2" charset="-122"/>
                <a:ea typeface="宋体" pitchFamily="2" charset="-122"/>
              </a:rPr>
              <a:t>·</a:t>
            </a:r>
            <a:r>
              <a:rPr lang="en-US" altLang="zh-CN" dirty="0" smtClean="0">
                <a:latin typeface="宋体" pitchFamily="2" charset="-122"/>
                <a:ea typeface="宋体" pitchFamily="2" charset="-122"/>
              </a:rPr>
              <a:t>n mile</a:t>
            </a:r>
            <a:r>
              <a:rPr lang="zh-CN" altLang="zh-CN" dirty="0" smtClean="0">
                <a:latin typeface="宋体" pitchFamily="2" charset="-122"/>
                <a:ea typeface="宋体" pitchFamily="2" charset="-122"/>
              </a:rPr>
              <a:t>；③由于航行率</a:t>
            </a:r>
            <a:r>
              <a:rPr lang="en-US" altLang="zh-CN" i="1" dirty="0" smtClean="0">
                <a:latin typeface="宋体" pitchFamily="2" charset="-122"/>
                <a:ea typeface="宋体" pitchFamily="2" charset="-122"/>
              </a:rPr>
              <a:t>α</a:t>
            </a:r>
            <a:r>
              <a:rPr lang="zh-CN" altLang="zh-CN" dirty="0" smtClean="0">
                <a:latin typeface="宋体" pitchFamily="2" charset="-122"/>
                <a:ea typeface="宋体" pitchFamily="2" charset="-122"/>
              </a:rPr>
              <a:t>减少</a:t>
            </a:r>
            <a:r>
              <a:rPr lang="en-US" altLang="zh-CN" dirty="0" smtClean="0">
                <a:latin typeface="宋体" pitchFamily="2" charset="-122"/>
                <a:ea typeface="宋体" pitchFamily="2" charset="-122"/>
              </a:rPr>
              <a:t>10%</a:t>
            </a:r>
            <a:r>
              <a:rPr lang="zh-CN" altLang="zh-CN" dirty="0" smtClean="0">
                <a:latin typeface="宋体" pitchFamily="2" charset="-122"/>
                <a:ea typeface="宋体" pitchFamily="2" charset="-122"/>
              </a:rPr>
              <a:t>，使得单位成本航行作业费用比预算增加</a:t>
            </a:r>
            <a:r>
              <a:rPr lang="en-US" altLang="zh-CN" dirty="0" smtClean="0">
                <a:latin typeface="宋体" pitchFamily="2" charset="-122"/>
                <a:ea typeface="宋体" pitchFamily="2" charset="-122"/>
              </a:rPr>
              <a:t>6.00</a:t>
            </a:r>
            <a:r>
              <a:rPr lang="zh-CN" altLang="zh-CN" dirty="0" smtClean="0">
                <a:latin typeface="宋体" pitchFamily="2" charset="-122"/>
                <a:ea typeface="宋体" pitchFamily="2" charset="-122"/>
              </a:rPr>
              <a:t>元</a:t>
            </a:r>
            <a:r>
              <a:rPr lang="en-US" altLang="zh-CN" dirty="0" smtClean="0">
                <a:latin typeface="宋体" pitchFamily="2" charset="-122"/>
                <a:ea typeface="宋体" pitchFamily="2" charset="-122"/>
              </a:rPr>
              <a:t>/10</a:t>
            </a:r>
            <a:r>
              <a:rPr lang="en-US" altLang="zh-CN" baseline="30000" dirty="0" smtClean="0">
                <a:latin typeface="宋体" pitchFamily="2" charset="-122"/>
                <a:ea typeface="宋体" pitchFamily="2" charset="-122"/>
              </a:rPr>
              <a:t>3</a:t>
            </a:r>
            <a:r>
              <a:rPr lang="en-US" altLang="zh-CN" dirty="0" smtClean="0">
                <a:latin typeface="宋体" pitchFamily="2" charset="-122"/>
                <a:ea typeface="宋体" pitchFamily="2" charset="-122"/>
              </a:rPr>
              <a:t>t</a:t>
            </a:r>
            <a:r>
              <a:rPr lang="zh-CN" altLang="zh-CN" dirty="0" smtClean="0">
                <a:latin typeface="宋体" pitchFamily="2" charset="-122"/>
                <a:ea typeface="宋体" pitchFamily="2" charset="-122"/>
              </a:rPr>
              <a:t>·</a:t>
            </a:r>
            <a:r>
              <a:rPr lang="en-US" altLang="zh-CN" dirty="0" smtClean="0">
                <a:latin typeface="宋体" pitchFamily="2" charset="-122"/>
                <a:ea typeface="宋体" pitchFamily="2" charset="-122"/>
              </a:rPr>
              <a:t>n mile</a:t>
            </a:r>
            <a:r>
              <a:rPr lang="zh-CN" altLang="zh-CN" dirty="0" smtClean="0">
                <a:latin typeface="宋体" pitchFamily="2" charset="-122"/>
                <a:ea typeface="宋体" pitchFamily="2" charset="-122"/>
              </a:rPr>
              <a:t>；④可对航行率</a:t>
            </a:r>
            <a:r>
              <a:rPr lang="en-US" altLang="zh-CN" i="1" dirty="0" smtClean="0">
                <a:latin typeface="宋体" pitchFamily="2" charset="-122"/>
                <a:ea typeface="宋体" pitchFamily="2" charset="-122"/>
              </a:rPr>
              <a:t>α</a:t>
            </a:r>
            <a:r>
              <a:rPr lang="zh-CN" altLang="zh-CN" dirty="0" smtClean="0">
                <a:latin typeface="宋体" pitchFamily="2" charset="-122"/>
                <a:ea typeface="宋体" pitchFamily="2" charset="-122"/>
              </a:rPr>
              <a:t>做深入因素分析。</a:t>
            </a:r>
            <a:endParaRPr lang="zh-CN" altLang="en-US" dirty="0">
              <a:latin typeface="宋体" pitchFamily="2" charset="-122"/>
              <a:ea typeface="宋体" pitchFamily="2" charset="-122"/>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chor="ctr"/>
          <a:lstStyle/>
          <a:p>
            <a:r>
              <a:rPr lang="en-US" altLang="zh-CN" dirty="0" smtClean="0"/>
              <a:t>2</a:t>
            </a:r>
            <a:r>
              <a:rPr lang="zh-CN" altLang="zh-CN" dirty="0" smtClean="0"/>
              <a:t>．单位成本装卸作业费用实际数与预算数之差的因素分析</a:t>
            </a:r>
          </a:p>
          <a:p>
            <a:r>
              <a:rPr lang="zh-CN" altLang="zh-CN" dirty="0" smtClean="0"/>
              <a:t>将分析数据加以整理，见表</a:t>
            </a:r>
            <a:r>
              <a:rPr lang="en-US" altLang="zh-CN" dirty="0" smtClean="0"/>
              <a:t>8-17</a:t>
            </a:r>
            <a:r>
              <a:rPr lang="zh-CN" altLang="zh-CN" dirty="0" smtClean="0"/>
              <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9" name="Picture 5"/>
          <p:cNvPicPr>
            <a:picLocks noChangeAspect="1" noChangeArrowheads="1"/>
          </p:cNvPicPr>
          <p:nvPr/>
        </p:nvPicPr>
        <p:blipFill>
          <a:blip r:embed="rId2" cstate="print"/>
          <a:srcRect/>
          <a:stretch>
            <a:fillRect/>
          </a:stretch>
        </p:blipFill>
        <p:spPr bwMode="auto">
          <a:xfrm>
            <a:off x="263352" y="1520788"/>
            <a:ext cx="11557284" cy="428447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4"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5360" y="2024844"/>
            <a:ext cx="11521280" cy="324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zh-CN" dirty="0" smtClean="0"/>
              <a:t>结论：</a:t>
            </a:r>
            <a:r>
              <a:rPr lang="en-US" altLang="zh-CN" dirty="0" smtClean="0"/>
              <a:t>①</a:t>
            </a:r>
            <a:r>
              <a:rPr lang="zh-CN" altLang="zh-CN" dirty="0" smtClean="0"/>
              <a:t>由于平均运距</a:t>
            </a:r>
            <a:r>
              <a:rPr lang="en-US" altLang="zh-CN" i="1" dirty="0" smtClean="0"/>
              <a:t>R</a:t>
            </a:r>
            <a:r>
              <a:rPr lang="zh-CN" altLang="zh-CN" dirty="0" smtClean="0"/>
              <a:t>比预算增加</a:t>
            </a:r>
            <a:r>
              <a:rPr lang="en-US" altLang="zh-CN" dirty="0" smtClean="0"/>
              <a:t>30 n mile</a:t>
            </a:r>
            <a:r>
              <a:rPr lang="zh-CN" altLang="zh-CN" dirty="0" smtClean="0"/>
              <a:t>，使单位成本装卸作业费用比预算减少</a:t>
            </a:r>
            <a:r>
              <a:rPr lang="en-US" altLang="zh-CN" dirty="0" smtClean="0"/>
              <a:t>0.76</a:t>
            </a:r>
            <a:r>
              <a:rPr lang="zh-CN" altLang="zh-CN" dirty="0" smtClean="0"/>
              <a:t>元</a:t>
            </a:r>
            <a:r>
              <a:rPr lang="en-US" altLang="zh-CN" dirty="0" smtClean="0"/>
              <a:t>/10</a:t>
            </a:r>
            <a:r>
              <a:rPr lang="en-US" altLang="zh-CN" baseline="30000" dirty="0" smtClean="0"/>
              <a:t>3</a:t>
            </a:r>
            <a:r>
              <a:rPr lang="en-US" altLang="zh-CN" dirty="0" smtClean="0"/>
              <a:t>t·n mile</a:t>
            </a:r>
            <a:r>
              <a:rPr lang="zh-CN" altLang="zh-CN" dirty="0" smtClean="0"/>
              <a:t>；</a:t>
            </a:r>
            <a:r>
              <a:rPr lang="en-US" altLang="zh-CN" dirty="0" smtClean="0"/>
              <a:t>②</a:t>
            </a:r>
            <a:r>
              <a:rPr lang="zh-CN" altLang="zh-CN" dirty="0" smtClean="0"/>
              <a:t>由于千吨货物装卸作业费用</a:t>
            </a:r>
            <a:r>
              <a:rPr lang="en-US" altLang="zh-CN" i="1" dirty="0" smtClean="0"/>
              <a:t>V</a:t>
            </a:r>
            <a:r>
              <a:rPr lang="en-US" altLang="zh-CN" baseline="-25000" dirty="0" smtClean="0"/>
              <a:t>z</a:t>
            </a:r>
            <a:r>
              <a:rPr lang="zh-CN" altLang="zh-CN" dirty="0" smtClean="0"/>
              <a:t>比预算增加</a:t>
            </a:r>
            <a:r>
              <a:rPr lang="en-US" altLang="zh-CN" dirty="0" smtClean="0"/>
              <a:t>1053</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，使得单位成本装卸作业费用比预算增加</a:t>
            </a:r>
            <a:r>
              <a:rPr lang="en-US" altLang="zh-CN" dirty="0" smtClean="0"/>
              <a:t>1.67</a:t>
            </a:r>
            <a:r>
              <a:rPr lang="zh-CN" altLang="zh-CN" dirty="0" smtClean="0"/>
              <a:t>元</a:t>
            </a:r>
            <a:r>
              <a:rPr lang="en-US" altLang="zh-CN" dirty="0" smtClean="0"/>
              <a:t>/10</a:t>
            </a:r>
            <a:r>
              <a:rPr lang="en-US" altLang="zh-CN" baseline="30000" dirty="0" smtClean="0"/>
              <a:t>3</a:t>
            </a:r>
            <a:r>
              <a:rPr lang="en-US" altLang="zh-CN" dirty="0" smtClean="0"/>
              <a:t>t·n mile</a:t>
            </a:r>
            <a:r>
              <a:rPr lang="zh-CN" altLang="zh-CN" dirty="0" smtClean="0"/>
              <a:t>；③可对千吨货物装卸作业费用</a:t>
            </a:r>
            <a:r>
              <a:rPr lang="en-US" altLang="zh-CN" i="1" dirty="0" smtClean="0"/>
              <a:t>V</a:t>
            </a:r>
            <a:r>
              <a:rPr lang="en-US" altLang="zh-CN" baseline="-25000" dirty="0" smtClean="0"/>
              <a:t>z</a:t>
            </a:r>
            <a:r>
              <a:rPr lang="zh-CN" altLang="zh-CN" dirty="0" smtClean="0"/>
              <a:t>做深入分析。</a:t>
            </a: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3" name="Picture 5" descr="201306142246352713724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752" y="944724"/>
            <a:ext cx="9768788" cy="52925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7" name="标题 6"/>
          <p:cNvSpPr>
            <a:spLocks noGrp="1"/>
          </p:cNvSpPr>
          <p:nvPr>
            <p:ph type="title"/>
          </p:nvPr>
        </p:nvSpPr>
        <p:spPr>
          <a:xfrm>
            <a:off x="1102176" y="5592688"/>
            <a:ext cx="6541996" cy="428600"/>
          </a:xfrm>
        </p:spPr>
        <p:txBody>
          <a:bodyPr>
            <a:normAutofit fontScale="90000"/>
          </a:bodyPr>
          <a:lstStyle/>
          <a:p>
            <a:r>
              <a:rPr lang="zh-CN" altLang="en-US" dirty="0" smtClean="0">
                <a:solidFill>
                  <a:schemeClr val="bg1"/>
                </a:solidFill>
              </a:rPr>
              <a:t>我国第一艘</a:t>
            </a:r>
            <a:r>
              <a:rPr lang="en-US" altLang="zh-CN" dirty="0" smtClean="0">
                <a:solidFill>
                  <a:schemeClr val="bg1"/>
                </a:solidFill>
              </a:rPr>
              <a:t>30</a:t>
            </a:r>
            <a:r>
              <a:rPr lang="zh-CN" altLang="en-US" dirty="0" smtClean="0">
                <a:solidFill>
                  <a:schemeClr val="bg1"/>
                </a:solidFill>
              </a:rPr>
              <a:t>万吨级超大型原油船</a:t>
            </a:r>
            <a:r>
              <a:rPr lang="en-US" altLang="zh-CN" dirty="0" smtClean="0">
                <a:solidFill>
                  <a:schemeClr val="bg1"/>
                </a:solidFill>
              </a:rPr>
              <a:t>——</a:t>
            </a:r>
            <a:r>
              <a:rPr lang="zh-CN" altLang="en-US" dirty="0" smtClean="0">
                <a:solidFill>
                  <a:schemeClr val="bg1"/>
                </a:solidFill>
              </a:rPr>
              <a:t>德尔瓦号</a:t>
            </a:r>
            <a:endParaRPr lang="zh-CN" alt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3</a:t>
            </a:r>
            <a:r>
              <a:rPr lang="zh-CN" altLang="zh-CN" dirty="0" smtClean="0"/>
              <a:t>．单位成本停泊作业费用实际数与预算数之差的因素分析</a:t>
            </a:r>
          </a:p>
          <a:p>
            <a:r>
              <a:rPr lang="zh-CN" altLang="zh-CN" dirty="0" smtClean="0"/>
              <a:t>将分析数据加以整理，见表</a:t>
            </a:r>
            <a:r>
              <a:rPr lang="en-US" altLang="zh-CN" dirty="0" smtClean="0"/>
              <a:t>8-19</a:t>
            </a:r>
            <a:r>
              <a:rPr lang="zh-CN" altLang="zh-CN" dirty="0" smtClean="0"/>
              <a: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41394" y="1664804"/>
            <a:ext cx="10909212" cy="41116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99356" y="1916832"/>
            <a:ext cx="11377264"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pPr>
            <a:r>
              <a:rPr kumimoji="0" 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结论：</a:t>
            </a:r>
            <a:r>
              <a:rPr kumimoji="0" lang="zh-CN" sz="1000" b="1" i="0" u="none" strike="noStrike" cap="none" normalizeH="0" baseline="0" smtClean="0">
                <a:ln>
                  <a:noFill/>
                </a:ln>
                <a:solidFill>
                  <a:schemeClr val="tx1"/>
                </a:solidFill>
                <a:effectLst/>
                <a:latin typeface="Times New Roman" pitchFamily="18" charset="0"/>
                <a:ea typeface="宋体" pitchFamily="2" charset="-122"/>
                <a:cs typeface="宋体" pitchFamily="2" charset="-122"/>
              </a:rPr>
              <a:t>①</a:t>
            </a:r>
            <a:r>
              <a:rPr kumimoji="0" 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由于平均运距</a:t>
            </a:r>
            <a:r>
              <a:rPr kumimoji="0" lang="en-US" altLang="zh-CN" sz="10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增加</a:t>
            </a:r>
            <a:r>
              <a:rPr kumimoji="0" lang="en-US" altLang="zh-CN" sz="1000" b="1"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30 n mile</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，使单位成本停泊作业费用比预算减少</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0.90</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元</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0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t</a:t>
            </a:r>
            <a:r>
              <a:rPr kumimoji="0" lang="en-US" altLang="zh-CN" sz="1000" b="1" i="0" u="none" strike="noStrike" cap="none" normalizeH="0" baseline="0" smtClean="0">
                <a:ln>
                  <a:noFill/>
                </a:ln>
                <a:solidFill>
                  <a:schemeClr val="tx1"/>
                </a:solidFill>
                <a:effectLst/>
                <a:latin typeface="Arial"/>
                <a:ea typeface="宋体" pitchFamily="2" charset="-122"/>
                <a:cs typeface="Times New Roman" pitchFamily="18" charset="0"/>
              </a:rPr>
              <a:t>·</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 mile</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宋体" pitchFamily="2" charset="-122"/>
              </a:rPr>
              <a:t>②</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由于千吨货物停泊作业费用</a:t>
            </a:r>
            <a:r>
              <a:rPr kumimoji="0" lang="en-US" altLang="zh-CN" sz="10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V</a:t>
            </a:r>
            <a:r>
              <a:rPr kumimoji="0" lang="en-US" altLang="zh-CN" sz="10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t</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增加</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624</a:t>
            </a:r>
            <a:r>
              <a:rPr kumimoji="0" lang="zh-CN" altLang="en-US" sz="1000" b="1"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元</a:t>
            </a:r>
            <a:r>
              <a:rPr kumimoji="0" lang="en-US" altLang="zh-CN" sz="1000" b="1"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/10</a:t>
            </a:r>
            <a:r>
              <a:rPr kumimoji="0" lang="en-US" altLang="zh-CN" sz="1000" b="1" i="0" u="none" strike="noStrike" cap="none" normalizeH="0" baseline="30000" smtClean="0">
                <a:ln>
                  <a:noFill/>
                </a:ln>
                <a:solidFill>
                  <a:srgbClr val="000000"/>
                </a:solidFill>
                <a:effectLst/>
                <a:latin typeface="Times New Roman" pitchFamily="18" charset="0"/>
                <a:ea typeface="宋体" pitchFamily="2" charset="-122"/>
                <a:cs typeface="Times New Roman" pitchFamily="18" charset="0"/>
              </a:rPr>
              <a:t>3</a:t>
            </a:r>
            <a:r>
              <a:rPr kumimoji="0" lang="en-US" altLang="zh-CN" sz="1000" b="1"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t</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，使得单位成本停泊作业费用比预算增加</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0.99</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元</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0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t</a:t>
            </a:r>
            <a:r>
              <a:rPr kumimoji="0" lang="en-US" altLang="zh-CN" sz="1000" b="1" i="0" u="none" strike="noStrike" cap="none" normalizeH="0" baseline="0" smtClean="0">
                <a:ln>
                  <a:noFill/>
                </a:ln>
                <a:solidFill>
                  <a:schemeClr val="tx1"/>
                </a:solidFill>
                <a:effectLst/>
                <a:latin typeface="Arial"/>
                <a:ea typeface="宋体" pitchFamily="2" charset="-122"/>
                <a:cs typeface="Times New Roman" pitchFamily="18" charset="0"/>
              </a:rPr>
              <a:t>·</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 mile</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；③可对千吨货物停泊作业费用</a:t>
            </a:r>
            <a:r>
              <a:rPr kumimoji="0" lang="en-US" altLang="zh-CN" sz="10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V</a:t>
            </a:r>
            <a:r>
              <a:rPr kumimoji="0" lang="en-US" altLang="zh-CN" sz="10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t</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做深入因素分析。</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40994"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pPr>
            <a:r>
              <a:rPr kumimoji="0" 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结论：</a:t>
            </a:r>
            <a:r>
              <a:rPr kumimoji="0" lang="zh-CN" sz="1000" b="1" i="0" u="none" strike="noStrike" cap="none" normalizeH="0" baseline="0" smtClean="0">
                <a:ln>
                  <a:noFill/>
                </a:ln>
                <a:solidFill>
                  <a:schemeClr val="tx1"/>
                </a:solidFill>
                <a:effectLst/>
                <a:latin typeface="Times New Roman" pitchFamily="18" charset="0"/>
                <a:ea typeface="宋体" pitchFamily="2" charset="-122"/>
                <a:cs typeface="宋体" pitchFamily="2" charset="-122"/>
              </a:rPr>
              <a:t>①</a:t>
            </a:r>
            <a:r>
              <a:rPr kumimoji="0" 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由于平均运距</a:t>
            </a:r>
            <a:r>
              <a:rPr kumimoji="0" lang="en-US" altLang="zh-CN" sz="10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增加</a:t>
            </a:r>
            <a:r>
              <a:rPr kumimoji="0" lang="en-US" altLang="zh-CN" sz="1000" b="1"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30 n mile</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，使单位成本停泊作业费用比预算减少</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0.90</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元</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0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t</a:t>
            </a:r>
            <a:r>
              <a:rPr kumimoji="0" lang="en-US" altLang="zh-CN" sz="1000" b="1" i="0" u="none" strike="noStrike" cap="none" normalizeH="0" baseline="0" smtClean="0">
                <a:ln>
                  <a:noFill/>
                </a:ln>
                <a:solidFill>
                  <a:schemeClr val="tx1"/>
                </a:solidFill>
                <a:effectLst/>
                <a:latin typeface="Arial"/>
                <a:ea typeface="宋体" pitchFamily="2" charset="-122"/>
                <a:cs typeface="Times New Roman" pitchFamily="18" charset="0"/>
              </a:rPr>
              <a:t>·</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 mile</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宋体" pitchFamily="2" charset="-122"/>
              </a:rPr>
              <a:t>②</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由于千吨货物停泊作业费用</a:t>
            </a:r>
            <a:r>
              <a:rPr kumimoji="0" lang="en-US" altLang="zh-CN" sz="10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V</a:t>
            </a:r>
            <a:r>
              <a:rPr kumimoji="0" lang="en-US" altLang="zh-CN" sz="10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t</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增加</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624</a:t>
            </a:r>
            <a:r>
              <a:rPr kumimoji="0" lang="zh-CN" altLang="en-US" sz="1000" b="1"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元</a:t>
            </a:r>
            <a:r>
              <a:rPr kumimoji="0" lang="en-US" altLang="zh-CN" sz="1000" b="1"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/10</a:t>
            </a:r>
            <a:r>
              <a:rPr kumimoji="0" lang="en-US" altLang="zh-CN" sz="1000" b="1" i="0" u="none" strike="noStrike" cap="none" normalizeH="0" baseline="30000" smtClean="0">
                <a:ln>
                  <a:noFill/>
                </a:ln>
                <a:solidFill>
                  <a:srgbClr val="000000"/>
                </a:solidFill>
                <a:effectLst/>
                <a:latin typeface="Times New Roman" pitchFamily="18" charset="0"/>
                <a:ea typeface="宋体" pitchFamily="2" charset="-122"/>
                <a:cs typeface="Times New Roman" pitchFamily="18" charset="0"/>
              </a:rPr>
              <a:t>3</a:t>
            </a:r>
            <a:r>
              <a:rPr kumimoji="0" lang="en-US" altLang="zh-CN" sz="1000" b="1"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t</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，使得单位成本停泊作业费用比预算增加</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0.99</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元</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0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t</a:t>
            </a:r>
            <a:r>
              <a:rPr kumimoji="0" lang="en-US" altLang="zh-CN" sz="1000" b="1" i="0" u="none" strike="noStrike" cap="none" normalizeH="0" baseline="0" smtClean="0">
                <a:ln>
                  <a:noFill/>
                </a:ln>
                <a:solidFill>
                  <a:schemeClr val="tx1"/>
                </a:solidFill>
                <a:effectLst/>
                <a:latin typeface="Arial"/>
                <a:ea typeface="宋体" pitchFamily="2" charset="-122"/>
                <a:cs typeface="Times New Roman" pitchFamily="18" charset="0"/>
              </a:rPr>
              <a:t>·</a:t>
            </a:r>
            <a:r>
              <a:rPr kumimoji="0" lang="en-US" altLang="zh-CN"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 mile</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；③可对千吨货物停泊作业费用</a:t>
            </a:r>
            <a:r>
              <a:rPr kumimoji="0" lang="en-US" altLang="zh-CN" sz="10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V</a:t>
            </a:r>
            <a:r>
              <a:rPr kumimoji="0" lang="en-US" altLang="zh-CN" sz="10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t</a:t>
            </a:r>
            <a:r>
              <a:rPr kumimoji="0" lang="zh-CN" altLang="en-US" sz="1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做深入因素分析。</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 name="标题 3"/>
          <p:cNvSpPr>
            <a:spLocks noGrp="1"/>
          </p:cNvSpPr>
          <p:nvPr>
            <p:ph type="title"/>
          </p:nvPr>
        </p:nvSpPr>
        <p:spPr/>
        <p:txBody>
          <a:bodyPr/>
          <a:lstStyle/>
          <a:p>
            <a:r>
              <a:rPr lang="zh-CN" altLang="zh-CN" dirty="0" smtClean="0"/>
              <a:t>结论：①由于平均运距</a:t>
            </a:r>
            <a:r>
              <a:rPr lang="en-US" altLang="zh-CN" i="1" dirty="0" smtClean="0"/>
              <a:t>R</a:t>
            </a:r>
            <a:r>
              <a:rPr lang="zh-CN" altLang="zh-CN" dirty="0" smtClean="0"/>
              <a:t>增加</a:t>
            </a:r>
            <a:r>
              <a:rPr lang="en-US" altLang="zh-CN" dirty="0" smtClean="0"/>
              <a:t>30 n mile</a:t>
            </a:r>
            <a:r>
              <a:rPr lang="zh-CN" altLang="zh-CN" dirty="0" smtClean="0"/>
              <a:t>，使单位成本停泊作业费用比预算减少</a:t>
            </a:r>
            <a:r>
              <a:rPr lang="en-US" altLang="zh-CN" dirty="0" smtClean="0"/>
              <a:t>0.90</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a:t>
            </a:r>
            <a:r>
              <a:rPr lang="en-US" altLang="zh-CN" dirty="0" smtClean="0"/>
              <a:t>n mile</a:t>
            </a:r>
            <a:r>
              <a:rPr lang="zh-CN" altLang="zh-CN" dirty="0" smtClean="0"/>
              <a:t>；②由于千吨货物停泊作业费用</a:t>
            </a:r>
            <a:r>
              <a:rPr lang="en-US" altLang="zh-CN" i="1" dirty="0" err="1" smtClean="0"/>
              <a:t>V</a:t>
            </a:r>
            <a:r>
              <a:rPr lang="en-US" altLang="zh-CN" baseline="-25000" dirty="0" err="1" smtClean="0"/>
              <a:t>t</a:t>
            </a:r>
            <a:r>
              <a:rPr lang="zh-CN" altLang="zh-CN" dirty="0" smtClean="0"/>
              <a:t>增加</a:t>
            </a:r>
            <a:r>
              <a:rPr lang="en-US" altLang="zh-CN" dirty="0" smtClean="0"/>
              <a:t>624</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，使得单位成本停泊作业费用比预算增加</a:t>
            </a:r>
            <a:r>
              <a:rPr lang="en-US" altLang="zh-CN" dirty="0" smtClean="0"/>
              <a:t>0.99</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a:t>
            </a:r>
            <a:r>
              <a:rPr lang="en-US" altLang="zh-CN" dirty="0" smtClean="0"/>
              <a:t>n mile</a:t>
            </a:r>
            <a:r>
              <a:rPr lang="zh-CN" altLang="zh-CN" dirty="0" smtClean="0"/>
              <a:t>；③可对千吨货物停泊作业费用</a:t>
            </a:r>
            <a:r>
              <a:rPr lang="en-US" altLang="zh-CN" i="1" dirty="0" err="1" smtClean="0"/>
              <a:t>V</a:t>
            </a:r>
            <a:r>
              <a:rPr lang="en-US" altLang="zh-CN" baseline="-25000" dirty="0" err="1" smtClean="0"/>
              <a:t>t</a:t>
            </a:r>
            <a:r>
              <a:rPr lang="zh-CN" altLang="zh-CN" dirty="0" smtClean="0"/>
              <a:t>做深入因素分析。</a:t>
            </a:r>
            <a:endParaRPr lang="zh-CN" alt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4</a:t>
            </a:r>
            <a:r>
              <a:rPr lang="zh-CN" altLang="zh-CN" dirty="0" smtClean="0"/>
              <a:t>．分析结果的汇总</a:t>
            </a:r>
          </a:p>
          <a:p>
            <a:r>
              <a:rPr lang="zh-CN" altLang="zh-CN" dirty="0" smtClean="0"/>
              <a:t>为反映分析全貌，可将上述分析结果加以汇总，见表</a:t>
            </a:r>
            <a:r>
              <a:rPr lang="en-US" altLang="zh-CN" dirty="0" smtClean="0"/>
              <a:t>8-21</a:t>
            </a:r>
            <a:r>
              <a:rPr lang="zh-CN" altLang="zh-CN" dirty="0" smtClean="0"/>
              <a:t>。</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9"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5360" y="1556792"/>
            <a:ext cx="11377264" cy="37804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normAutofit fontScale="85000" lnSpcReduction="20000"/>
          </a:bodyPr>
          <a:lstStyle/>
          <a:p>
            <a:r>
              <a:rPr lang="zh-CN" altLang="zh-CN" dirty="0" smtClean="0"/>
              <a:t>综上所述，海运单位成本实际数脱离预算数的影响因素可归结为两类：一类是船舶运用效率因素（即：航行率、平均航行速度、平均载重量利用率、平均运距等），另一类是航运各项作业费用因素（即：千营运吨天航行作业费用、千吨货物装卸作业费用、千吨货物停泊作业费用等）。</a:t>
            </a:r>
          </a:p>
          <a:p>
            <a:r>
              <a:rPr lang="zh-CN" altLang="zh-CN" dirty="0" smtClean="0"/>
              <a:t>在上述分析的基础上，还应对这些因素进行详尽的溯源性的深层分析。特别是那些对单位成本影响较大的因素要做重点分析。</a:t>
            </a:r>
            <a:endParaRPr lang="zh-CN" altLang="en-US" dirty="0"/>
          </a:p>
        </p:txBody>
      </p:sp>
      <p:sp>
        <p:nvSpPr>
          <p:cNvPr id="4" name="标题 3"/>
          <p:cNvSpPr>
            <a:spLocks noGrp="1"/>
          </p:cNvSpPr>
          <p:nvPr>
            <p:ph type="ctrTitle" idx="4294967295"/>
          </p:nvPr>
        </p:nvSpPr>
        <p:spPr>
          <a:xfrm>
            <a:off x="1489075" y="945133"/>
            <a:ext cx="9213850" cy="611659"/>
          </a:xfrm>
        </p:spPr>
        <p:txBody>
          <a:bodyPr>
            <a:normAutofit/>
          </a:bodyPr>
          <a:lstStyle/>
          <a:p>
            <a:pPr algn="ctr"/>
            <a:r>
              <a:rPr lang="zh-CN" altLang="zh-CN" dirty="0" smtClean="0">
                <a:solidFill>
                  <a:schemeClr val="tx1"/>
                </a:solidFill>
                <a:latin typeface="宋体" pitchFamily="2" charset="-122"/>
                <a:ea typeface="宋体" pitchFamily="2" charset="-122"/>
              </a:rPr>
              <a:t>四、各影响因素变动的深层分析</a:t>
            </a:r>
            <a:endParaRPr lang="zh-CN" altLang="en-US" dirty="0">
              <a:solidFill>
                <a:schemeClr val="tx1"/>
              </a:solidFill>
              <a:latin typeface="宋体" pitchFamily="2" charset="-122"/>
              <a:ea typeface="宋体" pitchFamily="2" charset="-122"/>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solidFill>
            <a:schemeClr val="tx1"/>
          </a:solidFill>
        </p:spPr>
        <p:txBody>
          <a:bodyPr/>
          <a:lstStyle/>
          <a:p>
            <a:endParaRPr lang="zh-CN" alt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noAutofit/>
          </a:bodyPr>
          <a:lstStyle/>
          <a:p>
            <a:r>
              <a:rPr lang="en-US" altLang="zh-CN" b="1" dirty="0" smtClean="0">
                <a:latin typeface="宋体" panose="02010600030101010101" pitchFamily="2" charset="-122"/>
              </a:rPr>
              <a:t>1</a:t>
            </a:r>
            <a:r>
              <a:rPr lang="zh-CN" altLang="en-US" b="1" dirty="0">
                <a:latin typeface="宋体" panose="02010600030101010101" pitchFamily="2" charset="-122"/>
              </a:rPr>
              <a:t>．沿海货运与远洋货运在成本计算上有哪些差别</a:t>
            </a:r>
            <a:r>
              <a:rPr lang="zh-CN" altLang="en-US" b="1" dirty="0" smtClean="0">
                <a:latin typeface="宋体" panose="02010600030101010101" pitchFamily="2" charset="-122"/>
              </a:rPr>
              <a:t>？</a:t>
            </a:r>
            <a:r>
              <a:rPr lang="zh-CN" altLang="en-US" b="1" dirty="0">
                <a:latin typeface="宋体" panose="02010600030101010101" pitchFamily="2" charset="-122"/>
              </a:rPr>
              <a:t/>
            </a:r>
            <a:br>
              <a:rPr lang="zh-CN" altLang="en-US" b="1" dirty="0">
                <a:latin typeface="宋体" panose="02010600030101010101" pitchFamily="2" charset="-122"/>
              </a:rPr>
            </a:br>
            <a:r>
              <a:rPr lang="zh-CN" altLang="en-US" b="1" dirty="0" smtClean="0">
                <a:latin typeface="宋体" panose="02010600030101010101" pitchFamily="2" charset="-122"/>
              </a:rPr>
              <a:t>    </a:t>
            </a:r>
            <a:r>
              <a:rPr lang="en-US" altLang="zh-CN" b="1" dirty="0" smtClean="0">
                <a:latin typeface="宋体" panose="02010600030101010101" pitchFamily="2" charset="-122"/>
              </a:rPr>
              <a:t>2</a:t>
            </a:r>
            <a:r>
              <a:rPr lang="zh-CN" altLang="en-US" b="1" dirty="0">
                <a:latin typeface="宋体" panose="02010600030101010101" pitchFamily="2" charset="-122"/>
              </a:rPr>
              <a:t>．海运成本计算对象设置原则是什么？</a:t>
            </a:r>
            <a:br>
              <a:rPr lang="zh-CN" altLang="en-US" b="1" dirty="0">
                <a:latin typeface="宋体" panose="02010600030101010101" pitchFamily="2" charset="-122"/>
              </a:rPr>
            </a:br>
            <a:r>
              <a:rPr lang="zh-CN" altLang="en-US" b="1" dirty="0" smtClean="0">
                <a:latin typeface="宋体" panose="02010600030101010101" pitchFamily="2" charset="-122"/>
              </a:rPr>
              <a:t>    </a:t>
            </a:r>
            <a:r>
              <a:rPr lang="en-US" altLang="zh-CN" b="1" dirty="0" smtClean="0">
                <a:latin typeface="宋体" panose="02010600030101010101" pitchFamily="2" charset="-122"/>
              </a:rPr>
              <a:t>3</a:t>
            </a:r>
            <a:r>
              <a:rPr lang="zh-CN" altLang="en-US" b="1" dirty="0">
                <a:latin typeface="宋体" panose="02010600030101010101" pitchFamily="2" charset="-122"/>
              </a:rPr>
              <a:t>．何为船舶固定费用，何为集装箱固定费用？</a:t>
            </a:r>
            <a:br>
              <a:rPr lang="zh-CN" altLang="en-US" b="1" dirty="0">
                <a:latin typeface="宋体" panose="02010600030101010101" pitchFamily="2" charset="-122"/>
              </a:rPr>
            </a:br>
            <a:r>
              <a:rPr lang="zh-CN" altLang="en-US" b="1" dirty="0" smtClean="0">
                <a:latin typeface="宋体" panose="02010600030101010101" pitchFamily="2" charset="-122"/>
              </a:rPr>
              <a:t>    </a:t>
            </a:r>
            <a:r>
              <a:rPr lang="en-US" altLang="zh-CN" b="1" dirty="0" smtClean="0">
                <a:latin typeface="宋体" panose="02010600030101010101" pitchFamily="2" charset="-122"/>
              </a:rPr>
              <a:t>4</a:t>
            </a:r>
            <a:r>
              <a:rPr lang="zh-CN" altLang="en-US" b="1" dirty="0">
                <a:latin typeface="宋体" panose="02010600030101010101" pitchFamily="2" charset="-122"/>
              </a:rPr>
              <a:t>．简述海运作业成本与海运单位成本的关系。</a:t>
            </a:r>
          </a:p>
        </p:txBody>
      </p:sp>
      <p:sp>
        <p:nvSpPr>
          <p:cNvPr id="2" name="矩形 1"/>
          <p:cNvSpPr/>
          <p:nvPr/>
        </p:nvSpPr>
        <p:spPr>
          <a:xfrm>
            <a:off x="4583348" y="764704"/>
            <a:ext cx="3068469" cy="584775"/>
          </a:xfrm>
          <a:prstGeom prst="rect">
            <a:avLst/>
          </a:prstGeom>
        </p:spPr>
        <p:txBody>
          <a:bodyPr wrap="none">
            <a:spAutoFit/>
          </a:bodyPr>
          <a:lstStyle/>
          <a:p>
            <a:r>
              <a:rPr lang="en-US" altLang="zh-CN" sz="3200" b="1" dirty="0">
                <a:latin typeface="宋体" panose="02010600030101010101" pitchFamily="2" charset="-122"/>
              </a:rPr>
              <a:t>【</a:t>
            </a:r>
            <a:r>
              <a:rPr lang="zh-CN" altLang="en-US" sz="3200" b="1" dirty="0">
                <a:latin typeface="宋体" panose="02010600030101010101" pitchFamily="2" charset="-122"/>
              </a:rPr>
              <a:t>复习思考题</a:t>
            </a:r>
            <a:r>
              <a:rPr lang="en-US" altLang="zh-CN" sz="3200" b="1" dirty="0">
                <a:latin typeface="宋体" panose="02010600030101010101" pitchFamily="2" charset="-122"/>
              </a:rPr>
              <a:t>】</a:t>
            </a:r>
            <a:endParaRPr lang="zh-CN" altLang="en-US" sz="3200" dirty="0"/>
          </a:p>
        </p:txBody>
      </p:sp>
      <p:sp>
        <p:nvSpPr>
          <p:cNvPr id="79" name="文本框 78"/>
          <p:cNvSpPr txBox="1"/>
          <p:nvPr/>
        </p:nvSpPr>
        <p:spPr>
          <a:xfrm>
            <a:off x="11324" y="351384"/>
            <a:ext cx="224933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zh-CN" kern="100" spc="10" dirty="0" smtClean="0"/>
              <a:t>【练习</a:t>
            </a:r>
            <a:r>
              <a:rPr lang="en-US" altLang="zh-CN" kern="100" spc="10" dirty="0" smtClean="0"/>
              <a:t>8-1</a:t>
            </a:r>
            <a:r>
              <a:rPr lang="zh-CN" altLang="zh-CN" kern="100" spc="10" dirty="0" smtClean="0"/>
              <a:t>】华远船公司风庆轮</a:t>
            </a:r>
            <a:r>
              <a:rPr lang="en-US" altLang="zh-CN" kern="100" spc="10" dirty="0" smtClean="0"/>
              <a:t>202</a:t>
            </a:r>
            <a:r>
              <a:rPr lang="zh-CN" altLang="zh-CN" kern="100" spc="10" dirty="0" smtClean="0"/>
              <a:t>×年第</a:t>
            </a:r>
            <a:r>
              <a:rPr lang="en-US" altLang="zh-CN" kern="100" spc="10" dirty="0" smtClean="0"/>
              <a:t>10</a:t>
            </a:r>
            <a:r>
              <a:rPr lang="zh-CN" altLang="zh-CN" kern="100" spc="10" dirty="0" smtClean="0"/>
              <a:t>航次（已完航次）成本归类情况见表</a:t>
            </a:r>
            <a:r>
              <a:rPr lang="en-US" altLang="zh-CN" kern="100" spc="10" dirty="0" smtClean="0"/>
              <a:t>8-22</a:t>
            </a:r>
            <a:r>
              <a:rPr lang="zh-CN" altLang="zh-CN" kern="100" spc="10" dirty="0" smtClean="0"/>
              <a:t>。</a:t>
            </a:r>
            <a:r>
              <a:rPr lang="zh-CN" altLang="zh-CN" dirty="0" smtClean="0"/>
              <a:t>要求：据表</a:t>
            </a:r>
            <a:r>
              <a:rPr lang="en-US" altLang="zh-CN" dirty="0" smtClean="0"/>
              <a:t>8-22</a:t>
            </a:r>
            <a:r>
              <a:rPr lang="zh-CN" altLang="zh-CN" dirty="0" smtClean="0"/>
              <a:t>数据，以航行作业费用栏为例，计算并填制表</a:t>
            </a:r>
            <a:r>
              <a:rPr lang="en-US" altLang="zh-CN" dirty="0" smtClean="0"/>
              <a:t>8-23</a:t>
            </a:r>
            <a:r>
              <a:rPr lang="zh-CN" altLang="zh-CN" dirty="0" smtClean="0"/>
              <a:t>空白处的数据。</a:t>
            </a:r>
            <a:endParaRPr lang="zh-CN" altLang="en-US" dirty="0"/>
          </a:p>
        </p:txBody>
      </p:sp>
      <p:sp>
        <p:nvSpPr>
          <p:cNvPr id="78" name="文本框 77"/>
          <p:cNvSpPr txBox="1"/>
          <p:nvPr/>
        </p:nvSpPr>
        <p:spPr>
          <a:xfrm>
            <a:off x="11324" y="351384"/>
            <a:ext cx="224933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7" name="Picture 5" descr="5e57f0f8tbb1d9ecc2104&amp;6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104" y="980728"/>
            <a:ext cx="8719793" cy="507656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7" name="标题 6"/>
          <p:cNvSpPr>
            <a:spLocks noGrp="1"/>
          </p:cNvSpPr>
          <p:nvPr>
            <p:ph type="title"/>
          </p:nvPr>
        </p:nvSpPr>
        <p:spPr>
          <a:xfrm>
            <a:off x="2639616" y="5265204"/>
            <a:ext cx="7632848" cy="684076"/>
          </a:xfrm>
        </p:spPr>
        <p:txBody>
          <a:bodyPr>
            <a:normAutofit/>
          </a:bodyPr>
          <a:lstStyle/>
          <a:p>
            <a:pPr algn="r"/>
            <a:r>
              <a:rPr lang="zh-CN" altLang="en-US" sz="2000" dirty="0" smtClean="0">
                <a:solidFill>
                  <a:schemeClr val="bg1"/>
                </a:solidFill>
                <a:latin typeface="宋体" pitchFamily="2" charset="-122"/>
                <a:ea typeface="宋体" pitchFamily="2" charset="-122"/>
              </a:rPr>
              <a:t>散装船所装的货物种类也比较多</a:t>
            </a:r>
            <a:endParaRPr lang="zh-CN" altLang="en-US" sz="2000" dirty="0">
              <a:solidFill>
                <a:schemeClr val="bg1"/>
              </a:solidFill>
              <a:latin typeface="宋体" pitchFamily="2" charset="-122"/>
              <a:ea typeface="宋体" pitchFamily="2" charset="-122"/>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7"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19108" y="1736812"/>
            <a:ext cx="11149500" cy="3960440"/>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43371" y="2132856"/>
            <a:ext cx="11108253" cy="2628292"/>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【练习</a:t>
            </a:r>
            <a:r>
              <a:rPr lang="en-US" altLang="zh-CN" dirty="0" smtClean="0"/>
              <a:t>8-2</a:t>
            </a:r>
            <a:r>
              <a:rPr lang="zh-CN" altLang="zh-CN" dirty="0" smtClean="0"/>
              <a:t>】华远船公司风庆轮</a:t>
            </a:r>
            <a:r>
              <a:rPr lang="en-US" altLang="zh-CN" dirty="0" smtClean="0"/>
              <a:t>“</a:t>
            </a:r>
            <a:r>
              <a:rPr lang="zh-CN" altLang="zh-CN" dirty="0" smtClean="0"/>
              <a:t>海运单位成本实际数与预算数之差因素分析数据表</a:t>
            </a:r>
            <a:r>
              <a:rPr lang="en-US" altLang="zh-CN" dirty="0" smtClean="0"/>
              <a:t>”</a:t>
            </a:r>
            <a:r>
              <a:rPr lang="zh-CN" altLang="zh-CN" dirty="0" smtClean="0"/>
              <a:t>见表</a:t>
            </a:r>
            <a:r>
              <a:rPr lang="en-US" altLang="zh-CN" dirty="0" smtClean="0"/>
              <a:t>8-24</a:t>
            </a:r>
            <a:r>
              <a:rPr lang="zh-CN" altLang="zh-CN" dirty="0" smtClean="0"/>
              <a:t>。</a:t>
            </a:r>
            <a:endParaRPr lang="zh-CN" alt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29604" y="1664804"/>
            <a:ext cx="10732792" cy="396044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9"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20295" y="1628800"/>
            <a:ext cx="10951410" cy="3744416"/>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1</a:t>
            </a:r>
            <a:r>
              <a:rPr lang="zh-CN" altLang="zh-CN" dirty="0" smtClean="0"/>
              <a:t>．单位成本航行作业费用实际数与预算数之差因素分析</a:t>
            </a:r>
          </a:p>
          <a:p>
            <a:r>
              <a:rPr lang="zh-CN" altLang="zh-CN" dirty="0" smtClean="0"/>
              <a:t>将分析数据加以整理，见表</a:t>
            </a:r>
            <a:r>
              <a:rPr lang="en-US" altLang="zh-CN" dirty="0" smtClean="0"/>
              <a:t>8-25</a:t>
            </a:r>
            <a:r>
              <a:rPr lang="zh-CN" altLang="zh-CN" dirty="0" smtClean="0"/>
              <a: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3"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22506" y="1664804"/>
            <a:ext cx="11346988"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8"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43372" y="1772816"/>
            <a:ext cx="11144249" cy="3492388"/>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2</a:t>
            </a:r>
            <a:r>
              <a:rPr lang="zh-CN" altLang="zh-CN" dirty="0" smtClean="0"/>
              <a:t>．单位成本装卸作业费用实际数与预算数之差因素分析</a:t>
            </a:r>
          </a:p>
          <a:p>
            <a:r>
              <a:rPr lang="zh-CN" altLang="zh-CN" dirty="0" smtClean="0"/>
              <a:t>将分析数据加以整理，见表</a:t>
            </a:r>
            <a:r>
              <a:rPr lang="en-US" altLang="zh-CN" dirty="0" smtClean="0"/>
              <a:t>8-27</a:t>
            </a:r>
            <a:r>
              <a:rPr lang="zh-CN" altLang="zh-CN" dirty="0" smtClean="0"/>
              <a:t>。</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70418" y="1736812"/>
            <a:ext cx="10851165" cy="3744416"/>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301" name="Picture 5" descr="3663099_26839AC232700820B3E6030204EA69C5"/>
          <p:cNvPicPr>
            <a:picLocks noChangeAspect="1" noChangeArrowheads="1"/>
          </p:cNvPicPr>
          <p:nvPr/>
        </p:nvPicPr>
        <p:blipFill>
          <a:blip r:embed="rId2" cstate="print">
            <a:extLst>
              <a:ext uri="{28A0092B-C50C-407E-A947-70E740481C1C}">
                <a14:useLocalDpi xmlns:a14="http://schemas.microsoft.com/office/drawing/2010/main" val="0"/>
              </a:ext>
            </a:extLst>
          </a:blip>
          <a:srcRect t="15187"/>
          <a:stretch>
            <a:fillRect/>
          </a:stretch>
        </p:blipFill>
        <p:spPr bwMode="auto">
          <a:xfrm>
            <a:off x="809250" y="980728"/>
            <a:ext cx="10579338" cy="52565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7" name="标题 6"/>
          <p:cNvSpPr>
            <a:spLocks noGrp="1"/>
          </p:cNvSpPr>
          <p:nvPr>
            <p:ph type="title"/>
          </p:nvPr>
        </p:nvSpPr>
        <p:spPr>
          <a:xfrm>
            <a:off x="4763852" y="5808712"/>
            <a:ext cx="6541996" cy="428600"/>
          </a:xfrm>
        </p:spPr>
        <p:txBody>
          <a:bodyPr>
            <a:normAutofit/>
          </a:bodyPr>
          <a:lstStyle/>
          <a:p>
            <a:r>
              <a:rPr lang="zh-CN" altLang="en-US" dirty="0" smtClean="0">
                <a:solidFill>
                  <a:schemeClr val="bg1"/>
                </a:solidFill>
              </a:rPr>
              <a:t>普通货轮，一般也称为杂货轮。</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15380" y="2096852"/>
            <a:ext cx="11126716" cy="2880320"/>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3</a:t>
            </a:r>
            <a:r>
              <a:rPr lang="zh-CN" altLang="zh-CN" dirty="0" smtClean="0"/>
              <a:t>．单位成本停泊作业费用实际数与预算数之差因素分析</a:t>
            </a:r>
          </a:p>
          <a:p>
            <a:r>
              <a:rPr lang="zh-CN" altLang="zh-CN" dirty="0" smtClean="0"/>
              <a:t>将分析数据加以整理，见表</a:t>
            </a:r>
            <a:r>
              <a:rPr lang="en-US" altLang="zh-CN" dirty="0" smtClean="0"/>
              <a:t>8-29</a:t>
            </a:r>
            <a:r>
              <a:rPr lang="zh-CN" altLang="zh-CN" dirty="0" smtClean="0"/>
              <a: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43372" y="1700808"/>
            <a:ext cx="11239558" cy="38524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79807" y="1970838"/>
            <a:ext cx="10897843" cy="2916324"/>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4</a:t>
            </a:r>
            <a:r>
              <a:rPr lang="zh-CN" altLang="zh-CN" dirty="0" smtClean="0"/>
              <a:t>．分析结果汇总</a:t>
            </a:r>
          </a:p>
          <a:p>
            <a:r>
              <a:rPr lang="zh-CN" altLang="zh-CN" dirty="0" smtClean="0"/>
              <a:t>将上述分析结果加以汇总填列于表</a:t>
            </a:r>
            <a:r>
              <a:rPr lang="en-US" altLang="zh-CN" dirty="0" smtClean="0"/>
              <a:t>8-31</a:t>
            </a:r>
            <a:r>
              <a:rPr lang="zh-CN" altLang="zh-CN" dirty="0" smtClean="0"/>
              <a:t>。</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7"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75420" y="1664804"/>
            <a:ext cx="10441160" cy="4068452"/>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2"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8"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图片 2" descr="图片4.png"/>
          <p:cNvPicPr>
            <a:picLocks noChangeAspect="1"/>
          </p:cNvPicPr>
          <p:nvPr/>
        </p:nvPicPr>
        <p:blipFill>
          <a:blip r:embed="rId3" cstate="print"/>
          <a:stretch>
            <a:fillRect/>
          </a:stretch>
        </p:blipFill>
        <p:spPr>
          <a:xfrm>
            <a:off x="-61621" y="0"/>
            <a:ext cx="12315243"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9" name="Picture 5" descr="3663102_2F4312E82A01E3EF8AB75C0652EEA0EE"/>
          <p:cNvPicPr>
            <a:picLocks noChangeAspect="1" noChangeArrowheads="1"/>
          </p:cNvPicPr>
          <p:nvPr/>
        </p:nvPicPr>
        <p:blipFill>
          <a:blip r:embed="rId2" cstate="print">
            <a:extLst>
              <a:ext uri="{28A0092B-C50C-407E-A947-70E740481C1C}">
                <a14:useLocalDpi xmlns:a14="http://schemas.microsoft.com/office/drawing/2010/main" val="0"/>
              </a:ext>
            </a:extLst>
          </a:blip>
          <a:srcRect t="5881" b="16005"/>
          <a:stretch>
            <a:fillRect/>
          </a:stretch>
        </p:blipFill>
        <p:spPr bwMode="auto">
          <a:xfrm>
            <a:off x="261408" y="1141382"/>
            <a:ext cx="11667240" cy="487990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7" name="标题 6"/>
          <p:cNvSpPr>
            <a:spLocks noGrp="1"/>
          </p:cNvSpPr>
          <p:nvPr>
            <p:ph type="title"/>
          </p:nvPr>
        </p:nvSpPr>
        <p:spPr/>
        <p:txBody>
          <a:bodyPr/>
          <a:lstStyle/>
          <a:p>
            <a:r>
              <a:rPr lang="zh-CN" altLang="en-US" dirty="0" smtClean="0"/>
              <a:t>油轮，一般分为成品油轮和原料油轮</a:t>
            </a:r>
            <a:endParaRPr lang="zh-CN" altLang="en-US" dirty="0"/>
          </a:p>
        </p:txBody>
      </p:sp>
      <p:sp>
        <p:nvSpPr>
          <p:cNvPr id="569347" name="Rectangle 3"/>
          <p:cNvSpPr>
            <a:spLocks noGrp="1" noChangeArrowheads="1"/>
          </p:cNvSpPr>
          <p:nvPr>
            <p:ph type="body" idx="4294967295"/>
          </p:nvPr>
        </p:nvSpPr>
        <p:spPr bwMode="auto">
          <a:xfrm>
            <a:off x="0" y="5337175"/>
            <a:ext cx="7307263" cy="8286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dirty="0" smtClean="0"/>
              <a:t>。 </a:t>
            </a:r>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3" name="Picture 5" descr="3663100_461FB6A6EED28E4705E2F1D362D7557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78" b="20958"/>
          <a:stretch/>
        </p:blipFill>
        <p:spPr bwMode="auto">
          <a:xfrm>
            <a:off x="863088" y="1016731"/>
            <a:ext cx="10465825" cy="53645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9" name="标题 8"/>
          <p:cNvSpPr>
            <a:spLocks noGrp="1"/>
          </p:cNvSpPr>
          <p:nvPr>
            <p:ph type="title"/>
          </p:nvPr>
        </p:nvSpPr>
        <p:spPr>
          <a:xfrm>
            <a:off x="8436260" y="5913276"/>
            <a:ext cx="2761576" cy="428600"/>
          </a:xfrm>
        </p:spPr>
        <p:txBody>
          <a:bodyPr>
            <a:normAutofit/>
          </a:bodyPr>
          <a:lstStyle/>
          <a:p>
            <a:r>
              <a:rPr lang="zh-CN" altLang="en-US" dirty="0" smtClean="0"/>
              <a:t>滚装轮</a:t>
            </a:r>
            <a:endParaRPr lang="zh-CN"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3663097_4FCB183E5C0EF1DBA65D8F7F0D277C17"/>
          <p:cNvPicPr>
            <a:picLocks noGrp="1" noChangeAspect="1" noChangeArrowheads="1"/>
          </p:cNvPicPr>
          <p:nvPr>
            <p:ph idx="4294967295"/>
          </p:nvPr>
        </p:nvPicPr>
        <p:blipFill>
          <a:blip r:embed="rId2" cstate="print">
            <a:lum bright="10000" contrast="-10000"/>
            <a:extLst>
              <a:ext uri="{28A0092B-C50C-407E-A947-70E740481C1C}">
                <a14:useLocalDpi xmlns:a14="http://schemas.microsoft.com/office/drawing/2010/main" val="0"/>
              </a:ext>
            </a:extLst>
          </a:blip>
          <a:srcRect t="6557" b="14886"/>
          <a:stretch>
            <a:fillRect/>
          </a:stretch>
        </p:blipFill>
        <p:spPr bwMode="auto">
          <a:xfrm>
            <a:off x="971331" y="980728"/>
            <a:ext cx="10249338" cy="5184576"/>
          </a:xfrm>
          <a:prstGeom prst="rect">
            <a:avLst/>
          </a:prstGeom>
          <a:noFill/>
          <a:ln w="57150">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9" name="标题 8"/>
          <p:cNvSpPr>
            <a:spLocks noGrp="1"/>
          </p:cNvSpPr>
          <p:nvPr>
            <p:ph type="title"/>
          </p:nvPr>
        </p:nvSpPr>
        <p:spPr>
          <a:xfrm>
            <a:off x="1235460" y="1160748"/>
            <a:ext cx="6541996" cy="428600"/>
          </a:xfrm>
        </p:spPr>
        <p:txBody>
          <a:bodyPr>
            <a:normAutofit/>
          </a:bodyPr>
          <a:lstStyle/>
          <a:p>
            <a:pPr>
              <a:buFont typeface="Wingdings" pitchFamily="2" charset="2"/>
              <a:buChar char="Ø"/>
            </a:pPr>
            <a:r>
              <a:rPr lang="zh-CN" altLang="en-US" dirty="0" smtClean="0">
                <a:solidFill>
                  <a:schemeClr val="tx1"/>
                </a:solidFill>
              </a:rPr>
              <a:t>集装箱轮，当今世界海运最重要的运输船舶</a:t>
            </a:r>
            <a:endParaRPr lang="zh-CN" altLang="en-US"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44" name="Picture 12" descr="图片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3453" y="1831565"/>
            <a:ext cx="10261140" cy="36496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56045" name="Rectangle 13"/>
          <p:cNvSpPr>
            <a:spLocks noGrp="1" noChangeArrowheads="1"/>
          </p:cNvSpPr>
          <p:nvPr>
            <p:ph type="title"/>
          </p:nvPr>
        </p:nvSpPr>
        <p:spPr>
          <a:xfrm>
            <a:off x="2783632" y="1124744"/>
            <a:ext cx="6541996" cy="428600"/>
          </a:xfrm>
        </p:spPr>
        <p:txBody>
          <a:bodyPr>
            <a:normAutofit fontScale="90000"/>
          </a:bodyPr>
          <a:lstStyle/>
          <a:p>
            <a:pPr algn="ctr"/>
            <a:r>
              <a:rPr lang="zh-CN" altLang="en-US" sz="2800" b="1" dirty="0">
                <a:solidFill>
                  <a:schemeClr val="tx1"/>
                </a:solidFill>
              </a:rPr>
              <a:t>近洋航线</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022512" y="1896791"/>
            <a:ext cx="8762120" cy="3616736"/>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698" name="Rectangle 2"/>
          <p:cNvSpPr>
            <a:spLocks noGrp="1" noChangeArrowheads="1"/>
          </p:cNvSpPr>
          <p:nvPr>
            <p:ph type="title"/>
          </p:nvPr>
        </p:nvSpPr>
        <p:spPr>
          <a:xfrm>
            <a:off x="3719736" y="2132856"/>
            <a:ext cx="7674024" cy="3104256"/>
          </a:xfrm>
          <a:noFill/>
          <a:ln>
            <a:noFill/>
          </a:ln>
          <a:effectLst/>
        </p:spPr>
        <p:txBody>
          <a:bodyPr>
            <a:normAutofit fontScale="90000"/>
          </a:bodyPr>
          <a:lstStyle/>
          <a:p>
            <a:r>
              <a:rPr lang="zh-CN" altLang="en-US" sz="3600" dirty="0" smtClean="0">
                <a:latin typeface="宋体" panose="02010600030101010101" pitchFamily="2" charset="-122"/>
              </a:rPr>
              <a:t>通过</a:t>
            </a:r>
            <a:r>
              <a:rPr lang="zh-CN" altLang="zh-CN" sz="3600" dirty="0" smtClean="0"/>
              <a:t>本章的学习，了解海洋货运成本的概念与分类、海洋货运成本计算对象、海洋货运成本计算单位，初步掌握海洋货运成本的计算与分析方法等。</a:t>
            </a:r>
            <a:endParaRPr lang="zh-CN" altLang="en-US" sz="3600" b="1" dirty="0">
              <a:latin typeface="宋体" panose="02010600030101010101" pitchFamily="2"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73315"/>
            <a:ext cx="12192000" cy="584193"/>
          </a:xfrm>
          <a:prstGeom prst="rect">
            <a:avLst/>
          </a:prstGeom>
        </p:spPr>
      </p:pic>
      <p:grpSp>
        <p:nvGrpSpPr>
          <p:cNvPr id="4" name="Group 3"/>
          <p:cNvGrpSpPr/>
          <p:nvPr/>
        </p:nvGrpSpPr>
        <p:grpSpPr>
          <a:xfrm>
            <a:off x="1" y="836711"/>
            <a:ext cx="2941994" cy="3312369"/>
            <a:chOff x="2524194" y="2521529"/>
            <a:chExt cx="8742643" cy="9470713"/>
          </a:xfrm>
          <a:scene3d>
            <a:camera prst="orthographicFront">
              <a:rot lat="0" lon="0" rev="0"/>
            </a:camera>
            <a:lightRig rig="contrasting" dir="t">
              <a:rot lat="0" lon="0" rev="1500000"/>
            </a:lightRig>
          </a:scene3d>
        </p:grpSpPr>
        <p:grpSp>
          <p:nvGrpSpPr>
            <p:cNvPr id="5" name="Group 33"/>
            <p:cNvGrpSpPr/>
            <p:nvPr/>
          </p:nvGrpSpPr>
          <p:grpSpPr>
            <a:xfrm>
              <a:off x="3800362" y="10064797"/>
              <a:ext cx="745890" cy="991451"/>
              <a:chOff x="9916767" y="11659096"/>
              <a:chExt cx="1032769" cy="1372771"/>
            </a:xfrm>
          </p:grpSpPr>
          <p:sp>
            <p:nvSpPr>
              <p:cNvPr id="73" name="Freeform 1092"/>
              <p:cNvSpPr>
                <a:spLocks noChangeArrowheads="1"/>
              </p:cNvSpPr>
              <p:nvPr/>
            </p:nvSpPr>
            <p:spPr bwMode="auto">
              <a:xfrm>
                <a:off x="9916767" y="12943702"/>
                <a:ext cx="75568" cy="88165"/>
              </a:xfrm>
              <a:custGeom>
                <a:avLst/>
                <a:gdLst>
                  <a:gd name="T0" fmla="*/ 3 w 26"/>
                  <a:gd name="T1" fmla="*/ 0 h 29"/>
                  <a:gd name="T2" fmla="*/ 3 w 26"/>
                  <a:gd name="T3" fmla="*/ 0 h 29"/>
                  <a:gd name="T4" fmla="*/ 3 w 26"/>
                  <a:gd name="T5" fmla="*/ 25 h 29"/>
                  <a:gd name="T6" fmla="*/ 25 w 26"/>
                  <a:gd name="T7" fmla="*/ 13 h 29"/>
                  <a:gd name="T8" fmla="*/ 3 w 26"/>
                  <a:gd name="T9" fmla="*/ 0 h 29"/>
                </a:gdLst>
                <a:ahLst/>
                <a:cxnLst>
                  <a:cxn ang="0">
                    <a:pos x="T0" y="T1"/>
                  </a:cxn>
                  <a:cxn ang="0">
                    <a:pos x="T2" y="T3"/>
                  </a:cxn>
                  <a:cxn ang="0">
                    <a:pos x="T4" y="T5"/>
                  </a:cxn>
                  <a:cxn ang="0">
                    <a:pos x="T6" y="T7"/>
                  </a:cxn>
                  <a:cxn ang="0">
                    <a:pos x="T8" y="T9"/>
                  </a:cxn>
                </a:cxnLst>
                <a:rect l="0" t="0" r="r" b="b"/>
                <a:pathLst>
                  <a:path w="26" h="29">
                    <a:moveTo>
                      <a:pt x="3" y="0"/>
                    </a:moveTo>
                    <a:lnTo>
                      <a:pt x="3" y="0"/>
                    </a:lnTo>
                    <a:cubicBezTo>
                      <a:pt x="3" y="4"/>
                      <a:pt x="0" y="22"/>
                      <a:pt x="3" y="25"/>
                    </a:cubicBezTo>
                    <a:cubicBezTo>
                      <a:pt x="3" y="28"/>
                      <a:pt x="22" y="13"/>
                      <a:pt x="25" y="13"/>
                    </a:cubicBezTo>
                    <a:cubicBezTo>
                      <a:pt x="22" y="7"/>
                      <a:pt x="13" y="0"/>
                      <a:pt x="3" y="0"/>
                    </a:cubicBezTo>
                  </a:path>
                </a:pathLst>
              </a:custGeom>
              <a:solidFill>
                <a:srgbClr val="FCB415"/>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74" name="Freeform 1093"/>
              <p:cNvSpPr>
                <a:spLocks noChangeArrowheads="1"/>
              </p:cNvSpPr>
              <p:nvPr/>
            </p:nvSpPr>
            <p:spPr bwMode="auto">
              <a:xfrm>
                <a:off x="9967144" y="11759852"/>
                <a:ext cx="692717" cy="944566"/>
              </a:xfrm>
              <a:custGeom>
                <a:avLst/>
                <a:gdLst>
                  <a:gd name="T0" fmla="*/ 12 w 243"/>
                  <a:gd name="T1" fmla="*/ 327 h 331"/>
                  <a:gd name="T2" fmla="*/ 12 w 243"/>
                  <a:gd name="T3" fmla="*/ 327 h 331"/>
                  <a:gd name="T4" fmla="*/ 18 w 243"/>
                  <a:gd name="T5" fmla="*/ 330 h 331"/>
                  <a:gd name="T6" fmla="*/ 242 w 243"/>
                  <a:gd name="T7" fmla="*/ 15 h 331"/>
                  <a:gd name="T8" fmla="*/ 224 w 243"/>
                  <a:gd name="T9" fmla="*/ 0 h 331"/>
                  <a:gd name="T10" fmla="*/ 0 w 243"/>
                  <a:gd name="T11" fmla="*/ 315 h 331"/>
                  <a:gd name="T12" fmla="*/ 9 w 243"/>
                  <a:gd name="T13" fmla="*/ 321 h 331"/>
                  <a:gd name="T14" fmla="*/ 12 w 243"/>
                  <a:gd name="T15" fmla="*/ 327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31">
                    <a:moveTo>
                      <a:pt x="12" y="327"/>
                    </a:moveTo>
                    <a:lnTo>
                      <a:pt x="12" y="327"/>
                    </a:lnTo>
                    <a:cubicBezTo>
                      <a:pt x="15" y="327"/>
                      <a:pt x="15" y="330"/>
                      <a:pt x="18" y="330"/>
                    </a:cubicBezTo>
                    <a:cubicBezTo>
                      <a:pt x="242" y="15"/>
                      <a:pt x="242" y="15"/>
                      <a:pt x="242" y="15"/>
                    </a:cubicBezTo>
                    <a:cubicBezTo>
                      <a:pt x="224" y="0"/>
                      <a:pt x="224" y="0"/>
                      <a:pt x="224" y="0"/>
                    </a:cubicBezTo>
                    <a:cubicBezTo>
                      <a:pt x="0" y="315"/>
                      <a:pt x="0" y="315"/>
                      <a:pt x="0" y="315"/>
                    </a:cubicBezTo>
                    <a:cubicBezTo>
                      <a:pt x="9" y="321"/>
                      <a:pt x="9" y="321"/>
                      <a:pt x="9" y="321"/>
                    </a:cubicBezTo>
                    <a:lnTo>
                      <a:pt x="12" y="327"/>
                    </a:lnTo>
                  </a:path>
                </a:pathLst>
              </a:custGeom>
              <a:solidFill>
                <a:srgbClr val="FCB415"/>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75" name="Freeform 1094"/>
              <p:cNvSpPr>
                <a:spLocks noChangeArrowheads="1"/>
              </p:cNvSpPr>
              <p:nvPr/>
            </p:nvSpPr>
            <p:spPr bwMode="auto">
              <a:xfrm>
                <a:off x="10080497" y="11848010"/>
                <a:ext cx="705308" cy="944560"/>
              </a:xfrm>
              <a:custGeom>
                <a:avLst/>
                <a:gdLst>
                  <a:gd name="T0" fmla="*/ 6 w 246"/>
                  <a:gd name="T1" fmla="*/ 318 h 331"/>
                  <a:gd name="T2" fmla="*/ 6 w 246"/>
                  <a:gd name="T3" fmla="*/ 318 h 331"/>
                  <a:gd name="T4" fmla="*/ 18 w 246"/>
                  <a:gd name="T5" fmla="*/ 327 h 331"/>
                  <a:gd name="T6" fmla="*/ 21 w 246"/>
                  <a:gd name="T7" fmla="*/ 330 h 331"/>
                  <a:gd name="T8" fmla="*/ 245 w 246"/>
                  <a:gd name="T9" fmla="*/ 12 h 331"/>
                  <a:gd name="T10" fmla="*/ 224 w 246"/>
                  <a:gd name="T11" fmla="*/ 0 h 331"/>
                  <a:gd name="T12" fmla="*/ 0 w 246"/>
                  <a:gd name="T13" fmla="*/ 315 h 331"/>
                  <a:gd name="T14" fmla="*/ 3 w 246"/>
                  <a:gd name="T15" fmla="*/ 315 h 331"/>
                  <a:gd name="T16" fmla="*/ 6 w 246"/>
                  <a:gd name="T17" fmla="*/ 31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31">
                    <a:moveTo>
                      <a:pt x="6" y="318"/>
                    </a:moveTo>
                    <a:lnTo>
                      <a:pt x="6" y="318"/>
                    </a:lnTo>
                    <a:cubicBezTo>
                      <a:pt x="18" y="327"/>
                      <a:pt x="18" y="327"/>
                      <a:pt x="18" y="327"/>
                    </a:cubicBezTo>
                    <a:cubicBezTo>
                      <a:pt x="18" y="327"/>
                      <a:pt x="18" y="327"/>
                      <a:pt x="21" y="330"/>
                    </a:cubicBezTo>
                    <a:cubicBezTo>
                      <a:pt x="245" y="12"/>
                      <a:pt x="245" y="12"/>
                      <a:pt x="245" y="12"/>
                    </a:cubicBezTo>
                    <a:cubicBezTo>
                      <a:pt x="224" y="0"/>
                      <a:pt x="224" y="0"/>
                      <a:pt x="224" y="0"/>
                    </a:cubicBezTo>
                    <a:cubicBezTo>
                      <a:pt x="0" y="315"/>
                      <a:pt x="0" y="315"/>
                      <a:pt x="0" y="315"/>
                    </a:cubicBezTo>
                    <a:lnTo>
                      <a:pt x="3" y="315"/>
                    </a:lnTo>
                    <a:lnTo>
                      <a:pt x="6" y="318"/>
                    </a:lnTo>
                  </a:path>
                </a:pathLst>
              </a:custGeom>
              <a:solidFill>
                <a:srgbClr val="FCB415"/>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76" name="Freeform 1095"/>
              <p:cNvSpPr>
                <a:spLocks noChangeArrowheads="1"/>
              </p:cNvSpPr>
              <p:nvPr/>
            </p:nvSpPr>
            <p:spPr bwMode="auto">
              <a:xfrm>
                <a:off x="10672451" y="11659096"/>
                <a:ext cx="277085" cy="239294"/>
              </a:xfrm>
              <a:custGeom>
                <a:avLst/>
                <a:gdLst>
                  <a:gd name="T0" fmla="*/ 88 w 95"/>
                  <a:gd name="T1" fmla="*/ 36 h 82"/>
                  <a:gd name="T2" fmla="*/ 88 w 95"/>
                  <a:gd name="T3" fmla="*/ 36 h 82"/>
                  <a:gd name="T4" fmla="*/ 39 w 95"/>
                  <a:gd name="T5" fmla="*/ 2 h 82"/>
                  <a:gd name="T6" fmla="*/ 30 w 95"/>
                  <a:gd name="T7" fmla="*/ 0 h 82"/>
                  <a:gd name="T8" fmla="*/ 21 w 95"/>
                  <a:gd name="T9" fmla="*/ 0 h 82"/>
                  <a:gd name="T10" fmla="*/ 0 w 95"/>
                  <a:gd name="T11" fmla="*/ 27 h 82"/>
                  <a:gd name="T12" fmla="*/ 78 w 95"/>
                  <a:gd name="T13" fmla="*/ 81 h 82"/>
                  <a:gd name="T14" fmla="*/ 94 w 95"/>
                  <a:gd name="T15" fmla="*/ 54 h 82"/>
                  <a:gd name="T16" fmla="*/ 88 w 95"/>
                  <a:gd name="T17"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88" y="36"/>
                    </a:moveTo>
                    <a:lnTo>
                      <a:pt x="88" y="36"/>
                    </a:lnTo>
                    <a:cubicBezTo>
                      <a:pt x="39" y="2"/>
                      <a:pt x="39" y="2"/>
                      <a:pt x="39" y="2"/>
                    </a:cubicBezTo>
                    <a:cubicBezTo>
                      <a:pt x="36" y="0"/>
                      <a:pt x="33" y="0"/>
                      <a:pt x="30" y="0"/>
                    </a:cubicBezTo>
                    <a:cubicBezTo>
                      <a:pt x="27" y="0"/>
                      <a:pt x="24" y="0"/>
                      <a:pt x="21" y="0"/>
                    </a:cubicBezTo>
                    <a:cubicBezTo>
                      <a:pt x="0" y="27"/>
                      <a:pt x="0" y="27"/>
                      <a:pt x="0" y="27"/>
                    </a:cubicBezTo>
                    <a:cubicBezTo>
                      <a:pt x="78" y="81"/>
                      <a:pt x="78" y="81"/>
                      <a:pt x="78" y="81"/>
                    </a:cubicBezTo>
                    <a:cubicBezTo>
                      <a:pt x="94" y="54"/>
                      <a:pt x="94" y="54"/>
                      <a:pt x="94" y="54"/>
                    </a:cubicBezTo>
                    <a:cubicBezTo>
                      <a:pt x="94" y="48"/>
                      <a:pt x="94" y="39"/>
                      <a:pt x="88" y="36"/>
                    </a:cubicBezTo>
                  </a:path>
                </a:pathLst>
              </a:custGeom>
              <a:solidFill>
                <a:srgbClr val="FCB415"/>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77" name="Freeform 1096"/>
              <p:cNvSpPr>
                <a:spLocks noChangeArrowheads="1"/>
              </p:cNvSpPr>
              <p:nvPr/>
            </p:nvSpPr>
            <p:spPr bwMode="auto">
              <a:xfrm>
                <a:off x="10181258" y="11923578"/>
                <a:ext cx="692708" cy="931969"/>
              </a:xfrm>
              <a:custGeom>
                <a:avLst/>
                <a:gdLst>
                  <a:gd name="T0" fmla="*/ 0 w 243"/>
                  <a:gd name="T1" fmla="*/ 315 h 325"/>
                  <a:gd name="T2" fmla="*/ 0 w 243"/>
                  <a:gd name="T3" fmla="*/ 315 h 325"/>
                  <a:gd name="T4" fmla="*/ 6 w 243"/>
                  <a:gd name="T5" fmla="*/ 318 h 325"/>
                  <a:gd name="T6" fmla="*/ 9 w 243"/>
                  <a:gd name="T7" fmla="*/ 318 h 325"/>
                  <a:gd name="T8" fmla="*/ 18 w 243"/>
                  <a:gd name="T9" fmla="*/ 324 h 325"/>
                  <a:gd name="T10" fmla="*/ 242 w 243"/>
                  <a:gd name="T11" fmla="*/ 12 h 325"/>
                  <a:gd name="T12" fmla="*/ 227 w 243"/>
                  <a:gd name="T13" fmla="*/ 0 h 325"/>
                  <a:gd name="T14" fmla="*/ 0 w 243"/>
                  <a:gd name="T15" fmla="*/ 31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25">
                    <a:moveTo>
                      <a:pt x="0" y="315"/>
                    </a:moveTo>
                    <a:lnTo>
                      <a:pt x="0" y="315"/>
                    </a:lnTo>
                    <a:cubicBezTo>
                      <a:pt x="3" y="315"/>
                      <a:pt x="6" y="315"/>
                      <a:pt x="6" y="318"/>
                    </a:cubicBezTo>
                    <a:cubicBezTo>
                      <a:pt x="9" y="318"/>
                      <a:pt x="9" y="318"/>
                      <a:pt x="9" y="318"/>
                    </a:cubicBezTo>
                    <a:cubicBezTo>
                      <a:pt x="18" y="324"/>
                      <a:pt x="18" y="324"/>
                      <a:pt x="18" y="324"/>
                    </a:cubicBezTo>
                    <a:cubicBezTo>
                      <a:pt x="242" y="12"/>
                      <a:pt x="242" y="12"/>
                      <a:pt x="242" y="12"/>
                    </a:cubicBezTo>
                    <a:cubicBezTo>
                      <a:pt x="227" y="0"/>
                      <a:pt x="227" y="0"/>
                      <a:pt x="227" y="0"/>
                    </a:cubicBezTo>
                    <a:lnTo>
                      <a:pt x="0" y="315"/>
                    </a:lnTo>
                  </a:path>
                </a:pathLst>
              </a:custGeom>
              <a:solidFill>
                <a:srgbClr val="FCB415"/>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78" name="Freeform 1097"/>
              <p:cNvSpPr>
                <a:spLocks noChangeArrowheads="1"/>
              </p:cNvSpPr>
              <p:nvPr/>
            </p:nvSpPr>
            <p:spPr bwMode="auto">
              <a:xfrm>
                <a:off x="9941956" y="12729603"/>
                <a:ext cx="239306" cy="239285"/>
              </a:xfrm>
              <a:custGeom>
                <a:avLst/>
                <a:gdLst>
                  <a:gd name="T0" fmla="*/ 78 w 85"/>
                  <a:gd name="T1" fmla="*/ 48 h 83"/>
                  <a:gd name="T2" fmla="*/ 78 w 85"/>
                  <a:gd name="T3" fmla="*/ 48 h 83"/>
                  <a:gd name="T4" fmla="*/ 51 w 85"/>
                  <a:gd name="T5" fmla="*/ 27 h 83"/>
                  <a:gd name="T6" fmla="*/ 42 w 85"/>
                  <a:gd name="T7" fmla="*/ 21 h 83"/>
                  <a:gd name="T8" fmla="*/ 15 w 85"/>
                  <a:gd name="T9" fmla="*/ 3 h 83"/>
                  <a:gd name="T10" fmla="*/ 15 w 85"/>
                  <a:gd name="T11" fmla="*/ 0 h 83"/>
                  <a:gd name="T12" fmla="*/ 12 w 85"/>
                  <a:gd name="T13" fmla="*/ 0 h 83"/>
                  <a:gd name="T14" fmla="*/ 6 w 85"/>
                  <a:gd name="T15" fmla="*/ 15 h 83"/>
                  <a:gd name="T16" fmla="*/ 3 w 85"/>
                  <a:gd name="T17" fmla="*/ 21 h 83"/>
                  <a:gd name="T18" fmla="*/ 0 w 85"/>
                  <a:gd name="T19" fmla="*/ 57 h 83"/>
                  <a:gd name="T20" fmla="*/ 33 w 85"/>
                  <a:gd name="T21" fmla="*/ 82 h 83"/>
                  <a:gd name="T22" fmla="*/ 63 w 85"/>
                  <a:gd name="T23" fmla="*/ 63 h 83"/>
                  <a:gd name="T24" fmla="*/ 69 w 85"/>
                  <a:gd name="T25" fmla="*/ 60 h 83"/>
                  <a:gd name="T26" fmla="*/ 84 w 85"/>
                  <a:gd name="T27" fmla="*/ 51 h 83"/>
                  <a:gd name="T28" fmla="*/ 81 w 85"/>
                  <a:gd name="T29" fmla="*/ 48 h 83"/>
                  <a:gd name="T30" fmla="*/ 78 w 85"/>
                  <a:gd name="T31"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3">
                    <a:moveTo>
                      <a:pt x="78" y="48"/>
                    </a:moveTo>
                    <a:lnTo>
                      <a:pt x="78" y="48"/>
                    </a:lnTo>
                    <a:cubicBezTo>
                      <a:pt x="69" y="45"/>
                      <a:pt x="57" y="36"/>
                      <a:pt x="51" y="27"/>
                    </a:cubicBezTo>
                    <a:cubicBezTo>
                      <a:pt x="42" y="21"/>
                      <a:pt x="42" y="21"/>
                      <a:pt x="42" y="21"/>
                    </a:cubicBezTo>
                    <a:cubicBezTo>
                      <a:pt x="33" y="18"/>
                      <a:pt x="21" y="9"/>
                      <a:pt x="15" y="3"/>
                    </a:cubicBezTo>
                    <a:lnTo>
                      <a:pt x="15" y="0"/>
                    </a:lnTo>
                    <a:cubicBezTo>
                      <a:pt x="12" y="0"/>
                      <a:pt x="12" y="0"/>
                      <a:pt x="12" y="0"/>
                    </a:cubicBezTo>
                    <a:cubicBezTo>
                      <a:pt x="9" y="0"/>
                      <a:pt x="6" y="6"/>
                      <a:pt x="6" y="15"/>
                    </a:cubicBezTo>
                    <a:cubicBezTo>
                      <a:pt x="3" y="21"/>
                      <a:pt x="3" y="21"/>
                      <a:pt x="3" y="21"/>
                    </a:cubicBezTo>
                    <a:cubicBezTo>
                      <a:pt x="0" y="57"/>
                      <a:pt x="0" y="57"/>
                      <a:pt x="0" y="57"/>
                    </a:cubicBezTo>
                    <a:cubicBezTo>
                      <a:pt x="9" y="60"/>
                      <a:pt x="24" y="66"/>
                      <a:pt x="33" y="82"/>
                    </a:cubicBezTo>
                    <a:cubicBezTo>
                      <a:pt x="63" y="63"/>
                      <a:pt x="63" y="63"/>
                      <a:pt x="63" y="63"/>
                    </a:cubicBezTo>
                    <a:cubicBezTo>
                      <a:pt x="69" y="60"/>
                      <a:pt x="69" y="60"/>
                      <a:pt x="69" y="60"/>
                    </a:cubicBezTo>
                    <a:cubicBezTo>
                      <a:pt x="78" y="57"/>
                      <a:pt x="81" y="54"/>
                      <a:pt x="84" y="51"/>
                    </a:cubicBezTo>
                    <a:cubicBezTo>
                      <a:pt x="81" y="48"/>
                      <a:pt x="81" y="48"/>
                      <a:pt x="81" y="48"/>
                    </a:cubicBezTo>
                    <a:cubicBezTo>
                      <a:pt x="81" y="48"/>
                      <a:pt x="81" y="48"/>
                      <a:pt x="78" y="48"/>
                    </a:cubicBezTo>
                  </a:path>
                </a:pathLst>
              </a:custGeom>
              <a:solidFill>
                <a:srgbClr val="FCB415"/>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grpSp>
        <p:grpSp>
          <p:nvGrpSpPr>
            <p:cNvPr id="6" name="Group 37"/>
            <p:cNvGrpSpPr/>
            <p:nvPr/>
          </p:nvGrpSpPr>
          <p:grpSpPr>
            <a:xfrm rot="19385170">
              <a:off x="3988335" y="6990732"/>
              <a:ext cx="828523" cy="1189633"/>
              <a:chOff x="18561758" y="2385889"/>
              <a:chExt cx="2160750" cy="3102509"/>
            </a:xfrm>
          </p:grpSpPr>
          <p:sp>
            <p:nvSpPr>
              <p:cNvPr id="49" name="Freeform 277"/>
              <p:cNvSpPr>
                <a:spLocks/>
              </p:cNvSpPr>
              <p:nvPr/>
            </p:nvSpPr>
            <p:spPr bwMode="auto">
              <a:xfrm>
                <a:off x="18561758" y="2385889"/>
                <a:ext cx="2160750" cy="3102509"/>
              </a:xfrm>
              <a:custGeom>
                <a:avLst/>
                <a:gdLst>
                  <a:gd name="T0" fmla="*/ 0 w 366"/>
                  <a:gd name="T1" fmla="*/ 494 h 527"/>
                  <a:gd name="T2" fmla="*/ 34 w 366"/>
                  <a:gd name="T3" fmla="*/ 527 h 527"/>
                  <a:gd name="T4" fmla="*/ 333 w 366"/>
                  <a:gd name="T5" fmla="*/ 527 h 527"/>
                  <a:gd name="T6" fmla="*/ 366 w 366"/>
                  <a:gd name="T7" fmla="*/ 494 h 527"/>
                  <a:gd name="T8" fmla="*/ 366 w 366"/>
                  <a:gd name="T9" fmla="*/ 34 h 527"/>
                  <a:gd name="T10" fmla="*/ 333 w 366"/>
                  <a:gd name="T11" fmla="*/ 0 h 527"/>
                  <a:gd name="T12" fmla="*/ 34 w 366"/>
                  <a:gd name="T13" fmla="*/ 0 h 527"/>
                  <a:gd name="T14" fmla="*/ 0 w 366"/>
                  <a:gd name="T15" fmla="*/ 34 h 527"/>
                  <a:gd name="T16" fmla="*/ 0 w 366"/>
                  <a:gd name="T17" fmla="*/ 49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527">
                    <a:moveTo>
                      <a:pt x="0" y="494"/>
                    </a:moveTo>
                    <a:cubicBezTo>
                      <a:pt x="0" y="512"/>
                      <a:pt x="15" y="527"/>
                      <a:pt x="34" y="527"/>
                    </a:cubicBezTo>
                    <a:cubicBezTo>
                      <a:pt x="333" y="527"/>
                      <a:pt x="333" y="527"/>
                      <a:pt x="333" y="527"/>
                    </a:cubicBezTo>
                    <a:cubicBezTo>
                      <a:pt x="351" y="527"/>
                      <a:pt x="366" y="512"/>
                      <a:pt x="366" y="494"/>
                    </a:cubicBezTo>
                    <a:cubicBezTo>
                      <a:pt x="366" y="34"/>
                      <a:pt x="366" y="34"/>
                      <a:pt x="366" y="34"/>
                    </a:cubicBezTo>
                    <a:cubicBezTo>
                      <a:pt x="366" y="15"/>
                      <a:pt x="351" y="0"/>
                      <a:pt x="333" y="0"/>
                    </a:cubicBezTo>
                    <a:cubicBezTo>
                      <a:pt x="34" y="0"/>
                      <a:pt x="34" y="0"/>
                      <a:pt x="34" y="0"/>
                    </a:cubicBezTo>
                    <a:cubicBezTo>
                      <a:pt x="15" y="0"/>
                      <a:pt x="0" y="15"/>
                      <a:pt x="0" y="34"/>
                    </a:cubicBezTo>
                    <a:lnTo>
                      <a:pt x="0" y="494"/>
                    </a:lnTo>
                    <a:close/>
                  </a:path>
                </a:pathLst>
              </a:custGeom>
              <a:solidFill>
                <a:srgbClr val="2D3539"/>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50" name="Rectangle 278"/>
              <p:cNvSpPr>
                <a:spLocks noChangeArrowheads="1"/>
              </p:cNvSpPr>
              <p:nvPr/>
            </p:nvSpPr>
            <p:spPr bwMode="auto">
              <a:xfrm>
                <a:off x="18721666" y="2532620"/>
                <a:ext cx="1842254" cy="2720479"/>
              </a:xfrm>
              <a:prstGeom prst="rect">
                <a:avLst/>
              </a:prstGeom>
              <a:solidFill>
                <a:srgbClr val="FFFFF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51" name="Freeform 281"/>
              <p:cNvSpPr>
                <a:spLocks/>
              </p:cNvSpPr>
              <p:nvPr/>
            </p:nvSpPr>
            <p:spPr bwMode="auto">
              <a:xfrm>
                <a:off x="18815497" y="3457953"/>
                <a:ext cx="1671773" cy="1718475"/>
              </a:xfrm>
              <a:custGeom>
                <a:avLst/>
                <a:gdLst>
                  <a:gd name="T0" fmla="*/ 278 w 283"/>
                  <a:gd name="T1" fmla="*/ 292 h 292"/>
                  <a:gd name="T2" fmla="*/ 5 w 283"/>
                  <a:gd name="T3" fmla="*/ 292 h 292"/>
                  <a:gd name="T4" fmla="*/ 0 w 283"/>
                  <a:gd name="T5" fmla="*/ 287 h 292"/>
                  <a:gd name="T6" fmla="*/ 5 w 283"/>
                  <a:gd name="T7" fmla="*/ 283 h 292"/>
                  <a:gd name="T8" fmla="*/ 274 w 283"/>
                  <a:gd name="T9" fmla="*/ 283 h 292"/>
                  <a:gd name="T10" fmla="*/ 274 w 283"/>
                  <a:gd name="T11" fmla="*/ 5 h 292"/>
                  <a:gd name="T12" fmla="*/ 278 w 283"/>
                  <a:gd name="T13" fmla="*/ 0 h 292"/>
                  <a:gd name="T14" fmla="*/ 283 w 283"/>
                  <a:gd name="T15" fmla="*/ 5 h 292"/>
                  <a:gd name="T16" fmla="*/ 283 w 283"/>
                  <a:gd name="T17" fmla="*/ 287 h 292"/>
                  <a:gd name="T18" fmla="*/ 278 w 283"/>
                  <a:gd name="T1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92">
                    <a:moveTo>
                      <a:pt x="278" y="292"/>
                    </a:moveTo>
                    <a:cubicBezTo>
                      <a:pt x="5" y="292"/>
                      <a:pt x="5" y="292"/>
                      <a:pt x="5" y="292"/>
                    </a:cubicBezTo>
                    <a:cubicBezTo>
                      <a:pt x="2" y="292"/>
                      <a:pt x="0" y="290"/>
                      <a:pt x="0" y="287"/>
                    </a:cubicBezTo>
                    <a:cubicBezTo>
                      <a:pt x="0" y="285"/>
                      <a:pt x="2" y="283"/>
                      <a:pt x="5" y="283"/>
                    </a:cubicBezTo>
                    <a:cubicBezTo>
                      <a:pt x="274" y="283"/>
                      <a:pt x="274" y="283"/>
                      <a:pt x="274" y="283"/>
                    </a:cubicBezTo>
                    <a:cubicBezTo>
                      <a:pt x="274" y="5"/>
                      <a:pt x="274" y="5"/>
                      <a:pt x="274" y="5"/>
                    </a:cubicBezTo>
                    <a:cubicBezTo>
                      <a:pt x="274" y="2"/>
                      <a:pt x="276" y="0"/>
                      <a:pt x="278" y="0"/>
                    </a:cubicBezTo>
                    <a:cubicBezTo>
                      <a:pt x="281" y="0"/>
                      <a:pt x="283" y="2"/>
                      <a:pt x="283" y="5"/>
                    </a:cubicBezTo>
                    <a:cubicBezTo>
                      <a:pt x="283" y="287"/>
                      <a:pt x="283" y="287"/>
                      <a:pt x="283" y="287"/>
                    </a:cubicBezTo>
                    <a:cubicBezTo>
                      <a:pt x="283" y="290"/>
                      <a:pt x="281" y="292"/>
                      <a:pt x="278" y="292"/>
                    </a:cubicBezTo>
                    <a:close/>
                  </a:path>
                </a:pathLst>
              </a:custGeom>
              <a:solidFill>
                <a:srgbClr val="BCBCB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52" name="Freeform 282"/>
              <p:cNvSpPr>
                <a:spLocks/>
              </p:cNvSpPr>
              <p:nvPr/>
            </p:nvSpPr>
            <p:spPr bwMode="auto">
              <a:xfrm>
                <a:off x="18857787" y="282211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0" y="12"/>
                      <a:pt x="237" y="12"/>
                    </a:cubicBezTo>
                    <a:cubicBezTo>
                      <a:pt x="6" y="12"/>
                      <a:pt x="6" y="12"/>
                      <a:pt x="6" y="12"/>
                    </a:cubicBezTo>
                    <a:cubicBezTo>
                      <a:pt x="2" y="12"/>
                      <a:pt x="0" y="10"/>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53" name="Freeform 283"/>
              <p:cNvSpPr>
                <a:spLocks/>
              </p:cNvSpPr>
              <p:nvPr/>
            </p:nvSpPr>
            <p:spPr bwMode="auto">
              <a:xfrm>
                <a:off x="18851179" y="2939767"/>
                <a:ext cx="796900" cy="70061"/>
              </a:xfrm>
              <a:custGeom>
                <a:avLst/>
                <a:gdLst>
                  <a:gd name="T0" fmla="*/ 129 w 135"/>
                  <a:gd name="T1" fmla="*/ 0 h 12"/>
                  <a:gd name="T2" fmla="*/ 6 w 135"/>
                  <a:gd name="T3" fmla="*/ 0 h 12"/>
                  <a:gd name="T4" fmla="*/ 0 w 135"/>
                  <a:gd name="T5" fmla="*/ 6 h 12"/>
                  <a:gd name="T6" fmla="*/ 6 w 135"/>
                  <a:gd name="T7" fmla="*/ 12 h 12"/>
                  <a:gd name="T8" fmla="*/ 129 w 135"/>
                  <a:gd name="T9" fmla="*/ 12 h 12"/>
                  <a:gd name="T10" fmla="*/ 135 w 135"/>
                  <a:gd name="T11" fmla="*/ 6 h 12"/>
                  <a:gd name="T12" fmla="*/ 129 w 13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5" h="12">
                    <a:moveTo>
                      <a:pt x="129" y="0"/>
                    </a:moveTo>
                    <a:cubicBezTo>
                      <a:pt x="6" y="0"/>
                      <a:pt x="6" y="0"/>
                      <a:pt x="6" y="0"/>
                    </a:cubicBezTo>
                    <a:cubicBezTo>
                      <a:pt x="3" y="0"/>
                      <a:pt x="0" y="3"/>
                      <a:pt x="0" y="6"/>
                    </a:cubicBezTo>
                    <a:cubicBezTo>
                      <a:pt x="0" y="9"/>
                      <a:pt x="3" y="12"/>
                      <a:pt x="6" y="12"/>
                    </a:cubicBezTo>
                    <a:cubicBezTo>
                      <a:pt x="129" y="12"/>
                      <a:pt x="129" y="12"/>
                      <a:pt x="129" y="12"/>
                    </a:cubicBezTo>
                    <a:cubicBezTo>
                      <a:pt x="132" y="12"/>
                      <a:pt x="135" y="9"/>
                      <a:pt x="135" y="6"/>
                    </a:cubicBezTo>
                    <a:cubicBezTo>
                      <a:pt x="135" y="3"/>
                      <a:pt x="132" y="0"/>
                      <a:pt x="129" y="0"/>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54" name="Freeform 284"/>
              <p:cNvSpPr>
                <a:spLocks/>
              </p:cNvSpPr>
              <p:nvPr/>
            </p:nvSpPr>
            <p:spPr bwMode="auto">
              <a:xfrm>
                <a:off x="19712836" y="2945054"/>
                <a:ext cx="377966" cy="64773"/>
              </a:xfrm>
              <a:custGeom>
                <a:avLst/>
                <a:gdLst>
                  <a:gd name="T0" fmla="*/ 59 w 64"/>
                  <a:gd name="T1" fmla="*/ 0 h 11"/>
                  <a:gd name="T2" fmla="*/ 6 w 64"/>
                  <a:gd name="T3" fmla="*/ 0 h 11"/>
                  <a:gd name="T4" fmla="*/ 0 w 64"/>
                  <a:gd name="T5" fmla="*/ 5 h 11"/>
                  <a:gd name="T6" fmla="*/ 6 w 64"/>
                  <a:gd name="T7" fmla="*/ 11 h 11"/>
                  <a:gd name="T8" fmla="*/ 59 w 64"/>
                  <a:gd name="T9" fmla="*/ 11 h 11"/>
                  <a:gd name="T10" fmla="*/ 64 w 64"/>
                  <a:gd name="T11" fmla="*/ 5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2"/>
                      <a:pt x="0" y="5"/>
                    </a:cubicBezTo>
                    <a:cubicBezTo>
                      <a:pt x="0" y="8"/>
                      <a:pt x="3" y="11"/>
                      <a:pt x="6" y="11"/>
                    </a:cubicBezTo>
                    <a:cubicBezTo>
                      <a:pt x="59" y="11"/>
                      <a:pt x="59" y="11"/>
                      <a:pt x="59" y="11"/>
                    </a:cubicBezTo>
                    <a:cubicBezTo>
                      <a:pt x="62" y="11"/>
                      <a:pt x="64" y="8"/>
                      <a:pt x="64" y="5"/>
                    </a:cubicBezTo>
                    <a:cubicBezTo>
                      <a:pt x="64" y="2"/>
                      <a:pt x="62" y="0"/>
                      <a:pt x="59" y="0"/>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55" name="Freeform 285"/>
              <p:cNvSpPr>
                <a:spLocks/>
              </p:cNvSpPr>
              <p:nvPr/>
            </p:nvSpPr>
            <p:spPr bwMode="auto">
              <a:xfrm>
                <a:off x="18857787" y="3057417"/>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1" y="12"/>
                      <a:pt x="237" y="12"/>
                    </a:cubicBezTo>
                    <a:cubicBezTo>
                      <a:pt x="6" y="12"/>
                      <a:pt x="6" y="12"/>
                      <a:pt x="6" y="12"/>
                    </a:cubicBezTo>
                    <a:cubicBezTo>
                      <a:pt x="3" y="12"/>
                      <a:pt x="0" y="10"/>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56" name="Freeform 286"/>
              <p:cNvSpPr>
                <a:spLocks/>
              </p:cNvSpPr>
              <p:nvPr/>
            </p:nvSpPr>
            <p:spPr bwMode="auto">
              <a:xfrm>
                <a:off x="19282008" y="3192251"/>
                <a:ext cx="377966" cy="59485"/>
              </a:xfrm>
              <a:custGeom>
                <a:avLst/>
                <a:gdLst>
                  <a:gd name="T0" fmla="*/ 64 w 64"/>
                  <a:gd name="T1" fmla="*/ 5 h 10"/>
                  <a:gd name="T2" fmla="*/ 58 w 64"/>
                  <a:gd name="T3" fmla="*/ 10 h 10"/>
                  <a:gd name="T4" fmla="*/ 6 w 64"/>
                  <a:gd name="T5" fmla="*/ 10 h 10"/>
                  <a:gd name="T6" fmla="*/ 0 w 64"/>
                  <a:gd name="T7" fmla="*/ 5 h 10"/>
                  <a:gd name="T8" fmla="*/ 0 w 64"/>
                  <a:gd name="T9" fmla="*/ 5 h 10"/>
                  <a:gd name="T10" fmla="*/ 6 w 64"/>
                  <a:gd name="T11" fmla="*/ 0 h 10"/>
                  <a:gd name="T12" fmla="*/ 58 w 64"/>
                  <a:gd name="T13" fmla="*/ 0 h 10"/>
                  <a:gd name="T14" fmla="*/ 64 w 6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
                    <a:moveTo>
                      <a:pt x="64" y="5"/>
                    </a:moveTo>
                    <a:cubicBezTo>
                      <a:pt x="64" y="8"/>
                      <a:pt x="61" y="10"/>
                      <a:pt x="58" y="10"/>
                    </a:cubicBezTo>
                    <a:cubicBezTo>
                      <a:pt x="6" y="10"/>
                      <a:pt x="6" y="10"/>
                      <a:pt x="6" y="10"/>
                    </a:cubicBezTo>
                    <a:cubicBezTo>
                      <a:pt x="3" y="10"/>
                      <a:pt x="0" y="8"/>
                      <a:pt x="0" y="5"/>
                    </a:cubicBezTo>
                    <a:cubicBezTo>
                      <a:pt x="0" y="5"/>
                      <a:pt x="0" y="5"/>
                      <a:pt x="0" y="5"/>
                    </a:cubicBezTo>
                    <a:cubicBezTo>
                      <a:pt x="0" y="2"/>
                      <a:pt x="3" y="0"/>
                      <a:pt x="6" y="0"/>
                    </a:cubicBezTo>
                    <a:cubicBezTo>
                      <a:pt x="58" y="0"/>
                      <a:pt x="58" y="0"/>
                      <a:pt x="58" y="0"/>
                    </a:cubicBezTo>
                    <a:cubicBezTo>
                      <a:pt x="61" y="0"/>
                      <a:pt x="64" y="2"/>
                      <a:pt x="64" y="5"/>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57" name="Freeform 287"/>
              <p:cNvSpPr>
                <a:spLocks/>
              </p:cNvSpPr>
              <p:nvPr/>
            </p:nvSpPr>
            <p:spPr bwMode="auto">
              <a:xfrm>
                <a:off x="18857787" y="3192251"/>
                <a:ext cx="371358" cy="59485"/>
              </a:xfrm>
              <a:custGeom>
                <a:avLst/>
                <a:gdLst>
                  <a:gd name="T0" fmla="*/ 58 w 63"/>
                  <a:gd name="T1" fmla="*/ 0 h 10"/>
                  <a:gd name="T2" fmla="*/ 5 w 63"/>
                  <a:gd name="T3" fmla="*/ 0 h 10"/>
                  <a:gd name="T4" fmla="*/ 0 w 63"/>
                  <a:gd name="T5" fmla="*/ 5 h 10"/>
                  <a:gd name="T6" fmla="*/ 5 w 63"/>
                  <a:gd name="T7" fmla="*/ 10 h 10"/>
                  <a:gd name="T8" fmla="*/ 58 w 63"/>
                  <a:gd name="T9" fmla="*/ 10 h 10"/>
                  <a:gd name="T10" fmla="*/ 63 w 63"/>
                  <a:gd name="T11" fmla="*/ 5 h 10"/>
                  <a:gd name="T12" fmla="*/ 58 w 6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3" h="10">
                    <a:moveTo>
                      <a:pt x="58" y="0"/>
                    </a:moveTo>
                    <a:cubicBezTo>
                      <a:pt x="5" y="0"/>
                      <a:pt x="5" y="0"/>
                      <a:pt x="5" y="0"/>
                    </a:cubicBezTo>
                    <a:cubicBezTo>
                      <a:pt x="2" y="0"/>
                      <a:pt x="0" y="2"/>
                      <a:pt x="0" y="5"/>
                    </a:cubicBezTo>
                    <a:cubicBezTo>
                      <a:pt x="0" y="8"/>
                      <a:pt x="2" y="10"/>
                      <a:pt x="5" y="10"/>
                    </a:cubicBezTo>
                    <a:cubicBezTo>
                      <a:pt x="58" y="10"/>
                      <a:pt x="58" y="10"/>
                      <a:pt x="58" y="10"/>
                    </a:cubicBezTo>
                    <a:cubicBezTo>
                      <a:pt x="61" y="10"/>
                      <a:pt x="63" y="8"/>
                      <a:pt x="63" y="5"/>
                    </a:cubicBezTo>
                    <a:cubicBezTo>
                      <a:pt x="63" y="2"/>
                      <a:pt x="61" y="0"/>
                      <a:pt x="58" y="0"/>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58" name="Freeform 288"/>
              <p:cNvSpPr>
                <a:spLocks/>
              </p:cNvSpPr>
              <p:nvPr/>
            </p:nvSpPr>
            <p:spPr bwMode="auto">
              <a:xfrm>
                <a:off x="18845893" y="335748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59" name="Freeform 289"/>
              <p:cNvSpPr>
                <a:spLocks/>
              </p:cNvSpPr>
              <p:nvPr/>
            </p:nvSpPr>
            <p:spPr bwMode="auto">
              <a:xfrm>
                <a:off x="18839286" y="3475138"/>
                <a:ext cx="796900" cy="64773"/>
              </a:xfrm>
              <a:custGeom>
                <a:avLst/>
                <a:gdLst>
                  <a:gd name="T0" fmla="*/ 130 w 135"/>
                  <a:gd name="T1" fmla="*/ 0 h 11"/>
                  <a:gd name="T2" fmla="*/ 6 w 135"/>
                  <a:gd name="T3" fmla="*/ 0 h 11"/>
                  <a:gd name="T4" fmla="*/ 0 w 135"/>
                  <a:gd name="T5" fmla="*/ 6 h 11"/>
                  <a:gd name="T6" fmla="*/ 6 w 135"/>
                  <a:gd name="T7" fmla="*/ 11 h 11"/>
                  <a:gd name="T8" fmla="*/ 130 w 135"/>
                  <a:gd name="T9" fmla="*/ 11 h 11"/>
                  <a:gd name="T10" fmla="*/ 135 w 135"/>
                  <a:gd name="T11" fmla="*/ 6 h 11"/>
                  <a:gd name="T12" fmla="*/ 130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30" y="0"/>
                    </a:moveTo>
                    <a:cubicBezTo>
                      <a:pt x="6" y="0"/>
                      <a:pt x="6" y="0"/>
                      <a:pt x="6" y="0"/>
                    </a:cubicBezTo>
                    <a:cubicBezTo>
                      <a:pt x="3" y="0"/>
                      <a:pt x="0" y="2"/>
                      <a:pt x="0" y="6"/>
                    </a:cubicBezTo>
                    <a:cubicBezTo>
                      <a:pt x="0" y="9"/>
                      <a:pt x="3" y="11"/>
                      <a:pt x="6" y="11"/>
                    </a:cubicBezTo>
                    <a:cubicBezTo>
                      <a:pt x="130" y="11"/>
                      <a:pt x="130" y="11"/>
                      <a:pt x="130" y="11"/>
                    </a:cubicBezTo>
                    <a:cubicBezTo>
                      <a:pt x="133" y="11"/>
                      <a:pt x="135" y="9"/>
                      <a:pt x="135" y="6"/>
                    </a:cubicBezTo>
                    <a:cubicBezTo>
                      <a:pt x="135" y="2"/>
                      <a:pt x="133" y="0"/>
                      <a:pt x="130" y="0"/>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60" name="Freeform 290"/>
              <p:cNvSpPr>
                <a:spLocks/>
              </p:cNvSpPr>
              <p:nvPr/>
            </p:nvSpPr>
            <p:spPr bwMode="auto">
              <a:xfrm>
                <a:off x="19707550" y="3475138"/>
                <a:ext cx="371358"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61" name="Freeform 291"/>
              <p:cNvSpPr>
                <a:spLocks/>
              </p:cNvSpPr>
              <p:nvPr/>
            </p:nvSpPr>
            <p:spPr bwMode="auto">
              <a:xfrm>
                <a:off x="18851179" y="3592787"/>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62" name="Freeform 292"/>
              <p:cNvSpPr>
                <a:spLocks/>
              </p:cNvSpPr>
              <p:nvPr/>
            </p:nvSpPr>
            <p:spPr bwMode="auto">
              <a:xfrm>
                <a:off x="19276721" y="3722334"/>
                <a:ext cx="371358" cy="64773"/>
              </a:xfrm>
              <a:custGeom>
                <a:avLst/>
                <a:gdLst>
                  <a:gd name="T0" fmla="*/ 63 w 63"/>
                  <a:gd name="T1" fmla="*/ 6 h 11"/>
                  <a:gd name="T2" fmla="*/ 58 w 63"/>
                  <a:gd name="T3" fmla="*/ 11 h 11"/>
                  <a:gd name="T4" fmla="*/ 5 w 63"/>
                  <a:gd name="T5" fmla="*/ 11 h 11"/>
                  <a:gd name="T6" fmla="*/ 0 w 63"/>
                  <a:gd name="T7" fmla="*/ 6 h 11"/>
                  <a:gd name="T8" fmla="*/ 0 w 63"/>
                  <a:gd name="T9" fmla="*/ 6 h 11"/>
                  <a:gd name="T10" fmla="*/ 5 w 63"/>
                  <a:gd name="T11" fmla="*/ 0 h 11"/>
                  <a:gd name="T12" fmla="*/ 58 w 63"/>
                  <a:gd name="T13" fmla="*/ 0 h 11"/>
                  <a:gd name="T14" fmla="*/ 63 w 6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
                    <a:moveTo>
                      <a:pt x="63" y="6"/>
                    </a:moveTo>
                    <a:cubicBezTo>
                      <a:pt x="63" y="9"/>
                      <a:pt x="61" y="11"/>
                      <a:pt x="58" y="11"/>
                    </a:cubicBezTo>
                    <a:cubicBezTo>
                      <a:pt x="5" y="11"/>
                      <a:pt x="5" y="11"/>
                      <a:pt x="5" y="11"/>
                    </a:cubicBezTo>
                    <a:cubicBezTo>
                      <a:pt x="2" y="11"/>
                      <a:pt x="0" y="9"/>
                      <a:pt x="0" y="6"/>
                    </a:cubicBezTo>
                    <a:cubicBezTo>
                      <a:pt x="0" y="6"/>
                      <a:pt x="0" y="6"/>
                      <a:pt x="0" y="6"/>
                    </a:cubicBezTo>
                    <a:cubicBezTo>
                      <a:pt x="0" y="3"/>
                      <a:pt x="2" y="0"/>
                      <a:pt x="5" y="0"/>
                    </a:cubicBezTo>
                    <a:cubicBezTo>
                      <a:pt x="58" y="0"/>
                      <a:pt x="58" y="0"/>
                      <a:pt x="58" y="0"/>
                    </a:cubicBezTo>
                    <a:cubicBezTo>
                      <a:pt x="61" y="0"/>
                      <a:pt x="63" y="3"/>
                      <a:pt x="63" y="6"/>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63" name="Freeform 293"/>
              <p:cNvSpPr>
                <a:spLocks/>
              </p:cNvSpPr>
              <p:nvPr/>
            </p:nvSpPr>
            <p:spPr bwMode="auto">
              <a:xfrm>
                <a:off x="18845893" y="3722334"/>
                <a:ext cx="377966" cy="64773"/>
              </a:xfrm>
              <a:custGeom>
                <a:avLst/>
                <a:gdLst>
                  <a:gd name="T0" fmla="*/ 58 w 64"/>
                  <a:gd name="T1" fmla="*/ 0 h 11"/>
                  <a:gd name="T2" fmla="*/ 5 w 64"/>
                  <a:gd name="T3" fmla="*/ 0 h 11"/>
                  <a:gd name="T4" fmla="*/ 0 w 64"/>
                  <a:gd name="T5" fmla="*/ 6 h 11"/>
                  <a:gd name="T6" fmla="*/ 5 w 64"/>
                  <a:gd name="T7" fmla="*/ 11 h 11"/>
                  <a:gd name="T8" fmla="*/ 58 w 64"/>
                  <a:gd name="T9" fmla="*/ 11 h 11"/>
                  <a:gd name="T10" fmla="*/ 64 w 64"/>
                  <a:gd name="T11" fmla="*/ 6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4" y="9"/>
                      <a:pt x="64" y="6"/>
                    </a:cubicBezTo>
                    <a:cubicBezTo>
                      <a:pt x="64" y="3"/>
                      <a:pt x="61" y="0"/>
                      <a:pt x="58" y="0"/>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64" name="Freeform 294"/>
              <p:cNvSpPr>
                <a:spLocks/>
              </p:cNvSpPr>
              <p:nvPr/>
            </p:nvSpPr>
            <p:spPr bwMode="auto">
              <a:xfrm>
                <a:off x="18839286" y="4576284"/>
                <a:ext cx="1435214"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2"/>
                      <a:pt x="2" y="0"/>
                      <a:pt x="6" y="0"/>
                    </a:cubicBezTo>
                    <a:cubicBezTo>
                      <a:pt x="237" y="0"/>
                      <a:pt x="237" y="0"/>
                      <a:pt x="237" y="0"/>
                    </a:cubicBezTo>
                    <a:cubicBezTo>
                      <a:pt x="240" y="0"/>
                      <a:pt x="243" y="2"/>
                      <a:pt x="243" y="6"/>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65" name="Freeform 295"/>
              <p:cNvSpPr>
                <a:spLocks/>
              </p:cNvSpPr>
              <p:nvPr/>
            </p:nvSpPr>
            <p:spPr bwMode="auto">
              <a:xfrm>
                <a:off x="18833999" y="4693934"/>
                <a:ext cx="796900" cy="64773"/>
              </a:xfrm>
              <a:custGeom>
                <a:avLst/>
                <a:gdLst>
                  <a:gd name="T0" fmla="*/ 129 w 135"/>
                  <a:gd name="T1" fmla="*/ 0 h 11"/>
                  <a:gd name="T2" fmla="*/ 6 w 135"/>
                  <a:gd name="T3" fmla="*/ 0 h 11"/>
                  <a:gd name="T4" fmla="*/ 0 w 135"/>
                  <a:gd name="T5" fmla="*/ 5 h 11"/>
                  <a:gd name="T6" fmla="*/ 6 w 135"/>
                  <a:gd name="T7" fmla="*/ 11 h 11"/>
                  <a:gd name="T8" fmla="*/ 129 w 135"/>
                  <a:gd name="T9" fmla="*/ 11 h 11"/>
                  <a:gd name="T10" fmla="*/ 135 w 135"/>
                  <a:gd name="T11" fmla="*/ 5 h 11"/>
                  <a:gd name="T12" fmla="*/ 129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29" y="0"/>
                    </a:moveTo>
                    <a:cubicBezTo>
                      <a:pt x="6" y="0"/>
                      <a:pt x="6" y="0"/>
                      <a:pt x="6" y="0"/>
                    </a:cubicBezTo>
                    <a:cubicBezTo>
                      <a:pt x="2" y="0"/>
                      <a:pt x="0" y="2"/>
                      <a:pt x="0" y="5"/>
                    </a:cubicBezTo>
                    <a:cubicBezTo>
                      <a:pt x="0" y="9"/>
                      <a:pt x="2" y="11"/>
                      <a:pt x="6" y="11"/>
                    </a:cubicBezTo>
                    <a:cubicBezTo>
                      <a:pt x="129" y="11"/>
                      <a:pt x="129" y="11"/>
                      <a:pt x="129" y="11"/>
                    </a:cubicBezTo>
                    <a:cubicBezTo>
                      <a:pt x="132" y="11"/>
                      <a:pt x="135" y="9"/>
                      <a:pt x="135" y="5"/>
                    </a:cubicBezTo>
                    <a:cubicBezTo>
                      <a:pt x="135" y="2"/>
                      <a:pt x="132" y="0"/>
                      <a:pt x="129" y="0"/>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66" name="Freeform 296"/>
              <p:cNvSpPr>
                <a:spLocks/>
              </p:cNvSpPr>
              <p:nvPr/>
            </p:nvSpPr>
            <p:spPr bwMode="auto">
              <a:xfrm>
                <a:off x="19695656" y="4693934"/>
                <a:ext cx="377966" cy="64773"/>
              </a:xfrm>
              <a:custGeom>
                <a:avLst/>
                <a:gdLst>
                  <a:gd name="T0" fmla="*/ 59 w 64"/>
                  <a:gd name="T1" fmla="*/ 0 h 11"/>
                  <a:gd name="T2" fmla="*/ 6 w 64"/>
                  <a:gd name="T3" fmla="*/ 0 h 11"/>
                  <a:gd name="T4" fmla="*/ 0 w 64"/>
                  <a:gd name="T5" fmla="*/ 6 h 11"/>
                  <a:gd name="T6" fmla="*/ 6 w 64"/>
                  <a:gd name="T7" fmla="*/ 11 h 11"/>
                  <a:gd name="T8" fmla="*/ 59 w 64"/>
                  <a:gd name="T9" fmla="*/ 11 h 11"/>
                  <a:gd name="T10" fmla="*/ 64 w 64"/>
                  <a:gd name="T11" fmla="*/ 6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3"/>
                      <a:pt x="0" y="6"/>
                    </a:cubicBezTo>
                    <a:cubicBezTo>
                      <a:pt x="0" y="9"/>
                      <a:pt x="3" y="11"/>
                      <a:pt x="6" y="11"/>
                    </a:cubicBezTo>
                    <a:cubicBezTo>
                      <a:pt x="59" y="11"/>
                      <a:pt x="59" y="11"/>
                      <a:pt x="59" y="11"/>
                    </a:cubicBezTo>
                    <a:cubicBezTo>
                      <a:pt x="62" y="11"/>
                      <a:pt x="64" y="9"/>
                      <a:pt x="64" y="6"/>
                    </a:cubicBezTo>
                    <a:cubicBezTo>
                      <a:pt x="64" y="3"/>
                      <a:pt x="62" y="0"/>
                      <a:pt x="59" y="0"/>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67" name="Freeform 297"/>
              <p:cNvSpPr>
                <a:spLocks/>
              </p:cNvSpPr>
              <p:nvPr/>
            </p:nvSpPr>
            <p:spPr bwMode="auto">
              <a:xfrm>
                <a:off x="18839286" y="4811583"/>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2"/>
                      <a:pt x="3" y="0"/>
                      <a:pt x="6" y="0"/>
                    </a:cubicBezTo>
                    <a:cubicBezTo>
                      <a:pt x="237" y="0"/>
                      <a:pt x="237" y="0"/>
                      <a:pt x="237" y="0"/>
                    </a:cubicBezTo>
                    <a:cubicBezTo>
                      <a:pt x="241" y="0"/>
                      <a:pt x="243" y="2"/>
                      <a:pt x="243" y="6"/>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68" name="Freeform 298"/>
              <p:cNvSpPr>
                <a:spLocks/>
              </p:cNvSpPr>
              <p:nvPr/>
            </p:nvSpPr>
            <p:spPr bwMode="auto">
              <a:xfrm>
                <a:off x="19264828" y="4941130"/>
                <a:ext cx="377966" cy="64773"/>
              </a:xfrm>
              <a:custGeom>
                <a:avLst/>
                <a:gdLst>
                  <a:gd name="T0" fmla="*/ 64 w 64"/>
                  <a:gd name="T1" fmla="*/ 6 h 11"/>
                  <a:gd name="T2" fmla="*/ 58 w 64"/>
                  <a:gd name="T3" fmla="*/ 11 h 11"/>
                  <a:gd name="T4" fmla="*/ 6 w 64"/>
                  <a:gd name="T5" fmla="*/ 11 h 11"/>
                  <a:gd name="T6" fmla="*/ 0 w 64"/>
                  <a:gd name="T7" fmla="*/ 6 h 11"/>
                  <a:gd name="T8" fmla="*/ 0 w 64"/>
                  <a:gd name="T9" fmla="*/ 6 h 11"/>
                  <a:gd name="T10" fmla="*/ 6 w 64"/>
                  <a:gd name="T11" fmla="*/ 0 h 11"/>
                  <a:gd name="T12" fmla="*/ 58 w 64"/>
                  <a:gd name="T13" fmla="*/ 0 h 11"/>
                  <a:gd name="T14" fmla="*/ 64 w 64"/>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1">
                    <a:moveTo>
                      <a:pt x="64" y="6"/>
                    </a:moveTo>
                    <a:cubicBezTo>
                      <a:pt x="64" y="9"/>
                      <a:pt x="61" y="11"/>
                      <a:pt x="58" y="11"/>
                    </a:cubicBezTo>
                    <a:cubicBezTo>
                      <a:pt x="6" y="11"/>
                      <a:pt x="6" y="11"/>
                      <a:pt x="6" y="11"/>
                    </a:cubicBezTo>
                    <a:cubicBezTo>
                      <a:pt x="3" y="11"/>
                      <a:pt x="0" y="9"/>
                      <a:pt x="0" y="6"/>
                    </a:cubicBezTo>
                    <a:cubicBezTo>
                      <a:pt x="0" y="6"/>
                      <a:pt x="0" y="6"/>
                      <a:pt x="0" y="6"/>
                    </a:cubicBezTo>
                    <a:cubicBezTo>
                      <a:pt x="0" y="3"/>
                      <a:pt x="3" y="0"/>
                      <a:pt x="6" y="0"/>
                    </a:cubicBezTo>
                    <a:cubicBezTo>
                      <a:pt x="58" y="0"/>
                      <a:pt x="58" y="0"/>
                      <a:pt x="58" y="0"/>
                    </a:cubicBezTo>
                    <a:cubicBezTo>
                      <a:pt x="61" y="0"/>
                      <a:pt x="64" y="3"/>
                      <a:pt x="64" y="6"/>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69" name="Freeform 299"/>
              <p:cNvSpPr>
                <a:spLocks/>
              </p:cNvSpPr>
              <p:nvPr/>
            </p:nvSpPr>
            <p:spPr bwMode="auto">
              <a:xfrm>
                <a:off x="18839286" y="4941130"/>
                <a:ext cx="372680"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70" name="Freeform 300"/>
              <p:cNvSpPr>
                <a:spLocks/>
              </p:cNvSpPr>
              <p:nvPr/>
            </p:nvSpPr>
            <p:spPr bwMode="auto">
              <a:xfrm>
                <a:off x="18869681" y="3875675"/>
                <a:ext cx="1392924" cy="606754"/>
              </a:xfrm>
              <a:custGeom>
                <a:avLst/>
                <a:gdLst>
                  <a:gd name="T0" fmla="*/ 5 w 236"/>
                  <a:gd name="T1" fmla="*/ 103 h 103"/>
                  <a:gd name="T2" fmla="*/ 2 w 236"/>
                  <a:gd name="T3" fmla="*/ 102 h 103"/>
                  <a:gd name="T4" fmla="*/ 2 w 236"/>
                  <a:gd name="T5" fmla="*/ 95 h 103"/>
                  <a:gd name="T6" fmla="*/ 63 w 236"/>
                  <a:gd name="T7" fmla="*/ 29 h 103"/>
                  <a:gd name="T8" fmla="*/ 69 w 236"/>
                  <a:gd name="T9" fmla="*/ 28 h 103"/>
                  <a:gd name="T10" fmla="*/ 145 w 236"/>
                  <a:gd name="T11" fmla="*/ 80 h 103"/>
                  <a:gd name="T12" fmla="*/ 228 w 236"/>
                  <a:gd name="T13" fmla="*/ 1 h 103"/>
                  <a:gd name="T14" fmla="*/ 235 w 236"/>
                  <a:gd name="T15" fmla="*/ 2 h 103"/>
                  <a:gd name="T16" fmla="*/ 235 w 236"/>
                  <a:gd name="T17" fmla="*/ 8 h 103"/>
                  <a:gd name="T18" fmla="*/ 148 w 236"/>
                  <a:gd name="T19" fmla="*/ 90 h 103"/>
                  <a:gd name="T20" fmla="*/ 143 w 236"/>
                  <a:gd name="T21" fmla="*/ 90 h 103"/>
                  <a:gd name="T22" fmla="*/ 67 w 236"/>
                  <a:gd name="T23" fmla="*/ 38 h 103"/>
                  <a:gd name="T24" fmla="*/ 8 w 236"/>
                  <a:gd name="T25" fmla="*/ 101 h 103"/>
                  <a:gd name="T26" fmla="*/ 5 w 236"/>
                  <a:gd name="T2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03">
                    <a:moveTo>
                      <a:pt x="5" y="103"/>
                    </a:moveTo>
                    <a:cubicBezTo>
                      <a:pt x="4" y="103"/>
                      <a:pt x="3" y="102"/>
                      <a:pt x="2" y="102"/>
                    </a:cubicBezTo>
                    <a:cubicBezTo>
                      <a:pt x="0" y="100"/>
                      <a:pt x="0" y="97"/>
                      <a:pt x="2" y="95"/>
                    </a:cubicBezTo>
                    <a:cubicBezTo>
                      <a:pt x="63" y="29"/>
                      <a:pt x="63" y="29"/>
                      <a:pt x="63" y="29"/>
                    </a:cubicBezTo>
                    <a:cubicBezTo>
                      <a:pt x="65" y="27"/>
                      <a:pt x="68" y="27"/>
                      <a:pt x="69" y="28"/>
                    </a:cubicBezTo>
                    <a:cubicBezTo>
                      <a:pt x="145" y="80"/>
                      <a:pt x="145" y="80"/>
                      <a:pt x="145" y="80"/>
                    </a:cubicBezTo>
                    <a:cubicBezTo>
                      <a:pt x="228" y="1"/>
                      <a:pt x="228" y="1"/>
                      <a:pt x="228" y="1"/>
                    </a:cubicBezTo>
                    <a:cubicBezTo>
                      <a:pt x="230" y="0"/>
                      <a:pt x="233" y="0"/>
                      <a:pt x="235" y="2"/>
                    </a:cubicBezTo>
                    <a:cubicBezTo>
                      <a:pt x="236" y="3"/>
                      <a:pt x="236" y="6"/>
                      <a:pt x="235" y="8"/>
                    </a:cubicBezTo>
                    <a:cubicBezTo>
                      <a:pt x="148" y="90"/>
                      <a:pt x="148" y="90"/>
                      <a:pt x="148" y="90"/>
                    </a:cubicBezTo>
                    <a:cubicBezTo>
                      <a:pt x="147" y="91"/>
                      <a:pt x="145" y="91"/>
                      <a:pt x="143" y="90"/>
                    </a:cubicBezTo>
                    <a:cubicBezTo>
                      <a:pt x="67" y="38"/>
                      <a:pt x="67" y="38"/>
                      <a:pt x="67" y="38"/>
                    </a:cubicBezTo>
                    <a:cubicBezTo>
                      <a:pt x="8" y="101"/>
                      <a:pt x="8" y="101"/>
                      <a:pt x="8" y="101"/>
                    </a:cubicBezTo>
                    <a:cubicBezTo>
                      <a:pt x="7" y="102"/>
                      <a:pt x="6" y="103"/>
                      <a:pt x="5" y="103"/>
                    </a:cubicBezTo>
                    <a:close/>
                  </a:path>
                </a:pathLst>
              </a:custGeom>
              <a:solidFill>
                <a:srgbClr val="FF7352"/>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71" name="Oval 301"/>
              <p:cNvSpPr>
                <a:spLocks noChangeArrowheads="1"/>
              </p:cNvSpPr>
              <p:nvPr/>
            </p:nvSpPr>
            <p:spPr bwMode="auto">
              <a:xfrm>
                <a:off x="19181569" y="3993325"/>
                <a:ext cx="171803" cy="165238"/>
              </a:xfrm>
              <a:prstGeom prst="ellipse">
                <a:avLst/>
              </a:prstGeom>
              <a:solidFill>
                <a:srgbClr val="FF7352"/>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72" name="Oval 302"/>
              <p:cNvSpPr>
                <a:spLocks noChangeArrowheads="1"/>
              </p:cNvSpPr>
              <p:nvPr/>
            </p:nvSpPr>
            <p:spPr bwMode="auto">
              <a:xfrm>
                <a:off x="19659974" y="4276212"/>
                <a:ext cx="171803" cy="163916"/>
              </a:xfrm>
              <a:prstGeom prst="ellipse">
                <a:avLst/>
              </a:prstGeom>
              <a:solidFill>
                <a:srgbClr val="FF7352"/>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grpSp>
        <p:grpSp>
          <p:nvGrpSpPr>
            <p:cNvPr id="7" name="Group 38"/>
            <p:cNvGrpSpPr/>
            <p:nvPr/>
          </p:nvGrpSpPr>
          <p:grpSpPr>
            <a:xfrm>
              <a:off x="4445018" y="2521529"/>
              <a:ext cx="1920851" cy="1914933"/>
              <a:chOff x="131763" y="111125"/>
              <a:chExt cx="3802063" cy="3789363"/>
            </a:xfrm>
          </p:grpSpPr>
          <p:sp>
            <p:nvSpPr>
              <p:cNvPr id="41" name="Freeform 5"/>
              <p:cNvSpPr>
                <a:spLocks/>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42" name="Freeform 6"/>
              <p:cNvSpPr>
                <a:spLocks/>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43" name="Freeform 7"/>
              <p:cNvSpPr>
                <a:spLocks/>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44" name="Freeform 8"/>
              <p:cNvSpPr>
                <a:spLocks/>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45" name="Freeform 9"/>
              <p:cNvSpPr>
                <a:spLocks/>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46" name="Freeform 10"/>
              <p:cNvSpPr>
                <a:spLocks/>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47" name="Freeform 11"/>
              <p:cNvSpPr>
                <a:spLocks/>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48" name="Freeform 12"/>
              <p:cNvSpPr>
                <a:spLocks/>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grpSp>
        <p:grpSp>
          <p:nvGrpSpPr>
            <p:cNvPr id="8" name="Group 126"/>
            <p:cNvGrpSpPr/>
            <p:nvPr/>
          </p:nvGrpSpPr>
          <p:grpSpPr>
            <a:xfrm>
              <a:off x="2524194" y="3241842"/>
              <a:ext cx="8742643" cy="8750400"/>
              <a:chOff x="2865557" y="4639756"/>
              <a:chExt cx="3987931" cy="3991469"/>
            </a:xfrm>
          </p:grpSpPr>
          <p:grpSp>
            <p:nvGrpSpPr>
              <p:cNvPr id="9" name="Group 127"/>
              <p:cNvGrpSpPr/>
              <p:nvPr/>
            </p:nvGrpSpPr>
            <p:grpSpPr>
              <a:xfrm>
                <a:off x="4008752" y="4901589"/>
                <a:ext cx="2844736" cy="3729636"/>
                <a:chOff x="12795250" y="366713"/>
                <a:chExt cx="2738438" cy="3589337"/>
              </a:xfrm>
            </p:grpSpPr>
            <p:sp>
              <p:nvSpPr>
                <p:cNvPr id="20" name="Freeform 129"/>
                <p:cNvSpPr>
                  <a:spLocks/>
                </p:cNvSpPr>
                <p:nvPr/>
              </p:nvSpPr>
              <p:spPr bwMode="auto">
                <a:xfrm>
                  <a:off x="12795250" y="561975"/>
                  <a:ext cx="2687638" cy="3394075"/>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21" name="Freeform 130"/>
                <p:cNvSpPr>
                  <a:spLocks/>
                </p:cNvSpPr>
                <p:nvPr/>
              </p:nvSpPr>
              <p:spPr bwMode="auto">
                <a:xfrm>
                  <a:off x="12807950" y="455613"/>
                  <a:ext cx="2725738" cy="3487737"/>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14042"/>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22" name="Freeform 131"/>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close/>
                    </a:path>
                  </a:pathLst>
                </a:custGeom>
                <a:solidFill>
                  <a:srgbClr val="1C1C1D"/>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23" name="Freeform 132"/>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a:effectLst>
                  <a:outerShdw blurRad="149987" dist="250190" dir="8460000" algn="ctr">
                    <a:srgbClr val="000000">
                      <a:alpha val="28000"/>
                    </a:srgbClr>
                  </a:outerShdw>
                </a:effectLst>
                <a:sp3d prstMaterial="metal">
                  <a:bevelT w="88900" h="88900"/>
                </a:sp3d>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24" name="Freeform 133"/>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rgbClr val="FFFCF5"/>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25" name="Freeform 134"/>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a:effectLst>
                  <a:outerShdw blurRad="149987" dist="250190" dir="8460000" algn="ctr">
                    <a:srgbClr val="000000">
                      <a:alpha val="28000"/>
                    </a:srgbClr>
                  </a:outerShdw>
                </a:effectLst>
                <a:sp3d prstMaterial="metal">
                  <a:bevelT w="88900" h="88900"/>
                </a:sp3d>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26" name="Rectangle 135"/>
                <p:cNvSpPr>
                  <a:spLocks noChangeArrowheads="1"/>
                </p:cNvSpPr>
                <p:nvPr/>
              </p:nvSpPr>
              <p:spPr bwMode="auto">
                <a:xfrm>
                  <a:off x="14228763" y="3360738"/>
                  <a:ext cx="868363" cy="107950"/>
                </a:xfrm>
                <a:prstGeom prst="rect">
                  <a:avLst/>
                </a:prstGeom>
                <a:solidFill>
                  <a:srgbClr val="EB5055"/>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27" name="Rectangle 136"/>
                <p:cNvSpPr>
                  <a:spLocks noChangeArrowheads="1"/>
                </p:cNvSpPr>
                <p:nvPr/>
              </p:nvSpPr>
              <p:spPr bwMode="auto">
                <a:xfrm>
                  <a:off x="13214350" y="1423988"/>
                  <a:ext cx="1882775" cy="50800"/>
                </a:xfrm>
                <a:prstGeom prst="rect">
                  <a:avLst/>
                </a:prstGeom>
                <a:solidFill>
                  <a:srgbClr val="A7A9A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28" name="Rectangle 137"/>
                <p:cNvSpPr>
                  <a:spLocks noChangeArrowheads="1"/>
                </p:cNvSpPr>
                <p:nvPr/>
              </p:nvSpPr>
              <p:spPr bwMode="auto">
                <a:xfrm>
                  <a:off x="13214350" y="1619250"/>
                  <a:ext cx="1882775" cy="57150"/>
                </a:xfrm>
                <a:prstGeom prst="rect">
                  <a:avLst/>
                </a:prstGeom>
                <a:solidFill>
                  <a:srgbClr val="A7A9A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29" name="Rectangle 138"/>
                <p:cNvSpPr>
                  <a:spLocks noChangeArrowheads="1"/>
                </p:cNvSpPr>
                <p:nvPr/>
              </p:nvSpPr>
              <p:spPr bwMode="auto">
                <a:xfrm>
                  <a:off x="13214350" y="1822450"/>
                  <a:ext cx="1882775" cy="50800"/>
                </a:xfrm>
                <a:prstGeom prst="rect">
                  <a:avLst/>
                </a:prstGeom>
                <a:solidFill>
                  <a:srgbClr val="A7A9A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30" name="Rectangle 139"/>
                <p:cNvSpPr>
                  <a:spLocks noChangeArrowheads="1"/>
                </p:cNvSpPr>
                <p:nvPr/>
              </p:nvSpPr>
              <p:spPr bwMode="auto">
                <a:xfrm>
                  <a:off x="13214350" y="2019300"/>
                  <a:ext cx="1882775" cy="57150"/>
                </a:xfrm>
                <a:prstGeom prst="rect">
                  <a:avLst/>
                </a:prstGeom>
                <a:solidFill>
                  <a:srgbClr val="A7A9A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31" name="Rectangle 140"/>
                <p:cNvSpPr>
                  <a:spLocks noChangeArrowheads="1"/>
                </p:cNvSpPr>
                <p:nvPr/>
              </p:nvSpPr>
              <p:spPr bwMode="auto">
                <a:xfrm>
                  <a:off x="13214350" y="2220913"/>
                  <a:ext cx="1882775" cy="57150"/>
                </a:xfrm>
                <a:prstGeom prst="rect">
                  <a:avLst/>
                </a:prstGeom>
                <a:solidFill>
                  <a:srgbClr val="A7A9A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32" name="Rectangle 141"/>
                <p:cNvSpPr>
                  <a:spLocks noChangeArrowheads="1"/>
                </p:cNvSpPr>
                <p:nvPr/>
              </p:nvSpPr>
              <p:spPr bwMode="auto">
                <a:xfrm>
                  <a:off x="13214350" y="2424113"/>
                  <a:ext cx="1882775" cy="50800"/>
                </a:xfrm>
                <a:prstGeom prst="rect">
                  <a:avLst/>
                </a:prstGeom>
                <a:solidFill>
                  <a:srgbClr val="A7A9A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33" name="Rectangle 142"/>
                <p:cNvSpPr>
                  <a:spLocks noChangeArrowheads="1"/>
                </p:cNvSpPr>
                <p:nvPr/>
              </p:nvSpPr>
              <p:spPr bwMode="auto">
                <a:xfrm>
                  <a:off x="13214350" y="2619375"/>
                  <a:ext cx="1882775" cy="57150"/>
                </a:xfrm>
                <a:prstGeom prst="rect">
                  <a:avLst/>
                </a:prstGeom>
                <a:solidFill>
                  <a:srgbClr val="A7A9A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34" name="Rectangle 143"/>
                <p:cNvSpPr>
                  <a:spLocks noChangeArrowheads="1"/>
                </p:cNvSpPr>
                <p:nvPr/>
              </p:nvSpPr>
              <p:spPr bwMode="auto">
                <a:xfrm>
                  <a:off x="13214350" y="2822575"/>
                  <a:ext cx="1882775" cy="50800"/>
                </a:xfrm>
                <a:prstGeom prst="rect">
                  <a:avLst/>
                </a:prstGeom>
                <a:solidFill>
                  <a:srgbClr val="A7A9A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35" name="Rectangle 144"/>
                <p:cNvSpPr>
                  <a:spLocks noChangeArrowheads="1"/>
                </p:cNvSpPr>
                <p:nvPr/>
              </p:nvSpPr>
              <p:spPr bwMode="auto">
                <a:xfrm>
                  <a:off x="13214350" y="3025775"/>
                  <a:ext cx="1882775" cy="50800"/>
                </a:xfrm>
                <a:prstGeom prst="rect">
                  <a:avLst/>
                </a:prstGeom>
                <a:solidFill>
                  <a:srgbClr val="A7A9A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36" name="Rectangle 145"/>
                <p:cNvSpPr>
                  <a:spLocks noChangeArrowheads="1"/>
                </p:cNvSpPr>
                <p:nvPr/>
              </p:nvSpPr>
              <p:spPr bwMode="auto">
                <a:xfrm>
                  <a:off x="13511213" y="1006475"/>
                  <a:ext cx="1325563" cy="106362"/>
                </a:xfrm>
                <a:prstGeom prst="rect">
                  <a:avLst/>
                </a:prstGeom>
                <a:solidFill>
                  <a:srgbClr val="A7A9AC"/>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37" name="Freeform 146"/>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38" name="Freeform 147"/>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a:effectLst>
                  <a:outerShdw blurRad="149987" dist="250190" dir="8460000" algn="ctr">
                    <a:srgbClr val="000000">
                      <a:alpha val="28000"/>
                    </a:srgbClr>
                  </a:outerShdw>
                </a:effectLst>
                <a:sp3d prstMaterial="metal">
                  <a:bevelT w="88900" h="88900"/>
                </a:sp3d>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39" name="Freeform 148"/>
                <p:cNvSpPr>
                  <a:spLocks/>
                </p:cNvSpPr>
                <p:nvPr/>
              </p:nvSpPr>
              <p:spPr bwMode="auto">
                <a:xfrm>
                  <a:off x="12915900" y="3214688"/>
                  <a:ext cx="582613" cy="557212"/>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F2EFE9"/>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40" name="Rectangle 149"/>
                <p:cNvSpPr>
                  <a:spLocks noChangeArrowheads="1"/>
                </p:cNvSpPr>
                <p:nvPr/>
              </p:nvSpPr>
              <p:spPr bwMode="auto">
                <a:xfrm>
                  <a:off x="13682663" y="366713"/>
                  <a:ext cx="944563" cy="290512"/>
                </a:xfrm>
                <a:prstGeom prst="rect">
                  <a:avLst/>
                </a:prstGeom>
                <a:solidFill>
                  <a:srgbClr val="1E1E1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grpSp>
          <p:grpSp>
            <p:nvGrpSpPr>
              <p:cNvPr id="10" name="Group 128"/>
              <p:cNvGrpSpPr/>
              <p:nvPr/>
            </p:nvGrpSpPr>
            <p:grpSpPr>
              <a:xfrm>
                <a:off x="4915488" y="4639756"/>
                <a:ext cx="998195" cy="540472"/>
                <a:chOff x="17801829" y="5891398"/>
                <a:chExt cx="954592" cy="516864"/>
              </a:xfrm>
            </p:grpSpPr>
            <p:sp>
              <p:nvSpPr>
                <p:cNvPr id="18" name="Freeform 279"/>
                <p:cNvSpPr>
                  <a:spLocks/>
                </p:cNvSpPr>
                <p:nvPr/>
              </p:nvSpPr>
              <p:spPr bwMode="auto">
                <a:xfrm>
                  <a:off x="17801829" y="5891398"/>
                  <a:ext cx="954592" cy="516864"/>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FFB033"/>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19" name="Oval 280"/>
                <p:cNvSpPr>
                  <a:spLocks noChangeArrowheads="1"/>
                </p:cNvSpPr>
                <p:nvPr/>
              </p:nvSpPr>
              <p:spPr bwMode="auto">
                <a:xfrm>
                  <a:off x="18167266" y="5973356"/>
                  <a:ext cx="229951" cy="230011"/>
                </a:xfrm>
                <a:prstGeom prst="ellipse">
                  <a:avLst/>
                </a:prstGeom>
                <a:solidFill>
                  <a:srgbClr val="000529"/>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grpSp>
          <p:grpSp>
            <p:nvGrpSpPr>
              <p:cNvPr id="11" name="Group 129"/>
              <p:cNvGrpSpPr/>
              <p:nvPr/>
            </p:nvGrpSpPr>
            <p:grpSpPr>
              <a:xfrm rot="1080935">
                <a:off x="2865557" y="5552196"/>
                <a:ext cx="2681044" cy="955676"/>
                <a:chOff x="485775" y="495300"/>
                <a:chExt cx="5238750" cy="1866901"/>
              </a:xfrm>
            </p:grpSpPr>
            <p:sp>
              <p:nvSpPr>
                <p:cNvPr id="12" name="Freeform 5"/>
                <p:cNvSpPr>
                  <a:spLocks/>
                </p:cNvSpPr>
                <p:nvPr/>
              </p:nvSpPr>
              <p:spPr bwMode="auto">
                <a:xfrm>
                  <a:off x="4603750" y="1674813"/>
                  <a:ext cx="1120775" cy="68738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solidFill>
                  <a:srgbClr val="1D8C96"/>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13" name="Freeform 6"/>
                <p:cNvSpPr>
                  <a:spLocks/>
                </p:cNvSpPr>
                <p:nvPr/>
              </p:nvSpPr>
              <p:spPr bwMode="auto">
                <a:xfrm>
                  <a:off x="1549400" y="989013"/>
                  <a:ext cx="3351213" cy="1335088"/>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solidFill>
                  <a:srgbClr val="0EB3BF"/>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14" name="Freeform 7"/>
                <p:cNvSpPr>
                  <a:spLocks/>
                </p:cNvSpPr>
                <p:nvPr/>
              </p:nvSpPr>
              <p:spPr bwMode="auto">
                <a:xfrm>
                  <a:off x="1414463" y="958850"/>
                  <a:ext cx="3352800" cy="1344613"/>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solidFill>
                  <a:srgbClr val="FDC000"/>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15" name="Freeform 8"/>
                <p:cNvSpPr>
                  <a:spLocks/>
                </p:cNvSpPr>
                <p:nvPr/>
              </p:nvSpPr>
              <p:spPr bwMode="auto">
                <a:xfrm>
                  <a:off x="485775" y="736600"/>
                  <a:ext cx="536575" cy="862013"/>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solidFill>
                  <a:srgbClr val="FDC000"/>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16" name="Freeform 9"/>
                <p:cNvSpPr>
                  <a:spLocks/>
                </p:cNvSpPr>
                <p:nvPr/>
              </p:nvSpPr>
              <p:spPr bwMode="auto">
                <a:xfrm>
                  <a:off x="858838" y="495300"/>
                  <a:ext cx="2087563" cy="1373188"/>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solidFill>
                  <a:srgbClr val="1D8C96"/>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sp>
              <p:nvSpPr>
                <p:cNvPr id="17" name="Freeform 10"/>
                <p:cNvSpPr>
                  <a:spLocks/>
                </p:cNvSpPr>
                <p:nvPr/>
              </p:nvSpPr>
              <p:spPr bwMode="auto">
                <a:xfrm>
                  <a:off x="993775" y="804863"/>
                  <a:ext cx="344488" cy="85090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solidFill>
                  <a:srgbClr val="FDC000"/>
                </a:solidFill>
                <a:ln>
                  <a:noFill/>
                </a:ln>
                <a:effectLst>
                  <a:outerShdw blurRad="149987" dist="250190" dir="8460000" algn="ctr">
                    <a:srgbClr val="000000">
                      <a:alpha val="28000"/>
                    </a:srgbClr>
                  </a:outerShdw>
                </a:effectLst>
                <a:sp3d prstMaterial="metal">
                  <a:bevelT w="88900" h="88900"/>
                </a:sp3d>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800" dirty="0">
                    <a:latin typeface="Calibri Light"/>
                  </a:endParaRPr>
                </a:p>
              </p:txBody>
            </p:sp>
          </p:grpSp>
        </p:grpSp>
      </p:grpSp>
      <p:sp>
        <p:nvSpPr>
          <p:cNvPr id="3" name="矩形 2"/>
          <p:cNvSpPr/>
          <p:nvPr/>
        </p:nvSpPr>
        <p:spPr>
          <a:xfrm>
            <a:off x="1307468" y="2636912"/>
            <a:ext cx="2131861" cy="646331"/>
          </a:xfrm>
          <a:prstGeom prst="rect">
            <a:avLst/>
          </a:prstGeom>
        </p:spPr>
        <p:txBody>
          <a:bodyPr wrap="square">
            <a:spAutoFit/>
          </a:bodyPr>
          <a:lstStyle/>
          <a:p>
            <a:r>
              <a:rPr lang="zh-CN" altLang="en-US" sz="3600" b="1" dirty="0" smtClean="0">
                <a:solidFill>
                  <a:schemeClr val="bg2"/>
                </a:solidFill>
                <a:effectLst>
                  <a:glow rad="127000">
                    <a:schemeClr val="accent5">
                      <a:lumMod val="50000"/>
                    </a:schemeClr>
                  </a:glow>
                  <a:outerShdw blurRad="50800" dist="88900" dir="8100000" algn="tr" rotWithShape="0">
                    <a:prstClr val="black">
                      <a:alpha val="40000"/>
                    </a:prstClr>
                  </a:outerShdw>
                </a:effectLst>
                <a:latin typeface="+mj-ea"/>
                <a:ea typeface="+mj-ea"/>
              </a:rPr>
              <a:t>学习目的</a:t>
            </a:r>
            <a:endParaRPr lang="zh-CN" altLang="en-US" sz="3600" dirty="0">
              <a:solidFill>
                <a:schemeClr val="bg2"/>
              </a:solidFill>
              <a:effectLst>
                <a:glow rad="127000">
                  <a:schemeClr val="accent5">
                    <a:lumMod val="50000"/>
                  </a:schemeClr>
                </a:glow>
                <a:outerShdw blurRad="50800" dist="88900" dir="8100000" algn="tr" rotWithShape="0">
                  <a:prstClr val="black">
                    <a:alpha val="40000"/>
                  </a:prstClr>
                </a:outerShdw>
              </a:effectLst>
              <a:latin typeface="+mj-ea"/>
              <a:ea typeface="+mj-ea"/>
            </a:endParaRPr>
          </a:p>
        </p:txBody>
      </p:sp>
      <p:sp>
        <p:nvSpPr>
          <p:cNvPr id="80" name="文本框 79"/>
          <p:cNvSpPr txBox="1"/>
          <p:nvPr/>
        </p:nvSpPr>
        <p:spPr>
          <a:xfrm>
            <a:off x="11324" y="351384"/>
            <a:ext cx="2159566" cy="372410"/>
          </a:xfrm>
          <a:prstGeom prst="rect">
            <a:avLst/>
          </a:prstGeom>
          <a:noFill/>
        </p:spPr>
        <p:txBody>
          <a:bodyPr wrap="none" rtlCol="0">
            <a:spAutoFit/>
          </a:bodyPr>
          <a:lstStyle/>
          <a:p>
            <a:pPr>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货运成本管理</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12" y="1681166"/>
            <a:ext cx="8820980" cy="39084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989" name="Rectangle 5"/>
          <p:cNvSpPr>
            <a:spLocks noGrp="1" noChangeArrowheads="1"/>
          </p:cNvSpPr>
          <p:nvPr>
            <p:ph type="title"/>
          </p:nvPr>
        </p:nvSpPr>
        <p:spPr>
          <a:xfrm>
            <a:off x="2830368" y="1016732"/>
            <a:ext cx="6541996" cy="428600"/>
          </a:xfrm>
        </p:spPr>
        <p:txBody>
          <a:bodyPr>
            <a:normAutofit fontScale="90000"/>
          </a:bodyPr>
          <a:lstStyle/>
          <a:p>
            <a:pPr algn="ctr"/>
            <a:r>
              <a:rPr lang="zh-CN" altLang="en-US" sz="2800" b="1" dirty="0">
                <a:solidFill>
                  <a:schemeClr val="tx1"/>
                </a:solidFill>
              </a:rPr>
              <a:t>远洋航线</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9" name="Picture 5" descr="50582_78193641052"/>
          <p:cNvPicPr>
            <a:picLocks noChangeAspect="1" noChangeArrowheads="1"/>
          </p:cNvPicPr>
          <p:nvPr/>
        </p:nvPicPr>
        <p:blipFill>
          <a:blip r:embed="rId2" cstate="print">
            <a:lum bright="-30000" contrast="60000"/>
            <a:extLst>
              <a:ext uri="{28A0092B-C50C-407E-A947-70E740481C1C}">
                <a14:useLocalDpi xmlns:a14="http://schemas.microsoft.com/office/drawing/2010/main" val="0"/>
              </a:ext>
            </a:extLst>
          </a:blip>
          <a:srcRect/>
          <a:stretch>
            <a:fillRect/>
          </a:stretch>
        </p:blipFill>
        <p:spPr bwMode="auto">
          <a:xfrm>
            <a:off x="1465858" y="980728"/>
            <a:ext cx="9260284" cy="50835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标题 3"/>
          <p:cNvSpPr>
            <a:spLocks noGrp="1"/>
          </p:cNvSpPr>
          <p:nvPr>
            <p:ph type="title"/>
          </p:nvPr>
        </p:nvSpPr>
        <p:spPr/>
        <p:txBody>
          <a:bodyPr/>
          <a:lstStyle/>
          <a:p>
            <a:endParaRPr lang="zh-CN"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33" name="Picture 5" descr="6597818534076769216"/>
          <p:cNvPicPr>
            <a:picLocks noChangeAspect="1" noChangeArrowheads="1"/>
          </p:cNvPicPr>
          <p:nvPr/>
        </p:nvPicPr>
        <p:blipFill>
          <a:blip r:embed="rId2" cstate="print">
            <a:lum bright="-12000" contrast="12000"/>
            <a:extLst>
              <a:ext uri="{28A0092B-C50C-407E-A947-70E740481C1C}">
                <a14:useLocalDpi xmlns:a14="http://schemas.microsoft.com/office/drawing/2010/main" val="0"/>
              </a:ext>
            </a:extLst>
          </a:blip>
          <a:srcRect b="6320"/>
          <a:stretch>
            <a:fillRect/>
          </a:stretch>
        </p:blipFill>
        <p:spPr bwMode="auto">
          <a:xfrm>
            <a:off x="1524003" y="1016732"/>
            <a:ext cx="9109075" cy="507656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标题 3"/>
          <p:cNvSpPr>
            <a:spLocks noGrp="1"/>
          </p:cNvSpPr>
          <p:nvPr>
            <p:ph type="title"/>
          </p:nvPr>
        </p:nvSpPr>
        <p:spPr/>
        <p:txBody>
          <a:bodyPr/>
          <a:lstStyle/>
          <a:p>
            <a:endParaRPr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ctrTitle"/>
          </p:nvPr>
        </p:nvSpPr>
        <p:spPr/>
        <p:txBody>
          <a:bodyPr/>
          <a:lstStyle/>
          <a:p>
            <a:r>
              <a:rPr lang="zh-CN" altLang="en-US" b="1" dirty="0">
                <a:latin typeface="宋体" panose="02010600030101010101" pitchFamily="2" charset="-122"/>
              </a:rPr>
              <a:t>第一节  海洋货运成本概述</a:t>
            </a:r>
          </a:p>
        </p:txBody>
      </p:sp>
      <p:graphicFrame>
        <p:nvGraphicFramePr>
          <p:cNvPr id="3" name="内容占位符 2"/>
          <p:cNvGraphicFramePr>
            <a:graphicFrameLocks noGrp="1"/>
          </p:cNvGraphicFramePr>
          <p:nvPr>
            <p:ph idx="4294967295"/>
            <p:extLst>
              <p:ext uri="{D42A27DB-BD31-4B8C-83A1-F6EECF244321}">
                <p14:modId xmlns:p14="http://schemas.microsoft.com/office/powerpoint/2010/main" val="3686304199"/>
              </p:ext>
            </p:extLst>
          </p:nvPr>
        </p:nvGraphicFramePr>
        <p:xfrm>
          <a:off x="946150" y="2420888"/>
          <a:ext cx="10334625"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p:cNvSpPr txBox="1"/>
          <p:nvPr/>
        </p:nvSpPr>
        <p:spPr>
          <a:xfrm>
            <a:off x="-441" y="351384"/>
            <a:ext cx="4224233" cy="372410"/>
          </a:xfrm>
          <a:prstGeom prst="rect">
            <a:avLst/>
          </a:prstGeom>
          <a:noFill/>
        </p:spPr>
        <p:txBody>
          <a:bodyPr wrap="none" rtlCol="0">
            <a:spAutoFit/>
          </a:bodyPr>
          <a:lstStyle/>
          <a:p>
            <a:pPr>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货运成本管</a:t>
            </a:r>
            <a:r>
              <a:rPr lang="zh-CN" altLang="en-US" sz="1400" b="1" dirty="0" smtClean="0">
                <a:effectLst>
                  <a:glow rad="228600">
                    <a:schemeClr val="bg1">
                      <a:alpha val="40000"/>
                    </a:schemeClr>
                  </a:glow>
                </a:effectLst>
                <a:latin typeface="宋体" panose="02010600030101010101" pitchFamily="2" charset="-122"/>
              </a:rPr>
              <a:t>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第一节海洋货运成本概述</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r>
              <a:rPr lang="x-none" altLang="zh-CN" b="0" dirty="0"/>
              <a:t>沿海货运业务是海运企业营运船舶在</a:t>
            </a:r>
            <a:r>
              <a:rPr lang="x-none" altLang="zh-CN" dirty="0"/>
              <a:t>近海航线上</a:t>
            </a:r>
            <a:r>
              <a:rPr lang="x-none" altLang="zh-CN" b="0" dirty="0"/>
              <a:t>的运输业务。沿海货运船舶往来于国内沿海港口之间，在通常情况下</a:t>
            </a:r>
            <a:r>
              <a:rPr lang="x-none" altLang="zh-CN" dirty="0"/>
              <a:t>运输距离</a:t>
            </a:r>
            <a:r>
              <a:rPr lang="x-none" altLang="zh-CN" b="0" dirty="0"/>
              <a:t>、</a:t>
            </a:r>
            <a:r>
              <a:rPr lang="x-none" altLang="zh-CN" dirty="0"/>
              <a:t>航次时间较短</a:t>
            </a:r>
            <a:r>
              <a:rPr lang="x-none" altLang="zh-CN" b="0" dirty="0"/>
              <a:t>，</a:t>
            </a:r>
            <a:r>
              <a:rPr lang="x-none" altLang="zh-CN" dirty="0"/>
              <a:t>数日内即可往返一次</a:t>
            </a:r>
            <a:r>
              <a:rPr lang="x-none" altLang="zh-CN" b="0" dirty="0" smtClean="0"/>
              <a:t>。</a:t>
            </a:r>
            <a:endParaRPr lang="en-US" altLang="zh-CN" b="0" dirty="0" smtClean="0"/>
          </a:p>
          <a:p>
            <a:r>
              <a:rPr lang="x-none" altLang="zh-CN" b="0" dirty="0" smtClean="0"/>
              <a:t>海运企业船舶吨位较大</a:t>
            </a:r>
            <a:r>
              <a:rPr lang="x-none" altLang="zh-CN" b="0" dirty="0"/>
              <a:t>，费用较多，所以应按单船归集船舶营运费用，计算货运成本。</a:t>
            </a:r>
            <a:endParaRPr lang="zh-CN" altLang="zh-CN" b="0" dirty="0"/>
          </a:p>
        </p:txBody>
      </p:sp>
      <p:sp>
        <p:nvSpPr>
          <p:cNvPr id="31746" name="Rectangle 2"/>
          <p:cNvSpPr>
            <a:spLocks noGrp="1" noChangeArrowheads="1"/>
          </p:cNvSpPr>
          <p:nvPr>
            <p:ph type="title"/>
          </p:nvPr>
        </p:nvSpPr>
        <p:spPr/>
        <p:txBody>
          <a:bodyPr>
            <a:normAutofit fontScale="90000"/>
          </a:bodyPr>
          <a:lstStyle/>
          <a:p>
            <a:r>
              <a:rPr lang="zh-CN" altLang="en-US" sz="3600" b="1" dirty="0">
                <a:latin typeface="宋体" panose="02010600030101010101" pitchFamily="2" charset="-122"/>
              </a:rPr>
              <a:t>一、沿海货运业务及其</a:t>
            </a:r>
            <a:r>
              <a:rPr lang="zh-CN" altLang="en-US" sz="3600" b="1" dirty="0" smtClean="0">
                <a:latin typeface="宋体" panose="02010600030101010101" pitchFamily="2" charset="-122"/>
              </a:rPr>
              <a:t>成本</a:t>
            </a:r>
            <a:endParaRPr lang="zh-CN" altLang="en-US" sz="3600" b="1" dirty="0">
              <a:latin typeface="宋体" panose="02010600030101010101" pitchFamily="2" charset="-122"/>
            </a:endParaRPr>
          </a:p>
        </p:txBody>
      </p:sp>
      <p:sp>
        <p:nvSpPr>
          <p:cNvPr id="4" name="文本框 3"/>
          <p:cNvSpPr txBox="1"/>
          <p:nvPr/>
        </p:nvSpPr>
        <p:spPr>
          <a:xfrm>
            <a:off x="11324" y="351384"/>
            <a:ext cx="4224233" cy="372410"/>
          </a:xfrm>
          <a:prstGeom prst="rect">
            <a:avLst/>
          </a:prstGeom>
          <a:noFill/>
        </p:spPr>
        <p:txBody>
          <a:bodyPr wrap="none" rtlCol="0">
            <a:spAutoFit/>
          </a:bodyPr>
          <a:lstStyle/>
          <a:p>
            <a:pPr>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第一节海洋货运成本概述</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endParaRPr lang="en-US" altLang="zh-CN" b="0" dirty="0" smtClean="0"/>
          </a:p>
          <a:p>
            <a:r>
              <a:rPr lang="zh-CN" altLang="en-US" b="0" dirty="0"/>
              <a:t>远洋货运业务通常指</a:t>
            </a:r>
            <a:r>
              <a:rPr lang="zh-CN" altLang="en-US" dirty="0"/>
              <a:t>国际航线运输业务</a:t>
            </a:r>
            <a:r>
              <a:rPr lang="zh-CN" altLang="en-US" b="0" dirty="0" smtClean="0"/>
              <a:t>。</a:t>
            </a:r>
            <a:r>
              <a:rPr lang="zh-CN" altLang="en-US" dirty="0"/>
              <a:t>船舶吨位</a:t>
            </a:r>
            <a:r>
              <a:rPr lang="zh-CN" altLang="en-US" dirty="0" smtClean="0"/>
              <a:t>大</a:t>
            </a:r>
            <a:r>
              <a:rPr lang="zh-CN" altLang="en-US" dirty="0"/>
              <a:t>，运输距离长</a:t>
            </a:r>
            <a:r>
              <a:rPr lang="zh-CN" altLang="en-US" dirty="0" smtClean="0"/>
              <a:t>，</a:t>
            </a:r>
            <a:r>
              <a:rPr lang="zh-CN" altLang="en-US" dirty="0"/>
              <a:t>航次时间</a:t>
            </a:r>
            <a:r>
              <a:rPr lang="zh-CN" altLang="en-US" dirty="0" smtClean="0"/>
              <a:t>长。</a:t>
            </a:r>
            <a:r>
              <a:rPr lang="zh-CN" altLang="en-US" b="0" dirty="0" smtClean="0"/>
              <a:t>为了正确</a:t>
            </a:r>
            <a:r>
              <a:rPr lang="zh-CN" altLang="en-US" b="0" dirty="0"/>
              <a:t>划分与计算各航次的运输</a:t>
            </a:r>
            <a:r>
              <a:rPr lang="zh-CN" altLang="en-US" b="0" dirty="0" smtClean="0"/>
              <a:t>效益，</a:t>
            </a:r>
            <a:r>
              <a:rPr lang="zh-CN" altLang="en-US" b="0" dirty="0"/>
              <a:t>船舶营运成本的计算</a:t>
            </a:r>
            <a:r>
              <a:rPr lang="zh-CN" altLang="en-US" dirty="0"/>
              <a:t>不仅要按单船</a:t>
            </a:r>
            <a:r>
              <a:rPr lang="zh-CN" altLang="en-US" b="0" dirty="0"/>
              <a:t>，同时</a:t>
            </a:r>
            <a:r>
              <a:rPr lang="zh-CN" altLang="en-US" dirty="0"/>
              <a:t>还要按不同</a:t>
            </a:r>
            <a:r>
              <a:rPr lang="zh-CN" altLang="en-US" dirty="0" smtClean="0"/>
              <a:t>航次</a:t>
            </a:r>
            <a:r>
              <a:rPr lang="zh-CN" altLang="en-US" b="0" dirty="0" smtClean="0"/>
              <a:t>。</a:t>
            </a:r>
            <a:endParaRPr lang="zh-CN" altLang="en-US" b="0" dirty="0"/>
          </a:p>
        </p:txBody>
      </p:sp>
      <p:sp>
        <p:nvSpPr>
          <p:cNvPr id="32770" name="Rectangle 2"/>
          <p:cNvSpPr>
            <a:spLocks noGrp="1" noChangeArrowheads="1"/>
          </p:cNvSpPr>
          <p:nvPr>
            <p:ph type="title"/>
          </p:nvPr>
        </p:nvSpPr>
        <p:spPr/>
        <p:txBody>
          <a:bodyPr>
            <a:normAutofit fontScale="90000"/>
          </a:bodyPr>
          <a:lstStyle/>
          <a:p>
            <a:r>
              <a:rPr lang="zh-CN" altLang="en-US" sz="3600" b="1" dirty="0">
                <a:latin typeface="宋体" panose="02010600030101010101" pitchFamily="2" charset="-122"/>
              </a:rPr>
              <a:t>二、远洋货运业务及其</a:t>
            </a:r>
            <a:r>
              <a:rPr lang="zh-CN" altLang="en-US" sz="3600" b="1" dirty="0" smtClean="0">
                <a:latin typeface="宋体" panose="02010600030101010101" pitchFamily="2" charset="-122"/>
              </a:rPr>
              <a:t>成本</a:t>
            </a:r>
            <a:endParaRPr lang="zh-CN" altLang="en-US" sz="3600" b="1" dirty="0">
              <a:latin typeface="宋体" panose="02010600030101010101" pitchFamily="2" charset="-122"/>
            </a:endParaRPr>
          </a:p>
        </p:txBody>
      </p:sp>
      <p:sp>
        <p:nvSpPr>
          <p:cNvPr id="4" name="文本框 3"/>
          <p:cNvSpPr txBox="1"/>
          <p:nvPr/>
        </p:nvSpPr>
        <p:spPr>
          <a:xfrm>
            <a:off x="11324" y="351384"/>
            <a:ext cx="4224233" cy="372410"/>
          </a:xfrm>
          <a:prstGeom prst="rect">
            <a:avLst/>
          </a:prstGeom>
          <a:noFill/>
        </p:spPr>
        <p:txBody>
          <a:bodyPr wrap="none" rtlCol="0">
            <a:spAutoFit/>
          </a:bodyPr>
          <a:lstStyle/>
          <a:p>
            <a:pPr>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第一节海洋货运成本概述</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p:txBody>
          <a:bodyPr/>
          <a:lstStyle/>
          <a:p>
            <a:r>
              <a:rPr lang="zh-CN" altLang="en-US" b="1" dirty="0">
                <a:latin typeface="宋体" panose="02010600030101010101" pitchFamily="2" charset="-122"/>
              </a:rPr>
              <a:t>第二节  海运成本计算对象</a:t>
            </a:r>
          </a:p>
        </p:txBody>
      </p:sp>
      <p:graphicFrame>
        <p:nvGraphicFramePr>
          <p:cNvPr id="5" name="内容占位符 2"/>
          <p:cNvGraphicFramePr>
            <a:graphicFrameLocks noGrp="1"/>
          </p:cNvGraphicFramePr>
          <p:nvPr>
            <p:ph idx="4294967295"/>
            <p:extLst>
              <p:ext uri="{D42A27DB-BD31-4B8C-83A1-F6EECF244321}">
                <p14:modId xmlns:p14="http://schemas.microsoft.com/office/powerpoint/2010/main" val="3898619627"/>
              </p:ext>
            </p:extLst>
          </p:nvPr>
        </p:nvGraphicFramePr>
        <p:xfrm>
          <a:off x="946150" y="2204864"/>
          <a:ext cx="10334625"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p:cNvSpPr txBox="1"/>
          <p:nvPr/>
        </p:nvSpPr>
        <p:spPr>
          <a:xfrm>
            <a:off x="11324" y="351384"/>
            <a:ext cx="4224233"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第二节海运成本计算对象</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p:txBody>
          <a:bodyPr>
            <a:normAutofit/>
          </a:bodyPr>
          <a:lstStyle/>
          <a:p>
            <a:r>
              <a:rPr lang="zh-CN" altLang="en-US" sz="4000" b="1" dirty="0">
                <a:latin typeface="宋体" pitchFamily="2" charset="-122"/>
                <a:ea typeface="宋体" pitchFamily="2" charset="-122"/>
              </a:rPr>
              <a:t>一、成本计算</a:t>
            </a:r>
            <a:r>
              <a:rPr lang="zh-CN" altLang="en-US" sz="4000" b="1" dirty="0" smtClean="0">
                <a:latin typeface="宋体" pitchFamily="2" charset="-122"/>
                <a:ea typeface="宋体" pitchFamily="2" charset="-122"/>
              </a:rPr>
              <a:t>对象</a:t>
            </a:r>
            <a:endParaRPr lang="zh-CN" altLang="en-US" sz="4000" b="1" dirty="0">
              <a:latin typeface="宋体" pitchFamily="2" charset="-122"/>
              <a:ea typeface="宋体" pitchFamily="2" charset="-122"/>
            </a:endParaRPr>
          </a:p>
        </p:txBody>
      </p:sp>
      <p:graphicFrame>
        <p:nvGraphicFramePr>
          <p:cNvPr id="3" name="内容占位符 2"/>
          <p:cNvGraphicFramePr>
            <a:graphicFrameLocks noGrp="1"/>
          </p:cNvGraphicFramePr>
          <p:nvPr>
            <p:ph idx="4294967295"/>
            <p:extLst>
              <p:ext uri="{D42A27DB-BD31-4B8C-83A1-F6EECF244321}">
                <p14:modId xmlns:p14="http://schemas.microsoft.com/office/powerpoint/2010/main" val="2464795114"/>
              </p:ext>
            </p:extLst>
          </p:nvPr>
        </p:nvGraphicFramePr>
        <p:xfrm>
          <a:off x="946150" y="2276872"/>
          <a:ext cx="10334625" cy="3623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本框 3"/>
          <p:cNvSpPr txBox="1"/>
          <p:nvPr/>
        </p:nvSpPr>
        <p:spPr>
          <a:xfrm>
            <a:off x="11324" y="351384"/>
            <a:ext cx="4224233"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第二节海运成本计算对象</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7488" y="1556792"/>
            <a:ext cx="9144000" cy="4089400"/>
          </a:xfrm>
          <a:prstGeom prst="rect">
            <a:avLst/>
          </a:prstGeom>
          <a:noFill/>
          <a:ln>
            <a:noFill/>
          </a:ln>
          <a:effectLst>
            <a:outerShdw dist="35921" dir="2700000" algn="ctr" rotWithShape="0">
              <a:schemeClr val="bg2"/>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p:cNvSpPr txBox="1"/>
          <p:nvPr/>
        </p:nvSpPr>
        <p:spPr>
          <a:xfrm>
            <a:off x="11324" y="351384"/>
            <a:ext cx="4314001"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第二节海运成本计算对象</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p:txBody>
          <a:bodyPr>
            <a:normAutofit/>
          </a:bodyPr>
          <a:lstStyle/>
          <a:p>
            <a:r>
              <a:rPr lang="zh-CN" altLang="en-US" sz="4000" b="1" dirty="0">
                <a:latin typeface="宋体" pitchFamily="2" charset="-122"/>
                <a:ea typeface="宋体" pitchFamily="2" charset="-122"/>
              </a:rPr>
              <a:t>二、成本计算</a:t>
            </a:r>
            <a:r>
              <a:rPr lang="zh-CN" altLang="en-US" sz="4000" b="1" dirty="0" smtClean="0">
                <a:latin typeface="宋体" pitchFamily="2" charset="-122"/>
                <a:ea typeface="宋体" pitchFamily="2" charset="-122"/>
              </a:rPr>
              <a:t>期</a:t>
            </a:r>
            <a:endParaRPr lang="zh-CN" altLang="en-US" sz="4000" b="1" dirty="0">
              <a:latin typeface="宋体" pitchFamily="2" charset="-122"/>
              <a:ea typeface="宋体" pitchFamily="2" charset="-122"/>
            </a:endParaRPr>
          </a:p>
        </p:txBody>
      </p:sp>
      <p:graphicFrame>
        <p:nvGraphicFramePr>
          <p:cNvPr id="3" name="内容占位符 2"/>
          <p:cNvGraphicFramePr>
            <a:graphicFrameLocks noGrp="1"/>
          </p:cNvGraphicFramePr>
          <p:nvPr>
            <p:ph idx="4294967295"/>
            <p:extLst>
              <p:ext uri="{D42A27DB-BD31-4B8C-83A1-F6EECF244321}">
                <p14:modId xmlns:p14="http://schemas.microsoft.com/office/powerpoint/2010/main" val="1756957692"/>
              </p:ext>
            </p:extLst>
          </p:nvPr>
        </p:nvGraphicFramePr>
        <p:xfrm>
          <a:off x="946150" y="2168860"/>
          <a:ext cx="10334625" cy="326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本框 3"/>
          <p:cNvSpPr txBox="1"/>
          <p:nvPr/>
        </p:nvSpPr>
        <p:spPr>
          <a:xfrm>
            <a:off x="11324" y="351384"/>
            <a:ext cx="4314001"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第二节海运成本计算对象</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873003" y="2967335"/>
            <a:ext cx="6445996" cy="923330"/>
          </a:xfrm>
          <a:prstGeom prst="rect">
            <a:avLst/>
          </a:prstGeom>
          <a:noFill/>
        </p:spPr>
        <p:txBody>
          <a:bodyPr wrap="none" lIns="91440" tIns="45720" rIns="91440" bIns="45720">
            <a:spAutoFit/>
          </a:bodyPr>
          <a:lstStyle/>
          <a:p>
            <a:pPr algn="ctr"/>
            <a:r>
              <a:rPr lang="zh-CN" altLang="en-U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itchFamily="49" charset="-122"/>
                <a:ea typeface="黑体" pitchFamily="49" charset="-122"/>
              </a:rPr>
              <a:t>一组海洋货运的图片</a:t>
            </a:r>
            <a:endParaRPr lang="zh-CN" alt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itchFamily="49" charset="-122"/>
              <a:ea typeface="黑体" pitchFamily="49" charset="-122"/>
            </a:endParaRPr>
          </a:p>
        </p:txBody>
      </p:sp>
      <p:sp>
        <p:nvSpPr>
          <p:cNvPr id="6" name="十角星 5"/>
          <p:cNvSpPr/>
          <p:nvPr/>
        </p:nvSpPr>
        <p:spPr>
          <a:xfrm rot="20483430">
            <a:off x="1961108" y="2777342"/>
            <a:ext cx="1875748" cy="567864"/>
          </a:xfrm>
          <a:prstGeom prst="star10">
            <a:avLst/>
          </a:prstGeom>
          <a:solidFill>
            <a:schemeClr val="bg1">
              <a:lumMod val="95000"/>
            </a:schemeClr>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tx1"/>
                </a:solidFill>
                <a:latin typeface="宋体" pitchFamily="2" charset="-122"/>
                <a:ea typeface="宋体" pitchFamily="2" charset="-122"/>
              </a:rPr>
              <a:t>资料</a:t>
            </a:r>
            <a:endParaRPr lang="zh-CN" altLang="en-US" sz="3200" b="1" dirty="0">
              <a:solidFill>
                <a:schemeClr val="tx1"/>
              </a:solidFill>
              <a:latin typeface="宋体" pitchFamily="2" charset="-122"/>
              <a:ea typeface="宋体"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95" name="Rectangle 35"/>
          <p:cNvSpPr>
            <a:spLocks noGrp="1" noChangeArrowheads="1"/>
          </p:cNvSpPr>
          <p:nvPr>
            <p:ph type="ctrTitle"/>
          </p:nvPr>
        </p:nvSpPr>
        <p:spPr/>
        <p:txBody>
          <a:bodyPr/>
          <a:lstStyle/>
          <a:p>
            <a:pPr algn="ctr"/>
            <a:r>
              <a:rPr lang="zh-CN" altLang="en-US" sz="3600" dirty="0">
                <a:latin typeface="宋体" pitchFamily="2" charset="-122"/>
                <a:ea typeface="宋体" pitchFamily="2" charset="-122"/>
              </a:rPr>
              <a:t>图</a:t>
            </a:r>
            <a:r>
              <a:rPr lang="en-US" altLang="zh-CN" sz="3600" dirty="0">
                <a:latin typeface="宋体" pitchFamily="2" charset="-122"/>
                <a:ea typeface="宋体" pitchFamily="2" charset="-122"/>
              </a:rPr>
              <a:t>8-1</a:t>
            </a:r>
            <a:r>
              <a:rPr lang="zh-CN" altLang="en-US" sz="3600" b="1" dirty="0">
                <a:latin typeface="宋体" pitchFamily="2" charset="-122"/>
                <a:ea typeface="宋体" pitchFamily="2" charset="-122"/>
              </a:rPr>
              <a:t>沿海货运按月计算成本示意图</a:t>
            </a:r>
            <a:endParaRPr lang="zh-CN" altLang="en-US" sz="3600" dirty="0">
              <a:latin typeface="宋体" pitchFamily="2" charset="-122"/>
              <a:ea typeface="宋体" pitchFamily="2" charset="-122"/>
            </a:endParaRPr>
          </a:p>
        </p:txBody>
      </p:sp>
      <p:pic>
        <p:nvPicPr>
          <p:cNvPr id="527396" name="Picture 3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7428" y="2204864"/>
            <a:ext cx="10332240" cy="3501481"/>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框 3"/>
          <p:cNvSpPr txBox="1"/>
          <p:nvPr/>
        </p:nvSpPr>
        <p:spPr>
          <a:xfrm>
            <a:off x="11324" y="351384"/>
            <a:ext cx="4314001"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第二节海运成本计算对象</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Grp="1" noChangeArrowheads="1"/>
          </p:cNvSpPr>
          <p:nvPr>
            <p:ph type="ctrTitle"/>
          </p:nvPr>
        </p:nvSpPr>
        <p:spPr/>
        <p:txBody>
          <a:bodyPr>
            <a:normAutofit/>
          </a:bodyPr>
          <a:lstStyle/>
          <a:p>
            <a:pPr algn="ctr"/>
            <a:r>
              <a:rPr lang="zh-CN" altLang="en-US" b="1" dirty="0">
                <a:latin typeface="宋体" pitchFamily="2" charset="-122"/>
                <a:ea typeface="宋体" pitchFamily="2" charset="-122"/>
              </a:rPr>
              <a:t>已完航次成本计算式</a:t>
            </a:r>
          </a:p>
        </p:txBody>
      </p:sp>
      <p:pic>
        <p:nvPicPr>
          <p:cNvPr id="43015"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4765" y="3141662"/>
            <a:ext cx="10187799" cy="1151433"/>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框 3"/>
          <p:cNvSpPr txBox="1"/>
          <p:nvPr/>
        </p:nvSpPr>
        <p:spPr>
          <a:xfrm>
            <a:off x="11324" y="351384"/>
            <a:ext cx="4314001"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第二节海运成本计算对象</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zh-CN" altLang="en-US" b="1" dirty="0">
                <a:latin typeface="黑体" pitchFamily="49" charset="-122"/>
                <a:ea typeface="黑体" pitchFamily="49" charset="-122"/>
              </a:rPr>
              <a:t>第三节  海运成</a:t>
            </a:r>
            <a:r>
              <a:rPr lang="zh-CN" altLang="en-US" b="1" dirty="0" smtClean="0">
                <a:latin typeface="黑体" pitchFamily="49" charset="-122"/>
                <a:ea typeface="黑体" pitchFamily="49" charset="-122"/>
              </a:rPr>
              <a:t>本项</a:t>
            </a:r>
            <a:r>
              <a:rPr lang="zh-CN" altLang="en-US" b="1" dirty="0">
                <a:latin typeface="黑体" pitchFamily="49" charset="-122"/>
                <a:ea typeface="黑体" pitchFamily="49" charset="-122"/>
              </a:rPr>
              <a:t>目</a:t>
            </a:r>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第三节海运成本项目</a:t>
            </a:r>
          </a:p>
        </p:txBody>
      </p:sp>
      <p:sp>
        <p:nvSpPr>
          <p:cNvPr id="5" name="内容占位符 4"/>
          <p:cNvSpPr>
            <a:spLocks noGrp="1"/>
          </p:cNvSpPr>
          <p:nvPr>
            <p:ph idx="1"/>
          </p:nvPr>
        </p:nvSpPr>
        <p:spPr/>
        <p:txBody>
          <a:bodyPr/>
          <a:lstStyle/>
          <a:p>
            <a:r>
              <a:rPr lang="zh-CN" altLang="zh-CN" b="0" kern="100" dirty="0" smtClean="0">
                <a:latin typeface="Times New Roman"/>
                <a:ea typeface="宋体"/>
              </a:rPr>
              <a:t>海运成本</a:t>
            </a:r>
            <a:r>
              <a:rPr lang="zh-CN" altLang="en-US" b="0" kern="100" dirty="0" smtClean="0">
                <a:latin typeface="Times New Roman"/>
                <a:ea typeface="宋体"/>
              </a:rPr>
              <a:t>项</a:t>
            </a:r>
            <a:r>
              <a:rPr lang="zh-CN" altLang="zh-CN" b="0" kern="100" dirty="0" smtClean="0">
                <a:latin typeface="Times New Roman"/>
                <a:ea typeface="宋体"/>
              </a:rPr>
              <a:t>目，可分为</a:t>
            </a:r>
            <a:r>
              <a:rPr lang="zh-CN" altLang="zh-CN" kern="100" dirty="0" smtClean="0">
                <a:latin typeface="Times New Roman"/>
                <a:ea typeface="宋体"/>
              </a:rPr>
              <a:t>航次运行费用、船舶固定费用、船舶租费、集装箱固定费用和营运间接费用</a:t>
            </a:r>
            <a:r>
              <a:rPr lang="zh-CN" altLang="zh-CN" b="0" kern="100" dirty="0" smtClean="0">
                <a:latin typeface="Times New Roman"/>
                <a:ea typeface="宋体"/>
              </a:rPr>
              <a:t>等。在各成本计算科目下设有明细项目。</a:t>
            </a:r>
            <a:endParaRPr lang="zh-CN" altLang="en-US" b="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内容占位符 2"/>
          <p:cNvGraphicFramePr>
            <a:graphicFrameLocks noGrp="1"/>
          </p:cNvGraphicFramePr>
          <p:nvPr>
            <p:ph idx="4294967295"/>
            <p:extLst>
              <p:ext uri="{D42A27DB-BD31-4B8C-83A1-F6EECF244321}">
                <p14:modId xmlns:p14="http://schemas.microsoft.com/office/powerpoint/2010/main" val="1790041994"/>
              </p:ext>
            </p:extLst>
          </p:nvPr>
        </p:nvGraphicFramePr>
        <p:xfrm>
          <a:off x="928688" y="1700213"/>
          <a:ext cx="10334625" cy="326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第三节海运成本项目</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indent="269875"/>
            <a:r>
              <a:rPr lang="zh-CN" altLang="zh-CN" kern="100" dirty="0" smtClean="0">
                <a:latin typeface="Times New Roman"/>
                <a:ea typeface="宋体"/>
              </a:rPr>
              <a:t>航次运行费用，指船舶在运行过程中可以直接归属于某个航次负担的费用。航次运行费用通常与货种、运量、运距、航次时间、靠港次数、运费等因素有关。</a:t>
            </a:r>
          </a:p>
          <a:p>
            <a:pPr indent="269875"/>
            <a:r>
              <a:rPr lang="zh-CN" altLang="zh-CN" kern="100" dirty="0" smtClean="0">
                <a:latin typeface="Times New Roman"/>
                <a:ea typeface="宋体"/>
              </a:rPr>
              <a:t>航次运行费用的明细项目及其内容如下：</a:t>
            </a:r>
            <a:endParaRPr lang="zh-CN" altLang="en-US" dirty="0"/>
          </a:p>
        </p:txBody>
      </p:sp>
      <p:sp>
        <p:nvSpPr>
          <p:cNvPr id="3" name="标题 2"/>
          <p:cNvSpPr>
            <a:spLocks noGrp="1"/>
          </p:cNvSpPr>
          <p:nvPr>
            <p:ph type="title"/>
          </p:nvPr>
        </p:nvSpPr>
        <p:spPr/>
        <p:txBody>
          <a:bodyPr/>
          <a:lstStyle/>
          <a:p>
            <a:r>
              <a:rPr lang="zh-CN" altLang="zh-CN" kern="100" dirty="0" smtClean="0">
                <a:latin typeface="黑体"/>
                <a:cs typeface="Times New Roman"/>
              </a:rPr>
              <a:t>一、航次运行费用</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第三节海运成本项目</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zh-CN" kern="100" dirty="0" smtClean="0">
                <a:latin typeface="Times New Roman"/>
                <a:ea typeface="宋体"/>
              </a:rPr>
              <a:t>航次运行费用的明细项目</a:t>
            </a:r>
            <a:endParaRPr lang="zh-CN" altLang="en-US" dirty="0"/>
          </a:p>
        </p:txBody>
      </p:sp>
      <p:sp>
        <p:nvSpPr>
          <p:cNvPr id="4" name="内容占位符 3"/>
          <p:cNvSpPr>
            <a:spLocks noGrp="1"/>
          </p:cNvSpPr>
          <p:nvPr>
            <p:ph idx="1"/>
          </p:nvPr>
        </p:nvSpPr>
        <p:spPr/>
        <p:txBody>
          <a:bodyPr>
            <a:normAutofit fontScale="55000" lnSpcReduction="20000"/>
          </a:bodyPr>
          <a:lstStyle/>
          <a:p>
            <a:pPr indent="215900"/>
            <a:r>
              <a:rPr lang="zh-CN" altLang="zh-CN" kern="100" dirty="0" smtClean="0">
                <a:cs typeface="Times New Roman"/>
              </a:rPr>
              <a:t>（</a:t>
            </a:r>
            <a:r>
              <a:rPr lang="en-US" altLang="zh-CN" kern="100" dirty="0" smtClean="0">
                <a:cs typeface="Times New Roman"/>
              </a:rPr>
              <a:t>1</a:t>
            </a:r>
            <a:r>
              <a:rPr lang="zh-CN" altLang="zh-CN" kern="100" dirty="0" smtClean="0">
                <a:cs typeface="Times New Roman"/>
              </a:rPr>
              <a:t>）燃料费</a:t>
            </a:r>
            <a:r>
              <a:rPr lang="en-US" altLang="zh-CN" kern="100" dirty="0" smtClean="0">
                <a:cs typeface="Times New Roman"/>
              </a:rPr>
              <a:t>  </a:t>
            </a:r>
            <a:r>
              <a:rPr lang="zh-CN" altLang="zh-CN" kern="100" dirty="0" smtClean="0">
                <a:cs typeface="Times New Roman"/>
              </a:rPr>
              <a:t>指船舶在航行、装卸、停泊等时间内耗用的全部燃料费用。</a:t>
            </a:r>
          </a:p>
          <a:p>
            <a:pPr indent="215900"/>
            <a:r>
              <a:rPr lang="zh-CN" altLang="zh-CN" kern="100" spc="-10" dirty="0" smtClean="0">
                <a:cs typeface="Times New Roman"/>
              </a:rPr>
              <a:t>（</a:t>
            </a:r>
            <a:r>
              <a:rPr lang="en-US" altLang="zh-CN" kern="100" spc="-10" dirty="0" smtClean="0">
                <a:cs typeface="Times New Roman"/>
              </a:rPr>
              <a:t>2</a:t>
            </a:r>
            <a:r>
              <a:rPr lang="zh-CN" altLang="zh-CN" kern="100" spc="-10" dirty="0" smtClean="0">
                <a:cs typeface="Times New Roman"/>
              </a:rPr>
              <a:t>）港口费</a:t>
            </a:r>
            <a:r>
              <a:rPr lang="en-US" altLang="zh-CN" kern="100" spc="-10" dirty="0" smtClean="0">
                <a:cs typeface="Times New Roman"/>
              </a:rPr>
              <a:t>  </a:t>
            </a:r>
            <a:r>
              <a:rPr lang="zh-CN" altLang="zh-CN" kern="100" spc="-10" dirty="0" smtClean="0">
                <a:cs typeface="Times New Roman"/>
              </a:rPr>
              <a:t>指船舶进出港口、停泊、过境等应付的港口费用</a:t>
            </a:r>
            <a:endParaRPr lang="zh-CN" altLang="zh-CN" kern="100" dirty="0" smtClean="0">
              <a:cs typeface="Times New Roman"/>
            </a:endParaRPr>
          </a:p>
          <a:p>
            <a:pPr indent="215900"/>
            <a:r>
              <a:rPr lang="zh-CN" altLang="zh-CN" kern="100" dirty="0" smtClean="0">
                <a:cs typeface="Times New Roman"/>
              </a:rPr>
              <a:t>（</a:t>
            </a:r>
            <a:r>
              <a:rPr lang="en-US" altLang="zh-CN" kern="100" dirty="0" smtClean="0">
                <a:cs typeface="Times New Roman"/>
              </a:rPr>
              <a:t>3</a:t>
            </a:r>
            <a:r>
              <a:rPr lang="zh-CN" altLang="zh-CN" kern="100" dirty="0" smtClean="0">
                <a:cs typeface="Times New Roman"/>
              </a:rPr>
              <a:t>）货物费</a:t>
            </a:r>
            <a:r>
              <a:rPr lang="en-US" altLang="zh-CN" kern="100" dirty="0" smtClean="0">
                <a:cs typeface="Times New Roman"/>
              </a:rPr>
              <a:t>  </a:t>
            </a:r>
            <a:r>
              <a:rPr lang="zh-CN" altLang="zh-CN" kern="100" dirty="0" smtClean="0">
                <a:cs typeface="Times New Roman"/>
              </a:rPr>
              <a:t>指运输船舶载运货物所发生的应由船方负担的业务费用</a:t>
            </a:r>
          </a:p>
          <a:p>
            <a:pPr indent="215900"/>
            <a:r>
              <a:rPr lang="zh-CN" altLang="zh-CN" kern="100" dirty="0" smtClean="0">
                <a:cs typeface="Times New Roman"/>
              </a:rPr>
              <a:t>（</a:t>
            </a:r>
            <a:r>
              <a:rPr lang="en-US" altLang="zh-CN" kern="100" dirty="0" smtClean="0">
                <a:cs typeface="Times New Roman"/>
              </a:rPr>
              <a:t>4</a:t>
            </a:r>
            <a:r>
              <a:rPr lang="zh-CN" altLang="zh-CN" kern="100" dirty="0" smtClean="0">
                <a:cs typeface="Times New Roman"/>
              </a:rPr>
              <a:t>）中转费</a:t>
            </a:r>
            <a:r>
              <a:rPr lang="en-US" altLang="zh-CN" kern="100" dirty="0" smtClean="0">
                <a:cs typeface="Times New Roman"/>
              </a:rPr>
              <a:t>  </a:t>
            </a:r>
            <a:r>
              <a:rPr lang="zh-CN" altLang="zh-CN" kern="100" dirty="0" smtClean="0">
                <a:cs typeface="Times New Roman"/>
              </a:rPr>
              <a:t>指船舶在港口中转时发生的应由船方负担的各种费用</a:t>
            </a:r>
          </a:p>
          <a:p>
            <a:pPr indent="215900"/>
            <a:r>
              <a:rPr lang="zh-CN" altLang="zh-CN" kern="100" dirty="0" smtClean="0">
                <a:cs typeface="Times New Roman"/>
              </a:rPr>
              <a:t>（</a:t>
            </a:r>
            <a:r>
              <a:rPr lang="en-US" altLang="zh-CN" kern="100" dirty="0" smtClean="0">
                <a:cs typeface="Times New Roman"/>
              </a:rPr>
              <a:t>5</a:t>
            </a:r>
            <a:r>
              <a:rPr lang="zh-CN" altLang="zh-CN" kern="100" dirty="0" smtClean="0">
                <a:cs typeface="Times New Roman"/>
              </a:rPr>
              <a:t>）垫隔材料</a:t>
            </a:r>
            <a:r>
              <a:rPr lang="en-US" altLang="zh-CN" kern="100" dirty="0" smtClean="0">
                <a:cs typeface="Times New Roman"/>
              </a:rPr>
              <a:t>  </a:t>
            </a:r>
            <a:r>
              <a:rPr lang="zh-CN" altLang="zh-CN" kern="100" dirty="0" smtClean="0">
                <a:cs typeface="Times New Roman"/>
              </a:rPr>
              <a:t>指船舶需要分隔、垫隔等耗用的材料费用</a:t>
            </a:r>
          </a:p>
          <a:p>
            <a:pPr indent="215900"/>
            <a:r>
              <a:rPr lang="zh-CN" altLang="zh-CN" kern="100" dirty="0" smtClean="0">
                <a:cs typeface="Times New Roman"/>
              </a:rPr>
              <a:t>（</a:t>
            </a:r>
            <a:r>
              <a:rPr lang="en-US" altLang="zh-CN" kern="100" dirty="0" smtClean="0">
                <a:cs typeface="Times New Roman"/>
              </a:rPr>
              <a:t>6</a:t>
            </a:r>
            <a:r>
              <a:rPr lang="zh-CN" altLang="zh-CN" kern="100" dirty="0" smtClean="0">
                <a:cs typeface="Times New Roman"/>
              </a:rPr>
              <a:t>）速遣费</a:t>
            </a:r>
            <a:r>
              <a:rPr lang="en-US" altLang="zh-CN" kern="100" dirty="0" smtClean="0">
                <a:cs typeface="Times New Roman"/>
              </a:rPr>
              <a:t>  </a:t>
            </a:r>
            <a:r>
              <a:rPr lang="zh-CN" altLang="zh-CN" kern="100" dirty="0" smtClean="0">
                <a:cs typeface="Times New Roman"/>
              </a:rPr>
              <a:t>按照协议付给港口单位的速遣费用</a:t>
            </a:r>
          </a:p>
          <a:p>
            <a:pPr indent="215900"/>
            <a:r>
              <a:rPr lang="zh-CN" altLang="zh-CN" kern="100" dirty="0" smtClean="0">
                <a:cs typeface="Times New Roman"/>
              </a:rPr>
              <a:t>（</a:t>
            </a:r>
            <a:r>
              <a:rPr lang="en-US" altLang="zh-CN" kern="100" dirty="0" smtClean="0">
                <a:cs typeface="Times New Roman"/>
              </a:rPr>
              <a:t>7</a:t>
            </a:r>
            <a:r>
              <a:rPr lang="zh-CN" altLang="zh-CN" kern="100" dirty="0" smtClean="0">
                <a:cs typeface="Times New Roman"/>
              </a:rPr>
              <a:t>）事故损失</a:t>
            </a:r>
            <a:r>
              <a:rPr lang="en-US" altLang="zh-CN" kern="100" dirty="0" smtClean="0">
                <a:cs typeface="Times New Roman"/>
              </a:rPr>
              <a:t>  </a:t>
            </a:r>
            <a:r>
              <a:rPr lang="zh-CN" altLang="zh-CN" kern="100" dirty="0" smtClean="0">
                <a:cs typeface="Times New Roman"/>
              </a:rPr>
              <a:t>指船舶在营运生产过程中发生事故的费用</a:t>
            </a:r>
          </a:p>
          <a:p>
            <a:pPr indent="215900"/>
            <a:r>
              <a:rPr lang="zh-CN" altLang="zh-CN" kern="100" spc="20" dirty="0" smtClean="0">
                <a:cs typeface="Times New Roman"/>
              </a:rPr>
              <a:t>（</a:t>
            </a:r>
            <a:r>
              <a:rPr lang="en-US" altLang="zh-CN" kern="100" spc="20" dirty="0" smtClean="0">
                <a:cs typeface="Times New Roman"/>
              </a:rPr>
              <a:t>8</a:t>
            </a:r>
            <a:r>
              <a:rPr lang="zh-CN" altLang="zh-CN" kern="100" spc="20" dirty="0" smtClean="0">
                <a:cs typeface="Times New Roman"/>
              </a:rPr>
              <a:t>）航次其他费用</a:t>
            </a:r>
            <a:endParaRPr lang="zh-CN" altLang="en-US" dirty="0"/>
          </a:p>
        </p:txBody>
      </p:sp>
      <p:sp>
        <p:nvSpPr>
          <p:cNvPr id="5"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第三节海运成本项目</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lstStyle/>
          <a:p>
            <a:pPr marL="0"/>
            <a:r>
              <a:rPr lang="zh-CN" altLang="zh-CN" kern="100" dirty="0" smtClean="0">
                <a:latin typeface="Times New Roman"/>
                <a:ea typeface="宋体"/>
              </a:rPr>
              <a:t>船舶固定费用，指为保持船舶适航状态所发生的经常性维持费。这些费用不能直接归属于某一航次负担，但可以按单船进行归集。</a:t>
            </a:r>
          </a:p>
          <a:p>
            <a:pPr marL="0"/>
            <a:r>
              <a:rPr lang="zh-CN" altLang="zh-CN" kern="100" dirty="0" smtClean="0">
                <a:latin typeface="Times New Roman"/>
                <a:ea typeface="宋体"/>
              </a:rPr>
              <a:t>船舶固定费用的明细项目及其内容如下</a:t>
            </a:r>
            <a:endParaRPr lang="zh-CN" altLang="en-US" dirty="0"/>
          </a:p>
        </p:txBody>
      </p:sp>
      <p:sp>
        <p:nvSpPr>
          <p:cNvPr id="2" name="标题 1"/>
          <p:cNvSpPr>
            <a:spLocks noGrp="1"/>
          </p:cNvSpPr>
          <p:nvPr>
            <p:ph type="title"/>
          </p:nvPr>
        </p:nvSpPr>
        <p:spPr/>
        <p:txBody>
          <a:bodyPr/>
          <a:lstStyle/>
          <a:p>
            <a:r>
              <a:rPr lang="zh-CN" altLang="zh-CN" kern="100" dirty="0" smtClean="0">
                <a:latin typeface="黑体"/>
                <a:cs typeface="Times New Roman"/>
              </a:rPr>
              <a:t>二、船舶固定费用</a:t>
            </a:r>
            <a:endParaRPr lang="zh-CN" altLang="en-US" dirty="0"/>
          </a:p>
        </p:txBody>
      </p:sp>
      <p:sp>
        <p:nvSpPr>
          <p:cNvPr id="3" name="矩形 2"/>
          <p:cNvSpPr/>
          <p:nvPr/>
        </p:nvSpPr>
        <p:spPr>
          <a:xfrm>
            <a:off x="3636963" y="3656569"/>
            <a:ext cx="3048000" cy="253916"/>
          </a:xfrm>
          <a:prstGeom prst="rect">
            <a:avLst/>
          </a:prstGeom>
        </p:spPr>
        <p:txBody>
          <a:bodyPr>
            <a:spAutoFit/>
          </a:bodyPr>
          <a:lstStyle/>
          <a:p>
            <a:pPr indent="269875" algn="just">
              <a:spcAft>
                <a:spcPts val="0"/>
              </a:spcAft>
            </a:pPr>
            <a:r>
              <a:rPr lang="zh-CN" altLang="zh-CN" sz="1050" kern="100" dirty="0" smtClean="0">
                <a:latin typeface="Times New Roman"/>
                <a:ea typeface="宋体"/>
              </a:rPr>
              <a:t>：</a:t>
            </a:r>
            <a:endParaRPr lang="zh-CN" altLang="zh-CN" sz="1050" kern="100" dirty="0">
              <a:latin typeface="Times New Roman"/>
              <a:ea typeface="宋体"/>
            </a:endParaRPr>
          </a:p>
        </p:txBody>
      </p:sp>
      <p:sp>
        <p:nvSpPr>
          <p:cNvPr id="6"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第三节海运成本项目</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0689" y="1598808"/>
            <a:ext cx="5495312" cy="3660384"/>
          </a:xfrm>
        </p:spPr>
        <p:txBody>
          <a:bodyPr>
            <a:normAutofit/>
          </a:bodyPr>
          <a:lstStyle/>
          <a:p>
            <a:pPr indent="215900"/>
            <a:r>
              <a:rPr lang="zh-CN" altLang="zh-CN" sz="1800" kern="100" dirty="0" smtClean="0">
                <a:cs typeface="Times New Roman"/>
              </a:rPr>
              <a:t>（</a:t>
            </a:r>
            <a:r>
              <a:rPr lang="en-US" altLang="zh-CN" sz="1800" kern="100" dirty="0" smtClean="0">
                <a:cs typeface="Times New Roman"/>
              </a:rPr>
              <a:t>1</a:t>
            </a:r>
            <a:r>
              <a:rPr lang="zh-CN" altLang="zh-CN" sz="1800" kern="100" dirty="0" smtClean="0">
                <a:cs typeface="Times New Roman"/>
              </a:rPr>
              <a:t>）工资</a:t>
            </a:r>
            <a:r>
              <a:rPr lang="en-US" altLang="zh-CN" sz="1800" kern="100" dirty="0" smtClean="0">
                <a:cs typeface="Times New Roman"/>
              </a:rPr>
              <a:t>  </a:t>
            </a:r>
            <a:r>
              <a:rPr lang="zh-CN" altLang="zh-CN" sz="1800" kern="100" dirty="0" smtClean="0">
                <a:cs typeface="Times New Roman"/>
              </a:rPr>
              <a:t>支付船员的工资</a:t>
            </a:r>
            <a:r>
              <a:rPr lang="zh-CN" altLang="en-US" sz="1800" kern="100" dirty="0" smtClean="0">
                <a:cs typeface="Times New Roman"/>
              </a:rPr>
              <a:t>及工资</a:t>
            </a:r>
            <a:r>
              <a:rPr lang="zh-CN" altLang="zh-CN" sz="1800" kern="100" dirty="0" smtClean="0">
                <a:cs typeface="Times New Roman"/>
              </a:rPr>
              <a:t>性津贴</a:t>
            </a:r>
          </a:p>
          <a:p>
            <a:pPr indent="215900"/>
            <a:r>
              <a:rPr lang="zh-CN" altLang="zh-CN" sz="1800" kern="100" dirty="0" smtClean="0">
                <a:cs typeface="Times New Roman"/>
              </a:rPr>
              <a:t>（</a:t>
            </a:r>
            <a:r>
              <a:rPr lang="en-US" altLang="zh-CN" sz="1800" kern="100" dirty="0" smtClean="0">
                <a:cs typeface="Times New Roman"/>
              </a:rPr>
              <a:t>2</a:t>
            </a:r>
            <a:r>
              <a:rPr lang="zh-CN" altLang="zh-CN" sz="1800" kern="100" dirty="0" smtClean="0">
                <a:cs typeface="Times New Roman"/>
              </a:rPr>
              <a:t>）职工福利费</a:t>
            </a:r>
            <a:r>
              <a:rPr lang="en-US" altLang="zh-CN" sz="1800" kern="100" dirty="0" smtClean="0">
                <a:cs typeface="Times New Roman"/>
              </a:rPr>
              <a:t>  </a:t>
            </a:r>
            <a:r>
              <a:rPr lang="zh-CN" altLang="zh-CN" sz="1800" kern="100" dirty="0" smtClean="0">
                <a:cs typeface="Times New Roman"/>
              </a:rPr>
              <a:t>计算提取的职工福利费</a:t>
            </a:r>
          </a:p>
          <a:p>
            <a:pPr indent="215900"/>
            <a:r>
              <a:rPr lang="zh-CN" altLang="zh-CN" sz="1800" kern="100" dirty="0" smtClean="0">
                <a:cs typeface="Times New Roman"/>
              </a:rPr>
              <a:t>（</a:t>
            </a:r>
            <a:r>
              <a:rPr lang="en-US" altLang="zh-CN" sz="1800" kern="100" dirty="0" smtClean="0">
                <a:cs typeface="Times New Roman"/>
              </a:rPr>
              <a:t>3</a:t>
            </a:r>
            <a:r>
              <a:rPr lang="zh-CN" altLang="zh-CN" sz="1800" kern="100" dirty="0" smtClean="0">
                <a:cs typeface="Times New Roman"/>
              </a:rPr>
              <a:t>）润料</a:t>
            </a:r>
            <a:r>
              <a:rPr lang="en-US" altLang="zh-CN" sz="1800" kern="100" dirty="0" smtClean="0">
                <a:cs typeface="Times New Roman"/>
              </a:rPr>
              <a:t>  </a:t>
            </a:r>
            <a:r>
              <a:rPr lang="zh-CN" altLang="zh-CN" sz="1800" kern="100" dirty="0" smtClean="0">
                <a:cs typeface="Times New Roman"/>
              </a:rPr>
              <a:t>指船舶耗用的润滑油脂</a:t>
            </a:r>
          </a:p>
          <a:p>
            <a:pPr indent="215900"/>
            <a:r>
              <a:rPr lang="zh-CN" altLang="zh-CN" sz="1800" kern="100" dirty="0" smtClean="0">
                <a:cs typeface="Times New Roman"/>
              </a:rPr>
              <a:t>（</a:t>
            </a:r>
            <a:r>
              <a:rPr lang="en-US" altLang="zh-CN" sz="1800" kern="100" dirty="0" smtClean="0">
                <a:cs typeface="Times New Roman"/>
              </a:rPr>
              <a:t>4</a:t>
            </a:r>
            <a:r>
              <a:rPr lang="zh-CN" altLang="zh-CN" sz="1800" kern="100" dirty="0" smtClean="0">
                <a:cs typeface="Times New Roman"/>
              </a:rPr>
              <a:t>）船舶材料</a:t>
            </a:r>
            <a:r>
              <a:rPr lang="en-US" altLang="zh-CN" sz="1800" kern="100" dirty="0" smtClean="0">
                <a:cs typeface="Times New Roman"/>
              </a:rPr>
              <a:t>  </a:t>
            </a:r>
            <a:r>
              <a:rPr lang="zh-CN" altLang="zh-CN" sz="1800" kern="100" dirty="0" smtClean="0">
                <a:cs typeface="Times New Roman"/>
              </a:rPr>
              <a:t>指船舶耗用的各种材料等</a:t>
            </a:r>
          </a:p>
          <a:p>
            <a:pPr indent="215900"/>
            <a:r>
              <a:rPr lang="zh-CN" altLang="zh-CN" sz="1800" kern="100" dirty="0" smtClean="0">
                <a:cs typeface="Times New Roman"/>
              </a:rPr>
              <a:t>（</a:t>
            </a:r>
            <a:r>
              <a:rPr lang="en-US" altLang="zh-CN" sz="1800" kern="100" dirty="0" smtClean="0">
                <a:cs typeface="Times New Roman"/>
              </a:rPr>
              <a:t>5</a:t>
            </a:r>
            <a:r>
              <a:rPr lang="zh-CN" altLang="zh-CN" sz="1800" kern="100" dirty="0" smtClean="0">
                <a:cs typeface="Times New Roman"/>
              </a:rPr>
              <a:t>）船舶折旧费</a:t>
            </a:r>
            <a:r>
              <a:rPr lang="en-US" altLang="zh-CN" sz="1800" kern="100" dirty="0" smtClean="0">
                <a:cs typeface="Times New Roman"/>
              </a:rPr>
              <a:t>  </a:t>
            </a:r>
            <a:r>
              <a:rPr lang="zh-CN" altLang="zh-CN" sz="1800" kern="100" dirty="0" smtClean="0">
                <a:cs typeface="Times New Roman"/>
              </a:rPr>
              <a:t>按月计提的折旧费。</a:t>
            </a:r>
          </a:p>
        </p:txBody>
      </p:sp>
      <p:sp>
        <p:nvSpPr>
          <p:cNvPr id="3" name="标题 2"/>
          <p:cNvSpPr>
            <a:spLocks noGrp="1"/>
          </p:cNvSpPr>
          <p:nvPr>
            <p:ph type="title"/>
          </p:nvPr>
        </p:nvSpPr>
        <p:spPr/>
        <p:txBody>
          <a:bodyPr/>
          <a:lstStyle/>
          <a:p>
            <a:r>
              <a:rPr lang="zh-CN" altLang="zh-CN" dirty="0" smtClean="0"/>
              <a:t>船舶固定费用的明细项目</a:t>
            </a:r>
            <a:endParaRPr lang="zh-CN" altLang="en-US" dirty="0"/>
          </a:p>
        </p:txBody>
      </p:sp>
      <p:sp>
        <p:nvSpPr>
          <p:cNvPr id="4" name="内容占位符 1"/>
          <p:cNvSpPr txBox="1">
            <a:spLocks/>
          </p:cNvSpPr>
          <p:nvPr/>
        </p:nvSpPr>
        <p:spPr>
          <a:xfrm>
            <a:off x="6276020" y="1592796"/>
            <a:ext cx="5495312" cy="3660384"/>
          </a:xfrm>
          <a:prstGeom prst="rect">
            <a:avLst/>
          </a:prstGeom>
          <a:solidFill>
            <a:schemeClr val="bg2">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215900" algn="just" defTabSz="685800" rtl="0" eaLnBrk="1" fontAlgn="auto" latinLnBrk="0" hangingPunct="1">
              <a:lnSpc>
                <a:spcPct val="130000"/>
              </a:lnSpc>
              <a:spcBef>
                <a:spcPts val="1200"/>
              </a:spcBef>
              <a:spcAft>
                <a:spcPts val="0"/>
              </a:spcAft>
              <a:buClr>
                <a:srgbClr val="0070C0"/>
              </a:buClr>
              <a:buSzPct val="100000"/>
              <a:buFont typeface="Wingdings" panose="05000000000000000000" pitchFamily="2" charset="2"/>
              <a:buNone/>
              <a:tabLst/>
              <a:defRPr/>
            </a:pP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a:t>
            </a:r>
            <a:r>
              <a:rPr kumimoji="0" lang="en-US" altLang="zh-CN" b="1" i="0" u="none" strike="noStrike" kern="100" cap="none" spc="0" normalizeH="0" baseline="0" noProof="0" dirty="0" smtClean="0">
                <a:ln>
                  <a:noFill/>
                </a:ln>
                <a:solidFill>
                  <a:srgbClr val="000000"/>
                </a:solidFill>
                <a:effectLst/>
                <a:uLnTx/>
                <a:uFillTx/>
                <a:latin typeface="宋体" pitchFamily="2" charset="-122"/>
                <a:cs typeface="Times New Roman"/>
              </a:rPr>
              <a:t>6</a:t>
            </a: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）船舶修理费</a:t>
            </a:r>
            <a:r>
              <a:rPr kumimoji="0" lang="en-US" altLang="zh-CN" b="1" i="0" u="none" strike="noStrike" kern="100" cap="none" spc="0" normalizeH="0" baseline="0" noProof="0" dirty="0" smtClean="0">
                <a:ln>
                  <a:noFill/>
                </a:ln>
                <a:solidFill>
                  <a:srgbClr val="000000"/>
                </a:solidFill>
                <a:effectLst/>
                <a:uLnTx/>
                <a:uFillTx/>
                <a:latin typeface="宋体" pitchFamily="2" charset="-122"/>
                <a:cs typeface="Times New Roman"/>
              </a:rPr>
              <a:t>  </a:t>
            </a: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船舶实际修理费支出</a:t>
            </a:r>
          </a:p>
          <a:p>
            <a:pPr marL="0" marR="0" lvl="0" indent="215900" algn="just" defTabSz="685800" rtl="0" eaLnBrk="1" fontAlgn="auto" latinLnBrk="0" hangingPunct="1">
              <a:lnSpc>
                <a:spcPct val="130000"/>
              </a:lnSpc>
              <a:spcBef>
                <a:spcPts val="1200"/>
              </a:spcBef>
              <a:spcAft>
                <a:spcPts val="0"/>
              </a:spcAft>
              <a:buClr>
                <a:srgbClr val="0070C0"/>
              </a:buClr>
              <a:buSzPct val="100000"/>
              <a:buFont typeface="Wingdings" panose="05000000000000000000" pitchFamily="2" charset="2"/>
              <a:buNone/>
              <a:tabLst/>
              <a:defRPr/>
            </a:pP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a:t>
            </a:r>
            <a:r>
              <a:rPr kumimoji="0" lang="en-US" altLang="zh-CN" b="1" i="0" u="none" strike="noStrike" kern="100" cap="none" spc="0" normalizeH="0" baseline="0" noProof="0" dirty="0" smtClean="0">
                <a:ln>
                  <a:noFill/>
                </a:ln>
                <a:solidFill>
                  <a:srgbClr val="000000"/>
                </a:solidFill>
                <a:effectLst/>
                <a:uLnTx/>
                <a:uFillTx/>
                <a:latin typeface="宋体" pitchFamily="2" charset="-122"/>
                <a:cs typeface="Times New Roman"/>
              </a:rPr>
              <a:t>7</a:t>
            </a: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）船舶保险</a:t>
            </a:r>
            <a:r>
              <a:rPr kumimoji="0" lang="en-US" altLang="zh-CN" b="1" i="0" u="none" strike="noStrike" kern="100" cap="none" spc="0" normalizeH="0" baseline="0" noProof="0" dirty="0" smtClean="0">
                <a:ln>
                  <a:noFill/>
                </a:ln>
                <a:solidFill>
                  <a:srgbClr val="000000"/>
                </a:solidFill>
                <a:effectLst/>
                <a:uLnTx/>
                <a:uFillTx/>
                <a:latin typeface="宋体" pitchFamily="2" charset="-122"/>
                <a:cs typeface="Times New Roman"/>
              </a:rPr>
              <a:t>  </a:t>
            </a: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投保所支付的保险费用。</a:t>
            </a:r>
          </a:p>
          <a:p>
            <a:pPr marL="0" marR="0" lvl="0" indent="215900" algn="just" defTabSz="685800" rtl="0" eaLnBrk="1" fontAlgn="auto" latinLnBrk="0" hangingPunct="1">
              <a:lnSpc>
                <a:spcPct val="130000"/>
              </a:lnSpc>
              <a:spcBef>
                <a:spcPts val="1200"/>
              </a:spcBef>
              <a:spcAft>
                <a:spcPts val="0"/>
              </a:spcAft>
              <a:buClr>
                <a:srgbClr val="0070C0"/>
              </a:buClr>
              <a:buSzPct val="100000"/>
              <a:buFont typeface="Wingdings" panose="05000000000000000000" pitchFamily="2" charset="2"/>
              <a:buNone/>
              <a:tabLst/>
              <a:defRPr/>
            </a:pP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a:t>
            </a:r>
            <a:r>
              <a:rPr kumimoji="0" lang="en-US" altLang="zh-CN" b="1" i="0" u="none" strike="noStrike" kern="100" cap="none" spc="0" normalizeH="0" baseline="0" noProof="0" dirty="0" smtClean="0">
                <a:ln>
                  <a:noFill/>
                </a:ln>
                <a:solidFill>
                  <a:srgbClr val="000000"/>
                </a:solidFill>
                <a:effectLst/>
                <a:uLnTx/>
                <a:uFillTx/>
                <a:latin typeface="宋体" pitchFamily="2" charset="-122"/>
                <a:cs typeface="Times New Roman"/>
              </a:rPr>
              <a:t>8</a:t>
            </a: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）车船税</a:t>
            </a:r>
            <a:r>
              <a:rPr kumimoji="0" lang="en-US" altLang="zh-CN" b="1" i="0" u="none" strike="noStrike" kern="100" cap="none" spc="0" normalizeH="0" baseline="0" noProof="0" dirty="0" smtClean="0">
                <a:ln>
                  <a:noFill/>
                </a:ln>
                <a:solidFill>
                  <a:srgbClr val="000000"/>
                </a:solidFill>
                <a:effectLst/>
                <a:uLnTx/>
                <a:uFillTx/>
                <a:latin typeface="宋体" pitchFamily="2" charset="-122"/>
                <a:cs typeface="Times New Roman"/>
              </a:rPr>
              <a:t>  </a:t>
            </a: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指按规定缴纳的车船税。</a:t>
            </a:r>
          </a:p>
          <a:p>
            <a:pPr marL="0" marR="0" lvl="0" indent="215900" algn="just" defTabSz="685800" rtl="0" eaLnBrk="1" fontAlgn="auto" latinLnBrk="0" hangingPunct="1">
              <a:lnSpc>
                <a:spcPct val="130000"/>
              </a:lnSpc>
              <a:spcBef>
                <a:spcPts val="1200"/>
              </a:spcBef>
              <a:spcAft>
                <a:spcPts val="0"/>
              </a:spcAft>
              <a:buClr>
                <a:srgbClr val="0070C0"/>
              </a:buClr>
              <a:buSzPct val="100000"/>
              <a:buFont typeface="Wingdings" panose="05000000000000000000" pitchFamily="2" charset="2"/>
              <a:buNone/>
              <a:tabLst/>
              <a:defRPr/>
            </a:pP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a:t>
            </a:r>
            <a:r>
              <a:rPr kumimoji="0" lang="en-US" altLang="zh-CN" b="1" i="0" u="none" strike="noStrike" kern="100" cap="none" spc="0" normalizeH="0" baseline="0" noProof="0" dirty="0" smtClean="0">
                <a:ln>
                  <a:noFill/>
                </a:ln>
                <a:solidFill>
                  <a:srgbClr val="000000"/>
                </a:solidFill>
                <a:effectLst/>
                <a:uLnTx/>
                <a:uFillTx/>
                <a:latin typeface="宋体" pitchFamily="2" charset="-122"/>
                <a:cs typeface="Times New Roman"/>
              </a:rPr>
              <a:t>9</a:t>
            </a: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）船舶非营运期费用</a:t>
            </a:r>
            <a:r>
              <a:rPr kumimoji="0" lang="en-US" altLang="zh-CN" b="1" i="0" u="none" strike="noStrike" kern="100" cap="none" spc="0" normalizeH="0" baseline="0" noProof="0" dirty="0" smtClean="0">
                <a:ln>
                  <a:noFill/>
                </a:ln>
                <a:solidFill>
                  <a:srgbClr val="000000"/>
                </a:solidFill>
                <a:effectLst/>
                <a:uLnTx/>
                <a:uFillTx/>
                <a:latin typeface="宋体" pitchFamily="2" charset="-122"/>
                <a:cs typeface="Times New Roman"/>
              </a:rPr>
              <a:t>  </a:t>
            </a: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非营运期内发生的费用</a:t>
            </a:r>
          </a:p>
          <a:p>
            <a:pPr marL="0" marR="0" lvl="0" indent="215900" algn="just" defTabSz="685800" rtl="0" eaLnBrk="1" fontAlgn="auto" latinLnBrk="0" hangingPunct="1">
              <a:lnSpc>
                <a:spcPct val="130000"/>
              </a:lnSpc>
              <a:spcBef>
                <a:spcPts val="1200"/>
              </a:spcBef>
              <a:spcAft>
                <a:spcPts val="0"/>
              </a:spcAft>
              <a:buClr>
                <a:srgbClr val="0070C0"/>
              </a:buClr>
              <a:buSzPct val="100000"/>
              <a:buFont typeface="Wingdings" panose="05000000000000000000" pitchFamily="2" charset="2"/>
              <a:buNone/>
              <a:tabLst/>
              <a:defRPr/>
            </a:pP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a:t>
            </a:r>
            <a:r>
              <a:rPr kumimoji="0" lang="en-US" altLang="zh-CN" b="1" i="0" u="none" strike="noStrike" kern="100" cap="none" spc="0" normalizeH="0" baseline="0" noProof="0" dirty="0" smtClean="0">
                <a:ln>
                  <a:noFill/>
                </a:ln>
                <a:solidFill>
                  <a:srgbClr val="000000"/>
                </a:solidFill>
                <a:effectLst/>
                <a:uLnTx/>
                <a:uFillTx/>
                <a:latin typeface="宋体" pitchFamily="2" charset="-122"/>
                <a:cs typeface="Times New Roman"/>
              </a:rPr>
              <a:t>10</a:t>
            </a: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）船舶共同费用</a:t>
            </a:r>
            <a:r>
              <a:rPr kumimoji="0" lang="en-US" altLang="zh-CN" b="1" i="0" u="none" strike="noStrike" kern="100" cap="none" spc="0" normalizeH="0" baseline="0" noProof="0" dirty="0" smtClean="0">
                <a:ln>
                  <a:noFill/>
                </a:ln>
                <a:solidFill>
                  <a:srgbClr val="000000"/>
                </a:solidFill>
                <a:effectLst/>
                <a:uLnTx/>
                <a:uFillTx/>
                <a:latin typeface="宋体" pitchFamily="2" charset="-122"/>
                <a:cs typeface="Times New Roman"/>
              </a:rPr>
              <a:t>  </a:t>
            </a:r>
            <a:r>
              <a:rPr kumimoji="0" lang="zh-CN" altLang="zh-CN" b="1" i="0" u="none" strike="noStrike" kern="100" cap="none" spc="0" normalizeH="0" baseline="0" noProof="0" dirty="0" smtClean="0">
                <a:ln>
                  <a:noFill/>
                </a:ln>
                <a:solidFill>
                  <a:srgbClr val="000000"/>
                </a:solidFill>
                <a:effectLst/>
                <a:uLnTx/>
                <a:uFillTx/>
                <a:latin typeface="宋体" pitchFamily="2" charset="-122"/>
                <a:cs typeface="Times New Roman"/>
              </a:rPr>
              <a:t>指船舶共同受益的船舶费用</a:t>
            </a:r>
            <a:endParaRPr kumimoji="0" lang="zh-CN" altLang="en-US" b="1" i="0" u="none" strike="noStrike" kern="1200" cap="none" spc="0" normalizeH="0" baseline="0" noProof="0" dirty="0">
              <a:ln>
                <a:noFill/>
              </a:ln>
              <a:solidFill>
                <a:srgbClr val="000000"/>
              </a:solidFill>
              <a:effectLst/>
              <a:uLnTx/>
              <a:uFillTx/>
              <a:latin typeface="宋体" pitchFamily="2" charset="-122"/>
            </a:endParaRPr>
          </a:p>
        </p:txBody>
      </p:sp>
      <p:sp>
        <p:nvSpPr>
          <p:cNvPr id="5"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第三节海运成本项目</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kern="100" dirty="0" smtClean="0">
                <a:latin typeface="Times New Roman"/>
                <a:ea typeface="宋体"/>
              </a:rPr>
              <a:t>船舶的租费，指企业租入运输船舶参加营运，按规定应列入成本的期租费或程租费（期租费是指按租赁时期计算的船租费用；程租费是指按船舶航次计租的租费）。</a:t>
            </a:r>
            <a:endParaRPr lang="zh-CN" altLang="en-US" dirty="0"/>
          </a:p>
        </p:txBody>
      </p:sp>
      <p:sp>
        <p:nvSpPr>
          <p:cNvPr id="3" name="标题 2"/>
          <p:cNvSpPr>
            <a:spLocks noGrp="1"/>
          </p:cNvSpPr>
          <p:nvPr>
            <p:ph type="title"/>
          </p:nvPr>
        </p:nvSpPr>
        <p:spPr/>
        <p:txBody>
          <a:bodyPr/>
          <a:lstStyle/>
          <a:p>
            <a:r>
              <a:rPr lang="zh-CN" altLang="zh-CN" kern="100" dirty="0" smtClean="0">
                <a:latin typeface="黑体"/>
                <a:cs typeface="Times New Roman"/>
              </a:rPr>
              <a:t>三、船舶租费</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第三节海运成本项目</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kern="100" dirty="0" smtClean="0">
                <a:latin typeface="Times New Roman"/>
                <a:ea typeface="宋体"/>
              </a:rPr>
              <a:t>集装箱固定费用是保持集装箱良好使用状态所发生的经常性维持费用，如集装箱的港口堆存费、集装箱折旧费、修理费、保险费、租费等。集装箱固定费用需单独归集，按照集装箱船装用集装箱的箱天数，或标准箱天数比例分摊负担。</a:t>
            </a:r>
            <a:endParaRPr lang="zh-CN" altLang="en-US" dirty="0"/>
          </a:p>
        </p:txBody>
      </p:sp>
      <p:sp>
        <p:nvSpPr>
          <p:cNvPr id="3" name="标题 2"/>
          <p:cNvSpPr>
            <a:spLocks noGrp="1"/>
          </p:cNvSpPr>
          <p:nvPr>
            <p:ph type="title"/>
          </p:nvPr>
        </p:nvSpPr>
        <p:spPr/>
        <p:txBody>
          <a:bodyPr/>
          <a:lstStyle/>
          <a:p>
            <a:r>
              <a:rPr lang="zh-CN" altLang="zh-CN" kern="100" dirty="0" smtClean="0">
                <a:latin typeface="黑体"/>
                <a:cs typeface="Times New Roman"/>
              </a:rPr>
              <a:t>四、集装箱固定费用</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第三节海运成本项目</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871864" y="1988840"/>
            <a:ext cx="6541996" cy="3020888"/>
          </a:xfr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p>
            <a:pPr algn="l">
              <a:lnSpc>
                <a:spcPct val="150000"/>
              </a:lnSpc>
            </a:pPr>
            <a:r>
              <a:rPr lang="zh-CN" altLang="en-US" b="1" dirty="0">
                <a:solidFill>
                  <a:schemeClr val="tx1"/>
                </a:solidFill>
                <a:latin typeface="宋体" pitchFamily="2" charset="-122"/>
                <a:ea typeface="宋体" pitchFamily="2" charset="-122"/>
              </a:rPr>
              <a:t>地球的四分之三是海洋，国际贸易是世界范围的商品交换，决定了海上运输的重要作用。</a:t>
            </a:r>
            <a:br>
              <a:rPr lang="zh-CN" altLang="en-US" b="1" dirty="0">
                <a:solidFill>
                  <a:schemeClr val="tx1"/>
                </a:solidFill>
                <a:latin typeface="宋体" pitchFamily="2" charset="-122"/>
                <a:ea typeface="宋体" pitchFamily="2" charset="-122"/>
              </a:rPr>
            </a:br>
            <a:r>
              <a:rPr lang="en-US" altLang="zh-CN" b="1" dirty="0">
                <a:solidFill>
                  <a:schemeClr val="tx1"/>
                </a:solidFill>
                <a:latin typeface="宋体" pitchFamily="2" charset="-122"/>
                <a:ea typeface="宋体" pitchFamily="2" charset="-122"/>
              </a:rPr>
              <a:t>70</a:t>
            </a:r>
            <a:r>
              <a:rPr lang="zh-CN" altLang="en-US" b="1" dirty="0">
                <a:solidFill>
                  <a:schemeClr val="tx1"/>
                </a:solidFill>
                <a:latin typeface="宋体" pitchFamily="2" charset="-122"/>
                <a:ea typeface="宋体" pitchFamily="2" charset="-122"/>
              </a:rPr>
              <a:t>％国际货物运输是利用海上运输完成的。</a:t>
            </a:r>
            <a:br>
              <a:rPr lang="zh-CN" altLang="en-US" b="1" dirty="0">
                <a:solidFill>
                  <a:schemeClr val="tx1"/>
                </a:solidFill>
                <a:latin typeface="宋体" pitchFamily="2" charset="-122"/>
                <a:ea typeface="宋体" pitchFamily="2" charset="-122"/>
              </a:rPr>
            </a:br>
            <a:r>
              <a:rPr lang="zh-CN" altLang="en-US" b="1" dirty="0">
                <a:solidFill>
                  <a:schemeClr val="tx1"/>
                </a:solidFill>
                <a:latin typeface="宋体" pitchFamily="2" charset="-122"/>
                <a:ea typeface="宋体" pitchFamily="2" charset="-122"/>
              </a:rPr>
              <a:t>大型化、专业化和高速化是现代海上运输的基本特征。</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2276872"/>
            <a:ext cx="3888432" cy="25922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fontScale="85000" lnSpcReduction="10000"/>
          </a:bodyPr>
          <a:lstStyle/>
          <a:p>
            <a:r>
              <a:rPr lang="zh-CN" altLang="zh-CN" kern="100" dirty="0" smtClean="0">
                <a:latin typeface="Times New Roman"/>
                <a:ea typeface="宋体"/>
              </a:rPr>
              <a:t>营运间接费用，指企业在营运过程中所发生的不能直接计入运输成本核算对象的各种间接费用。</a:t>
            </a:r>
            <a:r>
              <a:rPr lang="zh-CN" altLang="zh-CN" kern="100" dirty="0" smtClean="0">
                <a:latin typeface="Times New Roman"/>
                <a:ea typeface="宋体"/>
                <a:cs typeface="Times New Roman"/>
              </a:rPr>
              <a:t>包括企业各个生产单位（分公司、船队）为组织和管理运输生产所发生的运输生产管理人员工资、职工福利费、燃料、材料、低值易耗品、折旧费、修理费、办公费、水电费、租赁费、差旅费、设计制图费、业务票据费、燃材料盘亏和毁损（减盘盈）、取暖费、会议费、出国人员经费、保险费、交通费、运输费、仓库经费、警卫消防费、劳动保护费、排污费等。</a:t>
            </a:r>
            <a:endParaRPr lang="zh-CN" altLang="en-US" dirty="0"/>
          </a:p>
        </p:txBody>
      </p:sp>
      <p:sp>
        <p:nvSpPr>
          <p:cNvPr id="3" name="标题 2"/>
          <p:cNvSpPr>
            <a:spLocks noGrp="1"/>
          </p:cNvSpPr>
          <p:nvPr>
            <p:ph type="title"/>
          </p:nvPr>
        </p:nvSpPr>
        <p:spPr/>
        <p:txBody>
          <a:bodyPr/>
          <a:lstStyle/>
          <a:p>
            <a:r>
              <a:rPr lang="zh-CN" altLang="zh-CN" kern="100" dirty="0" smtClean="0">
                <a:latin typeface="黑体"/>
                <a:cs typeface="Times New Roman"/>
              </a:rPr>
              <a:t>五、营运间接费用</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第三节海运成本项目</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p:txBody>
          <a:bodyPr>
            <a:normAutofit/>
          </a:bodyPr>
          <a:lstStyle/>
          <a:p>
            <a:r>
              <a:rPr lang="zh-CN" altLang="en-US" sz="3200" b="1" dirty="0" smtClean="0">
                <a:latin typeface="黑体" pitchFamily="49" charset="-122"/>
                <a:ea typeface="黑体" pitchFamily="49" charset="-122"/>
              </a:rPr>
              <a:t>第四节  船舶费用的归集与分配</a:t>
            </a:r>
            <a:endParaRPr lang="zh-CN" altLang="en-US" sz="3200" b="1" dirty="0">
              <a:latin typeface="黑体" pitchFamily="49" charset="-122"/>
              <a:ea typeface="黑体" pitchFamily="49" charset="-122"/>
            </a:endParaRPr>
          </a:p>
        </p:txBody>
      </p:sp>
      <p:graphicFrame>
        <p:nvGraphicFramePr>
          <p:cNvPr id="3" name="内容占位符 2"/>
          <p:cNvGraphicFramePr>
            <a:graphicFrameLocks noGrp="1"/>
          </p:cNvGraphicFramePr>
          <p:nvPr>
            <p:ph idx="4294967295"/>
            <p:extLst>
              <p:ext uri="{D42A27DB-BD31-4B8C-83A1-F6EECF244321}">
                <p14:modId xmlns:p14="http://schemas.microsoft.com/office/powerpoint/2010/main" val="3530845055"/>
              </p:ext>
            </p:extLst>
          </p:nvPr>
        </p:nvGraphicFramePr>
        <p:xfrm>
          <a:off x="946150" y="2024844"/>
          <a:ext cx="10334625" cy="326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r>
              <a:rPr lang="zh-CN" altLang="zh-CN" kern="100" dirty="0" smtClean="0">
                <a:latin typeface="Times New Roman"/>
                <a:ea typeface="宋体"/>
              </a:rPr>
              <a:t>航次运行费用应根据原始凭证或费用计算表编制记账凭证，分别按不同的成本计算对象，直接计入“运输支出”科目的明细分类账有关项目。</a:t>
            </a:r>
            <a:endParaRPr lang="zh-CN" altLang="en-US" dirty="0"/>
          </a:p>
        </p:txBody>
      </p:sp>
      <p:sp>
        <p:nvSpPr>
          <p:cNvPr id="2" name="标题 1"/>
          <p:cNvSpPr>
            <a:spLocks noGrp="1"/>
          </p:cNvSpPr>
          <p:nvPr>
            <p:ph type="title"/>
          </p:nvPr>
        </p:nvSpPr>
        <p:spPr/>
        <p:txBody>
          <a:bodyPr/>
          <a:lstStyle/>
          <a:p>
            <a:r>
              <a:rPr lang="zh-CN" altLang="zh-CN" kern="100" dirty="0" smtClean="0">
                <a:latin typeface="黑体"/>
                <a:cs typeface="Times New Roman"/>
              </a:rPr>
              <a:t>一、航次运行费用的归集</a:t>
            </a:r>
            <a:endParaRPr lang="zh-CN" altLang="en-US" dirty="0"/>
          </a:p>
        </p:txBody>
      </p:sp>
      <p:sp>
        <p:nvSpPr>
          <p:cNvPr id="5"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kern="100" dirty="0" smtClean="0">
                <a:latin typeface="Times New Roman"/>
                <a:ea typeface="宋体"/>
              </a:rPr>
              <a:t>远洋货运企业可按船舶航次设立“船舶航次费用明细账”或“航次成本计算单”，归集船舶各航次所发生的航次直接费用，如图</a:t>
            </a:r>
            <a:r>
              <a:rPr lang="en-US" altLang="zh-CN" kern="100" dirty="0" smtClean="0">
                <a:latin typeface="Times New Roman"/>
                <a:ea typeface="宋体"/>
              </a:rPr>
              <a:t>8</a:t>
            </a:r>
            <a:r>
              <a:rPr lang="en-US" altLang="zh-CN" kern="100" dirty="0" smtClean="0">
                <a:latin typeface="黑体"/>
                <a:ea typeface="宋体"/>
              </a:rPr>
              <a:t>-</a:t>
            </a:r>
            <a:r>
              <a:rPr lang="en-US" altLang="zh-CN" kern="100" dirty="0" smtClean="0">
                <a:latin typeface="Times New Roman"/>
                <a:ea typeface="宋体"/>
              </a:rPr>
              <a:t>3</a:t>
            </a:r>
            <a:r>
              <a:rPr lang="zh-CN" altLang="zh-CN" kern="100" dirty="0" smtClean="0">
                <a:latin typeface="Times New Roman"/>
                <a:ea typeface="宋体"/>
              </a:rPr>
              <a:t>所示。</a:t>
            </a:r>
            <a:endParaRPr lang="zh-CN" altLang="en-US" dirty="0"/>
          </a:p>
        </p:txBody>
      </p:sp>
      <p:sp>
        <p:nvSpPr>
          <p:cNvPr id="3"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kern="100" dirty="0" smtClean="0">
                <a:latin typeface="Times New Roman"/>
                <a:ea typeface="宋体"/>
              </a:rPr>
              <a:t>图</a:t>
            </a:r>
            <a:r>
              <a:rPr lang="en-US" altLang="zh-CN" kern="100" dirty="0" smtClean="0">
                <a:latin typeface="Times New Roman"/>
                <a:ea typeface="宋体"/>
              </a:rPr>
              <a:t>8</a:t>
            </a:r>
            <a:r>
              <a:rPr lang="en-US" altLang="zh-CN" kern="100" dirty="0" smtClean="0">
                <a:latin typeface="黑体"/>
                <a:ea typeface="宋体"/>
              </a:rPr>
              <a:t>-</a:t>
            </a:r>
            <a:r>
              <a:rPr lang="en-US" altLang="zh-CN" kern="100" dirty="0" smtClean="0">
                <a:latin typeface="Times New Roman"/>
                <a:ea typeface="宋体"/>
              </a:rPr>
              <a:t>3  </a:t>
            </a:r>
            <a:r>
              <a:rPr lang="zh-CN" altLang="zh-CN" kern="100" dirty="0" smtClean="0">
                <a:latin typeface="Times New Roman"/>
                <a:ea typeface="宋体"/>
              </a:rPr>
              <a:t>航次运行费用归集图示</a:t>
            </a:r>
            <a:endParaRPr lang="zh-CN" altLang="en-US" dirty="0"/>
          </a:p>
        </p:txBody>
      </p:sp>
      <p:sp>
        <p:nvSpPr>
          <p:cNvPr id="303106"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8" name="Picture 1" descr="图8-3"/>
          <p:cNvPicPr>
            <a:picLocks noGrp="1" noChangeAspect="1" noChangeArrowheads="1"/>
          </p:cNvPicPr>
          <p:nvPr>
            <p:ph idx="1"/>
          </p:nvPr>
        </p:nvPicPr>
        <p:blipFill>
          <a:blip r:embed="rId2" cstate="print"/>
          <a:stretch>
            <a:fillRect/>
          </a:stretch>
        </p:blipFill>
        <p:spPr bwMode="auto">
          <a:xfrm>
            <a:off x="977044" y="1628800"/>
            <a:ext cx="10237913" cy="3996444"/>
          </a:xfrm>
          <a:prstGeom prst="rect">
            <a:avLst/>
          </a:prstGeom>
          <a:noFill/>
          <a:ln>
            <a:noFill/>
          </a:ln>
        </p:spPr>
      </p:pic>
      <p:sp>
        <p:nvSpPr>
          <p:cNvPr id="5"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normAutofit fontScale="92500" lnSpcReduction="20000"/>
          </a:bodyPr>
          <a:lstStyle/>
          <a:p>
            <a:pPr indent="540000">
              <a:spcBef>
                <a:spcPts val="0"/>
              </a:spcBef>
            </a:pPr>
            <a:r>
              <a:rPr lang="zh-CN" altLang="zh-CN" kern="100" dirty="0" smtClean="0">
                <a:latin typeface="方正大标宋_GBK"/>
                <a:cs typeface="Times New Roman"/>
              </a:rPr>
              <a:t>（一）船舶固定费用按单船的归集</a:t>
            </a:r>
          </a:p>
          <a:p>
            <a:pPr indent="540000">
              <a:spcBef>
                <a:spcPts val="0"/>
              </a:spcBef>
            </a:pPr>
            <a:r>
              <a:rPr lang="zh-CN" altLang="zh-CN" kern="100" dirty="0" smtClean="0">
                <a:latin typeface="Times New Roman"/>
                <a:ea typeface="宋体"/>
              </a:rPr>
              <a:t>船舶固定费用中可直接按单船归集的费用，应直接归集到单船成本中。</a:t>
            </a:r>
          </a:p>
          <a:p>
            <a:pPr indent="540000">
              <a:spcBef>
                <a:spcPts val="0"/>
              </a:spcBef>
            </a:pPr>
            <a:r>
              <a:rPr lang="zh-CN" altLang="zh-CN" kern="100" dirty="0" smtClean="0">
                <a:latin typeface="Times New Roman"/>
                <a:ea typeface="宋体"/>
                <a:cs typeface="Times New Roman"/>
              </a:rPr>
              <a:t>船舶固定费用中不能直接按单船归集的费用，比如应由企业所有船舶共同负担的船舶共同费用，其发生时不能直接按船别计入单船的船舶费用，必须经过归集和分配的方式，计入单船的船舶费用。</a:t>
            </a:r>
            <a:endParaRPr lang="zh-CN" altLang="en-US" dirty="0"/>
          </a:p>
        </p:txBody>
      </p:sp>
      <p:sp>
        <p:nvSpPr>
          <p:cNvPr id="3" name="标题 2"/>
          <p:cNvSpPr>
            <a:spLocks noGrp="1"/>
          </p:cNvSpPr>
          <p:nvPr>
            <p:ph type="title"/>
          </p:nvPr>
        </p:nvSpPr>
        <p:spPr/>
        <p:txBody>
          <a:bodyPr/>
          <a:lstStyle/>
          <a:p>
            <a:r>
              <a:rPr lang="zh-CN" altLang="zh-CN" kern="100" dirty="0" smtClean="0">
                <a:latin typeface="黑体"/>
                <a:cs typeface="Times New Roman"/>
              </a:rPr>
              <a:t>二、船舶固定费用的归集</a:t>
            </a:r>
            <a:endParaRPr lang="zh-CN" altLang="en-US" dirty="0"/>
          </a:p>
        </p:txBody>
      </p:sp>
      <p:sp>
        <p:nvSpPr>
          <p:cNvPr id="4"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fontScale="92500" lnSpcReduction="20000"/>
          </a:bodyPr>
          <a:lstStyle/>
          <a:p>
            <a:pPr indent="215900">
              <a:spcBef>
                <a:spcPts val="0"/>
              </a:spcBef>
            </a:pPr>
            <a:r>
              <a:rPr lang="zh-CN" altLang="zh-CN" kern="100" dirty="0" smtClean="0">
                <a:latin typeface="方正大标宋_GBK"/>
                <a:cs typeface="Times New Roman"/>
              </a:rPr>
              <a:t>（二）船舶固定费用在单船当月各航次及其非营运期之间的分配</a:t>
            </a:r>
          </a:p>
          <a:p>
            <a:pPr indent="269875">
              <a:spcBef>
                <a:spcPts val="0"/>
              </a:spcBef>
            </a:pPr>
            <a:r>
              <a:rPr lang="zh-CN" altLang="zh-CN" kern="100" dirty="0" smtClean="0">
                <a:latin typeface="Times New Roman"/>
                <a:ea typeface="宋体"/>
              </a:rPr>
              <a:t>远洋货运企业于各月末，将按单船所归集的船舶固定费用按该船营运天数分配计入该船本月内各航次成本以及非营运期费用总额。</a:t>
            </a:r>
          </a:p>
          <a:p>
            <a:pPr indent="269875">
              <a:spcBef>
                <a:spcPts val="0"/>
              </a:spcBef>
            </a:pPr>
            <a:r>
              <a:rPr lang="zh-CN" altLang="zh-CN" kern="100" dirty="0" smtClean="0">
                <a:latin typeface="Times New Roman"/>
                <a:ea typeface="宋体"/>
              </a:rPr>
              <a:t>需要计算船舶非营运期全部费用时，可将按单船归集的船舶固定费用按该船的非营运天数的比例分摊计算。</a:t>
            </a:r>
            <a:endParaRPr lang="zh-CN" altLang="en-US" dirty="0"/>
          </a:p>
        </p:txBody>
      </p:sp>
      <p:sp>
        <p:nvSpPr>
          <p:cNvPr id="3" name="标题 2"/>
          <p:cNvSpPr>
            <a:spLocks noGrp="1"/>
          </p:cNvSpPr>
          <p:nvPr>
            <p:ph type="title"/>
          </p:nvPr>
        </p:nvSpPr>
        <p:spPr/>
        <p:txBody>
          <a:bodyPr/>
          <a:lstStyle/>
          <a:p>
            <a:r>
              <a:rPr lang="zh-CN" altLang="zh-CN" kern="100" dirty="0" smtClean="0">
                <a:latin typeface="黑体"/>
                <a:cs typeface="Times New Roman"/>
              </a:rPr>
              <a:t>二、船舶固定费用的归集</a:t>
            </a:r>
            <a:endParaRPr lang="zh-CN" altLang="en-US" dirty="0"/>
          </a:p>
        </p:txBody>
      </p:sp>
      <p:sp>
        <p:nvSpPr>
          <p:cNvPr id="4"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normAutofit/>
          </a:bodyPr>
          <a:lstStyle/>
          <a:p>
            <a:r>
              <a:rPr lang="zh-CN" altLang="zh-CN" sz="3200" dirty="0" smtClean="0">
                <a:latin typeface="宋体" pitchFamily="2" charset="-122"/>
                <a:ea typeface="宋体" pitchFamily="2" charset="-122"/>
              </a:rPr>
              <a:t>船舶固定费用分摊额计算公式为</a:t>
            </a:r>
            <a:endParaRPr lang="zh-CN" altLang="en-US" sz="3200" dirty="0">
              <a:latin typeface="宋体" pitchFamily="2" charset="-122"/>
              <a:ea typeface="宋体" pitchFamily="2" charset="-122"/>
            </a:endParaRPr>
          </a:p>
        </p:txBody>
      </p:sp>
      <p:graphicFrame>
        <p:nvGraphicFramePr>
          <p:cNvPr id="354307" name="Object 3"/>
          <p:cNvGraphicFramePr>
            <a:graphicFrameLocks noChangeAspect="1"/>
          </p:cNvGraphicFramePr>
          <p:nvPr/>
        </p:nvGraphicFramePr>
        <p:xfrm>
          <a:off x="2326495" y="2240868"/>
          <a:ext cx="7539011" cy="1044116"/>
        </p:xfrm>
        <a:graphic>
          <a:graphicData uri="http://schemas.openxmlformats.org/presentationml/2006/ole">
            <mc:AlternateContent xmlns:mc="http://schemas.openxmlformats.org/markup-compatibility/2006">
              <mc:Choice xmlns:v="urn:schemas-microsoft-com:vml" Requires="v">
                <p:oleObj spid="_x0000_s354362" name="Equation" r:id="rId3" imgW="2908300" imgH="406400" progId="Equation.DSMT4">
                  <p:embed/>
                </p:oleObj>
              </mc:Choice>
              <mc:Fallback>
                <p:oleObj name="Equation" r:id="rId3" imgW="2908300" imgH="40640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495" y="2240868"/>
                        <a:ext cx="7539011" cy="1044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4306" name="Object 2"/>
          <p:cNvGraphicFramePr>
            <a:graphicFrameLocks noChangeAspect="1"/>
          </p:cNvGraphicFramePr>
          <p:nvPr/>
        </p:nvGraphicFramePr>
        <p:xfrm>
          <a:off x="2045550" y="3404890"/>
          <a:ext cx="8100900" cy="924210"/>
        </p:xfrm>
        <a:graphic>
          <a:graphicData uri="http://schemas.openxmlformats.org/presentationml/2006/ole">
            <mc:AlternateContent xmlns:mc="http://schemas.openxmlformats.org/markup-compatibility/2006">
              <mc:Choice xmlns:v="urn:schemas-microsoft-com:vml" Requires="v">
                <p:oleObj spid="_x0000_s354363" name="Equation" r:id="rId5" imgW="3200400" imgH="368300" progId="Equation.DSMT4">
                  <p:embed/>
                </p:oleObj>
              </mc:Choice>
              <mc:Fallback>
                <p:oleObj name="Equation" r:id="rId5" imgW="3200400" imgH="3683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5550" y="3404890"/>
                        <a:ext cx="8100900" cy="9242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4305" name="Object 1"/>
          <p:cNvGraphicFramePr>
            <a:graphicFrameLocks noChangeAspect="1"/>
          </p:cNvGraphicFramePr>
          <p:nvPr/>
        </p:nvGraphicFramePr>
        <p:xfrm>
          <a:off x="1907687" y="4653136"/>
          <a:ext cx="8376627" cy="882154"/>
        </p:xfrm>
        <a:graphic>
          <a:graphicData uri="http://schemas.openxmlformats.org/presentationml/2006/ole">
            <mc:AlternateContent xmlns:mc="http://schemas.openxmlformats.org/markup-compatibility/2006">
              <mc:Choice xmlns:v="urn:schemas-microsoft-com:vml" Requires="v">
                <p:oleObj spid="_x0000_s354364" name="Equation" r:id="rId7" imgW="3467100" imgH="368300" progId="Equation.DSMT4">
                  <p:embed/>
                </p:oleObj>
              </mc:Choice>
              <mc:Fallback>
                <p:oleObj name="Equation" r:id="rId7" imgW="3467100" imgH="368300" progId="Equation.DSMT4">
                  <p:embed/>
                  <p:pic>
                    <p:nvPicPr>
                      <p:cNvPr id="0"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687" y="4653136"/>
                        <a:ext cx="8376627" cy="8821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4308"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54309" name="Rectangle 5"/>
          <p:cNvSpPr>
            <a:spLocks noChangeArrowheads="1"/>
          </p:cNvSpPr>
          <p:nvPr/>
        </p:nvSpPr>
        <p:spPr bwMode="auto">
          <a:xfrm>
            <a:off x="0" y="860425"/>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54310" name="Rectangle 6"/>
          <p:cNvSpPr>
            <a:spLocks noChangeArrowheads="1"/>
          </p:cNvSpPr>
          <p:nvPr/>
        </p:nvSpPr>
        <p:spPr bwMode="auto">
          <a:xfrm>
            <a:off x="0" y="16827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54311" name="Rectangle 7"/>
          <p:cNvSpPr>
            <a:spLocks noChangeArrowheads="1"/>
          </p:cNvSpPr>
          <p:nvPr/>
        </p:nvSpPr>
        <p:spPr bwMode="auto">
          <a:xfrm>
            <a:off x="0" y="20478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chemeClr val="tx1"/>
                </a:solidFill>
                <a:effectLst/>
                <a:latin typeface="Arial" pitchFamily="34" charset="0"/>
                <a:ea typeface="宋体" pitchFamily="2" charset="-122"/>
                <a:cs typeface="宋体" pitchFamily="2" charset="-122"/>
              </a:rPr>
              <a:t>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0"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kern="100" dirty="0" smtClean="0"/>
              <a:t>例</a:t>
            </a:r>
            <a:r>
              <a:rPr lang="en-US" altLang="zh-CN" kern="100" dirty="0" smtClean="0"/>
              <a:t>【8-1】某远洋货运企业A船某月份的船舶固定费用归集数为732</a:t>
            </a:r>
            <a:r>
              <a:rPr lang="en-US" altLang="zh-CN" kern="100" baseline="-25000" dirty="0" smtClean="0"/>
              <a:t> </a:t>
            </a:r>
            <a:r>
              <a:rPr lang="en-US" altLang="zh-CN" kern="100" dirty="0" smtClean="0"/>
              <a:t>000元，该月份日历日数30天，其中20天为第2航次，8天为第3航次（航次尚未完毕），另有2天进行船舶维修作业。将该船该月份船舶固定费用按航次与维修作业（即非营运期）进行分配。</a:t>
            </a:r>
            <a:r>
              <a:rPr lang="zh-CN" altLang="zh-CN" dirty="0" smtClean="0"/>
              <a:t>解：分配过程与结果见表</a:t>
            </a:r>
            <a:r>
              <a:rPr lang="en-US" altLang="zh-CN" dirty="0" smtClean="0"/>
              <a:t>8-2</a:t>
            </a:r>
            <a:r>
              <a:rPr lang="zh-CN" altLang="zh-CN" dirty="0" smtClean="0"/>
              <a:t>。</a:t>
            </a:r>
            <a:endParaRPr lang="zh-CN" altLang="en-US" dirty="0"/>
          </a:p>
        </p:txBody>
      </p:sp>
      <p:sp>
        <p:nvSpPr>
          <p:cNvPr id="4"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02402" y="1628800"/>
            <a:ext cx="9987197" cy="3960440"/>
          </a:xfrm>
          <a:prstGeom prst="rect">
            <a:avLst/>
          </a:prstGeom>
          <a:noFill/>
          <a:ln w="9525">
            <a:noFill/>
            <a:miter lim="800000"/>
            <a:headEnd/>
            <a:tailEnd/>
          </a:ln>
        </p:spPr>
      </p:pic>
      <p:sp>
        <p:nvSpPr>
          <p:cNvPr id="3"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endParaRPr lang="zh-CN" altLang="en-US"/>
          </a:p>
        </p:txBody>
      </p:sp>
      <p:pic>
        <p:nvPicPr>
          <p:cNvPr id="4" name="内容占位符 3"/>
          <p:cNvPicPr>
            <a:picLocks noGrp="1" noChangeAspect="1"/>
          </p:cNvPicPr>
          <p:nvPr>
            <p:ph idx="4294967295"/>
          </p:nvPr>
        </p:nvPicPr>
        <p:blipFill>
          <a:blip r:embed="rId2" cstate="print"/>
          <a:stretch>
            <a:fillRect/>
          </a:stretch>
        </p:blipFill>
        <p:spPr>
          <a:xfrm>
            <a:off x="4295800" y="1789113"/>
            <a:ext cx="7107237" cy="367506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42723" name="Rectangle 3"/>
          <p:cNvSpPr>
            <a:spLocks noGrp="1" noChangeArrowheads="1"/>
          </p:cNvSpPr>
          <p:nvPr>
            <p:ph type="body" sz="half" idx="4294967295"/>
          </p:nvPr>
        </p:nvSpPr>
        <p:spPr bwMode="auto">
          <a:xfrm>
            <a:off x="828092" y="1736725"/>
            <a:ext cx="3251684" cy="3811588"/>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a:normAutofit fontScale="92500" lnSpcReduction="10000"/>
          </a:bodyPr>
          <a:lstStyle/>
          <a:p>
            <a:pPr>
              <a:buFontTx/>
              <a:buBlip>
                <a:blip r:embed="rId3"/>
              </a:buBlip>
            </a:pPr>
            <a:r>
              <a:rPr lang="zh-CN" altLang="en-US" sz="4000" b="1" dirty="0">
                <a:latin typeface="黑体" pitchFamily="49" charset="-122"/>
                <a:ea typeface="黑体" pitchFamily="49" charset="-122"/>
              </a:rPr>
              <a:t>运量大</a:t>
            </a:r>
          </a:p>
          <a:p>
            <a:pPr lvl="1">
              <a:buFontTx/>
              <a:buBlip>
                <a:blip r:embed="rId4"/>
              </a:buBlip>
            </a:pPr>
            <a:r>
              <a:rPr lang="zh-CN" altLang="en-US" sz="3200" b="1" dirty="0">
                <a:latin typeface="宋体" pitchFamily="2" charset="-122"/>
                <a:ea typeface="宋体" pitchFamily="2" charset="-122"/>
              </a:rPr>
              <a:t>船舶的运载能力日趋大型化－油轮六十万多吨；散装船三十几万吨；集装箱船达</a:t>
            </a:r>
            <a:r>
              <a:rPr lang="en-US" altLang="zh-CN" sz="3200" b="1" dirty="0">
                <a:latin typeface="宋体" pitchFamily="2" charset="-122"/>
                <a:ea typeface="宋体" pitchFamily="2" charset="-122"/>
              </a:rPr>
              <a:t>4482</a:t>
            </a:r>
            <a:r>
              <a:rPr lang="zh-CN" altLang="en-US" sz="3200" b="1" dirty="0">
                <a:latin typeface="宋体" pitchFamily="2" charset="-122"/>
                <a:ea typeface="宋体" pitchFamily="2" charset="-122"/>
              </a:rPr>
              <a:t>个标准箱</a:t>
            </a:r>
            <a:endParaRPr lang="zh-CN" altLang="en-US" sz="4000" b="1" dirty="0">
              <a:latin typeface="宋体" pitchFamily="2" charset="-122"/>
              <a:ea typeface="宋体" pitchFamily="2"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79035" y="980728"/>
            <a:ext cx="9433930" cy="490341"/>
          </a:xfrm>
        </p:spPr>
        <p:txBody>
          <a:bodyPr/>
          <a:lstStyle/>
          <a:p>
            <a:r>
              <a:rPr lang="zh-CN" altLang="zh-CN" kern="100" dirty="0" smtClean="0">
                <a:latin typeface="Times New Roman"/>
                <a:ea typeface="宋体"/>
              </a:rPr>
              <a:t>船舶固定费用的归集与分配过程如图</a:t>
            </a:r>
            <a:r>
              <a:rPr lang="en-US" altLang="zh-CN" kern="100" dirty="0" smtClean="0">
                <a:latin typeface="Times New Roman"/>
                <a:ea typeface="宋体"/>
              </a:rPr>
              <a:t>8</a:t>
            </a:r>
            <a:r>
              <a:rPr lang="en-US" altLang="zh-CN" kern="100" dirty="0" smtClean="0">
                <a:latin typeface="黑体"/>
                <a:ea typeface="宋体"/>
              </a:rPr>
              <a:t>-</a:t>
            </a:r>
            <a:r>
              <a:rPr lang="en-US" altLang="zh-CN" kern="100" dirty="0" smtClean="0">
                <a:latin typeface="Times New Roman"/>
                <a:ea typeface="宋体"/>
              </a:rPr>
              <a:t>4</a:t>
            </a:r>
            <a:r>
              <a:rPr lang="zh-CN" altLang="zh-CN" kern="100" dirty="0" smtClean="0">
                <a:latin typeface="Times New Roman"/>
                <a:ea typeface="宋体"/>
              </a:rPr>
              <a:t>所示。</a:t>
            </a:r>
            <a:endParaRPr lang="zh-CN" altLang="en-US" dirty="0"/>
          </a:p>
        </p:txBody>
      </p:sp>
      <p:pic>
        <p:nvPicPr>
          <p:cNvPr id="5" name="Picture 2" descr="图8-4"/>
          <p:cNvPicPr>
            <a:picLocks noGrp="1" noChangeAspect="1" noChangeArrowheads="1"/>
          </p:cNvPicPr>
          <p:nvPr>
            <p:ph idx="1"/>
          </p:nvPr>
        </p:nvPicPr>
        <p:blipFill>
          <a:blip r:embed="rId2" cstate="print"/>
          <a:stretch>
            <a:fillRect/>
          </a:stretch>
        </p:blipFill>
        <p:spPr bwMode="auto">
          <a:xfrm>
            <a:off x="800892" y="1703334"/>
            <a:ext cx="10590216" cy="3957914"/>
          </a:xfrm>
          <a:prstGeom prst="rect">
            <a:avLst/>
          </a:prstGeom>
          <a:noFill/>
          <a:ln w="38100">
            <a:solidFill>
              <a:schemeClr val="bg1"/>
            </a:solidFill>
          </a:ln>
        </p:spPr>
      </p:pic>
      <p:sp>
        <p:nvSpPr>
          <p:cNvPr id="4"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indent="215900">
              <a:spcBef>
                <a:spcPts val="300"/>
              </a:spcBef>
              <a:spcAft>
                <a:spcPts val="100"/>
              </a:spcAft>
            </a:pPr>
            <a:r>
              <a:rPr lang="zh-CN" altLang="zh-CN" kern="100" dirty="0" smtClean="0">
                <a:latin typeface="方正大标宋_GBK"/>
                <a:cs typeface="Times New Roman"/>
              </a:rPr>
              <a:t>（三）船舶租费的计算</a:t>
            </a:r>
          </a:p>
          <a:p>
            <a:pPr indent="269875"/>
            <a:r>
              <a:rPr lang="zh-CN" altLang="zh-CN" kern="100" dirty="0" smtClean="0">
                <a:latin typeface="Times New Roman"/>
                <a:ea typeface="宋体"/>
              </a:rPr>
              <a:t>船舶租费是企业租入运输船舶，按租赁合约支付船舶期租费用或程租（航次）费用。程租费按航次计入该航次成本。期租费按航次日历天数分摊计入有关航次成本。</a:t>
            </a:r>
          </a:p>
          <a:p>
            <a:endParaRPr lang="zh-CN" altLang="en-US" dirty="0"/>
          </a:p>
        </p:txBody>
      </p:sp>
      <p:sp>
        <p:nvSpPr>
          <p:cNvPr id="3" name="标题 2"/>
          <p:cNvSpPr>
            <a:spLocks noGrp="1"/>
          </p:cNvSpPr>
          <p:nvPr>
            <p:ph type="title"/>
          </p:nvPr>
        </p:nvSpPr>
        <p:spPr/>
        <p:txBody>
          <a:bodyPr/>
          <a:lstStyle/>
          <a:p>
            <a:r>
              <a:rPr lang="zh-CN" altLang="zh-CN" kern="100" dirty="0" smtClean="0">
                <a:latin typeface="Times New Roman"/>
                <a:ea typeface="宋体"/>
                <a:cs typeface="Times New Roman"/>
              </a:rPr>
              <a:t>二、船舶固定费用的归集</a:t>
            </a:r>
            <a:endParaRPr lang="zh-CN" altLang="en-US" dirty="0"/>
          </a:p>
        </p:txBody>
      </p:sp>
      <p:sp>
        <p:nvSpPr>
          <p:cNvPr id="4"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pPr indent="269875"/>
            <a:r>
              <a:rPr lang="zh-CN" altLang="zh-CN" kern="100" dirty="0">
                <a:latin typeface="Times New Roman"/>
                <a:ea typeface="宋体"/>
              </a:rPr>
              <a:t>以</a:t>
            </a:r>
            <a:r>
              <a:rPr lang="en-US" altLang="zh-CN" kern="100" dirty="0">
                <a:latin typeface="Times New Roman"/>
                <a:ea typeface="宋体"/>
              </a:rPr>
              <a:t>20ft</a:t>
            </a:r>
            <a:r>
              <a:rPr lang="zh-CN" altLang="zh-CN" kern="100" dirty="0">
                <a:latin typeface="Times New Roman"/>
                <a:ea typeface="宋体"/>
              </a:rPr>
              <a:t>（</a:t>
            </a:r>
            <a:r>
              <a:rPr lang="en-US" altLang="zh-CN" kern="100" dirty="0">
                <a:latin typeface="Times New Roman"/>
                <a:ea typeface="宋体"/>
              </a:rPr>
              <a:t>1ft</a:t>
            </a:r>
            <a:r>
              <a:rPr lang="en-US" altLang="zh-CN" kern="100" dirty="0">
                <a:latin typeface="Times New Roman"/>
                <a:ea typeface="宋体"/>
                <a:sym typeface="Symbol"/>
              </a:rPr>
              <a:t></a:t>
            </a:r>
            <a:r>
              <a:rPr lang="en-US" altLang="zh-CN" kern="100" dirty="0">
                <a:latin typeface="Times New Roman"/>
                <a:ea typeface="宋体"/>
              </a:rPr>
              <a:t>0.304 8m</a:t>
            </a:r>
            <a:r>
              <a:rPr lang="zh-CN" altLang="zh-CN" kern="100" dirty="0">
                <a:latin typeface="Times New Roman"/>
                <a:ea typeface="宋体"/>
              </a:rPr>
              <a:t>）长的集装箱为标准箱，也称国际标准箱单位，符号为</a:t>
            </a:r>
            <a:r>
              <a:rPr lang="en-US" altLang="zh-CN" kern="100" dirty="0">
                <a:latin typeface="Times New Roman"/>
                <a:ea typeface="宋体"/>
              </a:rPr>
              <a:t>TEU</a:t>
            </a:r>
            <a:r>
              <a:rPr lang="zh-CN" altLang="zh-CN" kern="100" dirty="0">
                <a:latin typeface="Times New Roman"/>
                <a:ea typeface="宋体"/>
              </a:rPr>
              <a:t>，通常用来表示船舶装载集装箱的能力，其余规格的集装箱可折算为标准箱。如</a:t>
            </a:r>
            <a:r>
              <a:rPr lang="en-US" altLang="zh-CN" kern="100" dirty="0">
                <a:latin typeface="Times New Roman"/>
                <a:ea typeface="宋体"/>
              </a:rPr>
              <a:t>40ft</a:t>
            </a:r>
            <a:r>
              <a:rPr lang="zh-CN" altLang="zh-CN" kern="100" dirty="0">
                <a:latin typeface="Times New Roman"/>
                <a:ea typeface="宋体"/>
              </a:rPr>
              <a:t>长的集装箱折算为两个标准箱</a:t>
            </a:r>
            <a:r>
              <a:rPr lang="zh-CN" altLang="zh-CN" kern="100" dirty="0" smtClean="0">
                <a:latin typeface="Times New Roman"/>
                <a:ea typeface="宋体"/>
              </a:rPr>
              <a:t>。</a:t>
            </a:r>
            <a:endParaRPr lang="zh-CN" altLang="zh-CN" kern="100" dirty="0">
              <a:latin typeface="Times New Roman"/>
              <a:ea typeface="宋体"/>
            </a:endParaRPr>
          </a:p>
        </p:txBody>
      </p:sp>
      <p:sp>
        <p:nvSpPr>
          <p:cNvPr id="3" name="标题 2"/>
          <p:cNvSpPr>
            <a:spLocks noGrp="1"/>
          </p:cNvSpPr>
          <p:nvPr>
            <p:ph type="title"/>
          </p:nvPr>
        </p:nvSpPr>
        <p:spPr/>
        <p:txBody>
          <a:bodyPr/>
          <a:lstStyle/>
          <a:p>
            <a:r>
              <a:rPr lang="zh-CN" altLang="zh-CN" kern="100" dirty="0" smtClean="0">
                <a:latin typeface="黑体"/>
                <a:cs typeface="Times New Roman"/>
              </a:rPr>
              <a:t>三、集装箱固定费用的归集与分配</a:t>
            </a:r>
            <a:endParaRPr lang="zh-CN" altLang="en-US" dirty="0"/>
          </a:p>
        </p:txBody>
      </p:sp>
      <p:sp>
        <p:nvSpPr>
          <p:cNvPr id="4"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lang="zh-CN" altLang="zh-CN" kern="100" dirty="0" smtClean="0">
                <a:latin typeface="Times New Roman"/>
                <a:ea typeface="宋体"/>
              </a:rPr>
              <a:t>集装箱固定费用分配的计算公式为</a:t>
            </a:r>
            <a:endParaRPr lang="zh-CN" altLang="en-US" dirty="0"/>
          </a:p>
        </p:txBody>
      </p:sp>
      <p:graphicFrame>
        <p:nvGraphicFramePr>
          <p:cNvPr id="359425" name="Object 1"/>
          <p:cNvGraphicFramePr>
            <a:graphicFrameLocks noChangeAspect="1"/>
          </p:cNvGraphicFramePr>
          <p:nvPr/>
        </p:nvGraphicFramePr>
        <p:xfrm>
          <a:off x="1646825" y="2528900"/>
          <a:ext cx="8898351" cy="1100380"/>
        </p:xfrm>
        <a:graphic>
          <a:graphicData uri="http://schemas.openxmlformats.org/presentationml/2006/ole">
            <mc:AlternateContent xmlns:mc="http://schemas.openxmlformats.org/markup-compatibility/2006">
              <mc:Choice xmlns:v="urn:schemas-microsoft-com:vml" Requires="v">
                <p:oleObj spid="_x0000_s359465" name="Equation" r:id="rId4" imgW="3263900" imgH="406400" progId="Equation.DSMT4">
                  <p:embed/>
                </p:oleObj>
              </mc:Choice>
              <mc:Fallback>
                <p:oleObj name="Equation" r:id="rId4" imgW="3263900" imgH="40640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825" y="2528900"/>
                        <a:ext cx="8898351" cy="1100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9427" name="Rectangle 3"/>
          <p:cNvSpPr>
            <a:spLocks noChangeArrowheads="1"/>
          </p:cNvSpPr>
          <p:nvPr/>
        </p:nvSpPr>
        <p:spPr bwMode="auto">
          <a:xfrm>
            <a:off x="0" y="860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chemeClr val="tx1"/>
                </a:solidFill>
                <a:effectLst/>
                <a:latin typeface="Arial" pitchFamily="34" charset="0"/>
                <a:ea typeface="宋体" pitchFamily="2" charset="-122"/>
                <a:cs typeface="宋体" pitchFamily="2" charset="-122"/>
              </a:rPr>
              <a:t>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359428" name="Object 4"/>
          <p:cNvGraphicFramePr>
            <a:graphicFrameLocks noChangeAspect="1"/>
          </p:cNvGraphicFramePr>
          <p:nvPr/>
        </p:nvGraphicFramePr>
        <p:xfrm>
          <a:off x="1142615" y="4113076"/>
          <a:ext cx="9906770" cy="1044116"/>
        </p:xfrm>
        <a:graphic>
          <a:graphicData uri="http://schemas.openxmlformats.org/presentationml/2006/ole">
            <mc:AlternateContent xmlns:mc="http://schemas.openxmlformats.org/markup-compatibility/2006">
              <mc:Choice xmlns:v="urn:schemas-microsoft-com:vml" Requires="v">
                <p:oleObj spid="_x0000_s359466" name="Equation" r:id="rId6" imgW="3822700" imgH="406400" progId="Equation.DSMT4">
                  <p:embed/>
                </p:oleObj>
              </mc:Choice>
              <mc:Fallback>
                <p:oleObj name="Equation" r:id="rId6" imgW="3822700" imgH="40640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2615" y="4113076"/>
                        <a:ext cx="9906770" cy="1044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9430" name="Rectangle 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59431" name="Rectangle 7"/>
          <p:cNvSpPr>
            <a:spLocks noChangeArrowheads="1"/>
          </p:cNvSpPr>
          <p:nvPr/>
        </p:nvSpPr>
        <p:spPr bwMode="auto">
          <a:xfrm>
            <a:off x="0" y="860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59432" name="Rectangle 8"/>
          <p:cNvSpPr>
            <a:spLocks noChangeArrowheads="1"/>
          </p:cNvSpPr>
          <p:nvPr/>
        </p:nvSpPr>
        <p:spPr bwMode="auto">
          <a:xfrm>
            <a:off x="0" y="12636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chemeClr val="tx1"/>
                </a:solidFill>
                <a:effectLst/>
                <a:latin typeface="Arial" pitchFamily="34" charset="0"/>
                <a:ea typeface="宋体" pitchFamily="2" charset="-122"/>
                <a:cs typeface="宋体" pitchFamily="2" charset="-122"/>
              </a:rPr>
              <a:t>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9"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裕华船公司租用20ft集装箱100只，40ft集装箱50只，202×年6月份（日历日数为30天）共支付集装箱固定费用276</a:t>
            </a:r>
            <a:r>
              <a:rPr lang="en-US" altLang="zh-CN" baseline="-25000" dirty="0" smtClean="0"/>
              <a:t> </a:t>
            </a:r>
            <a:r>
              <a:rPr lang="en-US" altLang="zh-CN" dirty="0" smtClean="0"/>
              <a:t>000元。公司所属各货轮装载集装箱型号及数量见表8-3，要求计算各航次的集装箱固定费用分摊数额。</a:t>
            </a:r>
            <a:endParaRPr lang="zh-CN" altLang="en-US" dirty="0"/>
          </a:p>
        </p:txBody>
      </p:sp>
      <p:sp>
        <p:nvSpPr>
          <p:cNvPr id="4"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Grp="1" noChangeAspect="1" noChangeArrowheads="1"/>
          </p:cNvPicPr>
          <p:nvPr>
            <p:ph idx="1"/>
          </p:nvPr>
        </p:nvPicPr>
        <p:blipFill>
          <a:blip r:embed="rId2" cstate="print"/>
          <a:srcRect/>
          <a:stretch>
            <a:fillRect/>
          </a:stretch>
        </p:blipFill>
        <p:spPr bwMode="auto">
          <a:xfrm>
            <a:off x="516713" y="1268761"/>
            <a:ext cx="11158574" cy="4361682"/>
          </a:xfrm>
          <a:prstGeom prst="rect">
            <a:avLst/>
          </a:prstGeom>
          <a:noFill/>
          <a:ln w="9525">
            <a:noFill/>
            <a:miter lim="800000"/>
            <a:headEnd/>
            <a:tailEnd/>
          </a:ln>
        </p:spPr>
      </p:pic>
      <p:sp>
        <p:nvSpPr>
          <p:cNvPr id="3"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p:cNvPicPr>
            <a:picLocks noGrp="1" noChangeAspect="1" noChangeArrowheads="1"/>
          </p:cNvPicPr>
          <p:nvPr>
            <p:ph idx="1"/>
          </p:nvPr>
        </p:nvPicPr>
        <p:blipFill>
          <a:blip r:embed="rId2" cstate="print"/>
          <a:srcRect/>
          <a:stretch>
            <a:fillRect/>
          </a:stretch>
        </p:blipFill>
        <p:spPr bwMode="auto">
          <a:xfrm>
            <a:off x="462616" y="1448780"/>
            <a:ext cx="11266769" cy="3960440"/>
          </a:xfrm>
          <a:prstGeom prst="rect">
            <a:avLst/>
          </a:prstGeom>
          <a:noFill/>
          <a:ln w="9525">
            <a:noFill/>
            <a:miter lim="800000"/>
            <a:headEnd/>
            <a:tailEnd/>
          </a:ln>
        </p:spPr>
      </p:pic>
      <p:sp>
        <p:nvSpPr>
          <p:cNvPr id="3" name="文本框 3"/>
          <p:cNvSpPr txBox="1"/>
          <p:nvPr/>
        </p:nvSpPr>
        <p:spPr>
          <a:xfrm>
            <a:off x="11324" y="351384"/>
            <a:ext cx="467307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第四节船舶费用的归集与分配</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normAutofit/>
          </a:bodyPr>
          <a:lstStyle/>
          <a:p>
            <a:pPr lvl="0">
              <a:spcBef>
                <a:spcPts val="0"/>
              </a:spcBef>
            </a:pPr>
            <a:r>
              <a:rPr lang="zh-CN" altLang="zh-CN" kern="100" dirty="0" smtClean="0">
                <a:latin typeface="Times New Roman"/>
                <a:ea typeface="宋体"/>
              </a:rPr>
              <a:t>计算单船成本、船型成本、</a:t>
            </a:r>
            <a:r>
              <a:rPr lang="zh-CN" altLang="en-US" kern="100" dirty="0" smtClean="0">
                <a:latin typeface="Times New Roman"/>
                <a:ea typeface="宋体"/>
              </a:rPr>
              <a:t>航次</a:t>
            </a:r>
            <a:r>
              <a:rPr lang="zh-CN" altLang="zh-CN" kern="100" dirty="0" smtClean="0">
                <a:latin typeface="Times New Roman"/>
                <a:ea typeface="宋体"/>
              </a:rPr>
              <a:t>成本时，则需要将营运间接费用，在各船、各航次等成本计算对象之间进行再分配。</a:t>
            </a:r>
            <a:endParaRPr lang="zh-CN" altLang="en-US" dirty="0"/>
          </a:p>
        </p:txBody>
      </p:sp>
      <p:sp>
        <p:nvSpPr>
          <p:cNvPr id="7" name="标题 6"/>
          <p:cNvSpPr>
            <a:spLocks noGrp="1"/>
          </p:cNvSpPr>
          <p:nvPr>
            <p:ph type="title"/>
          </p:nvPr>
        </p:nvSpPr>
        <p:spPr/>
        <p:txBody>
          <a:bodyPr/>
          <a:lstStyle/>
          <a:p>
            <a:r>
              <a:rPr lang="zh-CN" altLang="zh-CN" kern="100" dirty="0" smtClean="0">
                <a:latin typeface="黑体" pitchFamily="49" charset="-122"/>
                <a:ea typeface="黑体" pitchFamily="49" charset="-122"/>
              </a:rPr>
              <a:t>第五节</a:t>
            </a:r>
            <a:r>
              <a:rPr lang="en-US" altLang="zh-CN" kern="100" dirty="0" smtClean="0">
                <a:latin typeface="黑体" pitchFamily="49" charset="-122"/>
                <a:ea typeface="黑体" pitchFamily="49" charset="-122"/>
              </a:rPr>
              <a:t>  </a:t>
            </a:r>
            <a:r>
              <a:rPr lang="zh-CN" altLang="zh-CN" kern="100" dirty="0" smtClean="0">
                <a:latin typeface="黑体" pitchFamily="49" charset="-122"/>
                <a:ea typeface="黑体" pitchFamily="49" charset="-122"/>
              </a:rPr>
              <a:t>营运间接费用的归集与分配</a:t>
            </a:r>
            <a:endParaRPr lang="zh-CN" altLang="en-US" dirty="0">
              <a:latin typeface="黑体" pitchFamily="49" charset="-122"/>
              <a:ea typeface="黑体" pitchFamily="49" charset="-122"/>
            </a:endParaRPr>
          </a:p>
        </p:txBody>
      </p:sp>
      <p:sp>
        <p:nvSpPr>
          <p:cNvPr id="4" name="文本框 3"/>
          <p:cNvSpPr txBox="1"/>
          <p:nvPr/>
        </p:nvSpPr>
        <p:spPr>
          <a:xfrm>
            <a:off x="11324" y="351384"/>
            <a:ext cx="5032147"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第五节营运间接费用的归集与分配</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r>
              <a:rPr lang="en-US" altLang="zh-CN" kern="100" dirty="0" smtClean="0">
                <a:latin typeface="黑体"/>
                <a:cs typeface="Times New Roman"/>
              </a:rPr>
              <a:t>1</a:t>
            </a:r>
            <a:r>
              <a:rPr lang="zh-CN" altLang="zh-CN" kern="100" dirty="0" smtClean="0">
                <a:latin typeface="黑体"/>
                <a:cs typeface="Times New Roman"/>
              </a:rPr>
              <a:t>．沿海货运企业营运间接费用的分配</a:t>
            </a:r>
          </a:p>
          <a:p>
            <a:r>
              <a:rPr lang="zh-CN" altLang="zh-CN" kern="100" dirty="0" smtClean="0">
                <a:latin typeface="黑体"/>
                <a:cs typeface="Times New Roman"/>
              </a:rPr>
              <a:t>沿海货运企业的营运间接费用可按船舶费用比例分配。船舶费用包括航次运行费用和船舶固定费用，如有租赁船舶营运时，还包括船舶租费；如有集装箱运输，还应包括集装箱固定费用。</a:t>
            </a:r>
            <a:endParaRPr lang="zh-CN" altLang="en-US" kern="100" dirty="0">
              <a:latin typeface="黑体"/>
              <a:cs typeface="Times New Roman"/>
            </a:endParaRPr>
          </a:p>
        </p:txBody>
      </p:sp>
      <p:sp>
        <p:nvSpPr>
          <p:cNvPr id="3" name="标题 2"/>
          <p:cNvSpPr>
            <a:spLocks noGrp="1"/>
          </p:cNvSpPr>
          <p:nvPr>
            <p:ph type="title"/>
          </p:nvPr>
        </p:nvSpPr>
        <p:spPr/>
        <p:txBody>
          <a:bodyPr/>
          <a:lstStyle/>
          <a:p>
            <a:r>
              <a:rPr lang="zh-CN" altLang="zh-CN" kern="100" dirty="0" smtClean="0">
                <a:latin typeface="黑体"/>
                <a:cs typeface="Times New Roman"/>
              </a:rPr>
              <a:t>一、船舶费用比例分配法</a:t>
            </a:r>
            <a:endParaRPr lang="zh-CN" altLang="en-US" dirty="0"/>
          </a:p>
        </p:txBody>
      </p:sp>
      <p:sp>
        <p:nvSpPr>
          <p:cNvPr id="4" name="文本框 3"/>
          <p:cNvSpPr txBox="1"/>
          <p:nvPr/>
        </p:nvSpPr>
        <p:spPr>
          <a:xfrm>
            <a:off x="11324" y="351384"/>
            <a:ext cx="5032147"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第五节营运间接费用的归集与分配</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43472" y="1559923"/>
            <a:ext cx="9505056" cy="4029317"/>
          </a:xfrm>
          <a:prstGeom prst="rect">
            <a:avLst/>
          </a:prstGeom>
          <a:noFill/>
          <a:ln w="9525">
            <a:noFill/>
            <a:miter lim="800000"/>
            <a:headEnd/>
            <a:tailEnd/>
          </a:ln>
        </p:spPr>
      </p:pic>
      <p:sp>
        <p:nvSpPr>
          <p:cNvPr id="3" name="文本框 3"/>
          <p:cNvSpPr txBox="1"/>
          <p:nvPr/>
        </p:nvSpPr>
        <p:spPr>
          <a:xfrm>
            <a:off x="11324" y="351384"/>
            <a:ext cx="5032147"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第五节营运间接费用的归集与分配</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pic>
        <p:nvPicPr>
          <p:cNvPr id="3" name="内容占位符 2"/>
          <p:cNvPicPr>
            <a:picLocks noGrp="1" noChangeAspect="1"/>
          </p:cNvPicPr>
          <p:nvPr>
            <p:ph idx="4294967295"/>
          </p:nvPr>
        </p:nvPicPr>
        <p:blipFill rotWithShape="1">
          <a:blip r:embed="rId2" cstate="print"/>
          <a:srcRect/>
          <a:stretch/>
        </p:blipFill>
        <p:spPr>
          <a:xfrm>
            <a:off x="4331804" y="1736725"/>
            <a:ext cx="7383462" cy="38115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41699" name="Rectangle 3"/>
          <p:cNvSpPr>
            <a:spLocks noGrp="1" noChangeArrowheads="1"/>
          </p:cNvSpPr>
          <p:nvPr>
            <p:ph type="body" sz="half" idx="4294967295"/>
          </p:nvPr>
        </p:nvSpPr>
        <p:spPr bwMode="auto">
          <a:xfrm>
            <a:off x="1019436" y="1736725"/>
            <a:ext cx="3097213" cy="3811588"/>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a:normAutofit/>
          </a:bodyPr>
          <a:lstStyle/>
          <a:p>
            <a:pPr>
              <a:buFontTx/>
              <a:buBlip>
                <a:blip r:embed="rId3"/>
              </a:buBlip>
            </a:pPr>
            <a:r>
              <a:rPr lang="zh-CN" altLang="en-US" sz="3200" b="1" dirty="0" smtClean="0">
                <a:latin typeface="Times New Roman" panose="02020603050405020304" pitchFamily="18" charset="0"/>
              </a:rPr>
              <a:t>运费低</a:t>
            </a:r>
          </a:p>
          <a:p>
            <a:pPr lvl="1">
              <a:buFontTx/>
              <a:buBlip>
                <a:blip r:embed="rId4"/>
              </a:buBlip>
            </a:pPr>
            <a:r>
              <a:rPr lang="zh-CN" altLang="en-US" sz="2800" b="1" dirty="0" smtClean="0">
                <a:latin typeface="宋体" pitchFamily="2" charset="-122"/>
                <a:ea typeface="宋体" pitchFamily="2" charset="-122"/>
              </a:rPr>
              <a:t>天</a:t>
            </a:r>
            <a:r>
              <a:rPr lang="zh-CN" altLang="en-US" sz="2800" b="1" dirty="0">
                <a:latin typeface="宋体" pitchFamily="2" charset="-122"/>
                <a:ea typeface="宋体" pitchFamily="2" charset="-122"/>
              </a:rPr>
              <a:t>然航道，不用修路、修桥</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r>
              <a:rPr lang="en-US" altLang="zh-CN" kern="100" dirty="0" smtClean="0">
                <a:latin typeface="黑体"/>
                <a:cs typeface="Times New Roman"/>
              </a:rPr>
              <a:t>2</a:t>
            </a:r>
            <a:r>
              <a:rPr lang="zh-CN" altLang="zh-CN" kern="100" dirty="0" smtClean="0">
                <a:latin typeface="黑体"/>
                <a:cs typeface="Times New Roman"/>
              </a:rPr>
              <a:t>．远洋货运企业的营运间接费用分配</a:t>
            </a:r>
            <a:endParaRPr lang="en-US" altLang="zh-CN" kern="100" dirty="0" smtClean="0">
              <a:latin typeface="黑体"/>
              <a:cs typeface="Times New Roman"/>
            </a:endParaRPr>
          </a:p>
          <a:p>
            <a:r>
              <a:rPr lang="zh-CN" altLang="zh-CN" kern="100" dirty="0" smtClean="0">
                <a:latin typeface="Times New Roman"/>
                <a:ea typeface="宋体"/>
              </a:rPr>
              <a:t>远洋货运企业的营运间接费用可按该期已完各航次的船舶费用（包括各航次的船舶固定费用和航次运行费用等）比例分配</a:t>
            </a:r>
            <a:endParaRPr lang="zh-CN" altLang="en-US" dirty="0"/>
          </a:p>
        </p:txBody>
      </p:sp>
      <p:sp>
        <p:nvSpPr>
          <p:cNvPr id="2" name="标题 1"/>
          <p:cNvSpPr>
            <a:spLocks noGrp="1"/>
          </p:cNvSpPr>
          <p:nvPr>
            <p:ph type="title"/>
          </p:nvPr>
        </p:nvSpPr>
        <p:spPr/>
        <p:txBody>
          <a:bodyPr/>
          <a:lstStyle/>
          <a:p>
            <a:r>
              <a:rPr lang="zh-CN" altLang="zh-CN" kern="100" dirty="0" smtClean="0">
                <a:latin typeface="黑体"/>
                <a:cs typeface="Times New Roman"/>
              </a:rPr>
              <a:t/>
            </a:r>
            <a:br>
              <a:rPr lang="zh-CN" altLang="zh-CN" kern="100" dirty="0" smtClean="0">
                <a:latin typeface="黑体"/>
                <a:cs typeface="Times New Roman"/>
              </a:rPr>
            </a:br>
            <a:endParaRPr lang="zh-CN" altLang="en-US" dirty="0"/>
          </a:p>
        </p:txBody>
      </p:sp>
      <p:sp>
        <p:nvSpPr>
          <p:cNvPr id="3" name="矩形 2"/>
          <p:cNvSpPr/>
          <p:nvPr/>
        </p:nvSpPr>
        <p:spPr>
          <a:xfrm>
            <a:off x="5137150" y="3142047"/>
            <a:ext cx="3048000" cy="253916"/>
          </a:xfrm>
          <a:prstGeom prst="rect">
            <a:avLst/>
          </a:prstGeom>
        </p:spPr>
        <p:txBody>
          <a:bodyPr>
            <a:spAutoFit/>
          </a:bodyPr>
          <a:lstStyle/>
          <a:p>
            <a:pPr indent="269875" algn="just">
              <a:spcAft>
                <a:spcPts val="0"/>
              </a:spcAft>
            </a:pPr>
            <a:r>
              <a:rPr lang="zh-CN" altLang="zh-CN" sz="1050" kern="100" dirty="0" smtClean="0">
                <a:latin typeface="Times New Roman"/>
                <a:ea typeface="宋体"/>
              </a:rPr>
              <a:t>。</a:t>
            </a:r>
            <a:endParaRPr lang="zh-CN" altLang="zh-CN" sz="1050" kern="100" dirty="0">
              <a:latin typeface="Times New Roman"/>
              <a:ea typeface="宋体"/>
            </a:endParaRPr>
          </a:p>
        </p:txBody>
      </p:sp>
      <p:sp>
        <p:nvSpPr>
          <p:cNvPr id="5" name="文本框 3"/>
          <p:cNvSpPr txBox="1"/>
          <p:nvPr/>
        </p:nvSpPr>
        <p:spPr>
          <a:xfrm>
            <a:off x="11324" y="351384"/>
            <a:ext cx="5032147"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第五节营运间接费用的归集与分配</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577539"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41494" y="1529456"/>
            <a:ext cx="9109012" cy="3879764"/>
          </a:xfrm>
          <a:prstGeom prst="rect">
            <a:avLst/>
          </a:prstGeom>
          <a:noFill/>
          <a:ln w="9525">
            <a:noFill/>
            <a:miter lim="800000"/>
            <a:headEnd/>
            <a:tailEnd/>
          </a:ln>
        </p:spPr>
      </p:pic>
      <p:sp>
        <p:nvSpPr>
          <p:cNvPr id="4" name="文本框 3"/>
          <p:cNvSpPr txBox="1"/>
          <p:nvPr/>
        </p:nvSpPr>
        <p:spPr>
          <a:xfrm>
            <a:off x="11324" y="351384"/>
            <a:ext cx="5032147"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第五节营运间接费用的归集与分配</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b="0" kern="100" dirty="0" smtClean="0">
                <a:latin typeface="Times New Roman"/>
                <a:ea typeface="宋体"/>
              </a:rPr>
              <a:t>此种方法是按在册</a:t>
            </a:r>
            <a:r>
              <a:rPr lang="zh-CN" altLang="zh-CN" kern="100" dirty="0" smtClean="0">
                <a:latin typeface="Times New Roman"/>
                <a:ea typeface="宋体"/>
              </a:rPr>
              <a:t>船舶吨位大小</a:t>
            </a:r>
            <a:r>
              <a:rPr lang="zh-CN" altLang="zh-CN" b="0" kern="100" dirty="0" smtClean="0">
                <a:latin typeface="Times New Roman"/>
                <a:ea typeface="宋体"/>
              </a:rPr>
              <a:t>来分配营运间接费用。适用于仅按</a:t>
            </a:r>
            <a:r>
              <a:rPr lang="zh-CN" altLang="zh-CN" kern="100" dirty="0" smtClean="0">
                <a:latin typeface="Times New Roman"/>
                <a:ea typeface="宋体"/>
              </a:rPr>
              <a:t>单船或船型核算运输成本</a:t>
            </a:r>
            <a:r>
              <a:rPr lang="zh-CN" altLang="zh-CN" b="0" kern="100" dirty="0" smtClean="0">
                <a:latin typeface="Times New Roman"/>
                <a:ea typeface="宋体"/>
              </a:rPr>
              <a:t>，不需要在已完航次之间分配的情况。其计算公式为</a:t>
            </a:r>
            <a:endParaRPr lang="zh-CN" altLang="en-US" b="0" dirty="0"/>
          </a:p>
        </p:txBody>
      </p:sp>
      <p:sp>
        <p:nvSpPr>
          <p:cNvPr id="3" name="标题 2"/>
          <p:cNvSpPr>
            <a:spLocks noGrp="1"/>
          </p:cNvSpPr>
          <p:nvPr>
            <p:ph type="title"/>
          </p:nvPr>
        </p:nvSpPr>
        <p:spPr/>
        <p:txBody>
          <a:bodyPr/>
          <a:lstStyle/>
          <a:p>
            <a:r>
              <a:rPr lang="zh-CN" altLang="zh-CN" kern="100" dirty="0" smtClean="0">
                <a:latin typeface="黑体"/>
                <a:cs typeface="Times New Roman"/>
              </a:rPr>
              <a:t>二、船舶营运吨天比例分配法</a:t>
            </a:r>
            <a:endParaRPr lang="zh-CN" altLang="en-US" dirty="0"/>
          </a:p>
        </p:txBody>
      </p:sp>
      <p:sp>
        <p:nvSpPr>
          <p:cNvPr id="4" name="文本框 3"/>
          <p:cNvSpPr txBox="1"/>
          <p:nvPr/>
        </p:nvSpPr>
        <p:spPr>
          <a:xfrm>
            <a:off x="11324" y="351384"/>
            <a:ext cx="5032147"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第五节营运间接费用的归集与分配</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80609" name="Object 1"/>
          <p:cNvGraphicFramePr>
            <a:graphicFrameLocks noChangeAspect="1"/>
          </p:cNvGraphicFramePr>
          <p:nvPr/>
        </p:nvGraphicFramePr>
        <p:xfrm>
          <a:off x="1680260" y="2564904"/>
          <a:ext cx="8831481" cy="1044116"/>
        </p:xfrm>
        <a:graphic>
          <a:graphicData uri="http://schemas.openxmlformats.org/presentationml/2006/ole">
            <mc:AlternateContent xmlns:mc="http://schemas.openxmlformats.org/markup-compatibility/2006">
              <mc:Choice xmlns:v="urn:schemas-microsoft-com:vml" Requires="v">
                <p:oleObj spid="_x0000_s580648" name="Equation" r:id="rId4" imgW="3225800" imgH="381000" progId="Equation.DSMT4">
                  <p:embed/>
                </p:oleObj>
              </mc:Choice>
              <mc:Fallback>
                <p:oleObj name="Equation" r:id="rId4" imgW="3225800" imgH="38100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0260" y="2564904"/>
                        <a:ext cx="8831481" cy="1044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0612"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80611" name="Object 3"/>
          <p:cNvGraphicFramePr>
            <a:graphicFrameLocks noChangeAspect="1"/>
          </p:cNvGraphicFramePr>
          <p:nvPr/>
        </p:nvGraphicFramePr>
        <p:xfrm>
          <a:off x="1248140" y="4149080"/>
          <a:ext cx="9695721" cy="972108"/>
        </p:xfrm>
        <a:graphic>
          <a:graphicData uri="http://schemas.openxmlformats.org/presentationml/2006/ole">
            <mc:AlternateContent xmlns:mc="http://schemas.openxmlformats.org/markup-compatibility/2006">
              <mc:Choice xmlns:v="urn:schemas-microsoft-com:vml" Requires="v">
                <p:oleObj spid="_x0000_s580649" name="Equation" r:id="rId6" imgW="3644900" imgH="368300" progId="Equation.DSMT4">
                  <p:embed/>
                </p:oleObj>
              </mc:Choice>
              <mc:Fallback>
                <p:oleObj name="Equation" r:id="rId6" imgW="3644900" imgH="3683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140" y="4149080"/>
                        <a:ext cx="9695721" cy="9721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标题 6"/>
          <p:cNvSpPr>
            <a:spLocks noGrp="1"/>
          </p:cNvSpPr>
          <p:nvPr>
            <p:ph type="ctrTitle"/>
          </p:nvPr>
        </p:nvSpPr>
        <p:spPr/>
        <p:txBody>
          <a:bodyPr/>
          <a:lstStyle/>
          <a:p>
            <a:r>
              <a:rPr lang="zh-CN" altLang="zh-CN" kern="100" dirty="0" smtClean="0">
                <a:latin typeface="黑体" pitchFamily="49" charset="-122"/>
                <a:ea typeface="黑体" pitchFamily="49" charset="-122"/>
                <a:cs typeface="Times New Roman"/>
              </a:rPr>
              <a:t>船舶营运吨天比例分配法</a:t>
            </a:r>
            <a:r>
              <a:rPr lang="zh-CN" altLang="en-US" kern="100" dirty="0" smtClean="0">
                <a:latin typeface="黑体" pitchFamily="49" charset="-122"/>
                <a:ea typeface="黑体" pitchFamily="49" charset="-122"/>
                <a:cs typeface="Times New Roman"/>
              </a:rPr>
              <a:t>分摊公式</a:t>
            </a:r>
            <a:endParaRPr lang="zh-CN" altLang="en-US" dirty="0">
              <a:latin typeface="黑体" pitchFamily="49" charset="-122"/>
              <a:ea typeface="黑体" pitchFamily="49" charset="-122"/>
            </a:endParaRPr>
          </a:p>
        </p:txBody>
      </p:sp>
      <p:sp>
        <p:nvSpPr>
          <p:cNvPr id="8" name="文本框 3"/>
          <p:cNvSpPr txBox="1"/>
          <p:nvPr/>
        </p:nvSpPr>
        <p:spPr>
          <a:xfrm>
            <a:off x="11324" y="351384"/>
            <a:ext cx="5032147"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第五节营运间接费用的归集与分配</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pPr algn="ctr">
              <a:buNone/>
            </a:pPr>
            <a:r>
              <a:rPr lang="zh-CN" altLang="zh-CN" kern="100" dirty="0" smtClean="0"/>
              <a:t>第六节</a:t>
            </a:r>
            <a:r>
              <a:rPr lang="en-US" altLang="zh-CN" kern="100" dirty="0" smtClean="0"/>
              <a:t>  </a:t>
            </a:r>
            <a:r>
              <a:rPr lang="zh-CN" altLang="zh-CN" kern="100" dirty="0" smtClean="0"/>
              <a:t>海运成本计算</a:t>
            </a:r>
            <a:endParaRPr lang="zh-CN" altLang="en-US" dirty="0"/>
          </a:p>
        </p:txBody>
      </p:sp>
      <p:sp>
        <p:nvSpPr>
          <p:cNvPr id="4" name="内容占位符 3"/>
          <p:cNvSpPr>
            <a:spLocks noGrp="1"/>
          </p:cNvSpPr>
          <p:nvPr>
            <p:ph idx="1"/>
          </p:nvPr>
        </p:nvSpPr>
        <p:spPr>
          <a:xfrm>
            <a:off x="1712137" y="1784840"/>
            <a:ext cx="8767727" cy="3660384"/>
          </a:xfrm>
        </p:spPr>
        <p:txBody>
          <a:bodyPr/>
          <a:lstStyle/>
          <a:p>
            <a:r>
              <a:rPr lang="zh-CN" altLang="zh-CN" kern="100" dirty="0" smtClean="0">
                <a:latin typeface="黑体"/>
                <a:cs typeface="Times New Roman"/>
              </a:rPr>
              <a:t>一、单船运输成本的计算</a:t>
            </a:r>
            <a:endParaRPr lang="en-US" altLang="zh-CN" kern="100" dirty="0" smtClean="0">
              <a:latin typeface="黑体"/>
              <a:cs typeface="Times New Roman"/>
            </a:endParaRPr>
          </a:p>
          <a:p>
            <a:r>
              <a:rPr lang="zh-CN" altLang="zh-CN" kern="100" dirty="0" smtClean="0">
                <a:latin typeface="黑体"/>
                <a:cs typeface="Times New Roman"/>
              </a:rPr>
              <a:t>二、航次成本的计算</a:t>
            </a:r>
          </a:p>
          <a:p>
            <a:r>
              <a:rPr lang="zh-CN" altLang="zh-CN" kern="100" dirty="0" smtClean="0">
                <a:latin typeface="黑体"/>
                <a:cs typeface="Times New Roman"/>
              </a:rPr>
              <a:t>三、集装箱运输成本计算</a:t>
            </a:r>
          </a:p>
          <a:p>
            <a:r>
              <a:rPr lang="zh-CN" altLang="zh-CN" kern="100" dirty="0" smtClean="0">
                <a:latin typeface="黑体"/>
                <a:cs typeface="Times New Roman"/>
              </a:rPr>
              <a:t>四、海运作业成本计算</a:t>
            </a:r>
            <a:endParaRPr lang="zh-CN" altLang="en-US" dirty="0"/>
          </a:p>
        </p:txBody>
      </p:sp>
      <p:sp>
        <p:nvSpPr>
          <p:cNvPr id="6"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r>
              <a:rPr lang="zh-CN" altLang="zh-CN" kern="100" dirty="0" smtClean="0">
                <a:latin typeface="Times New Roman"/>
                <a:ea typeface="宋体"/>
              </a:rPr>
              <a:t>在船舶费用、集装箱固定费用和营运间接费用的归集和分配计算之后，即可计算单船的货运总成本、单位成本、成本降低额和降低率。</a:t>
            </a:r>
            <a:endParaRPr lang="zh-CN" altLang="en-US" dirty="0"/>
          </a:p>
        </p:txBody>
      </p:sp>
      <p:sp>
        <p:nvSpPr>
          <p:cNvPr id="3" name="标题 2"/>
          <p:cNvSpPr>
            <a:spLocks noGrp="1"/>
          </p:cNvSpPr>
          <p:nvPr>
            <p:ph type="title"/>
          </p:nvPr>
        </p:nvSpPr>
        <p:spPr/>
        <p:txBody>
          <a:bodyPr/>
          <a:lstStyle/>
          <a:p>
            <a:r>
              <a:rPr lang="zh-CN" altLang="zh-CN" kern="100" dirty="0" smtClean="0">
                <a:latin typeface="黑体"/>
                <a:cs typeface="Times New Roman"/>
              </a:rPr>
              <a:t>一、单船运输成本的计算</a:t>
            </a:r>
            <a:endParaRPr lang="zh-CN" altLang="en-US" dirty="0"/>
          </a:p>
        </p:txBody>
      </p:sp>
      <p:sp>
        <p:nvSpPr>
          <p:cNvPr id="5" name="文本框 3"/>
          <p:cNvSpPr txBox="1"/>
          <p:nvPr/>
        </p:nvSpPr>
        <p:spPr>
          <a:xfrm>
            <a:off x="11324" y="39229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en-US" altLang="zh-CN" kern="100" dirty="0" smtClean="0">
                <a:latin typeface="黑体"/>
                <a:cs typeface="Times New Roman"/>
              </a:rPr>
              <a:t>1</a:t>
            </a:r>
            <a:r>
              <a:rPr lang="zh-CN" altLang="zh-CN" kern="100" dirty="0" smtClean="0">
                <a:latin typeface="黑体"/>
                <a:cs typeface="Times New Roman"/>
              </a:rPr>
              <a:t>．单船货运总成本和单位成本计算</a:t>
            </a:r>
            <a:endParaRPr lang="zh-CN" altLang="en-US" dirty="0"/>
          </a:p>
        </p:txBody>
      </p:sp>
      <p:graphicFrame>
        <p:nvGraphicFramePr>
          <p:cNvPr id="584705" name="Object 1"/>
          <p:cNvGraphicFramePr>
            <a:graphicFrameLocks noChangeAspect="1"/>
          </p:cNvGraphicFramePr>
          <p:nvPr>
            <p:extLst>
              <p:ext uri="{D42A27DB-BD31-4B8C-83A1-F6EECF244321}">
                <p14:modId xmlns:p14="http://schemas.microsoft.com/office/powerpoint/2010/main" val="237861048"/>
              </p:ext>
            </p:extLst>
          </p:nvPr>
        </p:nvGraphicFramePr>
        <p:xfrm>
          <a:off x="1631950" y="2803525"/>
          <a:ext cx="8850313" cy="1611313"/>
        </p:xfrm>
        <a:graphic>
          <a:graphicData uri="http://schemas.openxmlformats.org/presentationml/2006/ole">
            <mc:AlternateContent xmlns:mc="http://schemas.openxmlformats.org/markup-compatibility/2006">
              <mc:Choice xmlns:v="urn:schemas-microsoft-com:vml" Requires="v">
                <p:oleObj spid="_x0000_s584724" name="Equation" r:id="rId4" imgW="4165560" imgH="761760" progId="Equation.DSMT4">
                  <p:embed/>
                </p:oleObj>
              </mc:Choice>
              <mc:Fallback>
                <p:oleObj name="Equation" r:id="rId4" imgW="4165560" imgH="761760" progId="Equation.DSMT4">
                  <p:embed/>
                  <p:pic>
                    <p:nvPicPr>
                      <p:cNvPr id="0" name="Picture 1"/>
                      <p:cNvPicPr>
                        <a:picLocks noChangeAspect="1" noChangeArrowheads="1"/>
                      </p:cNvPicPr>
                      <p:nvPr/>
                    </p:nvPicPr>
                    <p:blipFill>
                      <a:blip r:embed="rId5"/>
                      <a:srcRect/>
                      <a:stretch>
                        <a:fillRect/>
                      </a:stretch>
                    </p:blipFill>
                    <p:spPr bwMode="auto">
                      <a:xfrm>
                        <a:off x="1631950" y="2803525"/>
                        <a:ext cx="8850313" cy="161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4707" name="Rectangle 3"/>
          <p:cNvSpPr>
            <a:spLocks noChangeArrowheads="1"/>
          </p:cNvSpPr>
          <p:nvPr/>
        </p:nvSpPr>
        <p:spPr bwMode="auto">
          <a:xfrm>
            <a:off x="0" y="12541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63825" algn="ctr"/>
                <a:tab pos="5329238" algn="r"/>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 name="文本框 3"/>
          <p:cNvSpPr txBox="1"/>
          <p:nvPr/>
        </p:nvSpPr>
        <p:spPr>
          <a:xfrm>
            <a:off x="11324" y="39229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zh-CN" kern="100" dirty="0" smtClean="0"/>
              <a:t>单船单位成本计算公式为</a:t>
            </a:r>
            <a:endParaRPr lang="zh-CN" altLang="en-US" dirty="0"/>
          </a:p>
        </p:txBody>
      </p:sp>
      <p:sp>
        <p:nvSpPr>
          <p:cNvPr id="587778"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587777" name="Object 1"/>
          <p:cNvGraphicFramePr>
            <a:graphicFrameLocks noChangeAspect="1"/>
          </p:cNvGraphicFramePr>
          <p:nvPr/>
        </p:nvGraphicFramePr>
        <p:xfrm>
          <a:off x="1523492" y="3068960"/>
          <a:ext cx="8295034" cy="1116124"/>
        </p:xfrm>
        <a:graphic>
          <a:graphicData uri="http://schemas.openxmlformats.org/presentationml/2006/ole">
            <mc:AlternateContent xmlns:mc="http://schemas.openxmlformats.org/markup-compatibility/2006">
              <mc:Choice xmlns:v="urn:schemas-microsoft-com:vml" Requires="v">
                <p:oleObj spid="_x0000_s587796" name="Equation" r:id="rId3" imgW="2946400" imgH="393700" progId="Equation.DSMT4">
                  <p:embed/>
                </p:oleObj>
              </mc:Choice>
              <mc:Fallback>
                <p:oleObj name="Equation" r:id="rId3" imgW="2946400" imgH="3937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492" y="3068960"/>
                        <a:ext cx="8295034" cy="11161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7779" name="Rectangle 3"/>
          <p:cNvSpPr>
            <a:spLocks noChangeArrowheads="1"/>
          </p:cNvSpPr>
          <p:nvPr/>
        </p:nvSpPr>
        <p:spPr bwMode="auto">
          <a:xfrm>
            <a:off x="0" y="8540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chemeClr val="tx1"/>
                </a:solidFill>
                <a:effectLst/>
                <a:latin typeface="Arial" pitchFamily="34" charset="0"/>
                <a:ea typeface="宋体" pitchFamily="2" charset="-122"/>
                <a:cs typeface="宋体" pitchFamily="2" charset="-122"/>
              </a:rPr>
              <a:t>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kern="100" dirty="0" smtClean="0">
                <a:latin typeface="黑体"/>
                <a:cs typeface="Times New Roman"/>
              </a:rPr>
              <a:t>2</a:t>
            </a:r>
            <a:r>
              <a:rPr lang="zh-CN" altLang="zh-CN" kern="100" dirty="0" smtClean="0">
                <a:latin typeface="黑体"/>
                <a:cs typeface="Times New Roman"/>
              </a:rPr>
              <a:t>．单船成本降低额与成本降低率的计算</a:t>
            </a:r>
            <a:endParaRPr lang="zh-CN" altLang="en-US" dirty="0"/>
          </a:p>
        </p:txBody>
      </p:sp>
      <p:sp>
        <p:nvSpPr>
          <p:cNvPr id="589826"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589825" name="Object 1"/>
          <p:cNvGraphicFramePr>
            <a:graphicFrameLocks noChangeAspect="1"/>
          </p:cNvGraphicFramePr>
          <p:nvPr/>
        </p:nvGraphicFramePr>
        <p:xfrm>
          <a:off x="1127448" y="2528900"/>
          <a:ext cx="8465010" cy="792088"/>
        </p:xfrm>
        <a:graphic>
          <a:graphicData uri="http://schemas.openxmlformats.org/presentationml/2006/ole">
            <mc:AlternateContent xmlns:mc="http://schemas.openxmlformats.org/markup-compatibility/2006">
              <mc:Choice xmlns:v="urn:schemas-microsoft-com:vml" Requires="v">
                <p:oleObj spid="_x0000_s589864" name="Equation" r:id="rId3" imgW="3898900" imgH="368300" progId="Equation.DSMT4">
                  <p:embed/>
                </p:oleObj>
              </mc:Choice>
              <mc:Fallback>
                <p:oleObj name="Equation" r:id="rId3" imgW="3898900" imgH="3683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448" y="2528900"/>
                        <a:ext cx="8465010" cy="7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9828"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aphicFrame>
        <p:nvGraphicFramePr>
          <p:cNvPr id="589827" name="Object 3"/>
          <p:cNvGraphicFramePr>
            <a:graphicFrameLocks noChangeAspect="1"/>
          </p:cNvGraphicFramePr>
          <p:nvPr/>
        </p:nvGraphicFramePr>
        <p:xfrm>
          <a:off x="1631504" y="3537012"/>
          <a:ext cx="7538209" cy="1152128"/>
        </p:xfrm>
        <a:graphic>
          <a:graphicData uri="http://schemas.openxmlformats.org/presentationml/2006/ole">
            <mc:AlternateContent xmlns:mc="http://schemas.openxmlformats.org/markup-compatibility/2006">
              <mc:Choice xmlns:v="urn:schemas-microsoft-com:vml" Requires="v">
                <p:oleObj spid="_x0000_s589865" name="Equation" r:id="rId5" imgW="3632200" imgH="558800" progId="Equation.DSMT4">
                  <p:embed/>
                </p:oleObj>
              </mc:Choice>
              <mc:Fallback>
                <p:oleObj name="Equation" r:id="rId5" imgW="3632200" imgH="558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1504" y="3537012"/>
                        <a:ext cx="7538209" cy="1152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9829" name="Rectangle 5"/>
          <p:cNvSpPr>
            <a:spLocks noChangeArrowheads="1"/>
          </p:cNvSpPr>
          <p:nvPr/>
        </p:nvSpPr>
        <p:spPr bwMode="auto">
          <a:xfrm>
            <a:off x="0" y="10128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chemeClr val="tx1"/>
                </a:solidFill>
                <a:effectLst/>
                <a:latin typeface="Arial" pitchFamily="34" charset="0"/>
                <a:ea typeface="宋体" pitchFamily="2" charset="-122"/>
                <a:cs typeface="宋体" pitchFamily="2" charset="-122"/>
              </a:rPr>
              <a:t> </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zh-CN" dirty="0" smtClean="0">
                <a:latin typeface="黑体" pitchFamily="49" charset="-122"/>
                <a:ea typeface="黑体" pitchFamily="49" charset="-122"/>
              </a:rPr>
              <a:t>二、航次成本的计算</a:t>
            </a:r>
            <a:endParaRPr lang="zh-CN" altLang="en-US" dirty="0">
              <a:latin typeface="黑体" pitchFamily="49" charset="-122"/>
              <a:ea typeface="黑体" pitchFamily="49" charset="-122"/>
            </a:endParaRPr>
          </a:p>
        </p:txBody>
      </p:sp>
      <p:pic>
        <p:nvPicPr>
          <p:cNvPr id="590850" name="Picture 2"/>
          <p:cNvPicPr>
            <a:picLocks noGrp="1" noChangeAspect="1" noChangeArrowheads="1"/>
          </p:cNvPicPr>
          <p:nvPr>
            <p:ph idx="1"/>
          </p:nvPr>
        </p:nvPicPr>
        <p:blipFill>
          <a:blip r:embed="rId2" cstate="print"/>
          <a:srcRect/>
          <a:stretch>
            <a:fillRect/>
          </a:stretch>
        </p:blipFill>
        <p:spPr bwMode="auto">
          <a:xfrm>
            <a:off x="322004" y="2330878"/>
            <a:ext cx="11547993" cy="2196244"/>
          </a:xfrm>
          <a:prstGeom prst="rect">
            <a:avLst/>
          </a:prstGeom>
          <a:noFill/>
          <a:ln w="9525">
            <a:noFill/>
            <a:miter lim="800000"/>
            <a:headEnd/>
            <a:tailEnd/>
          </a:ln>
        </p:spPr>
      </p:pic>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pic>
        <p:nvPicPr>
          <p:cNvPr id="3" name="内容占位符 2"/>
          <p:cNvPicPr>
            <a:picLocks noGrp="1" noChangeAspect="1"/>
          </p:cNvPicPr>
          <p:nvPr>
            <p:ph idx="4294967295"/>
          </p:nvPr>
        </p:nvPicPr>
        <p:blipFill>
          <a:blip r:embed="rId2" cstate="print">
            <a:lum contrast="10000"/>
            <a:extLst>
              <a:ext uri="{28A0092B-C50C-407E-A947-70E740481C1C}">
                <a14:useLocalDpi xmlns:a14="http://schemas.microsoft.com/office/drawing/2010/main" val="0"/>
              </a:ext>
            </a:extLst>
          </a:blip>
          <a:stretch>
            <a:fillRect/>
          </a:stretch>
        </p:blipFill>
        <p:spPr>
          <a:xfrm>
            <a:off x="4295800" y="1828800"/>
            <a:ext cx="7377112" cy="359568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43747" name="Rectangle 3"/>
          <p:cNvSpPr>
            <a:spLocks noGrp="1" noChangeArrowheads="1"/>
          </p:cNvSpPr>
          <p:nvPr>
            <p:ph type="body" sz="half" idx="4294967295"/>
          </p:nvPr>
        </p:nvSpPr>
        <p:spPr bwMode="auto">
          <a:xfrm>
            <a:off x="839416" y="1916832"/>
            <a:ext cx="3060700" cy="3487738"/>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a:noAutofit/>
          </a:bodyPr>
          <a:lstStyle/>
          <a:p>
            <a:pPr>
              <a:buFontTx/>
              <a:buBlip>
                <a:blip r:embed="rId3"/>
              </a:buBlip>
            </a:pPr>
            <a:r>
              <a:rPr lang="zh-CN" altLang="en-US" sz="2800" b="1" dirty="0">
                <a:latin typeface="Times New Roman" panose="02020603050405020304" pitchFamily="18" charset="0"/>
              </a:rPr>
              <a:t>单位运输成</a:t>
            </a:r>
            <a:r>
              <a:rPr lang="zh-CN" altLang="en-US" sz="2800" b="1" dirty="0" smtClean="0">
                <a:latin typeface="Times New Roman" panose="02020603050405020304" pitchFamily="18" charset="0"/>
              </a:rPr>
              <a:t>本低</a:t>
            </a:r>
          </a:p>
          <a:p>
            <a:pPr lvl="1">
              <a:buFontTx/>
              <a:buBlip>
                <a:blip r:embed="rId4"/>
              </a:buBlip>
            </a:pPr>
            <a:r>
              <a:rPr lang="zh-CN" altLang="en-US" sz="2800" b="1" dirty="0" smtClean="0">
                <a:latin typeface="宋体" pitchFamily="2" charset="-122"/>
                <a:ea typeface="宋体" pitchFamily="2" charset="-122"/>
              </a:rPr>
              <a:t> 是铁路的</a:t>
            </a:r>
            <a:r>
              <a:rPr lang="en-US" altLang="zh-CN" sz="2800" b="1" dirty="0" smtClean="0">
                <a:latin typeface="宋体" pitchFamily="2" charset="-122"/>
                <a:ea typeface="宋体" pitchFamily="2" charset="-122"/>
              </a:rPr>
              <a:t>1</a:t>
            </a:r>
            <a:r>
              <a:rPr lang="zh-CN" altLang="en-US" sz="2800" b="1" dirty="0" smtClean="0">
                <a:latin typeface="宋体" pitchFamily="2" charset="-122"/>
                <a:ea typeface="宋体" pitchFamily="2" charset="-122"/>
              </a:rPr>
              <a:t>／</a:t>
            </a:r>
            <a:r>
              <a:rPr lang="en-US" altLang="zh-CN" sz="2800" b="1" dirty="0" smtClean="0">
                <a:latin typeface="宋体" pitchFamily="2" charset="-122"/>
                <a:ea typeface="宋体" pitchFamily="2" charset="-122"/>
              </a:rPr>
              <a:t>5</a:t>
            </a:r>
            <a:r>
              <a:rPr lang="zh-CN" altLang="en-US" sz="2800" b="1" dirty="0" smtClean="0">
                <a:latin typeface="宋体" pitchFamily="2" charset="-122"/>
                <a:ea typeface="宋体" pitchFamily="2" charset="-122"/>
              </a:rPr>
              <a:t>、公路的</a:t>
            </a:r>
            <a:r>
              <a:rPr lang="en-US" altLang="zh-CN" sz="2800" b="1" dirty="0" smtClean="0">
                <a:latin typeface="宋体" pitchFamily="2" charset="-122"/>
                <a:ea typeface="宋体" pitchFamily="2" charset="-122"/>
              </a:rPr>
              <a:t>1</a:t>
            </a:r>
            <a:r>
              <a:rPr lang="zh-CN" altLang="en-US" sz="2800" b="1" dirty="0" smtClean="0">
                <a:latin typeface="宋体" pitchFamily="2" charset="-122"/>
                <a:ea typeface="宋体" pitchFamily="2" charset="-122"/>
              </a:rPr>
              <a:t>／</a:t>
            </a:r>
            <a:r>
              <a:rPr lang="en-US" altLang="zh-CN" sz="2800" b="1" dirty="0" smtClean="0">
                <a:latin typeface="宋体" pitchFamily="2" charset="-122"/>
                <a:ea typeface="宋体" pitchFamily="2" charset="-122"/>
              </a:rPr>
              <a:t>10</a:t>
            </a:r>
            <a:r>
              <a:rPr lang="zh-CN" altLang="en-US" sz="2800" b="1" dirty="0" smtClean="0">
                <a:latin typeface="宋体" pitchFamily="2" charset="-122"/>
                <a:ea typeface="宋体" pitchFamily="2" charset="-122"/>
              </a:rPr>
              <a:t>、航空的</a:t>
            </a:r>
            <a:r>
              <a:rPr lang="en-US" altLang="zh-CN" sz="2800" b="1" dirty="0" smtClean="0">
                <a:latin typeface="宋体" pitchFamily="2" charset="-122"/>
                <a:ea typeface="宋体" pitchFamily="2" charset="-122"/>
              </a:rPr>
              <a:t>1</a:t>
            </a:r>
            <a:r>
              <a:rPr lang="zh-CN" altLang="en-US" sz="2800" b="1" dirty="0" smtClean="0">
                <a:latin typeface="宋体" pitchFamily="2" charset="-122"/>
                <a:ea typeface="宋体" pitchFamily="2" charset="-122"/>
              </a:rPr>
              <a:t>／</a:t>
            </a:r>
            <a:r>
              <a:rPr lang="en-US" altLang="zh-CN" sz="2800" b="1" dirty="0" smtClean="0">
                <a:latin typeface="宋体" pitchFamily="2" charset="-122"/>
                <a:ea typeface="宋体" pitchFamily="2" charset="-122"/>
              </a:rPr>
              <a:t>30</a:t>
            </a:r>
            <a:r>
              <a:rPr lang="zh-CN" altLang="en-US" sz="2800" b="1" dirty="0" smtClean="0">
                <a:latin typeface="宋体" pitchFamily="2" charset="-122"/>
                <a:ea typeface="宋体" pitchFamily="2" charset="-122"/>
              </a:rPr>
              <a:t>。</a:t>
            </a:r>
            <a:endParaRPr lang="zh-CN" altLang="en-US" sz="2000" dirty="0">
              <a:latin typeface="宋体" pitchFamily="2" charset="-122"/>
              <a:ea typeface="宋体" pitchFamily="2" charset="-12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098675" y="980728"/>
            <a:ext cx="7994651" cy="490341"/>
          </a:xfrm>
        </p:spPr>
        <p:txBody>
          <a:bodyPr/>
          <a:lstStyle/>
          <a:p>
            <a:r>
              <a:rPr lang="zh-CN" altLang="zh-CN" dirty="0" smtClean="0">
                <a:latin typeface="黑体" pitchFamily="49" charset="-122"/>
                <a:ea typeface="黑体" pitchFamily="49" charset="-122"/>
              </a:rPr>
              <a:t>二、航次成本的计算</a:t>
            </a:r>
            <a:endParaRPr lang="zh-CN" altLang="en-US" dirty="0">
              <a:latin typeface="黑体" pitchFamily="49" charset="-122"/>
              <a:ea typeface="黑体" pitchFamily="49" charset="-122"/>
            </a:endParaRPr>
          </a:p>
        </p:txBody>
      </p:sp>
      <p:pic>
        <p:nvPicPr>
          <p:cNvPr id="6" name="图片 5" descr="图片1.png"/>
          <p:cNvPicPr>
            <a:picLocks noChangeAspect="1"/>
          </p:cNvPicPr>
          <p:nvPr/>
        </p:nvPicPr>
        <p:blipFill>
          <a:blip r:embed="rId2" cstate="print"/>
          <a:stretch>
            <a:fillRect/>
          </a:stretch>
        </p:blipFill>
        <p:spPr>
          <a:xfrm>
            <a:off x="107773" y="2179423"/>
            <a:ext cx="11928887" cy="2499154"/>
          </a:xfrm>
          <a:prstGeom prst="rect">
            <a:avLst/>
          </a:prstGeom>
        </p:spPr>
      </p:pic>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kern="100" dirty="0" smtClean="0">
                <a:latin typeface="Times New Roman"/>
                <a:ea typeface="宋体"/>
              </a:rPr>
              <a:t>海运企业各单船成本的计算、各航次成本的计算以及各船型成本的计算，是通过编制“单船及航次成本计算表”和“船舶分类成本汇总表”的形式来完成的。“单船及航次成本计算表”和“船舶分类成本汇总表”参见表</a:t>
            </a:r>
            <a:r>
              <a:rPr lang="en-US" altLang="zh-CN" kern="100" dirty="0" smtClean="0">
                <a:latin typeface="Times New Roman"/>
                <a:ea typeface="宋体"/>
              </a:rPr>
              <a:t>8</a:t>
            </a:r>
            <a:r>
              <a:rPr lang="en-US" altLang="zh-CN" kern="100" dirty="0" smtClean="0">
                <a:latin typeface="黑体"/>
                <a:ea typeface="宋体"/>
              </a:rPr>
              <a:t>-</a:t>
            </a:r>
            <a:r>
              <a:rPr lang="en-US" altLang="zh-CN" kern="100" dirty="0" smtClean="0">
                <a:latin typeface="Times New Roman"/>
                <a:ea typeface="宋体"/>
              </a:rPr>
              <a:t>5</a:t>
            </a:r>
            <a:r>
              <a:rPr lang="zh-CN" altLang="zh-CN" kern="100" dirty="0" smtClean="0">
                <a:latin typeface="Times New Roman"/>
                <a:ea typeface="宋体"/>
              </a:rPr>
              <a:t>和表</a:t>
            </a:r>
            <a:r>
              <a:rPr lang="en-US" altLang="zh-CN" kern="100" dirty="0" smtClean="0">
                <a:latin typeface="Times New Roman"/>
                <a:ea typeface="宋体"/>
              </a:rPr>
              <a:t>8</a:t>
            </a:r>
            <a:r>
              <a:rPr lang="en-US" altLang="zh-CN" kern="100" dirty="0" smtClean="0">
                <a:latin typeface="黑体"/>
                <a:ea typeface="宋体"/>
              </a:rPr>
              <a:t>-</a:t>
            </a:r>
            <a:r>
              <a:rPr lang="en-US" altLang="zh-CN" kern="100" dirty="0" smtClean="0">
                <a:latin typeface="Times New Roman"/>
                <a:ea typeface="宋体"/>
              </a:rPr>
              <a:t>6</a:t>
            </a:r>
            <a:r>
              <a:rPr lang="zh-CN" altLang="zh-CN" kern="100" dirty="0" smtClean="0">
                <a:latin typeface="Times New Roman"/>
                <a:ea typeface="宋体"/>
              </a:rPr>
              <a:t>。</a:t>
            </a:r>
            <a:endParaRPr lang="zh-CN" altLang="en-US" dirty="0"/>
          </a:p>
        </p:txBody>
      </p:sp>
      <p:sp>
        <p:nvSpPr>
          <p:cNvPr id="3"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2"/>
          <p:cNvPicPr>
            <a:picLocks noChangeAspect="1" noChangeArrowheads="1"/>
          </p:cNvPicPr>
          <p:nvPr/>
        </p:nvPicPr>
        <p:blipFill>
          <a:blip r:embed="rId2" cstate="print"/>
          <a:srcRect/>
          <a:stretch>
            <a:fillRect/>
          </a:stretch>
        </p:blipFill>
        <p:spPr bwMode="auto">
          <a:xfrm>
            <a:off x="695400" y="1016732"/>
            <a:ext cx="10909212" cy="4824536"/>
          </a:xfrm>
          <a:prstGeom prst="rect">
            <a:avLst/>
          </a:prstGeom>
          <a:noFill/>
          <a:ln w="57150">
            <a:solidFill>
              <a:schemeClr val="bg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标题 2"/>
          <p:cNvSpPr>
            <a:spLocks noGrp="1"/>
          </p:cNvSpPr>
          <p:nvPr>
            <p:ph type="title"/>
          </p:nvPr>
        </p:nvSpPr>
        <p:spPr/>
        <p:txBody>
          <a:bodyPr/>
          <a:lstStyle/>
          <a:p>
            <a:endParaRPr lang="zh-CN" altLang="en-US"/>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8" name="Picture 2"/>
          <p:cNvPicPr>
            <a:picLocks noChangeAspect="1" noChangeArrowheads="1"/>
          </p:cNvPicPr>
          <p:nvPr/>
        </p:nvPicPr>
        <p:blipFill>
          <a:blip r:embed="rId2" cstate="print"/>
          <a:srcRect/>
          <a:stretch>
            <a:fillRect/>
          </a:stretch>
        </p:blipFill>
        <p:spPr bwMode="auto">
          <a:xfrm>
            <a:off x="1127448" y="980728"/>
            <a:ext cx="9937104" cy="5148572"/>
          </a:xfrm>
          <a:prstGeom prst="rect">
            <a:avLst/>
          </a:prstGeom>
          <a:noFill/>
          <a:ln w="57150">
            <a:solidFill>
              <a:schemeClr val="bg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标题 2"/>
          <p:cNvSpPr>
            <a:spLocks noGrp="1"/>
          </p:cNvSpPr>
          <p:nvPr>
            <p:ph type="title"/>
          </p:nvPr>
        </p:nvSpPr>
        <p:spPr/>
        <p:txBody>
          <a:bodyPr/>
          <a:lstStyle/>
          <a:p>
            <a:endParaRPr lang="zh-CN" altLang="en-US"/>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kern="100" dirty="0" smtClean="0">
                <a:latin typeface="Times New Roman"/>
                <a:ea typeface="宋体"/>
              </a:rPr>
              <a:t>从事集装箱运输的集装箱船，应计算集装箱运输成本及其单位成本。集装箱运输成本的核算方法和非集装箱运输相同。</a:t>
            </a:r>
            <a:endParaRPr lang="zh-CN" altLang="en-US" dirty="0"/>
          </a:p>
        </p:txBody>
      </p:sp>
      <p:sp>
        <p:nvSpPr>
          <p:cNvPr id="3" name="标题 2"/>
          <p:cNvSpPr>
            <a:spLocks noGrp="1"/>
          </p:cNvSpPr>
          <p:nvPr>
            <p:ph type="title"/>
          </p:nvPr>
        </p:nvSpPr>
        <p:spPr/>
        <p:txBody>
          <a:bodyPr/>
          <a:lstStyle/>
          <a:p>
            <a:r>
              <a:rPr lang="zh-CN" altLang="zh-CN" kern="100" dirty="0" smtClean="0">
                <a:latin typeface="黑体" pitchFamily="49" charset="-122"/>
                <a:ea typeface="黑体" pitchFamily="49" charset="-122"/>
                <a:cs typeface="Times New Roman"/>
              </a:rPr>
              <a:t>三、集装箱运输成本计算</a:t>
            </a:r>
            <a:endParaRPr lang="zh-CN" altLang="en-US" dirty="0">
              <a:latin typeface="黑体" pitchFamily="49" charset="-122"/>
              <a:ea typeface="黑体" pitchFamily="49" charset="-122"/>
            </a:endParaRPr>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lnSpcReduction="10000"/>
          </a:bodyPr>
          <a:lstStyle/>
          <a:p>
            <a:r>
              <a:rPr lang="en-US" altLang="zh-CN" kern="100" dirty="0" smtClean="0">
                <a:latin typeface="黑体"/>
                <a:cs typeface="Times New Roman"/>
              </a:rPr>
              <a:t>1</a:t>
            </a:r>
            <a:r>
              <a:rPr lang="zh-CN" altLang="zh-CN" kern="100" dirty="0" smtClean="0">
                <a:latin typeface="黑体"/>
                <a:cs typeface="Times New Roman"/>
              </a:rPr>
              <a:t>．海运作业成本与海运单位成本的关系</a:t>
            </a:r>
          </a:p>
          <a:p>
            <a:r>
              <a:rPr lang="en-US" altLang="zh-CN" kern="100" dirty="0" smtClean="0">
                <a:latin typeface="黑体"/>
                <a:cs typeface="Times New Roman"/>
              </a:rPr>
              <a:t>2</a:t>
            </a:r>
            <a:r>
              <a:rPr lang="zh-CN" altLang="zh-CN" kern="100" dirty="0" smtClean="0">
                <a:latin typeface="黑体"/>
                <a:cs typeface="Times New Roman"/>
              </a:rPr>
              <a:t>．海运作业成本的项目构成</a:t>
            </a:r>
          </a:p>
          <a:p>
            <a:r>
              <a:rPr lang="en-US" altLang="zh-CN" kern="100" dirty="0" smtClean="0">
                <a:latin typeface="黑体"/>
                <a:cs typeface="Times New Roman"/>
              </a:rPr>
              <a:t>3</a:t>
            </a:r>
            <a:r>
              <a:rPr lang="zh-CN" altLang="zh-CN" kern="100" dirty="0" smtClean="0">
                <a:latin typeface="黑体"/>
                <a:cs typeface="Times New Roman"/>
              </a:rPr>
              <a:t>．海运单位成本作业费用计算式</a:t>
            </a:r>
          </a:p>
          <a:p>
            <a:r>
              <a:rPr lang="en-US" altLang="zh-CN" kern="100" dirty="0" smtClean="0">
                <a:latin typeface="黑体"/>
                <a:cs typeface="Times New Roman"/>
              </a:rPr>
              <a:t>4</a:t>
            </a:r>
            <a:r>
              <a:rPr lang="zh-CN" altLang="zh-CN" kern="100" dirty="0" smtClean="0">
                <a:latin typeface="黑体"/>
                <a:cs typeface="Times New Roman"/>
              </a:rPr>
              <a:t>．海运作业单位成本的计算</a:t>
            </a:r>
          </a:p>
          <a:p>
            <a:r>
              <a:rPr lang="en-US" altLang="zh-CN" kern="100" dirty="0" smtClean="0">
                <a:latin typeface="黑体"/>
                <a:cs typeface="Times New Roman"/>
              </a:rPr>
              <a:t>5</a:t>
            </a:r>
            <a:r>
              <a:rPr lang="zh-CN" altLang="zh-CN" kern="100" dirty="0" smtClean="0">
                <a:latin typeface="黑体"/>
                <a:cs typeface="Times New Roman"/>
              </a:rPr>
              <a:t>．海运作业单位成本计算示例</a:t>
            </a:r>
            <a:endParaRPr lang="zh-CN" altLang="en-US" dirty="0"/>
          </a:p>
        </p:txBody>
      </p:sp>
      <p:sp>
        <p:nvSpPr>
          <p:cNvPr id="3" name="标题 2"/>
          <p:cNvSpPr>
            <a:spLocks noGrp="1"/>
          </p:cNvSpPr>
          <p:nvPr>
            <p:ph type="title"/>
          </p:nvPr>
        </p:nvSpPr>
        <p:spPr/>
        <p:txBody>
          <a:bodyPr/>
          <a:lstStyle/>
          <a:p>
            <a:r>
              <a:rPr lang="zh-CN" altLang="zh-CN" kern="100" dirty="0" smtClean="0">
                <a:latin typeface="黑体"/>
                <a:cs typeface="Times New Roman"/>
              </a:rPr>
              <a:t>四、海运作业成本计算</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pPr indent="648000">
              <a:spcBef>
                <a:spcPts val="0"/>
              </a:spcBef>
            </a:pPr>
            <a:r>
              <a:rPr lang="zh-CN" altLang="zh-CN" sz="2400" b="0" kern="100" dirty="0" smtClean="0">
                <a:latin typeface="Times New Roman"/>
                <a:ea typeface="宋体"/>
              </a:rPr>
              <a:t>海运作业成本的计算是在海运企业各单船成本的计算、各航次成本的计算以及各船型成本的计算工作之后进行的。其计算的过程实际上是对成本资料的再整理的过程。</a:t>
            </a:r>
          </a:p>
          <a:p>
            <a:pPr indent="648000">
              <a:spcBef>
                <a:spcPts val="0"/>
              </a:spcBef>
            </a:pPr>
            <a:r>
              <a:rPr lang="zh-CN" altLang="zh-CN" sz="2400" b="0" kern="100" dirty="0" smtClean="0">
                <a:latin typeface="Times New Roman"/>
                <a:ea typeface="宋体"/>
              </a:rPr>
              <a:t>海运每千吨海里的单位成本，按照作业过程，可分解为</a:t>
            </a:r>
            <a:r>
              <a:rPr lang="zh-CN" altLang="zh-CN" sz="2400" kern="100" dirty="0" smtClean="0">
                <a:latin typeface="Times New Roman"/>
                <a:ea typeface="宋体"/>
              </a:rPr>
              <a:t>单位成本航行作业费用</a:t>
            </a:r>
            <a:r>
              <a:rPr lang="zh-CN" altLang="zh-CN" sz="2400" b="0" kern="100" dirty="0" smtClean="0">
                <a:latin typeface="Times New Roman"/>
                <a:ea typeface="宋体"/>
              </a:rPr>
              <a:t>、</a:t>
            </a:r>
            <a:r>
              <a:rPr lang="zh-CN" altLang="zh-CN" sz="2400" kern="100" dirty="0" smtClean="0">
                <a:latin typeface="Times New Roman"/>
                <a:ea typeface="宋体"/>
              </a:rPr>
              <a:t>单位成本装卸作业费用</a:t>
            </a:r>
            <a:r>
              <a:rPr lang="zh-CN" altLang="zh-CN" sz="2400" b="0" kern="100" dirty="0" smtClean="0">
                <a:latin typeface="Times New Roman"/>
                <a:ea typeface="宋体"/>
              </a:rPr>
              <a:t>和</a:t>
            </a:r>
            <a:r>
              <a:rPr lang="zh-CN" altLang="zh-CN" sz="2400" kern="100" dirty="0" smtClean="0">
                <a:latin typeface="Times New Roman"/>
                <a:ea typeface="宋体"/>
              </a:rPr>
              <a:t>单位成本停泊（非装卸）作业费用</a:t>
            </a:r>
            <a:r>
              <a:rPr lang="zh-CN" altLang="zh-CN" sz="2400" b="0" kern="100" dirty="0" smtClean="0">
                <a:latin typeface="Times New Roman"/>
                <a:ea typeface="宋体"/>
              </a:rPr>
              <a:t>，其关系式为</a:t>
            </a:r>
            <a:endParaRPr lang="zh-CN" altLang="en-US" b="0" dirty="0"/>
          </a:p>
        </p:txBody>
      </p:sp>
      <p:sp>
        <p:nvSpPr>
          <p:cNvPr id="3" name="标题 2"/>
          <p:cNvSpPr>
            <a:spLocks noGrp="1"/>
          </p:cNvSpPr>
          <p:nvPr>
            <p:ph type="title"/>
          </p:nvPr>
        </p:nvSpPr>
        <p:spPr/>
        <p:txBody>
          <a:bodyPr/>
          <a:lstStyle/>
          <a:p>
            <a:r>
              <a:rPr lang="en-US" altLang="zh-CN" kern="100" dirty="0" smtClean="0">
                <a:latin typeface="黑体"/>
                <a:cs typeface="Times New Roman"/>
              </a:rPr>
              <a:t>1</a:t>
            </a:r>
            <a:r>
              <a:rPr lang="zh-CN" altLang="zh-CN" kern="100" dirty="0" smtClean="0">
                <a:latin typeface="黑体"/>
                <a:cs typeface="Times New Roman"/>
              </a:rPr>
              <a:t>．海运作业成本与海运单位成本的关系</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2"/>
          <p:cNvPicPr>
            <a:picLocks noChangeAspect="1" noChangeArrowheads="1"/>
          </p:cNvPicPr>
          <p:nvPr/>
        </p:nvPicPr>
        <p:blipFill>
          <a:blip r:embed="rId2" cstate="print"/>
          <a:srcRect/>
          <a:stretch>
            <a:fillRect/>
          </a:stretch>
        </p:blipFill>
        <p:spPr bwMode="auto">
          <a:xfrm>
            <a:off x="313204" y="1862826"/>
            <a:ext cx="11565593" cy="3132348"/>
          </a:xfrm>
          <a:prstGeom prst="rect">
            <a:avLst/>
          </a:prstGeom>
          <a:noFill/>
          <a:ln w="57150">
            <a:solidFill>
              <a:schemeClr val="bg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标题 2"/>
          <p:cNvSpPr>
            <a:spLocks noGrp="1"/>
          </p:cNvSpPr>
          <p:nvPr>
            <p:ph type="title"/>
          </p:nvPr>
        </p:nvSpPr>
        <p:spPr/>
        <p:txBody>
          <a:bodyPr/>
          <a:lstStyle/>
          <a:p>
            <a:endParaRPr lang="zh-CN" altLang="en-US"/>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b="0" kern="100" dirty="0" smtClean="0">
                <a:latin typeface="Times New Roman"/>
                <a:ea typeface="宋体"/>
              </a:rPr>
              <a:t>各作业单位成本计算的步骤是：先将海运全部费用分为</a:t>
            </a:r>
            <a:r>
              <a:rPr lang="zh-CN" altLang="zh-CN" kern="100" dirty="0" smtClean="0">
                <a:latin typeface="Times New Roman"/>
                <a:ea typeface="宋体"/>
              </a:rPr>
              <a:t>固定费用</a:t>
            </a:r>
            <a:r>
              <a:rPr lang="zh-CN" altLang="zh-CN" b="0" kern="100" dirty="0" smtClean="0">
                <a:latin typeface="Times New Roman"/>
                <a:ea typeface="宋体"/>
              </a:rPr>
              <a:t>、</a:t>
            </a:r>
            <a:r>
              <a:rPr lang="zh-CN" altLang="zh-CN" kern="100" dirty="0" smtClean="0">
                <a:latin typeface="Times New Roman"/>
                <a:ea typeface="宋体"/>
              </a:rPr>
              <a:t>燃料费用</a:t>
            </a:r>
            <a:r>
              <a:rPr lang="zh-CN" altLang="zh-CN" b="0" kern="100" dirty="0" smtClean="0">
                <a:latin typeface="Times New Roman"/>
                <a:ea typeface="宋体"/>
              </a:rPr>
              <a:t>和</a:t>
            </a:r>
            <a:r>
              <a:rPr lang="zh-CN" altLang="zh-CN" kern="100" dirty="0" smtClean="0">
                <a:latin typeface="Times New Roman"/>
                <a:ea typeface="宋体"/>
              </a:rPr>
              <a:t>港口费用</a:t>
            </a:r>
            <a:r>
              <a:rPr lang="zh-CN" altLang="zh-CN" b="0" kern="100" dirty="0" smtClean="0">
                <a:latin typeface="Times New Roman"/>
                <a:ea typeface="宋体"/>
              </a:rPr>
              <a:t>三大部分，然后再按一定方法</a:t>
            </a:r>
            <a:r>
              <a:rPr lang="zh-CN" altLang="zh-CN" kern="100" dirty="0" smtClean="0">
                <a:latin typeface="Times New Roman"/>
                <a:ea typeface="宋体"/>
              </a:rPr>
              <a:t>分摊给各作业成本</a:t>
            </a:r>
            <a:r>
              <a:rPr lang="zh-CN" altLang="zh-CN" b="0" kern="100" dirty="0" smtClean="0">
                <a:latin typeface="Times New Roman"/>
                <a:ea typeface="宋体"/>
              </a:rPr>
              <a:t>，最后计算出各作业单位成本。</a:t>
            </a:r>
          </a:p>
          <a:p>
            <a:endParaRPr lang="zh-CN" altLang="en-US" b="0" dirty="0"/>
          </a:p>
        </p:txBody>
      </p:sp>
      <p:sp>
        <p:nvSpPr>
          <p:cNvPr id="3" name="标题 2"/>
          <p:cNvSpPr>
            <a:spLocks noGrp="1"/>
          </p:cNvSpPr>
          <p:nvPr>
            <p:ph type="title"/>
          </p:nvPr>
        </p:nvSpPr>
        <p:spPr/>
        <p:txBody>
          <a:bodyPr/>
          <a:lstStyle/>
          <a:p>
            <a:r>
              <a:rPr lang="en-US" altLang="zh-CN" kern="100" dirty="0" smtClean="0">
                <a:latin typeface="黑体"/>
                <a:cs typeface="Times New Roman"/>
              </a:rPr>
              <a:t>2</a:t>
            </a:r>
            <a:r>
              <a:rPr lang="zh-CN" altLang="zh-CN" kern="100" dirty="0" smtClean="0">
                <a:latin typeface="黑体"/>
                <a:cs typeface="Times New Roman"/>
              </a:rPr>
              <a:t>．海运作业成本的项目构成</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1490661" y="872716"/>
            <a:ext cx="9213851" cy="792088"/>
          </a:xfrm>
        </p:spPr>
        <p:txBody>
          <a:bodyPr>
            <a:normAutofit/>
          </a:bodyPr>
          <a:lstStyle/>
          <a:p>
            <a:pPr indent="215900">
              <a:lnSpc>
                <a:spcPts val="1520"/>
              </a:lnSpc>
              <a:spcAft>
                <a:spcPts val="0"/>
              </a:spcAft>
            </a:pPr>
            <a:r>
              <a:rPr lang="zh-CN" altLang="zh-CN" sz="2800" kern="100" dirty="0" smtClean="0">
                <a:latin typeface="Arial"/>
                <a:ea typeface="方正细黑一简体"/>
                <a:cs typeface="Times New Roman"/>
              </a:rPr>
              <a:t>（</a:t>
            </a:r>
            <a:r>
              <a:rPr lang="en-US" altLang="zh-CN" sz="2800" kern="100" dirty="0" smtClean="0">
                <a:latin typeface="Arial"/>
                <a:ea typeface="方正细黑一简体"/>
                <a:cs typeface="Times New Roman"/>
              </a:rPr>
              <a:t>1</a:t>
            </a:r>
            <a:r>
              <a:rPr lang="zh-CN" altLang="zh-CN" sz="2800" kern="100" dirty="0" smtClean="0">
                <a:latin typeface="Arial"/>
                <a:ea typeface="方正细黑一简体"/>
                <a:cs typeface="Times New Roman"/>
              </a:rPr>
              <a:t>）固定费</a:t>
            </a:r>
            <a:r>
              <a:rPr lang="zh-CN" altLang="en-US" sz="2800" kern="100" dirty="0" smtClean="0">
                <a:latin typeface="Arial"/>
                <a:ea typeface="方正细黑一简体"/>
                <a:cs typeface="Times New Roman"/>
              </a:rPr>
              <a:t>用</a:t>
            </a:r>
            <a:endParaRPr lang="zh-CN" altLang="en-US" sz="2800" dirty="0"/>
          </a:p>
        </p:txBody>
      </p:sp>
      <p:sp>
        <p:nvSpPr>
          <p:cNvPr id="66560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665601" name="Object 1"/>
          <p:cNvGraphicFramePr>
            <a:graphicFrameLocks noChangeAspect="1"/>
          </p:cNvGraphicFramePr>
          <p:nvPr/>
        </p:nvGraphicFramePr>
        <p:xfrm>
          <a:off x="1847528" y="2852936"/>
          <a:ext cx="7668852" cy="1080120"/>
        </p:xfrm>
        <a:graphic>
          <a:graphicData uri="http://schemas.openxmlformats.org/presentationml/2006/ole">
            <mc:AlternateContent xmlns:mc="http://schemas.openxmlformats.org/markup-compatibility/2006">
              <mc:Choice xmlns:v="urn:schemas-microsoft-com:vml" Requires="v">
                <p:oleObj spid="_x0000_s665620" name="Equation" r:id="rId4" imgW="2705100" imgH="381000" progId="Equation.DSMT4">
                  <p:embed/>
                </p:oleObj>
              </mc:Choice>
              <mc:Fallback>
                <p:oleObj name="Equation" r:id="rId4" imgW="2705100" imgH="38100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528" y="2852936"/>
                        <a:ext cx="7668852" cy="1080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endParaRPr lang="zh-CN" altLang="en-US"/>
          </a:p>
        </p:txBody>
      </p:sp>
      <p:pic>
        <p:nvPicPr>
          <p:cNvPr id="5" name="内容占位符 4"/>
          <p:cNvPicPr>
            <a:picLocks noGrp="1" noChangeAspect="1"/>
          </p:cNvPicPr>
          <p:nvPr>
            <p:ph idx="4294967295"/>
          </p:nvPr>
        </p:nvPicPr>
        <p:blipFill>
          <a:blip r:embed="rId2" cstate="print"/>
          <a:stretch>
            <a:fillRect/>
          </a:stretch>
        </p:blipFill>
        <p:spPr>
          <a:xfrm>
            <a:off x="4187788" y="1736812"/>
            <a:ext cx="7485062" cy="4078287"/>
          </a:xfrm>
          <a:prstGeom prst="rect">
            <a:avLst/>
          </a:prstGeom>
        </p:spPr>
      </p:pic>
      <p:sp>
        <p:nvSpPr>
          <p:cNvPr id="544771" name="Rectangle 3"/>
          <p:cNvSpPr>
            <a:spLocks noGrp="1" noChangeArrowheads="1"/>
          </p:cNvSpPr>
          <p:nvPr>
            <p:ph type="body" sz="half" idx="4294967295"/>
          </p:nvPr>
        </p:nvSpPr>
        <p:spPr bwMode="auto">
          <a:xfrm>
            <a:off x="1054956" y="1736725"/>
            <a:ext cx="2844800" cy="3811588"/>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a:normAutofit/>
          </a:bodyPr>
          <a:lstStyle/>
          <a:p>
            <a:pPr>
              <a:buFontTx/>
              <a:buBlip>
                <a:blip r:embed="rId3"/>
              </a:buBlip>
            </a:pPr>
            <a:r>
              <a:rPr lang="zh-CN" altLang="en-US" sz="2800" b="1" dirty="0">
                <a:latin typeface="Times New Roman" panose="02020603050405020304" pitchFamily="18" charset="0"/>
              </a:rPr>
              <a:t>对货物的适应性</a:t>
            </a:r>
            <a:r>
              <a:rPr lang="zh-CN" altLang="en-US" sz="2800" b="1" dirty="0" smtClean="0">
                <a:latin typeface="Times New Roman" panose="02020603050405020304" pitchFamily="18" charset="0"/>
              </a:rPr>
              <a:t>强</a:t>
            </a:r>
          </a:p>
          <a:p>
            <a:pPr lvl="1">
              <a:buFontTx/>
              <a:buBlip>
                <a:blip r:embed="rId4"/>
              </a:buBlip>
            </a:pPr>
            <a:r>
              <a:rPr lang="zh-CN" altLang="en-US" sz="2800" b="1" dirty="0" smtClean="0">
                <a:latin typeface="宋体" pitchFamily="2" charset="-122"/>
                <a:ea typeface="宋体" pitchFamily="2" charset="-122"/>
              </a:rPr>
              <a:t>如专业船舶木材船、油船、液化气船的应运而生。</a:t>
            </a:r>
            <a:endParaRPr lang="en-US" altLang="zh-CN" sz="2800" b="1" dirty="0" smtClean="0">
              <a:latin typeface="宋体" pitchFamily="2" charset="-122"/>
              <a:ea typeface="宋体" pitchFamily="2" charset="-122"/>
            </a:endParaRPr>
          </a:p>
          <a:p>
            <a:pPr lvl="1">
              <a:buFontTx/>
              <a:buBlip>
                <a:blip r:embed="rId4"/>
              </a:buBlip>
            </a:pPr>
            <a:r>
              <a:rPr lang="zh-CN" altLang="en-US" sz="2800" b="1" dirty="0" smtClean="0">
                <a:latin typeface="宋体" pitchFamily="2" charset="-122"/>
                <a:ea typeface="宋体" pitchFamily="2" charset="-122"/>
              </a:rPr>
              <a:t>图为</a:t>
            </a:r>
            <a:r>
              <a:rPr lang="zh-CN" altLang="en-US" sz="2800" dirty="0">
                <a:latin typeface="宋体" pitchFamily="2" charset="-122"/>
                <a:ea typeface="宋体" pitchFamily="2" charset="-122"/>
              </a:rPr>
              <a:t>液化气轮</a:t>
            </a:r>
            <a:endParaRPr lang="zh-CN" altLang="en-US" sz="2800" b="1" dirty="0">
              <a:latin typeface="宋体" pitchFamily="2" charset="-122"/>
              <a:ea typeface="宋体" pitchFamily="2"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zh-CN" b="0" kern="100" dirty="0" smtClean="0">
                <a:latin typeface="Times New Roman"/>
                <a:ea typeface="宋体"/>
                <a:cs typeface="Times New Roman"/>
              </a:rPr>
              <a:t>船舶的燃料消耗虽然也是各个作业过程中的消耗，但各作业过程的消耗情况不同，需要按各作业过程的实际消耗量分别计入各作业过程。</a:t>
            </a:r>
            <a:r>
              <a:rPr lang="zh-CN" altLang="zh-CN" kern="100" dirty="0" smtClean="0">
                <a:latin typeface="Times New Roman"/>
                <a:ea typeface="宋体"/>
                <a:cs typeface="Times New Roman"/>
              </a:rPr>
              <a:t>各作业过程的实际消耗量可由船舶轮机部门提供</a:t>
            </a:r>
            <a:r>
              <a:rPr lang="zh-CN" altLang="zh-CN" b="0" kern="100" dirty="0" smtClean="0">
                <a:latin typeface="Times New Roman"/>
                <a:ea typeface="宋体"/>
                <a:cs typeface="Times New Roman"/>
              </a:rPr>
              <a:t>。</a:t>
            </a:r>
            <a:endParaRPr lang="zh-CN" altLang="en-US" b="0" dirty="0"/>
          </a:p>
        </p:txBody>
      </p:sp>
      <p:sp>
        <p:nvSpPr>
          <p:cNvPr id="2" name="标题 1"/>
          <p:cNvSpPr>
            <a:spLocks noGrp="1"/>
          </p:cNvSpPr>
          <p:nvPr>
            <p:ph type="title"/>
          </p:nvPr>
        </p:nvSpPr>
        <p:spPr/>
        <p:txBody>
          <a:bodyPr/>
          <a:lstStyle/>
          <a:p>
            <a:r>
              <a:rPr lang="zh-CN" altLang="zh-CN" dirty="0" smtClean="0"/>
              <a:t>（</a:t>
            </a:r>
            <a:r>
              <a:rPr lang="en-US" altLang="zh-CN" dirty="0" smtClean="0"/>
              <a:t>2</a:t>
            </a:r>
            <a:r>
              <a:rPr lang="zh-CN" altLang="zh-CN" dirty="0" smtClean="0"/>
              <a:t>）燃料费用</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normAutofit/>
          </a:bodyPr>
          <a:lstStyle/>
          <a:p>
            <a:r>
              <a:rPr lang="zh-CN" altLang="zh-CN" sz="3200" kern="100" dirty="0" smtClean="0">
                <a:cs typeface="Times New Roman"/>
              </a:rPr>
              <a:t>（</a:t>
            </a:r>
            <a:r>
              <a:rPr lang="en-US" altLang="zh-CN" sz="3200" kern="100" dirty="0" smtClean="0"/>
              <a:t>3</a:t>
            </a:r>
            <a:r>
              <a:rPr lang="zh-CN" altLang="zh-CN" sz="3200" kern="100" dirty="0" smtClean="0">
                <a:cs typeface="Times New Roman"/>
              </a:rPr>
              <a:t>）港口费用</a:t>
            </a:r>
            <a:endParaRPr lang="zh-CN" altLang="en-US" sz="3200" dirty="0"/>
          </a:p>
        </p:txBody>
      </p:sp>
      <p:sp>
        <p:nvSpPr>
          <p:cNvPr id="70451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04513" name="Object 1"/>
          <p:cNvGraphicFramePr>
            <a:graphicFrameLocks noChangeAspect="1"/>
          </p:cNvGraphicFramePr>
          <p:nvPr>
            <p:extLst>
              <p:ext uri="{D42A27DB-BD31-4B8C-83A1-F6EECF244321}">
                <p14:modId xmlns:p14="http://schemas.microsoft.com/office/powerpoint/2010/main" val="3498120233"/>
              </p:ext>
            </p:extLst>
          </p:nvPr>
        </p:nvGraphicFramePr>
        <p:xfrm>
          <a:off x="958850" y="3054350"/>
          <a:ext cx="10275888" cy="857250"/>
        </p:xfrm>
        <a:graphic>
          <a:graphicData uri="http://schemas.openxmlformats.org/presentationml/2006/ole">
            <mc:AlternateContent xmlns:mc="http://schemas.openxmlformats.org/markup-compatibility/2006">
              <mc:Choice xmlns:v="urn:schemas-microsoft-com:vml" Requires="v">
                <p:oleObj spid="_x0000_s704533" name="Equation" r:id="rId3" imgW="4724280" imgH="393480" progId="Equation.DSMT4">
                  <p:embed/>
                </p:oleObj>
              </mc:Choice>
              <mc:Fallback>
                <p:oleObj name="Equation" r:id="rId3" imgW="4724280" imgH="39348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850" y="3054350"/>
                        <a:ext cx="10275888" cy="85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zh-CN" b="0" kern="100" dirty="0" smtClean="0">
                <a:latin typeface="Times New Roman"/>
                <a:ea typeface="宋体"/>
              </a:rPr>
              <a:t>将各作业成本分别</a:t>
            </a:r>
            <a:r>
              <a:rPr lang="zh-CN" altLang="zh-CN" kern="100" dirty="0" smtClean="0">
                <a:latin typeface="Times New Roman"/>
                <a:ea typeface="宋体"/>
              </a:rPr>
              <a:t>除以周转量</a:t>
            </a:r>
            <a:r>
              <a:rPr lang="zh-CN" altLang="zh-CN" b="0" kern="100" dirty="0" smtClean="0">
                <a:latin typeface="Times New Roman"/>
                <a:ea typeface="宋体"/>
              </a:rPr>
              <a:t>即为海运单位成本各作业费用。计算海运单位成本各类作业费用，可以分船计算、分船型计算，也可按全企业船舶计算。</a:t>
            </a:r>
            <a:endParaRPr lang="zh-CN" altLang="en-US" b="0" dirty="0"/>
          </a:p>
        </p:txBody>
      </p:sp>
      <p:sp>
        <p:nvSpPr>
          <p:cNvPr id="2" name="标题 1"/>
          <p:cNvSpPr>
            <a:spLocks noGrp="1"/>
          </p:cNvSpPr>
          <p:nvPr>
            <p:ph type="title"/>
          </p:nvPr>
        </p:nvSpPr>
        <p:spPr/>
        <p:txBody>
          <a:bodyPr/>
          <a:lstStyle/>
          <a:p>
            <a:r>
              <a:rPr lang="en-US" altLang="zh-CN" kern="100" dirty="0" smtClean="0">
                <a:latin typeface="黑体"/>
                <a:cs typeface="Times New Roman"/>
              </a:rPr>
              <a:t>3</a:t>
            </a:r>
            <a:r>
              <a:rPr lang="zh-CN" altLang="zh-CN" kern="100" dirty="0" smtClean="0">
                <a:latin typeface="黑体"/>
                <a:cs typeface="Times New Roman"/>
              </a:rPr>
              <a:t>．海运单位成本作业费用计算式</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normAutofit/>
          </a:bodyPr>
          <a:lstStyle/>
          <a:p>
            <a:r>
              <a:rPr lang="zh-CN" altLang="zh-CN" sz="3200" kern="100" dirty="0" smtClean="0">
                <a:latin typeface="Arial"/>
                <a:ea typeface="方正细黑一简体"/>
                <a:cs typeface="Times New Roman"/>
              </a:rPr>
              <a:t>（</a:t>
            </a:r>
            <a:r>
              <a:rPr lang="en-US" altLang="zh-CN" sz="3200" kern="100" dirty="0" smtClean="0">
                <a:latin typeface="Arial"/>
                <a:ea typeface="方正细黑一简体"/>
                <a:cs typeface="Times New Roman"/>
              </a:rPr>
              <a:t>1</a:t>
            </a:r>
            <a:r>
              <a:rPr lang="zh-CN" altLang="zh-CN" sz="3200" kern="100" dirty="0" smtClean="0">
                <a:latin typeface="Arial"/>
                <a:ea typeface="方正细黑一简体"/>
                <a:cs typeface="Times New Roman"/>
              </a:rPr>
              <a:t>）单位成本航行作业费用</a:t>
            </a:r>
            <a:endParaRPr lang="zh-CN" altLang="en-US" sz="3200" dirty="0"/>
          </a:p>
        </p:txBody>
      </p:sp>
      <p:pic>
        <p:nvPicPr>
          <p:cNvPr id="70758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74431" y="2528900"/>
            <a:ext cx="10243138" cy="2811208"/>
          </a:xfrm>
          <a:prstGeom prst="rect">
            <a:avLst/>
          </a:prstGeom>
          <a:noFill/>
          <a:ln w="9525">
            <a:noFill/>
            <a:miter lim="800000"/>
            <a:headEnd/>
            <a:tailEnd/>
          </a:ln>
        </p:spPr>
      </p:pic>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11424" y="2665336"/>
            <a:ext cx="10369152" cy="2455852"/>
          </a:xfrm>
          <a:prstGeom prst="rect">
            <a:avLst/>
          </a:prstGeom>
          <a:noFill/>
          <a:ln w="9525">
            <a:noFill/>
            <a:miter lim="800000"/>
            <a:headEnd/>
            <a:tailEnd/>
          </a:ln>
        </p:spPr>
      </p:pic>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63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47428" y="2032044"/>
            <a:ext cx="10297144" cy="3089143"/>
          </a:xfrm>
          <a:prstGeom prst="rect">
            <a:avLst/>
          </a:prstGeom>
          <a:noFill/>
          <a:ln w="9525">
            <a:noFill/>
            <a:miter lim="800000"/>
            <a:headEnd/>
            <a:tailEnd/>
          </a:ln>
        </p:spPr>
      </p:pic>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b="0" kern="100" dirty="0" smtClean="0">
                <a:latin typeface="Times New Roman"/>
                <a:ea typeface="宋体"/>
              </a:rPr>
              <a:t>由于海运成本分析的需要，对于海运单位成本中的不同作业费用，还要进一步转换为</a:t>
            </a:r>
            <a:r>
              <a:rPr lang="zh-CN" altLang="zh-CN" kern="100" dirty="0" smtClean="0">
                <a:latin typeface="Times New Roman"/>
                <a:ea typeface="宋体"/>
              </a:rPr>
              <a:t>各类作业的单位成本</a:t>
            </a:r>
            <a:r>
              <a:rPr lang="zh-CN" altLang="zh-CN" b="0" kern="100" dirty="0" smtClean="0">
                <a:latin typeface="Times New Roman"/>
                <a:ea typeface="宋体"/>
              </a:rPr>
              <a:t>，也就是要明确海运单位成本中的各个作业费用（</a:t>
            </a:r>
            <a:r>
              <a:rPr lang="en-US" altLang="zh-CN" b="0" i="1" kern="100" dirty="0" smtClean="0">
                <a:latin typeface="Times New Roman"/>
                <a:ea typeface="宋体"/>
              </a:rPr>
              <a:t>C</a:t>
            </a:r>
            <a:r>
              <a:rPr lang="en-US" altLang="zh-CN" b="0" kern="100" baseline="-25000" dirty="0" smtClean="0">
                <a:latin typeface="Times New Roman"/>
                <a:ea typeface="宋体"/>
              </a:rPr>
              <a:t>h</a:t>
            </a:r>
            <a:r>
              <a:rPr lang="zh-CN" altLang="zh-CN" b="0" kern="100" dirty="0" smtClean="0">
                <a:latin typeface="Times New Roman"/>
                <a:ea typeface="宋体"/>
              </a:rPr>
              <a:t>、</a:t>
            </a:r>
            <a:r>
              <a:rPr lang="en-US" altLang="zh-CN" b="0" i="1" kern="100" dirty="0" err="1" smtClean="0">
                <a:latin typeface="Times New Roman"/>
                <a:ea typeface="宋体"/>
              </a:rPr>
              <a:t>C</a:t>
            </a:r>
            <a:r>
              <a:rPr lang="en-US" altLang="zh-CN" b="0" kern="100" baseline="-25000" dirty="0" err="1" smtClean="0">
                <a:latin typeface="Times New Roman"/>
                <a:ea typeface="宋体"/>
              </a:rPr>
              <a:t>z</a:t>
            </a:r>
            <a:r>
              <a:rPr lang="zh-CN" altLang="zh-CN" b="0" kern="100" dirty="0" smtClean="0">
                <a:latin typeface="Times New Roman"/>
                <a:ea typeface="宋体"/>
              </a:rPr>
              <a:t>、</a:t>
            </a:r>
            <a:r>
              <a:rPr lang="en-US" altLang="zh-CN" b="0" i="1" kern="100" dirty="0" smtClean="0">
                <a:latin typeface="Times New Roman"/>
                <a:ea typeface="宋体"/>
              </a:rPr>
              <a:t>C</a:t>
            </a:r>
            <a:r>
              <a:rPr lang="en-US" altLang="zh-CN" b="0" kern="100" baseline="-25000" dirty="0" smtClean="0">
                <a:latin typeface="Times New Roman"/>
                <a:ea typeface="宋体"/>
              </a:rPr>
              <a:t>t</a:t>
            </a:r>
            <a:r>
              <a:rPr lang="zh-CN" altLang="zh-CN" b="0" kern="100" dirty="0" smtClean="0">
                <a:latin typeface="Times New Roman"/>
                <a:ea typeface="宋体"/>
              </a:rPr>
              <a:t>）与其作业单位成本</a:t>
            </a:r>
            <a:r>
              <a:rPr lang="en-US" altLang="zh-CN" b="0" kern="100" dirty="0" smtClean="0">
                <a:latin typeface="Times New Roman"/>
                <a:ea typeface="宋体"/>
              </a:rPr>
              <a:t>(</a:t>
            </a:r>
            <a:r>
              <a:rPr lang="en-US" altLang="zh-CN" b="0" i="1" kern="100" dirty="0" err="1" smtClean="0">
                <a:latin typeface="Times New Roman"/>
                <a:ea typeface="宋体"/>
              </a:rPr>
              <a:t>V</a:t>
            </a:r>
            <a:r>
              <a:rPr lang="en-US" altLang="zh-CN" b="0" kern="100" baseline="-25000" dirty="0" err="1" smtClean="0">
                <a:latin typeface="Times New Roman"/>
                <a:ea typeface="宋体"/>
              </a:rPr>
              <a:t>h</a:t>
            </a:r>
            <a:r>
              <a:rPr lang="zh-CN" altLang="zh-CN" b="0" kern="100" dirty="0" smtClean="0">
                <a:latin typeface="Times New Roman"/>
                <a:ea typeface="宋体"/>
              </a:rPr>
              <a:t>、</a:t>
            </a:r>
            <a:r>
              <a:rPr lang="en-US" altLang="zh-CN" b="0" i="1" kern="100" dirty="0" err="1" smtClean="0">
                <a:latin typeface="Times New Roman"/>
                <a:ea typeface="宋体"/>
              </a:rPr>
              <a:t>V</a:t>
            </a:r>
            <a:r>
              <a:rPr lang="en-US" altLang="zh-CN" b="0" kern="100" baseline="-25000" dirty="0" err="1" smtClean="0">
                <a:latin typeface="Times New Roman"/>
                <a:ea typeface="宋体"/>
              </a:rPr>
              <a:t>z</a:t>
            </a:r>
            <a:r>
              <a:rPr lang="zh-CN" altLang="zh-CN" b="0" kern="100" dirty="0" smtClean="0">
                <a:latin typeface="Times New Roman"/>
                <a:ea typeface="宋体"/>
              </a:rPr>
              <a:t>、</a:t>
            </a:r>
            <a:r>
              <a:rPr lang="en-US" altLang="zh-CN" b="0" i="1" kern="100" dirty="0" err="1" smtClean="0">
                <a:latin typeface="Times New Roman"/>
                <a:ea typeface="宋体"/>
              </a:rPr>
              <a:t>V</a:t>
            </a:r>
            <a:r>
              <a:rPr lang="en-US" altLang="zh-CN" b="0" kern="100" baseline="-25000" dirty="0" err="1" smtClean="0">
                <a:latin typeface="Times New Roman"/>
                <a:ea typeface="宋体"/>
              </a:rPr>
              <a:t>t</a:t>
            </a:r>
            <a:r>
              <a:rPr lang="en-US" altLang="zh-CN" b="0" kern="100" dirty="0" smtClean="0">
                <a:latin typeface="Times New Roman"/>
                <a:ea typeface="宋体"/>
              </a:rPr>
              <a:t>)</a:t>
            </a:r>
            <a:r>
              <a:rPr lang="zh-CN" altLang="zh-CN" b="0" kern="100" dirty="0" smtClean="0">
                <a:latin typeface="Times New Roman"/>
                <a:ea typeface="宋体"/>
              </a:rPr>
              <a:t>的关系。</a:t>
            </a:r>
            <a:endParaRPr lang="zh-CN" altLang="en-US" b="0" dirty="0"/>
          </a:p>
        </p:txBody>
      </p:sp>
      <p:sp>
        <p:nvSpPr>
          <p:cNvPr id="3" name="标题 2"/>
          <p:cNvSpPr>
            <a:spLocks noGrp="1"/>
          </p:cNvSpPr>
          <p:nvPr>
            <p:ph type="title"/>
          </p:nvPr>
        </p:nvSpPr>
        <p:spPr/>
        <p:txBody>
          <a:bodyPr/>
          <a:lstStyle/>
          <a:p>
            <a:r>
              <a:rPr lang="en-US" altLang="zh-CN" kern="100" dirty="0" smtClean="0">
                <a:latin typeface="黑体"/>
                <a:cs typeface="Times New Roman"/>
              </a:rPr>
              <a:t>4</a:t>
            </a:r>
            <a:r>
              <a:rPr lang="zh-CN" altLang="zh-CN" kern="100" dirty="0" smtClean="0">
                <a:latin typeface="黑体"/>
                <a:cs typeface="Times New Roman"/>
              </a:rPr>
              <a:t>．海运作业单位成本的计算</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kern="100" dirty="0" smtClean="0">
                <a:latin typeface="Times New Roman"/>
                <a:ea typeface="宋体"/>
              </a:rPr>
              <a:t>将式（</a:t>
            </a:r>
            <a:r>
              <a:rPr lang="en-US" altLang="zh-CN" kern="100" dirty="0" smtClean="0">
                <a:latin typeface="Times New Roman"/>
                <a:ea typeface="宋体"/>
              </a:rPr>
              <a:t>8</a:t>
            </a:r>
            <a:r>
              <a:rPr lang="en-US" altLang="zh-CN" kern="100" dirty="0" smtClean="0">
                <a:latin typeface="黑体"/>
                <a:ea typeface="宋体"/>
              </a:rPr>
              <a:t>-</a:t>
            </a:r>
            <a:r>
              <a:rPr lang="en-US" altLang="zh-CN" kern="100" dirty="0" smtClean="0">
                <a:latin typeface="Times New Roman"/>
                <a:ea typeface="宋体"/>
              </a:rPr>
              <a:t>2</a:t>
            </a:r>
            <a:r>
              <a:rPr lang="zh-CN" altLang="zh-CN" kern="100" dirty="0" smtClean="0">
                <a:latin typeface="Times New Roman"/>
                <a:ea typeface="宋体"/>
              </a:rPr>
              <a:t>）、式（</a:t>
            </a:r>
            <a:r>
              <a:rPr lang="en-US" altLang="zh-CN" kern="100" dirty="0" smtClean="0">
                <a:latin typeface="Times New Roman"/>
                <a:ea typeface="宋体"/>
              </a:rPr>
              <a:t>8</a:t>
            </a:r>
            <a:r>
              <a:rPr lang="en-US" altLang="zh-CN" kern="100" dirty="0" smtClean="0">
                <a:latin typeface="黑体"/>
                <a:ea typeface="宋体"/>
              </a:rPr>
              <a:t>-</a:t>
            </a:r>
            <a:r>
              <a:rPr lang="en-US" altLang="zh-CN" kern="100" dirty="0" smtClean="0">
                <a:latin typeface="Times New Roman"/>
                <a:ea typeface="宋体"/>
              </a:rPr>
              <a:t>3</a:t>
            </a:r>
            <a:r>
              <a:rPr lang="zh-CN" altLang="zh-CN" kern="100" dirty="0" smtClean="0">
                <a:latin typeface="Times New Roman"/>
                <a:ea typeface="宋体"/>
              </a:rPr>
              <a:t>）、式（</a:t>
            </a:r>
            <a:r>
              <a:rPr lang="en-US" altLang="zh-CN" kern="100" dirty="0" smtClean="0">
                <a:latin typeface="Times New Roman"/>
                <a:ea typeface="宋体"/>
              </a:rPr>
              <a:t>8</a:t>
            </a:r>
            <a:r>
              <a:rPr lang="en-US" altLang="zh-CN" kern="100" dirty="0" smtClean="0">
                <a:latin typeface="黑体"/>
                <a:ea typeface="宋体"/>
              </a:rPr>
              <a:t>-</a:t>
            </a:r>
            <a:r>
              <a:rPr lang="en-US" altLang="zh-CN" kern="100" dirty="0" smtClean="0">
                <a:latin typeface="Times New Roman"/>
                <a:ea typeface="宋体"/>
              </a:rPr>
              <a:t>4</a:t>
            </a:r>
            <a:r>
              <a:rPr lang="zh-CN" altLang="zh-CN" kern="100" dirty="0" smtClean="0">
                <a:latin typeface="Times New Roman"/>
                <a:ea typeface="宋体"/>
              </a:rPr>
              <a:t>）中的分母周转量，分别除以与其相关的效率指标即为海运各作业的单位成本。计算海运各类作业单位成本，可以分船计算、分船型计算，也可按全企业船舶计算。</a:t>
            </a:r>
            <a:endParaRPr lang="zh-CN" altLang="en-US" dirty="0"/>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47428" y="1952836"/>
            <a:ext cx="9037004" cy="3821015"/>
          </a:xfrm>
          <a:prstGeom prst="rect">
            <a:avLst/>
          </a:prstGeom>
          <a:noFill/>
          <a:ln w="9525">
            <a:noFill/>
            <a:miter lim="800000"/>
            <a:headEnd/>
            <a:tailEnd/>
          </a:ln>
        </p:spPr>
      </p:pic>
      <p:sp>
        <p:nvSpPr>
          <p:cNvPr id="5"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2"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73442" y="2274553"/>
            <a:ext cx="10045116" cy="3098663"/>
          </a:xfrm>
          <a:prstGeom prst="rect">
            <a:avLst/>
          </a:prstGeom>
          <a:noFill/>
          <a:ln w="9525">
            <a:noFill/>
            <a:miter lim="800000"/>
            <a:headEnd/>
            <a:tailEnd/>
          </a:ln>
        </p:spPr>
      </p:pic>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pic>
        <p:nvPicPr>
          <p:cNvPr id="6" name="内容占位符 5"/>
          <p:cNvPicPr>
            <a:picLocks noGrp="1" noChangeAspect="1"/>
          </p:cNvPicPr>
          <p:nvPr>
            <p:ph idx="4294967295"/>
          </p:nvPr>
        </p:nvPicPr>
        <p:blipFill>
          <a:blip r:embed="rId3" cstate="print"/>
          <a:stretch>
            <a:fillRect/>
          </a:stretch>
        </p:blipFill>
        <p:spPr>
          <a:xfrm>
            <a:off x="3647728" y="1774825"/>
            <a:ext cx="7485062" cy="3994150"/>
          </a:xfrm>
          <a:prstGeom prst="rect">
            <a:avLst/>
          </a:prstGeom>
        </p:spPr>
      </p:pic>
      <p:sp>
        <p:nvSpPr>
          <p:cNvPr id="545795" name="Rectangle 3"/>
          <p:cNvSpPr>
            <a:spLocks noGrp="1" noChangeArrowheads="1"/>
          </p:cNvSpPr>
          <p:nvPr>
            <p:ph type="body" sz="half" idx="4294967295"/>
          </p:nvPr>
        </p:nvSpPr>
        <p:spPr bwMode="auto">
          <a:xfrm>
            <a:off x="854807" y="1736725"/>
            <a:ext cx="2828925" cy="3811588"/>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a:normAutofit/>
          </a:bodyPr>
          <a:lstStyle/>
          <a:p>
            <a:pPr marL="609600" indent="-609600">
              <a:buBlip>
                <a:blip r:embed="rId4"/>
              </a:buBlip>
            </a:pPr>
            <a:r>
              <a:rPr lang="zh-CN" altLang="en-US" b="1" dirty="0">
                <a:latin typeface="Times New Roman" panose="02020603050405020304" pitchFamily="18" charset="0"/>
              </a:rPr>
              <a:t>速度慢</a:t>
            </a:r>
          </a:p>
          <a:p>
            <a:pPr marL="0" lvl="1" indent="0">
              <a:spcAft>
                <a:spcPts val="0"/>
              </a:spcAft>
            </a:pPr>
            <a:r>
              <a:rPr lang="zh-CN" altLang="en-US" sz="2400" b="1" dirty="0">
                <a:latin typeface="宋体" pitchFamily="2" charset="-122"/>
                <a:ea typeface="宋体" pitchFamily="2" charset="-122"/>
              </a:rPr>
              <a:t>中远的船队航速一般</a:t>
            </a:r>
            <a:r>
              <a:rPr lang="en-US" altLang="zh-CN" sz="2400" b="1" dirty="0">
                <a:latin typeface="宋体" pitchFamily="2" charset="-122"/>
                <a:ea typeface="宋体" pitchFamily="2" charset="-122"/>
              </a:rPr>
              <a:t>10</a:t>
            </a:r>
            <a:r>
              <a:rPr lang="zh-CN" altLang="en-US" sz="2400" b="1" dirty="0">
                <a:latin typeface="宋体" pitchFamily="2" charset="-122"/>
                <a:ea typeface="宋体" pitchFamily="2" charset="-122"/>
              </a:rPr>
              <a:t>节－</a:t>
            </a:r>
            <a:r>
              <a:rPr lang="en-US" altLang="zh-CN" sz="2400" b="1" dirty="0">
                <a:latin typeface="宋体" pitchFamily="2" charset="-122"/>
                <a:ea typeface="宋体" pitchFamily="2" charset="-122"/>
              </a:rPr>
              <a:t>27</a:t>
            </a:r>
            <a:r>
              <a:rPr lang="zh-CN" altLang="en-US" sz="2400" b="1" dirty="0">
                <a:latin typeface="宋体" pitchFamily="2" charset="-122"/>
                <a:ea typeface="宋体" pitchFamily="2" charset="-122"/>
              </a:rPr>
              <a:t>节</a:t>
            </a:r>
          </a:p>
          <a:p>
            <a:pPr marL="0" lvl="1" indent="0">
              <a:spcAft>
                <a:spcPts val="0"/>
              </a:spcAft>
            </a:pPr>
            <a:r>
              <a:rPr lang="en-US" altLang="zh-CN" sz="2400" b="1" dirty="0">
                <a:latin typeface="宋体" pitchFamily="2" charset="-122"/>
                <a:ea typeface="宋体" pitchFamily="2" charset="-122"/>
              </a:rPr>
              <a:t>1</a:t>
            </a:r>
            <a:r>
              <a:rPr lang="zh-CN" altLang="en-US" sz="2400" b="1" dirty="0">
                <a:latin typeface="宋体" pitchFamily="2" charset="-122"/>
                <a:ea typeface="宋体" pitchFamily="2" charset="-122"/>
              </a:rPr>
              <a:t>节＝</a:t>
            </a:r>
            <a:r>
              <a:rPr lang="en-US" altLang="zh-CN" sz="2400" b="1" dirty="0">
                <a:latin typeface="宋体" pitchFamily="2" charset="-122"/>
                <a:ea typeface="宋体" pitchFamily="2" charset="-122"/>
              </a:rPr>
              <a:t>1.852</a:t>
            </a:r>
            <a:r>
              <a:rPr lang="zh-CN" altLang="en-US" sz="2400" b="1" dirty="0">
                <a:latin typeface="宋体" pitchFamily="2" charset="-122"/>
                <a:ea typeface="宋体" pitchFamily="2" charset="-122"/>
              </a:rPr>
              <a:t>公里／每小时</a:t>
            </a:r>
          </a:p>
          <a:p>
            <a:pPr marL="0" lvl="1" indent="0">
              <a:spcAft>
                <a:spcPts val="0"/>
              </a:spcAft>
            </a:pPr>
            <a:r>
              <a:rPr lang="en-US" altLang="zh-CN" sz="2400" b="1" dirty="0">
                <a:latin typeface="宋体" pitchFamily="2" charset="-122"/>
                <a:ea typeface="宋体" pitchFamily="2" charset="-122"/>
              </a:rPr>
              <a:t>1</a:t>
            </a:r>
            <a:r>
              <a:rPr lang="zh-CN" altLang="en-US" sz="2400" b="1" dirty="0">
                <a:latin typeface="宋体" pitchFamily="2" charset="-122"/>
                <a:ea typeface="宋体" pitchFamily="2" charset="-122"/>
              </a:rPr>
              <a:t>节＝</a:t>
            </a:r>
            <a:r>
              <a:rPr lang="en-US" altLang="zh-CN" sz="2400" b="1" dirty="0">
                <a:latin typeface="宋体" pitchFamily="2" charset="-122"/>
                <a:ea typeface="宋体" pitchFamily="2" charset="-122"/>
              </a:rPr>
              <a:t>1</a:t>
            </a:r>
            <a:r>
              <a:rPr lang="zh-CN" altLang="en-US" sz="2400" b="1" dirty="0">
                <a:latin typeface="宋体" pitchFamily="2" charset="-122"/>
                <a:ea typeface="宋体" pitchFamily="2" charset="-122"/>
              </a:rPr>
              <a:t>海里／每小时</a:t>
            </a:r>
          </a:p>
          <a:p>
            <a:pPr marL="0" lvl="1" indent="0">
              <a:spcAft>
                <a:spcPts val="0"/>
              </a:spcAft>
            </a:pPr>
            <a:r>
              <a:rPr lang="en-US" altLang="zh-CN" sz="2400" b="1" dirty="0">
                <a:latin typeface="宋体" pitchFamily="2" charset="-122"/>
                <a:ea typeface="宋体" pitchFamily="2" charset="-122"/>
              </a:rPr>
              <a:t>1</a:t>
            </a:r>
            <a:r>
              <a:rPr lang="zh-CN" altLang="en-US" sz="2400" b="1" dirty="0">
                <a:latin typeface="宋体" pitchFamily="2" charset="-122"/>
                <a:ea typeface="宋体" pitchFamily="2" charset="-122"/>
              </a:rPr>
              <a:t>海里＝</a:t>
            </a:r>
            <a:r>
              <a:rPr lang="en-US" altLang="zh-CN" sz="2400" b="1" dirty="0">
                <a:latin typeface="宋体" pitchFamily="2" charset="-122"/>
                <a:ea typeface="宋体" pitchFamily="2" charset="-122"/>
              </a:rPr>
              <a:t>1.852</a:t>
            </a:r>
            <a:r>
              <a:rPr lang="zh-CN" altLang="en-US" sz="2400" b="1" dirty="0">
                <a:latin typeface="宋体" pitchFamily="2" charset="-122"/>
                <a:ea typeface="宋体" pitchFamily="2" charset="-122"/>
              </a:rPr>
              <a:t>公里</a:t>
            </a:r>
            <a:endParaRPr lang="zh-CN" altLang="en-US" sz="2000" b="1" dirty="0">
              <a:latin typeface="宋体" pitchFamily="2" charset="-122"/>
              <a:ea typeface="宋体" pitchFamily="2" charset="-12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3492" y="2024844"/>
            <a:ext cx="7850052" cy="2520280"/>
          </a:xfrm>
          <a:prstGeom prst="rect">
            <a:avLst/>
          </a:prstGeom>
          <a:noFill/>
          <a:ln w="9525">
            <a:noFill/>
            <a:miter lim="800000"/>
            <a:headEnd/>
            <a:tailEnd/>
          </a:ln>
        </p:spPr>
      </p:pic>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zh-CN" kern="100" dirty="0" smtClean="0"/>
              <a:t>图</a:t>
            </a:r>
            <a:r>
              <a:rPr lang="en-US" altLang="zh-CN" kern="100" dirty="0" smtClean="0"/>
              <a:t>8-7  </a:t>
            </a:r>
            <a:r>
              <a:rPr lang="zh-CN" altLang="zh-CN" kern="100" dirty="0" smtClean="0"/>
              <a:t>海运作业成本归集与计算图示</a:t>
            </a:r>
            <a:endParaRPr lang="zh-CN" altLang="en-US" dirty="0"/>
          </a:p>
        </p:txBody>
      </p:sp>
      <p:pic>
        <p:nvPicPr>
          <p:cNvPr id="6" name="图片 10" descr="图8-7"/>
          <p:cNvPicPr>
            <a:picLocks noGrp="1" noChangeAspect="1" noChangeArrowheads="1"/>
          </p:cNvPicPr>
          <p:nvPr>
            <p:ph idx="1"/>
          </p:nvPr>
        </p:nvPicPr>
        <p:blipFill>
          <a:blip r:embed="rId2" cstate="print"/>
          <a:srcRect/>
          <a:stretch>
            <a:fillRect/>
          </a:stretch>
        </p:blipFill>
        <p:spPr bwMode="auto">
          <a:xfrm>
            <a:off x="852271" y="1628801"/>
            <a:ext cx="9435263" cy="4032448"/>
          </a:xfrm>
          <a:prstGeom prst="rect">
            <a:avLst/>
          </a:prstGeom>
          <a:noFill/>
          <a:ln w="9525">
            <a:noFill/>
            <a:miter lim="800000"/>
            <a:headEnd/>
            <a:tailEnd/>
          </a:ln>
        </p:spPr>
      </p:pic>
      <p:sp>
        <p:nvSpPr>
          <p:cNvPr id="5"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indent="269875">
              <a:spcBef>
                <a:spcPts val="300"/>
              </a:spcBef>
              <a:spcAft>
                <a:spcPts val="0"/>
              </a:spcAft>
            </a:pPr>
            <a:r>
              <a:rPr lang="en-US" altLang="zh-CN" kern="100" dirty="0" smtClean="0">
                <a:latin typeface="宋体" pitchFamily="2" charset="-122"/>
                <a:ea typeface="宋体" pitchFamily="2" charset="-122"/>
                <a:cs typeface="Times New Roman"/>
              </a:rPr>
              <a:t>5</a:t>
            </a:r>
            <a:r>
              <a:rPr lang="zh-CN" altLang="zh-CN" kern="100" dirty="0" smtClean="0">
                <a:latin typeface="宋体" pitchFamily="2" charset="-122"/>
                <a:ea typeface="宋体" pitchFamily="2" charset="-122"/>
                <a:cs typeface="Times New Roman"/>
              </a:rPr>
              <a:t>．海运作业单位成本计算示例</a:t>
            </a:r>
            <a:r>
              <a:rPr lang="zh-CN" altLang="zh-CN" kern="100" dirty="0" smtClean="0">
                <a:cs typeface="Times New Roman"/>
              </a:rPr>
              <a:t/>
            </a:r>
            <a:br>
              <a:rPr lang="zh-CN" altLang="zh-CN" kern="100" dirty="0" smtClean="0">
                <a:cs typeface="Times New Roman"/>
              </a:rPr>
            </a:br>
            <a:r>
              <a:rPr lang="zh-CN" altLang="zh-CN" kern="100" dirty="0" smtClean="0"/>
              <a:t>海韵船公司对所属甲船的第六航次（已完）成本，按其项目逐项确认其费用类别的归属，并按费用类别进行归集。见表</a:t>
            </a:r>
            <a:r>
              <a:rPr lang="en-US" altLang="zh-CN" kern="100" dirty="0" smtClean="0"/>
              <a:t>8-7</a:t>
            </a:r>
            <a:r>
              <a:rPr lang="zh-CN" altLang="zh-CN" kern="100" dirty="0" smtClean="0"/>
              <a:t>。</a:t>
            </a:r>
            <a:br>
              <a:rPr lang="zh-CN" altLang="zh-CN" kern="100" dirty="0" smtClean="0"/>
            </a:br>
            <a:endParaRPr lang="zh-CN" altLang="en-US" dirty="0"/>
          </a:p>
        </p:txBody>
      </p:sp>
      <p:sp>
        <p:nvSpPr>
          <p:cNvPr id="3"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35460" y="1664804"/>
            <a:ext cx="9721080" cy="4068452"/>
          </a:xfrm>
          <a:prstGeom prst="rect">
            <a:avLst/>
          </a:prstGeom>
          <a:noFill/>
          <a:ln w="9525">
            <a:noFill/>
            <a:miter lim="800000"/>
            <a:headEnd/>
            <a:tailEnd/>
          </a:ln>
        </p:spPr>
      </p:pic>
      <p:sp>
        <p:nvSpPr>
          <p:cNvPr id="3"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9"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09446" y="1556792"/>
            <a:ext cx="9973108" cy="4104456"/>
          </a:xfrm>
          <a:prstGeom prst="rect">
            <a:avLst/>
          </a:prstGeom>
          <a:noFill/>
          <a:ln w="9525">
            <a:noFill/>
            <a:miter lim="800000"/>
            <a:headEnd/>
            <a:tailEnd/>
          </a:ln>
        </p:spPr>
      </p:pic>
      <p:sp>
        <p:nvSpPr>
          <p:cNvPr id="3"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zh-CN" sz="1400" b="1" dirty="0" smtClean="0">
                <a:effectLst>
                  <a:glow rad="228600">
                    <a:schemeClr val="bg1">
                      <a:alpha val="40000"/>
                    </a:schemeClr>
                  </a:glow>
                </a:effectLst>
                <a:latin typeface="宋体" panose="02010600030101010101" pitchFamily="2" charset="-122"/>
              </a:rPr>
              <a:t>第六节海运成本计算</a:t>
            </a:r>
            <a:endParaRPr lang="zh-CN" altLang="en-US" sz="1400" b="1" dirty="0" smtClean="0">
              <a:effectLst>
                <a:glow rad="228600">
                  <a:schemeClr val="bg1">
                    <a:alpha val="40000"/>
                  </a:schemeClr>
                </a:glow>
              </a:effectLst>
              <a:latin typeface="宋体" panose="02010600030101010101" pitchFamily="2" charset="-122"/>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p:txBody>
          <a:bodyPr/>
          <a:lstStyle/>
          <a:p>
            <a:r>
              <a:rPr lang="zh-CN" altLang="en-US" b="1" dirty="0">
                <a:latin typeface="宋体" panose="02010600030101010101" pitchFamily="2" charset="-122"/>
              </a:rPr>
              <a:t>第七节  海运</a:t>
            </a:r>
            <a:r>
              <a:rPr lang="zh-CN" altLang="en-US" b="1" dirty="0" smtClean="0">
                <a:latin typeface="宋体" panose="02010600030101010101" pitchFamily="2" charset="-122"/>
              </a:rPr>
              <a:t>成本分析</a:t>
            </a:r>
            <a:endParaRPr lang="zh-CN" altLang="en-US" b="1" dirty="0">
              <a:latin typeface="宋体" panose="02010600030101010101" pitchFamily="2" charset="-122"/>
            </a:endParaRPr>
          </a:p>
        </p:txBody>
      </p:sp>
      <p:graphicFrame>
        <p:nvGraphicFramePr>
          <p:cNvPr id="3" name="内容占位符 2"/>
          <p:cNvGraphicFramePr>
            <a:graphicFrameLocks noGrp="1"/>
          </p:cNvGraphicFramePr>
          <p:nvPr>
            <p:ph idx="4294967295"/>
            <p:extLst>
              <p:ext uri="{D42A27DB-BD31-4B8C-83A1-F6EECF244321}">
                <p14:modId xmlns:p14="http://schemas.microsoft.com/office/powerpoint/2010/main" val="1500244897"/>
              </p:ext>
            </p:extLst>
          </p:nvPr>
        </p:nvGraphicFramePr>
        <p:xfrm>
          <a:off x="946150" y="2168860"/>
          <a:ext cx="10334625" cy="3276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本框 3"/>
          <p:cNvSpPr txBox="1"/>
          <p:nvPr/>
        </p:nvSpPr>
        <p:spPr>
          <a:xfrm>
            <a:off x="11324" y="351384"/>
            <a:ext cx="2249334"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solidFill>
            <a:schemeClr val="bg2">
              <a:lumMod val="95000"/>
            </a:schemeClr>
          </a:solidFill>
          <a:ln>
            <a:solidFill>
              <a:schemeClr val="tx2">
                <a:lumMod val="50000"/>
              </a:schemeClr>
            </a:solidFill>
          </a:ln>
          <a:effectLst>
            <a:outerShdw blurRad="149987" dist="250190" dir="8460000" algn="ctr">
              <a:srgbClr val="000000">
                <a:alpha val="28000"/>
              </a:srgbClr>
            </a:outerShdw>
            <a:softEdge rad="31750"/>
          </a:effectLst>
          <a:scene3d>
            <a:camera prst="orthographicFront">
              <a:rot lat="0" lon="0" rev="0"/>
            </a:camera>
            <a:lightRig rig="contrasting" dir="t">
              <a:rot lat="0" lon="0" rev="1500000"/>
            </a:lightRig>
          </a:scene3d>
          <a:sp3d prstMaterial="metal">
            <a:bevelT w="88900" h="88900"/>
          </a:sp3d>
        </p:spPr>
        <p:txBody>
          <a:bodyPr anchor="ctr">
            <a:normAutofit/>
          </a:bodyPr>
          <a:lstStyle/>
          <a:p>
            <a:pPr marL="720000" indent="0">
              <a:lnSpc>
                <a:spcPct val="120000"/>
              </a:lnSpc>
              <a:spcBef>
                <a:spcPts val="0"/>
              </a:spcBef>
              <a:buNone/>
            </a:pPr>
            <a:r>
              <a:rPr lang="zh-CN" altLang="zh-CN" sz="2800" kern="100" dirty="0" smtClean="0">
                <a:latin typeface="Times New Roman"/>
                <a:ea typeface="宋体"/>
                <a:cs typeface="Times New Roman"/>
              </a:rPr>
              <a:t>一、海运企业成本降低任务完成情况分</a:t>
            </a:r>
            <a:r>
              <a:rPr lang="zh-CN" altLang="en-US" sz="2800" kern="100" dirty="0" smtClean="0">
                <a:latin typeface="Times New Roman"/>
                <a:ea typeface="宋体"/>
                <a:cs typeface="Times New Roman"/>
              </a:rPr>
              <a:t>析</a:t>
            </a:r>
            <a:endParaRPr lang="en-US" altLang="zh-CN" sz="2800" kern="100" dirty="0" smtClean="0">
              <a:latin typeface="Times New Roman"/>
              <a:ea typeface="宋体"/>
              <a:cs typeface="Times New Roman"/>
            </a:endParaRPr>
          </a:p>
          <a:p>
            <a:pPr marL="720000" indent="0">
              <a:lnSpc>
                <a:spcPct val="120000"/>
              </a:lnSpc>
              <a:spcBef>
                <a:spcPts val="0"/>
              </a:spcBef>
              <a:buNone/>
            </a:pPr>
            <a:r>
              <a:rPr lang="zh-CN" altLang="zh-CN" sz="2800" kern="100" dirty="0" smtClean="0">
                <a:latin typeface="Times New Roman"/>
                <a:ea typeface="宋体"/>
                <a:cs typeface="Times New Roman"/>
              </a:rPr>
              <a:t>二、单位成本项目直接比较</a:t>
            </a:r>
            <a:endParaRPr lang="en-US" altLang="zh-CN" sz="2800" kern="100" dirty="0" smtClean="0">
              <a:latin typeface="Times New Roman"/>
              <a:ea typeface="宋体"/>
              <a:cs typeface="Times New Roman"/>
            </a:endParaRPr>
          </a:p>
          <a:p>
            <a:pPr marL="720000" indent="0">
              <a:lnSpc>
                <a:spcPct val="120000"/>
              </a:lnSpc>
              <a:spcBef>
                <a:spcPts val="0"/>
              </a:spcBef>
              <a:buNone/>
            </a:pPr>
            <a:r>
              <a:rPr lang="zh-CN" altLang="zh-CN" sz="2800" kern="100" dirty="0" smtClean="0">
                <a:latin typeface="Times New Roman"/>
                <a:ea typeface="宋体"/>
                <a:cs typeface="Times New Roman"/>
              </a:rPr>
              <a:t>三、单位成本实际数和预算数之差Δ</a:t>
            </a:r>
            <a:r>
              <a:rPr lang="en-US" altLang="zh-CN" sz="2800" kern="100" dirty="0" smtClean="0">
                <a:latin typeface="Times New Roman"/>
                <a:ea typeface="宋体"/>
                <a:cs typeface="Times New Roman"/>
              </a:rPr>
              <a:t>C</a:t>
            </a:r>
            <a:r>
              <a:rPr lang="zh-CN" altLang="zh-CN" sz="2800" kern="100" dirty="0" smtClean="0">
                <a:latin typeface="Times New Roman"/>
                <a:ea typeface="宋体"/>
                <a:cs typeface="Times New Roman"/>
              </a:rPr>
              <a:t>的多因素分析分析</a:t>
            </a:r>
            <a:endParaRPr lang="en-US" altLang="zh-CN" sz="2800" kern="100" dirty="0" smtClean="0">
              <a:latin typeface="Times New Roman"/>
              <a:ea typeface="宋体"/>
              <a:cs typeface="Times New Roman"/>
            </a:endParaRPr>
          </a:p>
          <a:p>
            <a:pPr marL="720000" indent="0">
              <a:lnSpc>
                <a:spcPct val="120000"/>
              </a:lnSpc>
              <a:spcBef>
                <a:spcPts val="0"/>
              </a:spcBef>
              <a:buNone/>
            </a:pPr>
            <a:r>
              <a:rPr lang="zh-CN" altLang="zh-CN" sz="2800" kern="100" dirty="0" smtClean="0">
                <a:latin typeface="Times New Roman"/>
                <a:ea typeface="宋体"/>
                <a:cs typeface="Times New Roman"/>
              </a:rPr>
              <a:t>四、成本降低率实际数与预算数之差</a:t>
            </a:r>
            <a:r>
              <a:rPr lang="en-US" altLang="zh-CN" sz="2800" kern="100" dirty="0" smtClean="0">
                <a:latin typeface="Times New Roman"/>
                <a:ea typeface="宋体"/>
                <a:cs typeface="Times New Roman"/>
              </a:rPr>
              <a:t>ΔR</a:t>
            </a:r>
            <a:r>
              <a:rPr lang="zh-CN" altLang="zh-CN" sz="2800" kern="100" dirty="0" smtClean="0">
                <a:latin typeface="Times New Roman"/>
                <a:ea typeface="宋体"/>
                <a:cs typeface="Times New Roman"/>
              </a:rPr>
              <a:t>的多因素分析</a:t>
            </a:r>
            <a:endParaRPr lang="en-US" altLang="zh-CN" sz="2800" kern="100" dirty="0" smtClean="0">
              <a:latin typeface="Times New Roman"/>
              <a:ea typeface="宋体"/>
              <a:cs typeface="Times New Roman"/>
            </a:endParaRPr>
          </a:p>
          <a:p>
            <a:pPr marL="720000" indent="0">
              <a:lnSpc>
                <a:spcPct val="120000"/>
              </a:lnSpc>
              <a:spcBef>
                <a:spcPts val="0"/>
              </a:spcBef>
              <a:buNone/>
            </a:pPr>
            <a:r>
              <a:rPr lang="zh-CN" altLang="zh-CN" sz="2800" kern="100" dirty="0" smtClean="0">
                <a:latin typeface="Times New Roman"/>
                <a:ea typeface="宋体"/>
                <a:cs typeface="Times New Roman"/>
              </a:rPr>
              <a:t>五、各影响因素变动的深层分析</a:t>
            </a:r>
            <a:endParaRPr lang="zh-CN" altLang="en-US" sz="2800" kern="100" dirty="0" smtClean="0">
              <a:latin typeface="Times New Roman"/>
              <a:ea typeface="宋体"/>
              <a:cs typeface="Times New Roman"/>
            </a:endParaRPr>
          </a:p>
        </p:txBody>
      </p:sp>
      <p:sp>
        <p:nvSpPr>
          <p:cNvPr id="4" name="标题 3"/>
          <p:cNvSpPr>
            <a:spLocks noGrp="1"/>
          </p:cNvSpPr>
          <p:nvPr>
            <p:ph type="title"/>
          </p:nvPr>
        </p:nvSpPr>
        <p:spPr/>
        <p:txBody>
          <a:bodyPr/>
          <a:lstStyle/>
          <a:p>
            <a:r>
              <a:rPr lang="zh-CN" altLang="en-US" dirty="0" smtClean="0"/>
              <a:t>本节内容分为</a:t>
            </a:r>
            <a:endParaRPr lang="zh-CN" alt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zh-CN" dirty="0"/>
              <a:t>一、海运企业成本降低任务完成情况</a:t>
            </a:r>
            <a:r>
              <a:rPr lang="zh-CN" altLang="zh-CN" dirty="0" smtClean="0"/>
              <a:t>分析</a:t>
            </a:r>
            <a:endParaRPr lang="zh-CN" altLang="en-US" dirty="0"/>
          </a:p>
        </p:txBody>
      </p:sp>
      <p:graphicFrame>
        <p:nvGraphicFramePr>
          <p:cNvPr id="4" name="内容占位符 3"/>
          <p:cNvGraphicFramePr>
            <a:graphicFrameLocks noGrp="1"/>
          </p:cNvGraphicFramePr>
          <p:nvPr>
            <p:ph idx="4294967295"/>
            <p:extLst>
              <p:ext uri="{D42A27DB-BD31-4B8C-83A1-F6EECF244321}">
                <p14:modId xmlns:p14="http://schemas.microsoft.com/office/powerpoint/2010/main" val="589282569"/>
              </p:ext>
            </p:extLst>
          </p:nvPr>
        </p:nvGraphicFramePr>
        <p:xfrm>
          <a:off x="946150" y="2348880"/>
          <a:ext cx="10334625" cy="326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4"/>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4577418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en-US" altLang="zh-CN" sz="3200" dirty="0" smtClean="0">
                <a:latin typeface="宋体" pitchFamily="2" charset="-122"/>
                <a:ea typeface="宋体" pitchFamily="2" charset="-122"/>
              </a:rPr>
              <a:t>1</a:t>
            </a:r>
            <a:r>
              <a:rPr lang="zh-CN" altLang="zh-CN" sz="3200" dirty="0" smtClean="0">
                <a:latin typeface="宋体" pitchFamily="2" charset="-122"/>
                <a:ea typeface="宋体" pitchFamily="2" charset="-122"/>
              </a:rPr>
              <a:t>．成本降低额实际数与预算数之差</a:t>
            </a:r>
            <a:r>
              <a:rPr lang="en-US" altLang="zh-CN" sz="3200" dirty="0" smtClean="0">
                <a:latin typeface="宋体" pitchFamily="2" charset="-122"/>
                <a:ea typeface="宋体" pitchFamily="2" charset="-122"/>
                <a:sym typeface="Symbol"/>
              </a:rPr>
              <a:t></a:t>
            </a:r>
            <a:r>
              <a:rPr lang="en-US" altLang="zh-CN" sz="3200" i="1" dirty="0" smtClean="0">
                <a:latin typeface="宋体" pitchFamily="2" charset="-122"/>
                <a:ea typeface="宋体" pitchFamily="2" charset="-122"/>
              </a:rPr>
              <a:t>W</a:t>
            </a:r>
            <a:br>
              <a:rPr lang="en-US" altLang="zh-CN" sz="3200" i="1" dirty="0" smtClean="0">
                <a:latin typeface="宋体" pitchFamily="2" charset="-122"/>
                <a:ea typeface="宋体" pitchFamily="2" charset="-122"/>
              </a:rPr>
            </a:br>
            <a:r>
              <a:rPr lang="zh-CN" altLang="zh-CN" sz="3200" dirty="0" smtClean="0">
                <a:latin typeface="宋体" pitchFamily="2" charset="-122"/>
                <a:ea typeface="宋体" pitchFamily="2" charset="-122"/>
              </a:rPr>
              <a:t>的双因素分析</a:t>
            </a:r>
            <a:endParaRPr lang="zh-CN" altLang="en-US" sz="3200" dirty="0">
              <a:latin typeface="宋体" pitchFamily="2" charset="-122"/>
              <a:ea typeface="宋体" pitchFamily="2" charset="-122"/>
            </a:endParaRPr>
          </a:p>
        </p:txBody>
      </p:sp>
      <p:sp>
        <p:nvSpPr>
          <p:cNvPr id="4" name="标题 1"/>
          <p:cNvSpPr txBox="1">
            <a:spLocks/>
          </p:cNvSpPr>
          <p:nvPr/>
        </p:nvSpPr>
        <p:spPr>
          <a:xfrm>
            <a:off x="3287688" y="2744924"/>
            <a:ext cx="7075540" cy="2880320"/>
          </a:xfrm>
          <a:prstGeom prst="rect">
            <a:avLst/>
          </a:prstGeom>
          <a:solidFill>
            <a:schemeClr val="bg2">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ctr" defTabSz="685800" rtl="0" eaLnBrk="1" latinLnBrk="0" hangingPunct="1">
              <a:lnSpc>
                <a:spcPct val="90000"/>
              </a:lnSpc>
              <a:spcBef>
                <a:spcPct val="0"/>
              </a:spcBef>
              <a:buNone/>
              <a:defRPr sz="3600" b="1" i="0" kern="1200" baseline="0">
                <a:solidFill>
                  <a:srgbClr val="000000"/>
                </a:solidFill>
                <a:effectLst/>
                <a:latin typeface="+mj-ea"/>
                <a:ea typeface="+mj-ea"/>
                <a:cs typeface="+mj-cs"/>
              </a:defRPr>
            </a:lvl1pPr>
          </a:lstStyle>
          <a:p>
            <a:pPr algn="l" fontAlgn="auto">
              <a:spcAft>
                <a:spcPts val="0"/>
              </a:spcAft>
            </a:pPr>
            <a:r>
              <a:rPr lang="x-none" altLang="zh-CN" sz="3200" dirty="0" smtClean="0">
                <a:latin typeface="楷体" panose="02010609060101010101" pitchFamily="49" charset="-122"/>
                <a:ea typeface="楷体" panose="02010609060101010101" pitchFamily="49" charset="-122"/>
              </a:rPr>
              <a:t>例【8-4】以例【8-3】为例，海韵船公司所属甲船的第六航次(已完)成本及该航次成本预算等资料见表8-9。</a:t>
            </a:r>
            <a:r>
              <a:rPr lang="zh-CN" altLang="zh-CN" sz="3200" dirty="0" smtClean="0">
                <a:latin typeface="楷体" panose="02010609060101010101" pitchFamily="49" charset="-122"/>
                <a:ea typeface="楷体" panose="02010609060101010101" pitchFamily="49" charset="-122"/>
              </a:rPr>
              <a:t/>
            </a:r>
            <a:br>
              <a:rPr lang="zh-CN" altLang="zh-CN" sz="3200" dirty="0" smtClean="0">
                <a:latin typeface="楷体" panose="02010609060101010101" pitchFamily="49" charset="-122"/>
                <a:ea typeface="楷体" panose="02010609060101010101" pitchFamily="49" charset="-122"/>
              </a:rPr>
            </a:br>
            <a:endParaRPr lang="zh-CN" altLang="en-US" sz="3200" dirty="0">
              <a:latin typeface="楷体" panose="02010609060101010101" pitchFamily="49" charset="-122"/>
              <a:ea typeface="楷体" panose="02010609060101010101" pitchFamily="49" charset="-122"/>
            </a:endParaRPr>
          </a:p>
        </p:txBody>
      </p:sp>
      <p:grpSp>
        <p:nvGrpSpPr>
          <p:cNvPr id="5" name="Group 3"/>
          <p:cNvGrpSpPr/>
          <p:nvPr/>
        </p:nvGrpSpPr>
        <p:grpSpPr>
          <a:xfrm>
            <a:off x="803412" y="2600905"/>
            <a:ext cx="1440160" cy="1404159"/>
            <a:chOff x="2524194" y="2521529"/>
            <a:chExt cx="8742643" cy="9470713"/>
          </a:xfrm>
        </p:grpSpPr>
        <p:grpSp>
          <p:nvGrpSpPr>
            <p:cNvPr id="6" name="Group 33"/>
            <p:cNvGrpSpPr/>
            <p:nvPr/>
          </p:nvGrpSpPr>
          <p:grpSpPr>
            <a:xfrm>
              <a:off x="3800362" y="10064797"/>
              <a:ext cx="745890" cy="991451"/>
              <a:chOff x="9916767" y="11659096"/>
              <a:chExt cx="1032769" cy="1372771"/>
            </a:xfrm>
          </p:grpSpPr>
          <p:sp>
            <p:nvSpPr>
              <p:cNvPr id="74" name="Freeform 1092"/>
              <p:cNvSpPr>
                <a:spLocks noChangeArrowheads="1"/>
              </p:cNvSpPr>
              <p:nvPr/>
            </p:nvSpPr>
            <p:spPr bwMode="auto">
              <a:xfrm>
                <a:off x="9916767" y="12943702"/>
                <a:ext cx="75568" cy="88165"/>
              </a:xfrm>
              <a:custGeom>
                <a:avLst/>
                <a:gdLst>
                  <a:gd name="T0" fmla="*/ 3 w 26"/>
                  <a:gd name="T1" fmla="*/ 0 h 29"/>
                  <a:gd name="T2" fmla="*/ 3 w 26"/>
                  <a:gd name="T3" fmla="*/ 0 h 29"/>
                  <a:gd name="T4" fmla="*/ 3 w 26"/>
                  <a:gd name="T5" fmla="*/ 25 h 29"/>
                  <a:gd name="T6" fmla="*/ 25 w 26"/>
                  <a:gd name="T7" fmla="*/ 13 h 29"/>
                  <a:gd name="T8" fmla="*/ 3 w 26"/>
                  <a:gd name="T9" fmla="*/ 0 h 29"/>
                </a:gdLst>
                <a:ahLst/>
                <a:cxnLst>
                  <a:cxn ang="0">
                    <a:pos x="T0" y="T1"/>
                  </a:cxn>
                  <a:cxn ang="0">
                    <a:pos x="T2" y="T3"/>
                  </a:cxn>
                  <a:cxn ang="0">
                    <a:pos x="T4" y="T5"/>
                  </a:cxn>
                  <a:cxn ang="0">
                    <a:pos x="T6" y="T7"/>
                  </a:cxn>
                  <a:cxn ang="0">
                    <a:pos x="T8" y="T9"/>
                  </a:cxn>
                </a:cxnLst>
                <a:rect l="0" t="0" r="r" b="b"/>
                <a:pathLst>
                  <a:path w="26" h="29">
                    <a:moveTo>
                      <a:pt x="3" y="0"/>
                    </a:moveTo>
                    <a:lnTo>
                      <a:pt x="3" y="0"/>
                    </a:lnTo>
                    <a:cubicBezTo>
                      <a:pt x="3" y="4"/>
                      <a:pt x="0" y="22"/>
                      <a:pt x="3" y="25"/>
                    </a:cubicBezTo>
                    <a:cubicBezTo>
                      <a:pt x="3" y="28"/>
                      <a:pt x="22" y="13"/>
                      <a:pt x="25" y="13"/>
                    </a:cubicBezTo>
                    <a:cubicBezTo>
                      <a:pt x="22" y="7"/>
                      <a:pt x="13" y="0"/>
                      <a:pt x="3" y="0"/>
                    </a:cubicBez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5" name="Freeform 1093"/>
              <p:cNvSpPr>
                <a:spLocks noChangeArrowheads="1"/>
              </p:cNvSpPr>
              <p:nvPr/>
            </p:nvSpPr>
            <p:spPr bwMode="auto">
              <a:xfrm>
                <a:off x="9967144" y="11759852"/>
                <a:ext cx="692717" cy="944566"/>
              </a:xfrm>
              <a:custGeom>
                <a:avLst/>
                <a:gdLst>
                  <a:gd name="T0" fmla="*/ 12 w 243"/>
                  <a:gd name="T1" fmla="*/ 327 h 331"/>
                  <a:gd name="T2" fmla="*/ 12 w 243"/>
                  <a:gd name="T3" fmla="*/ 327 h 331"/>
                  <a:gd name="T4" fmla="*/ 18 w 243"/>
                  <a:gd name="T5" fmla="*/ 330 h 331"/>
                  <a:gd name="T6" fmla="*/ 242 w 243"/>
                  <a:gd name="T7" fmla="*/ 15 h 331"/>
                  <a:gd name="T8" fmla="*/ 224 w 243"/>
                  <a:gd name="T9" fmla="*/ 0 h 331"/>
                  <a:gd name="T10" fmla="*/ 0 w 243"/>
                  <a:gd name="T11" fmla="*/ 315 h 331"/>
                  <a:gd name="T12" fmla="*/ 9 w 243"/>
                  <a:gd name="T13" fmla="*/ 321 h 331"/>
                  <a:gd name="T14" fmla="*/ 12 w 243"/>
                  <a:gd name="T15" fmla="*/ 327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31">
                    <a:moveTo>
                      <a:pt x="12" y="327"/>
                    </a:moveTo>
                    <a:lnTo>
                      <a:pt x="12" y="327"/>
                    </a:lnTo>
                    <a:cubicBezTo>
                      <a:pt x="15" y="327"/>
                      <a:pt x="15" y="330"/>
                      <a:pt x="18" y="330"/>
                    </a:cubicBezTo>
                    <a:cubicBezTo>
                      <a:pt x="242" y="15"/>
                      <a:pt x="242" y="15"/>
                      <a:pt x="242" y="15"/>
                    </a:cubicBezTo>
                    <a:cubicBezTo>
                      <a:pt x="224" y="0"/>
                      <a:pt x="224" y="0"/>
                      <a:pt x="224" y="0"/>
                    </a:cubicBezTo>
                    <a:cubicBezTo>
                      <a:pt x="0" y="315"/>
                      <a:pt x="0" y="315"/>
                      <a:pt x="0" y="315"/>
                    </a:cubicBezTo>
                    <a:cubicBezTo>
                      <a:pt x="9" y="321"/>
                      <a:pt x="9" y="321"/>
                      <a:pt x="9" y="321"/>
                    </a:cubicBezTo>
                    <a:lnTo>
                      <a:pt x="12" y="327"/>
                    </a:ln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6" name="Freeform 1094"/>
              <p:cNvSpPr>
                <a:spLocks noChangeArrowheads="1"/>
              </p:cNvSpPr>
              <p:nvPr/>
            </p:nvSpPr>
            <p:spPr bwMode="auto">
              <a:xfrm>
                <a:off x="10080497" y="11848010"/>
                <a:ext cx="705308" cy="944560"/>
              </a:xfrm>
              <a:custGeom>
                <a:avLst/>
                <a:gdLst>
                  <a:gd name="T0" fmla="*/ 6 w 246"/>
                  <a:gd name="T1" fmla="*/ 318 h 331"/>
                  <a:gd name="T2" fmla="*/ 6 w 246"/>
                  <a:gd name="T3" fmla="*/ 318 h 331"/>
                  <a:gd name="T4" fmla="*/ 18 w 246"/>
                  <a:gd name="T5" fmla="*/ 327 h 331"/>
                  <a:gd name="T6" fmla="*/ 21 w 246"/>
                  <a:gd name="T7" fmla="*/ 330 h 331"/>
                  <a:gd name="T8" fmla="*/ 245 w 246"/>
                  <a:gd name="T9" fmla="*/ 12 h 331"/>
                  <a:gd name="T10" fmla="*/ 224 w 246"/>
                  <a:gd name="T11" fmla="*/ 0 h 331"/>
                  <a:gd name="T12" fmla="*/ 0 w 246"/>
                  <a:gd name="T13" fmla="*/ 315 h 331"/>
                  <a:gd name="T14" fmla="*/ 3 w 246"/>
                  <a:gd name="T15" fmla="*/ 315 h 331"/>
                  <a:gd name="T16" fmla="*/ 6 w 246"/>
                  <a:gd name="T17" fmla="*/ 31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31">
                    <a:moveTo>
                      <a:pt x="6" y="318"/>
                    </a:moveTo>
                    <a:lnTo>
                      <a:pt x="6" y="318"/>
                    </a:lnTo>
                    <a:cubicBezTo>
                      <a:pt x="18" y="327"/>
                      <a:pt x="18" y="327"/>
                      <a:pt x="18" y="327"/>
                    </a:cubicBezTo>
                    <a:cubicBezTo>
                      <a:pt x="18" y="327"/>
                      <a:pt x="18" y="327"/>
                      <a:pt x="21" y="330"/>
                    </a:cubicBezTo>
                    <a:cubicBezTo>
                      <a:pt x="245" y="12"/>
                      <a:pt x="245" y="12"/>
                      <a:pt x="245" y="12"/>
                    </a:cubicBezTo>
                    <a:cubicBezTo>
                      <a:pt x="224" y="0"/>
                      <a:pt x="224" y="0"/>
                      <a:pt x="224" y="0"/>
                    </a:cubicBezTo>
                    <a:cubicBezTo>
                      <a:pt x="0" y="315"/>
                      <a:pt x="0" y="315"/>
                      <a:pt x="0" y="315"/>
                    </a:cubicBezTo>
                    <a:lnTo>
                      <a:pt x="3" y="315"/>
                    </a:lnTo>
                    <a:lnTo>
                      <a:pt x="6" y="318"/>
                    </a:ln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7" name="Freeform 1095"/>
              <p:cNvSpPr>
                <a:spLocks noChangeArrowheads="1"/>
              </p:cNvSpPr>
              <p:nvPr/>
            </p:nvSpPr>
            <p:spPr bwMode="auto">
              <a:xfrm>
                <a:off x="10672451" y="11659096"/>
                <a:ext cx="277085" cy="239294"/>
              </a:xfrm>
              <a:custGeom>
                <a:avLst/>
                <a:gdLst>
                  <a:gd name="T0" fmla="*/ 88 w 95"/>
                  <a:gd name="T1" fmla="*/ 36 h 82"/>
                  <a:gd name="T2" fmla="*/ 88 w 95"/>
                  <a:gd name="T3" fmla="*/ 36 h 82"/>
                  <a:gd name="T4" fmla="*/ 39 w 95"/>
                  <a:gd name="T5" fmla="*/ 2 h 82"/>
                  <a:gd name="T6" fmla="*/ 30 w 95"/>
                  <a:gd name="T7" fmla="*/ 0 h 82"/>
                  <a:gd name="T8" fmla="*/ 21 w 95"/>
                  <a:gd name="T9" fmla="*/ 0 h 82"/>
                  <a:gd name="T10" fmla="*/ 0 w 95"/>
                  <a:gd name="T11" fmla="*/ 27 h 82"/>
                  <a:gd name="T12" fmla="*/ 78 w 95"/>
                  <a:gd name="T13" fmla="*/ 81 h 82"/>
                  <a:gd name="T14" fmla="*/ 94 w 95"/>
                  <a:gd name="T15" fmla="*/ 54 h 82"/>
                  <a:gd name="T16" fmla="*/ 88 w 95"/>
                  <a:gd name="T17"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88" y="36"/>
                    </a:moveTo>
                    <a:lnTo>
                      <a:pt x="88" y="36"/>
                    </a:lnTo>
                    <a:cubicBezTo>
                      <a:pt x="39" y="2"/>
                      <a:pt x="39" y="2"/>
                      <a:pt x="39" y="2"/>
                    </a:cubicBezTo>
                    <a:cubicBezTo>
                      <a:pt x="36" y="0"/>
                      <a:pt x="33" y="0"/>
                      <a:pt x="30" y="0"/>
                    </a:cubicBezTo>
                    <a:cubicBezTo>
                      <a:pt x="27" y="0"/>
                      <a:pt x="24" y="0"/>
                      <a:pt x="21" y="0"/>
                    </a:cubicBezTo>
                    <a:cubicBezTo>
                      <a:pt x="0" y="27"/>
                      <a:pt x="0" y="27"/>
                      <a:pt x="0" y="27"/>
                    </a:cubicBezTo>
                    <a:cubicBezTo>
                      <a:pt x="78" y="81"/>
                      <a:pt x="78" y="81"/>
                      <a:pt x="78" y="81"/>
                    </a:cubicBezTo>
                    <a:cubicBezTo>
                      <a:pt x="94" y="54"/>
                      <a:pt x="94" y="54"/>
                      <a:pt x="94" y="54"/>
                    </a:cubicBezTo>
                    <a:cubicBezTo>
                      <a:pt x="94" y="48"/>
                      <a:pt x="94" y="39"/>
                      <a:pt x="88" y="36"/>
                    </a:cubicBez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8" name="Freeform 1096"/>
              <p:cNvSpPr>
                <a:spLocks noChangeArrowheads="1"/>
              </p:cNvSpPr>
              <p:nvPr/>
            </p:nvSpPr>
            <p:spPr bwMode="auto">
              <a:xfrm>
                <a:off x="10181258" y="11923578"/>
                <a:ext cx="692708" cy="931969"/>
              </a:xfrm>
              <a:custGeom>
                <a:avLst/>
                <a:gdLst>
                  <a:gd name="T0" fmla="*/ 0 w 243"/>
                  <a:gd name="T1" fmla="*/ 315 h 325"/>
                  <a:gd name="T2" fmla="*/ 0 w 243"/>
                  <a:gd name="T3" fmla="*/ 315 h 325"/>
                  <a:gd name="T4" fmla="*/ 6 w 243"/>
                  <a:gd name="T5" fmla="*/ 318 h 325"/>
                  <a:gd name="T6" fmla="*/ 9 w 243"/>
                  <a:gd name="T7" fmla="*/ 318 h 325"/>
                  <a:gd name="T8" fmla="*/ 18 w 243"/>
                  <a:gd name="T9" fmla="*/ 324 h 325"/>
                  <a:gd name="T10" fmla="*/ 242 w 243"/>
                  <a:gd name="T11" fmla="*/ 12 h 325"/>
                  <a:gd name="T12" fmla="*/ 227 w 243"/>
                  <a:gd name="T13" fmla="*/ 0 h 325"/>
                  <a:gd name="T14" fmla="*/ 0 w 243"/>
                  <a:gd name="T15" fmla="*/ 31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25">
                    <a:moveTo>
                      <a:pt x="0" y="315"/>
                    </a:moveTo>
                    <a:lnTo>
                      <a:pt x="0" y="315"/>
                    </a:lnTo>
                    <a:cubicBezTo>
                      <a:pt x="3" y="315"/>
                      <a:pt x="6" y="315"/>
                      <a:pt x="6" y="318"/>
                    </a:cubicBezTo>
                    <a:cubicBezTo>
                      <a:pt x="9" y="318"/>
                      <a:pt x="9" y="318"/>
                      <a:pt x="9" y="318"/>
                    </a:cubicBezTo>
                    <a:cubicBezTo>
                      <a:pt x="18" y="324"/>
                      <a:pt x="18" y="324"/>
                      <a:pt x="18" y="324"/>
                    </a:cubicBezTo>
                    <a:cubicBezTo>
                      <a:pt x="242" y="12"/>
                      <a:pt x="242" y="12"/>
                      <a:pt x="242" y="12"/>
                    </a:cubicBezTo>
                    <a:cubicBezTo>
                      <a:pt x="227" y="0"/>
                      <a:pt x="227" y="0"/>
                      <a:pt x="227" y="0"/>
                    </a:cubicBezTo>
                    <a:lnTo>
                      <a:pt x="0" y="315"/>
                    </a:ln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9" name="Freeform 1097"/>
              <p:cNvSpPr>
                <a:spLocks noChangeArrowheads="1"/>
              </p:cNvSpPr>
              <p:nvPr/>
            </p:nvSpPr>
            <p:spPr bwMode="auto">
              <a:xfrm>
                <a:off x="9941956" y="12729603"/>
                <a:ext cx="239306" cy="239285"/>
              </a:xfrm>
              <a:custGeom>
                <a:avLst/>
                <a:gdLst>
                  <a:gd name="T0" fmla="*/ 78 w 85"/>
                  <a:gd name="T1" fmla="*/ 48 h 83"/>
                  <a:gd name="T2" fmla="*/ 78 w 85"/>
                  <a:gd name="T3" fmla="*/ 48 h 83"/>
                  <a:gd name="T4" fmla="*/ 51 w 85"/>
                  <a:gd name="T5" fmla="*/ 27 h 83"/>
                  <a:gd name="T6" fmla="*/ 42 w 85"/>
                  <a:gd name="T7" fmla="*/ 21 h 83"/>
                  <a:gd name="T8" fmla="*/ 15 w 85"/>
                  <a:gd name="T9" fmla="*/ 3 h 83"/>
                  <a:gd name="T10" fmla="*/ 15 w 85"/>
                  <a:gd name="T11" fmla="*/ 0 h 83"/>
                  <a:gd name="T12" fmla="*/ 12 w 85"/>
                  <a:gd name="T13" fmla="*/ 0 h 83"/>
                  <a:gd name="T14" fmla="*/ 6 w 85"/>
                  <a:gd name="T15" fmla="*/ 15 h 83"/>
                  <a:gd name="T16" fmla="*/ 3 w 85"/>
                  <a:gd name="T17" fmla="*/ 21 h 83"/>
                  <a:gd name="T18" fmla="*/ 0 w 85"/>
                  <a:gd name="T19" fmla="*/ 57 h 83"/>
                  <a:gd name="T20" fmla="*/ 33 w 85"/>
                  <a:gd name="T21" fmla="*/ 82 h 83"/>
                  <a:gd name="T22" fmla="*/ 63 w 85"/>
                  <a:gd name="T23" fmla="*/ 63 h 83"/>
                  <a:gd name="T24" fmla="*/ 69 w 85"/>
                  <a:gd name="T25" fmla="*/ 60 h 83"/>
                  <a:gd name="T26" fmla="*/ 84 w 85"/>
                  <a:gd name="T27" fmla="*/ 51 h 83"/>
                  <a:gd name="T28" fmla="*/ 81 w 85"/>
                  <a:gd name="T29" fmla="*/ 48 h 83"/>
                  <a:gd name="T30" fmla="*/ 78 w 85"/>
                  <a:gd name="T31"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3">
                    <a:moveTo>
                      <a:pt x="78" y="48"/>
                    </a:moveTo>
                    <a:lnTo>
                      <a:pt x="78" y="48"/>
                    </a:lnTo>
                    <a:cubicBezTo>
                      <a:pt x="69" y="45"/>
                      <a:pt x="57" y="36"/>
                      <a:pt x="51" y="27"/>
                    </a:cubicBezTo>
                    <a:cubicBezTo>
                      <a:pt x="42" y="21"/>
                      <a:pt x="42" y="21"/>
                      <a:pt x="42" y="21"/>
                    </a:cubicBezTo>
                    <a:cubicBezTo>
                      <a:pt x="33" y="18"/>
                      <a:pt x="21" y="9"/>
                      <a:pt x="15" y="3"/>
                    </a:cubicBezTo>
                    <a:lnTo>
                      <a:pt x="15" y="0"/>
                    </a:lnTo>
                    <a:cubicBezTo>
                      <a:pt x="12" y="0"/>
                      <a:pt x="12" y="0"/>
                      <a:pt x="12" y="0"/>
                    </a:cubicBezTo>
                    <a:cubicBezTo>
                      <a:pt x="9" y="0"/>
                      <a:pt x="6" y="6"/>
                      <a:pt x="6" y="15"/>
                    </a:cubicBezTo>
                    <a:cubicBezTo>
                      <a:pt x="3" y="21"/>
                      <a:pt x="3" y="21"/>
                      <a:pt x="3" y="21"/>
                    </a:cubicBezTo>
                    <a:cubicBezTo>
                      <a:pt x="0" y="57"/>
                      <a:pt x="0" y="57"/>
                      <a:pt x="0" y="57"/>
                    </a:cubicBezTo>
                    <a:cubicBezTo>
                      <a:pt x="9" y="60"/>
                      <a:pt x="24" y="66"/>
                      <a:pt x="33" y="82"/>
                    </a:cubicBezTo>
                    <a:cubicBezTo>
                      <a:pt x="63" y="63"/>
                      <a:pt x="63" y="63"/>
                      <a:pt x="63" y="63"/>
                    </a:cubicBezTo>
                    <a:cubicBezTo>
                      <a:pt x="69" y="60"/>
                      <a:pt x="69" y="60"/>
                      <a:pt x="69" y="60"/>
                    </a:cubicBezTo>
                    <a:cubicBezTo>
                      <a:pt x="78" y="57"/>
                      <a:pt x="81" y="54"/>
                      <a:pt x="84" y="51"/>
                    </a:cubicBezTo>
                    <a:cubicBezTo>
                      <a:pt x="81" y="48"/>
                      <a:pt x="81" y="48"/>
                      <a:pt x="81" y="48"/>
                    </a:cubicBezTo>
                    <a:cubicBezTo>
                      <a:pt x="81" y="48"/>
                      <a:pt x="81" y="48"/>
                      <a:pt x="78" y="48"/>
                    </a:cubicBezTo>
                  </a:path>
                </a:pathLst>
              </a:custGeom>
              <a:solidFill>
                <a:srgbClr val="FCB415"/>
              </a:solidFill>
              <a:ln>
                <a:noFill/>
              </a:ln>
              <a:effectLst/>
              <a:extLst>
                <a:ext uri="{91240B29-F687-4f45-9708-019B960494DF}">
                  <a14:hiddenLine xmlns:lc="http://schemas.openxmlformats.org/drawingml/2006/lockedCanvas" xmlns:a14="http://schemas.microsoft.com/office/drawing/2010/main" xmlns="" w="9525" cap="flat">
                    <a:solidFill>
                      <a:srgbClr val="808080"/>
                    </a:solidFill>
                    <a:bevel/>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7" name="Group 37"/>
            <p:cNvGrpSpPr/>
            <p:nvPr/>
          </p:nvGrpSpPr>
          <p:grpSpPr>
            <a:xfrm rot="19385170">
              <a:off x="3988335" y="6990732"/>
              <a:ext cx="828523" cy="1189633"/>
              <a:chOff x="18561758" y="2385889"/>
              <a:chExt cx="2160750" cy="3102509"/>
            </a:xfrm>
          </p:grpSpPr>
          <p:sp>
            <p:nvSpPr>
              <p:cNvPr id="50" name="Freeform 277"/>
              <p:cNvSpPr>
                <a:spLocks/>
              </p:cNvSpPr>
              <p:nvPr/>
            </p:nvSpPr>
            <p:spPr bwMode="auto">
              <a:xfrm>
                <a:off x="18561758" y="2385889"/>
                <a:ext cx="2160750" cy="3102509"/>
              </a:xfrm>
              <a:custGeom>
                <a:avLst/>
                <a:gdLst>
                  <a:gd name="T0" fmla="*/ 0 w 366"/>
                  <a:gd name="T1" fmla="*/ 494 h 527"/>
                  <a:gd name="T2" fmla="*/ 34 w 366"/>
                  <a:gd name="T3" fmla="*/ 527 h 527"/>
                  <a:gd name="T4" fmla="*/ 333 w 366"/>
                  <a:gd name="T5" fmla="*/ 527 h 527"/>
                  <a:gd name="T6" fmla="*/ 366 w 366"/>
                  <a:gd name="T7" fmla="*/ 494 h 527"/>
                  <a:gd name="T8" fmla="*/ 366 w 366"/>
                  <a:gd name="T9" fmla="*/ 34 h 527"/>
                  <a:gd name="T10" fmla="*/ 333 w 366"/>
                  <a:gd name="T11" fmla="*/ 0 h 527"/>
                  <a:gd name="T12" fmla="*/ 34 w 366"/>
                  <a:gd name="T13" fmla="*/ 0 h 527"/>
                  <a:gd name="T14" fmla="*/ 0 w 366"/>
                  <a:gd name="T15" fmla="*/ 34 h 527"/>
                  <a:gd name="T16" fmla="*/ 0 w 366"/>
                  <a:gd name="T17" fmla="*/ 49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527">
                    <a:moveTo>
                      <a:pt x="0" y="494"/>
                    </a:moveTo>
                    <a:cubicBezTo>
                      <a:pt x="0" y="512"/>
                      <a:pt x="15" y="527"/>
                      <a:pt x="34" y="527"/>
                    </a:cubicBezTo>
                    <a:cubicBezTo>
                      <a:pt x="333" y="527"/>
                      <a:pt x="333" y="527"/>
                      <a:pt x="333" y="527"/>
                    </a:cubicBezTo>
                    <a:cubicBezTo>
                      <a:pt x="351" y="527"/>
                      <a:pt x="366" y="512"/>
                      <a:pt x="366" y="494"/>
                    </a:cubicBezTo>
                    <a:cubicBezTo>
                      <a:pt x="366" y="34"/>
                      <a:pt x="366" y="34"/>
                      <a:pt x="366" y="34"/>
                    </a:cubicBezTo>
                    <a:cubicBezTo>
                      <a:pt x="366" y="15"/>
                      <a:pt x="351" y="0"/>
                      <a:pt x="333" y="0"/>
                    </a:cubicBezTo>
                    <a:cubicBezTo>
                      <a:pt x="34" y="0"/>
                      <a:pt x="34" y="0"/>
                      <a:pt x="34" y="0"/>
                    </a:cubicBezTo>
                    <a:cubicBezTo>
                      <a:pt x="15" y="0"/>
                      <a:pt x="0" y="15"/>
                      <a:pt x="0" y="34"/>
                    </a:cubicBezTo>
                    <a:lnTo>
                      <a:pt x="0" y="494"/>
                    </a:lnTo>
                    <a:close/>
                  </a:path>
                </a:pathLst>
              </a:custGeom>
              <a:solidFill>
                <a:srgbClr val="2D3539"/>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1" name="Rectangle 278"/>
              <p:cNvSpPr>
                <a:spLocks noChangeArrowheads="1"/>
              </p:cNvSpPr>
              <p:nvPr/>
            </p:nvSpPr>
            <p:spPr bwMode="auto">
              <a:xfrm>
                <a:off x="18721666" y="2532620"/>
                <a:ext cx="1842254" cy="2720479"/>
              </a:xfrm>
              <a:prstGeom prst="rect">
                <a:avLst/>
              </a:prstGeom>
              <a:solidFill>
                <a:srgbClr val="FFFFFF"/>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2" name="Freeform 281"/>
              <p:cNvSpPr>
                <a:spLocks/>
              </p:cNvSpPr>
              <p:nvPr/>
            </p:nvSpPr>
            <p:spPr bwMode="auto">
              <a:xfrm>
                <a:off x="18815497" y="3457953"/>
                <a:ext cx="1671773" cy="1718475"/>
              </a:xfrm>
              <a:custGeom>
                <a:avLst/>
                <a:gdLst>
                  <a:gd name="T0" fmla="*/ 278 w 283"/>
                  <a:gd name="T1" fmla="*/ 292 h 292"/>
                  <a:gd name="T2" fmla="*/ 5 w 283"/>
                  <a:gd name="T3" fmla="*/ 292 h 292"/>
                  <a:gd name="T4" fmla="*/ 0 w 283"/>
                  <a:gd name="T5" fmla="*/ 287 h 292"/>
                  <a:gd name="T6" fmla="*/ 5 w 283"/>
                  <a:gd name="T7" fmla="*/ 283 h 292"/>
                  <a:gd name="T8" fmla="*/ 274 w 283"/>
                  <a:gd name="T9" fmla="*/ 283 h 292"/>
                  <a:gd name="T10" fmla="*/ 274 w 283"/>
                  <a:gd name="T11" fmla="*/ 5 h 292"/>
                  <a:gd name="T12" fmla="*/ 278 w 283"/>
                  <a:gd name="T13" fmla="*/ 0 h 292"/>
                  <a:gd name="T14" fmla="*/ 283 w 283"/>
                  <a:gd name="T15" fmla="*/ 5 h 292"/>
                  <a:gd name="T16" fmla="*/ 283 w 283"/>
                  <a:gd name="T17" fmla="*/ 287 h 292"/>
                  <a:gd name="T18" fmla="*/ 278 w 283"/>
                  <a:gd name="T1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92">
                    <a:moveTo>
                      <a:pt x="278" y="292"/>
                    </a:moveTo>
                    <a:cubicBezTo>
                      <a:pt x="5" y="292"/>
                      <a:pt x="5" y="292"/>
                      <a:pt x="5" y="292"/>
                    </a:cubicBezTo>
                    <a:cubicBezTo>
                      <a:pt x="2" y="292"/>
                      <a:pt x="0" y="290"/>
                      <a:pt x="0" y="287"/>
                    </a:cubicBezTo>
                    <a:cubicBezTo>
                      <a:pt x="0" y="285"/>
                      <a:pt x="2" y="283"/>
                      <a:pt x="5" y="283"/>
                    </a:cubicBezTo>
                    <a:cubicBezTo>
                      <a:pt x="274" y="283"/>
                      <a:pt x="274" y="283"/>
                      <a:pt x="274" y="283"/>
                    </a:cubicBezTo>
                    <a:cubicBezTo>
                      <a:pt x="274" y="5"/>
                      <a:pt x="274" y="5"/>
                      <a:pt x="274" y="5"/>
                    </a:cubicBezTo>
                    <a:cubicBezTo>
                      <a:pt x="274" y="2"/>
                      <a:pt x="276" y="0"/>
                      <a:pt x="278" y="0"/>
                    </a:cubicBezTo>
                    <a:cubicBezTo>
                      <a:pt x="281" y="0"/>
                      <a:pt x="283" y="2"/>
                      <a:pt x="283" y="5"/>
                    </a:cubicBezTo>
                    <a:cubicBezTo>
                      <a:pt x="283" y="287"/>
                      <a:pt x="283" y="287"/>
                      <a:pt x="283" y="287"/>
                    </a:cubicBezTo>
                    <a:cubicBezTo>
                      <a:pt x="283" y="290"/>
                      <a:pt x="281" y="292"/>
                      <a:pt x="278" y="292"/>
                    </a:cubicBezTo>
                    <a:close/>
                  </a:path>
                </a:pathLst>
              </a:custGeom>
              <a:solidFill>
                <a:srgbClr val="BCBCBC"/>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3" name="Freeform 282"/>
              <p:cNvSpPr>
                <a:spLocks/>
              </p:cNvSpPr>
              <p:nvPr/>
            </p:nvSpPr>
            <p:spPr bwMode="auto">
              <a:xfrm>
                <a:off x="18857787" y="282211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0" y="12"/>
                      <a:pt x="237" y="12"/>
                    </a:cubicBezTo>
                    <a:cubicBezTo>
                      <a:pt x="6" y="12"/>
                      <a:pt x="6" y="12"/>
                      <a:pt x="6" y="12"/>
                    </a:cubicBezTo>
                    <a:cubicBezTo>
                      <a:pt x="2" y="12"/>
                      <a:pt x="0" y="10"/>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4" name="Freeform 283"/>
              <p:cNvSpPr>
                <a:spLocks/>
              </p:cNvSpPr>
              <p:nvPr/>
            </p:nvSpPr>
            <p:spPr bwMode="auto">
              <a:xfrm>
                <a:off x="18851179" y="2939767"/>
                <a:ext cx="796900" cy="70061"/>
              </a:xfrm>
              <a:custGeom>
                <a:avLst/>
                <a:gdLst>
                  <a:gd name="T0" fmla="*/ 129 w 135"/>
                  <a:gd name="T1" fmla="*/ 0 h 12"/>
                  <a:gd name="T2" fmla="*/ 6 w 135"/>
                  <a:gd name="T3" fmla="*/ 0 h 12"/>
                  <a:gd name="T4" fmla="*/ 0 w 135"/>
                  <a:gd name="T5" fmla="*/ 6 h 12"/>
                  <a:gd name="T6" fmla="*/ 6 w 135"/>
                  <a:gd name="T7" fmla="*/ 12 h 12"/>
                  <a:gd name="T8" fmla="*/ 129 w 135"/>
                  <a:gd name="T9" fmla="*/ 12 h 12"/>
                  <a:gd name="T10" fmla="*/ 135 w 135"/>
                  <a:gd name="T11" fmla="*/ 6 h 12"/>
                  <a:gd name="T12" fmla="*/ 129 w 13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5" h="12">
                    <a:moveTo>
                      <a:pt x="129" y="0"/>
                    </a:moveTo>
                    <a:cubicBezTo>
                      <a:pt x="6" y="0"/>
                      <a:pt x="6" y="0"/>
                      <a:pt x="6" y="0"/>
                    </a:cubicBezTo>
                    <a:cubicBezTo>
                      <a:pt x="3" y="0"/>
                      <a:pt x="0" y="3"/>
                      <a:pt x="0" y="6"/>
                    </a:cubicBezTo>
                    <a:cubicBezTo>
                      <a:pt x="0" y="9"/>
                      <a:pt x="3" y="12"/>
                      <a:pt x="6" y="12"/>
                    </a:cubicBezTo>
                    <a:cubicBezTo>
                      <a:pt x="129" y="12"/>
                      <a:pt x="129" y="12"/>
                      <a:pt x="129" y="12"/>
                    </a:cubicBezTo>
                    <a:cubicBezTo>
                      <a:pt x="132" y="12"/>
                      <a:pt x="135" y="9"/>
                      <a:pt x="135" y="6"/>
                    </a:cubicBezTo>
                    <a:cubicBezTo>
                      <a:pt x="135" y="3"/>
                      <a:pt x="132" y="0"/>
                      <a:pt x="129"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5" name="Freeform 284"/>
              <p:cNvSpPr>
                <a:spLocks/>
              </p:cNvSpPr>
              <p:nvPr/>
            </p:nvSpPr>
            <p:spPr bwMode="auto">
              <a:xfrm>
                <a:off x="19712836" y="2945054"/>
                <a:ext cx="377966" cy="64773"/>
              </a:xfrm>
              <a:custGeom>
                <a:avLst/>
                <a:gdLst>
                  <a:gd name="T0" fmla="*/ 59 w 64"/>
                  <a:gd name="T1" fmla="*/ 0 h 11"/>
                  <a:gd name="T2" fmla="*/ 6 w 64"/>
                  <a:gd name="T3" fmla="*/ 0 h 11"/>
                  <a:gd name="T4" fmla="*/ 0 w 64"/>
                  <a:gd name="T5" fmla="*/ 5 h 11"/>
                  <a:gd name="T6" fmla="*/ 6 w 64"/>
                  <a:gd name="T7" fmla="*/ 11 h 11"/>
                  <a:gd name="T8" fmla="*/ 59 w 64"/>
                  <a:gd name="T9" fmla="*/ 11 h 11"/>
                  <a:gd name="T10" fmla="*/ 64 w 64"/>
                  <a:gd name="T11" fmla="*/ 5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2"/>
                      <a:pt x="0" y="5"/>
                    </a:cubicBezTo>
                    <a:cubicBezTo>
                      <a:pt x="0" y="8"/>
                      <a:pt x="3" y="11"/>
                      <a:pt x="6" y="11"/>
                    </a:cubicBezTo>
                    <a:cubicBezTo>
                      <a:pt x="59" y="11"/>
                      <a:pt x="59" y="11"/>
                      <a:pt x="59" y="11"/>
                    </a:cubicBezTo>
                    <a:cubicBezTo>
                      <a:pt x="62" y="11"/>
                      <a:pt x="64" y="8"/>
                      <a:pt x="64" y="5"/>
                    </a:cubicBezTo>
                    <a:cubicBezTo>
                      <a:pt x="64" y="2"/>
                      <a:pt x="62" y="0"/>
                      <a:pt x="59"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6" name="Freeform 285"/>
              <p:cNvSpPr>
                <a:spLocks/>
              </p:cNvSpPr>
              <p:nvPr/>
            </p:nvSpPr>
            <p:spPr bwMode="auto">
              <a:xfrm>
                <a:off x="18857787" y="3057417"/>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1" y="12"/>
                      <a:pt x="237" y="12"/>
                    </a:cubicBezTo>
                    <a:cubicBezTo>
                      <a:pt x="6" y="12"/>
                      <a:pt x="6" y="12"/>
                      <a:pt x="6" y="12"/>
                    </a:cubicBezTo>
                    <a:cubicBezTo>
                      <a:pt x="3" y="12"/>
                      <a:pt x="0" y="10"/>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7" name="Freeform 286"/>
              <p:cNvSpPr>
                <a:spLocks/>
              </p:cNvSpPr>
              <p:nvPr/>
            </p:nvSpPr>
            <p:spPr bwMode="auto">
              <a:xfrm>
                <a:off x="19282008" y="3192251"/>
                <a:ext cx="377966" cy="59485"/>
              </a:xfrm>
              <a:custGeom>
                <a:avLst/>
                <a:gdLst>
                  <a:gd name="T0" fmla="*/ 64 w 64"/>
                  <a:gd name="T1" fmla="*/ 5 h 10"/>
                  <a:gd name="T2" fmla="*/ 58 w 64"/>
                  <a:gd name="T3" fmla="*/ 10 h 10"/>
                  <a:gd name="T4" fmla="*/ 6 w 64"/>
                  <a:gd name="T5" fmla="*/ 10 h 10"/>
                  <a:gd name="T6" fmla="*/ 0 w 64"/>
                  <a:gd name="T7" fmla="*/ 5 h 10"/>
                  <a:gd name="T8" fmla="*/ 0 w 64"/>
                  <a:gd name="T9" fmla="*/ 5 h 10"/>
                  <a:gd name="T10" fmla="*/ 6 w 64"/>
                  <a:gd name="T11" fmla="*/ 0 h 10"/>
                  <a:gd name="T12" fmla="*/ 58 w 64"/>
                  <a:gd name="T13" fmla="*/ 0 h 10"/>
                  <a:gd name="T14" fmla="*/ 64 w 6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
                    <a:moveTo>
                      <a:pt x="64" y="5"/>
                    </a:moveTo>
                    <a:cubicBezTo>
                      <a:pt x="64" y="8"/>
                      <a:pt x="61" y="10"/>
                      <a:pt x="58" y="10"/>
                    </a:cubicBezTo>
                    <a:cubicBezTo>
                      <a:pt x="6" y="10"/>
                      <a:pt x="6" y="10"/>
                      <a:pt x="6" y="10"/>
                    </a:cubicBezTo>
                    <a:cubicBezTo>
                      <a:pt x="3" y="10"/>
                      <a:pt x="0" y="8"/>
                      <a:pt x="0" y="5"/>
                    </a:cubicBezTo>
                    <a:cubicBezTo>
                      <a:pt x="0" y="5"/>
                      <a:pt x="0" y="5"/>
                      <a:pt x="0" y="5"/>
                    </a:cubicBezTo>
                    <a:cubicBezTo>
                      <a:pt x="0" y="2"/>
                      <a:pt x="3" y="0"/>
                      <a:pt x="6" y="0"/>
                    </a:cubicBezTo>
                    <a:cubicBezTo>
                      <a:pt x="58" y="0"/>
                      <a:pt x="58" y="0"/>
                      <a:pt x="58" y="0"/>
                    </a:cubicBezTo>
                    <a:cubicBezTo>
                      <a:pt x="61" y="0"/>
                      <a:pt x="64" y="2"/>
                      <a:pt x="64" y="5"/>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8" name="Freeform 287"/>
              <p:cNvSpPr>
                <a:spLocks/>
              </p:cNvSpPr>
              <p:nvPr/>
            </p:nvSpPr>
            <p:spPr bwMode="auto">
              <a:xfrm>
                <a:off x="18857787" y="3192251"/>
                <a:ext cx="371358" cy="59485"/>
              </a:xfrm>
              <a:custGeom>
                <a:avLst/>
                <a:gdLst>
                  <a:gd name="T0" fmla="*/ 58 w 63"/>
                  <a:gd name="T1" fmla="*/ 0 h 10"/>
                  <a:gd name="T2" fmla="*/ 5 w 63"/>
                  <a:gd name="T3" fmla="*/ 0 h 10"/>
                  <a:gd name="T4" fmla="*/ 0 w 63"/>
                  <a:gd name="T5" fmla="*/ 5 h 10"/>
                  <a:gd name="T6" fmla="*/ 5 w 63"/>
                  <a:gd name="T7" fmla="*/ 10 h 10"/>
                  <a:gd name="T8" fmla="*/ 58 w 63"/>
                  <a:gd name="T9" fmla="*/ 10 h 10"/>
                  <a:gd name="T10" fmla="*/ 63 w 63"/>
                  <a:gd name="T11" fmla="*/ 5 h 10"/>
                  <a:gd name="T12" fmla="*/ 58 w 6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3" h="10">
                    <a:moveTo>
                      <a:pt x="58" y="0"/>
                    </a:moveTo>
                    <a:cubicBezTo>
                      <a:pt x="5" y="0"/>
                      <a:pt x="5" y="0"/>
                      <a:pt x="5" y="0"/>
                    </a:cubicBezTo>
                    <a:cubicBezTo>
                      <a:pt x="2" y="0"/>
                      <a:pt x="0" y="2"/>
                      <a:pt x="0" y="5"/>
                    </a:cubicBezTo>
                    <a:cubicBezTo>
                      <a:pt x="0" y="8"/>
                      <a:pt x="2" y="10"/>
                      <a:pt x="5" y="10"/>
                    </a:cubicBezTo>
                    <a:cubicBezTo>
                      <a:pt x="58" y="10"/>
                      <a:pt x="58" y="10"/>
                      <a:pt x="58" y="10"/>
                    </a:cubicBezTo>
                    <a:cubicBezTo>
                      <a:pt x="61" y="10"/>
                      <a:pt x="63" y="8"/>
                      <a:pt x="63" y="5"/>
                    </a:cubicBezTo>
                    <a:cubicBezTo>
                      <a:pt x="63" y="2"/>
                      <a:pt x="61" y="0"/>
                      <a:pt x="58"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9" name="Freeform 288"/>
              <p:cNvSpPr>
                <a:spLocks/>
              </p:cNvSpPr>
              <p:nvPr/>
            </p:nvSpPr>
            <p:spPr bwMode="auto">
              <a:xfrm>
                <a:off x="18845893" y="335748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0" name="Freeform 289"/>
              <p:cNvSpPr>
                <a:spLocks/>
              </p:cNvSpPr>
              <p:nvPr/>
            </p:nvSpPr>
            <p:spPr bwMode="auto">
              <a:xfrm>
                <a:off x="18839286" y="3475138"/>
                <a:ext cx="796900" cy="64773"/>
              </a:xfrm>
              <a:custGeom>
                <a:avLst/>
                <a:gdLst>
                  <a:gd name="T0" fmla="*/ 130 w 135"/>
                  <a:gd name="T1" fmla="*/ 0 h 11"/>
                  <a:gd name="T2" fmla="*/ 6 w 135"/>
                  <a:gd name="T3" fmla="*/ 0 h 11"/>
                  <a:gd name="T4" fmla="*/ 0 w 135"/>
                  <a:gd name="T5" fmla="*/ 6 h 11"/>
                  <a:gd name="T6" fmla="*/ 6 w 135"/>
                  <a:gd name="T7" fmla="*/ 11 h 11"/>
                  <a:gd name="T8" fmla="*/ 130 w 135"/>
                  <a:gd name="T9" fmla="*/ 11 h 11"/>
                  <a:gd name="T10" fmla="*/ 135 w 135"/>
                  <a:gd name="T11" fmla="*/ 6 h 11"/>
                  <a:gd name="T12" fmla="*/ 130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30" y="0"/>
                    </a:moveTo>
                    <a:cubicBezTo>
                      <a:pt x="6" y="0"/>
                      <a:pt x="6" y="0"/>
                      <a:pt x="6" y="0"/>
                    </a:cubicBezTo>
                    <a:cubicBezTo>
                      <a:pt x="3" y="0"/>
                      <a:pt x="0" y="2"/>
                      <a:pt x="0" y="6"/>
                    </a:cubicBezTo>
                    <a:cubicBezTo>
                      <a:pt x="0" y="9"/>
                      <a:pt x="3" y="11"/>
                      <a:pt x="6" y="11"/>
                    </a:cubicBezTo>
                    <a:cubicBezTo>
                      <a:pt x="130" y="11"/>
                      <a:pt x="130" y="11"/>
                      <a:pt x="130" y="11"/>
                    </a:cubicBezTo>
                    <a:cubicBezTo>
                      <a:pt x="133" y="11"/>
                      <a:pt x="135" y="9"/>
                      <a:pt x="135" y="6"/>
                    </a:cubicBezTo>
                    <a:cubicBezTo>
                      <a:pt x="135" y="2"/>
                      <a:pt x="133" y="0"/>
                      <a:pt x="130"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1" name="Freeform 290"/>
              <p:cNvSpPr>
                <a:spLocks/>
              </p:cNvSpPr>
              <p:nvPr/>
            </p:nvSpPr>
            <p:spPr bwMode="auto">
              <a:xfrm>
                <a:off x="19707550" y="3475138"/>
                <a:ext cx="371358"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2" name="Freeform 291"/>
              <p:cNvSpPr>
                <a:spLocks/>
              </p:cNvSpPr>
              <p:nvPr/>
            </p:nvSpPr>
            <p:spPr bwMode="auto">
              <a:xfrm>
                <a:off x="18851179" y="3592787"/>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3" name="Freeform 292"/>
              <p:cNvSpPr>
                <a:spLocks/>
              </p:cNvSpPr>
              <p:nvPr/>
            </p:nvSpPr>
            <p:spPr bwMode="auto">
              <a:xfrm>
                <a:off x="19276721" y="3722334"/>
                <a:ext cx="371358" cy="64773"/>
              </a:xfrm>
              <a:custGeom>
                <a:avLst/>
                <a:gdLst>
                  <a:gd name="T0" fmla="*/ 63 w 63"/>
                  <a:gd name="T1" fmla="*/ 6 h 11"/>
                  <a:gd name="T2" fmla="*/ 58 w 63"/>
                  <a:gd name="T3" fmla="*/ 11 h 11"/>
                  <a:gd name="T4" fmla="*/ 5 w 63"/>
                  <a:gd name="T5" fmla="*/ 11 h 11"/>
                  <a:gd name="T6" fmla="*/ 0 w 63"/>
                  <a:gd name="T7" fmla="*/ 6 h 11"/>
                  <a:gd name="T8" fmla="*/ 0 w 63"/>
                  <a:gd name="T9" fmla="*/ 6 h 11"/>
                  <a:gd name="T10" fmla="*/ 5 w 63"/>
                  <a:gd name="T11" fmla="*/ 0 h 11"/>
                  <a:gd name="T12" fmla="*/ 58 w 63"/>
                  <a:gd name="T13" fmla="*/ 0 h 11"/>
                  <a:gd name="T14" fmla="*/ 63 w 6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
                    <a:moveTo>
                      <a:pt x="63" y="6"/>
                    </a:moveTo>
                    <a:cubicBezTo>
                      <a:pt x="63" y="9"/>
                      <a:pt x="61" y="11"/>
                      <a:pt x="58" y="11"/>
                    </a:cubicBezTo>
                    <a:cubicBezTo>
                      <a:pt x="5" y="11"/>
                      <a:pt x="5" y="11"/>
                      <a:pt x="5" y="11"/>
                    </a:cubicBezTo>
                    <a:cubicBezTo>
                      <a:pt x="2" y="11"/>
                      <a:pt x="0" y="9"/>
                      <a:pt x="0" y="6"/>
                    </a:cubicBezTo>
                    <a:cubicBezTo>
                      <a:pt x="0" y="6"/>
                      <a:pt x="0" y="6"/>
                      <a:pt x="0" y="6"/>
                    </a:cubicBezTo>
                    <a:cubicBezTo>
                      <a:pt x="0" y="3"/>
                      <a:pt x="2" y="0"/>
                      <a:pt x="5" y="0"/>
                    </a:cubicBezTo>
                    <a:cubicBezTo>
                      <a:pt x="58" y="0"/>
                      <a:pt x="58" y="0"/>
                      <a:pt x="58" y="0"/>
                    </a:cubicBezTo>
                    <a:cubicBezTo>
                      <a:pt x="61" y="0"/>
                      <a:pt x="63" y="3"/>
                      <a:pt x="6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4" name="Freeform 293"/>
              <p:cNvSpPr>
                <a:spLocks/>
              </p:cNvSpPr>
              <p:nvPr/>
            </p:nvSpPr>
            <p:spPr bwMode="auto">
              <a:xfrm>
                <a:off x="18845893" y="3722334"/>
                <a:ext cx="377966" cy="64773"/>
              </a:xfrm>
              <a:custGeom>
                <a:avLst/>
                <a:gdLst>
                  <a:gd name="T0" fmla="*/ 58 w 64"/>
                  <a:gd name="T1" fmla="*/ 0 h 11"/>
                  <a:gd name="T2" fmla="*/ 5 w 64"/>
                  <a:gd name="T3" fmla="*/ 0 h 11"/>
                  <a:gd name="T4" fmla="*/ 0 w 64"/>
                  <a:gd name="T5" fmla="*/ 6 h 11"/>
                  <a:gd name="T6" fmla="*/ 5 w 64"/>
                  <a:gd name="T7" fmla="*/ 11 h 11"/>
                  <a:gd name="T8" fmla="*/ 58 w 64"/>
                  <a:gd name="T9" fmla="*/ 11 h 11"/>
                  <a:gd name="T10" fmla="*/ 64 w 64"/>
                  <a:gd name="T11" fmla="*/ 6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4" y="9"/>
                      <a:pt x="64" y="6"/>
                    </a:cubicBezTo>
                    <a:cubicBezTo>
                      <a:pt x="64" y="3"/>
                      <a:pt x="61" y="0"/>
                      <a:pt x="58"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5" name="Freeform 294"/>
              <p:cNvSpPr>
                <a:spLocks/>
              </p:cNvSpPr>
              <p:nvPr/>
            </p:nvSpPr>
            <p:spPr bwMode="auto">
              <a:xfrm>
                <a:off x="18839286" y="4576284"/>
                <a:ext cx="1435214"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2"/>
                      <a:pt x="2" y="0"/>
                      <a:pt x="6" y="0"/>
                    </a:cubicBezTo>
                    <a:cubicBezTo>
                      <a:pt x="237" y="0"/>
                      <a:pt x="237" y="0"/>
                      <a:pt x="237" y="0"/>
                    </a:cubicBezTo>
                    <a:cubicBezTo>
                      <a:pt x="240" y="0"/>
                      <a:pt x="243" y="2"/>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6" name="Freeform 295"/>
              <p:cNvSpPr>
                <a:spLocks/>
              </p:cNvSpPr>
              <p:nvPr/>
            </p:nvSpPr>
            <p:spPr bwMode="auto">
              <a:xfrm>
                <a:off x="18833999" y="4693934"/>
                <a:ext cx="796900" cy="64773"/>
              </a:xfrm>
              <a:custGeom>
                <a:avLst/>
                <a:gdLst>
                  <a:gd name="T0" fmla="*/ 129 w 135"/>
                  <a:gd name="T1" fmla="*/ 0 h 11"/>
                  <a:gd name="T2" fmla="*/ 6 w 135"/>
                  <a:gd name="T3" fmla="*/ 0 h 11"/>
                  <a:gd name="T4" fmla="*/ 0 w 135"/>
                  <a:gd name="T5" fmla="*/ 5 h 11"/>
                  <a:gd name="T6" fmla="*/ 6 w 135"/>
                  <a:gd name="T7" fmla="*/ 11 h 11"/>
                  <a:gd name="T8" fmla="*/ 129 w 135"/>
                  <a:gd name="T9" fmla="*/ 11 h 11"/>
                  <a:gd name="T10" fmla="*/ 135 w 135"/>
                  <a:gd name="T11" fmla="*/ 5 h 11"/>
                  <a:gd name="T12" fmla="*/ 129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29" y="0"/>
                    </a:moveTo>
                    <a:cubicBezTo>
                      <a:pt x="6" y="0"/>
                      <a:pt x="6" y="0"/>
                      <a:pt x="6" y="0"/>
                    </a:cubicBezTo>
                    <a:cubicBezTo>
                      <a:pt x="2" y="0"/>
                      <a:pt x="0" y="2"/>
                      <a:pt x="0" y="5"/>
                    </a:cubicBezTo>
                    <a:cubicBezTo>
                      <a:pt x="0" y="9"/>
                      <a:pt x="2" y="11"/>
                      <a:pt x="6" y="11"/>
                    </a:cubicBezTo>
                    <a:cubicBezTo>
                      <a:pt x="129" y="11"/>
                      <a:pt x="129" y="11"/>
                      <a:pt x="129" y="11"/>
                    </a:cubicBezTo>
                    <a:cubicBezTo>
                      <a:pt x="132" y="11"/>
                      <a:pt x="135" y="9"/>
                      <a:pt x="135" y="5"/>
                    </a:cubicBezTo>
                    <a:cubicBezTo>
                      <a:pt x="135" y="2"/>
                      <a:pt x="132" y="0"/>
                      <a:pt x="129"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7" name="Freeform 296"/>
              <p:cNvSpPr>
                <a:spLocks/>
              </p:cNvSpPr>
              <p:nvPr/>
            </p:nvSpPr>
            <p:spPr bwMode="auto">
              <a:xfrm>
                <a:off x="19695656" y="4693934"/>
                <a:ext cx="377966" cy="64773"/>
              </a:xfrm>
              <a:custGeom>
                <a:avLst/>
                <a:gdLst>
                  <a:gd name="T0" fmla="*/ 59 w 64"/>
                  <a:gd name="T1" fmla="*/ 0 h 11"/>
                  <a:gd name="T2" fmla="*/ 6 w 64"/>
                  <a:gd name="T3" fmla="*/ 0 h 11"/>
                  <a:gd name="T4" fmla="*/ 0 w 64"/>
                  <a:gd name="T5" fmla="*/ 6 h 11"/>
                  <a:gd name="T6" fmla="*/ 6 w 64"/>
                  <a:gd name="T7" fmla="*/ 11 h 11"/>
                  <a:gd name="T8" fmla="*/ 59 w 64"/>
                  <a:gd name="T9" fmla="*/ 11 h 11"/>
                  <a:gd name="T10" fmla="*/ 64 w 64"/>
                  <a:gd name="T11" fmla="*/ 6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3"/>
                      <a:pt x="0" y="6"/>
                    </a:cubicBezTo>
                    <a:cubicBezTo>
                      <a:pt x="0" y="9"/>
                      <a:pt x="3" y="11"/>
                      <a:pt x="6" y="11"/>
                    </a:cubicBezTo>
                    <a:cubicBezTo>
                      <a:pt x="59" y="11"/>
                      <a:pt x="59" y="11"/>
                      <a:pt x="59" y="11"/>
                    </a:cubicBezTo>
                    <a:cubicBezTo>
                      <a:pt x="62" y="11"/>
                      <a:pt x="64" y="9"/>
                      <a:pt x="64" y="6"/>
                    </a:cubicBezTo>
                    <a:cubicBezTo>
                      <a:pt x="64" y="3"/>
                      <a:pt x="62" y="0"/>
                      <a:pt x="59"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8" name="Freeform 297"/>
              <p:cNvSpPr>
                <a:spLocks/>
              </p:cNvSpPr>
              <p:nvPr/>
            </p:nvSpPr>
            <p:spPr bwMode="auto">
              <a:xfrm>
                <a:off x="18839286" y="4811583"/>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2"/>
                      <a:pt x="3" y="0"/>
                      <a:pt x="6" y="0"/>
                    </a:cubicBezTo>
                    <a:cubicBezTo>
                      <a:pt x="237" y="0"/>
                      <a:pt x="237" y="0"/>
                      <a:pt x="237" y="0"/>
                    </a:cubicBezTo>
                    <a:cubicBezTo>
                      <a:pt x="241" y="0"/>
                      <a:pt x="243" y="2"/>
                      <a:pt x="243"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9" name="Freeform 298"/>
              <p:cNvSpPr>
                <a:spLocks/>
              </p:cNvSpPr>
              <p:nvPr/>
            </p:nvSpPr>
            <p:spPr bwMode="auto">
              <a:xfrm>
                <a:off x="19264828" y="4941130"/>
                <a:ext cx="377966" cy="64773"/>
              </a:xfrm>
              <a:custGeom>
                <a:avLst/>
                <a:gdLst>
                  <a:gd name="T0" fmla="*/ 64 w 64"/>
                  <a:gd name="T1" fmla="*/ 6 h 11"/>
                  <a:gd name="T2" fmla="*/ 58 w 64"/>
                  <a:gd name="T3" fmla="*/ 11 h 11"/>
                  <a:gd name="T4" fmla="*/ 6 w 64"/>
                  <a:gd name="T5" fmla="*/ 11 h 11"/>
                  <a:gd name="T6" fmla="*/ 0 w 64"/>
                  <a:gd name="T7" fmla="*/ 6 h 11"/>
                  <a:gd name="T8" fmla="*/ 0 w 64"/>
                  <a:gd name="T9" fmla="*/ 6 h 11"/>
                  <a:gd name="T10" fmla="*/ 6 w 64"/>
                  <a:gd name="T11" fmla="*/ 0 h 11"/>
                  <a:gd name="T12" fmla="*/ 58 w 64"/>
                  <a:gd name="T13" fmla="*/ 0 h 11"/>
                  <a:gd name="T14" fmla="*/ 64 w 64"/>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1">
                    <a:moveTo>
                      <a:pt x="64" y="6"/>
                    </a:moveTo>
                    <a:cubicBezTo>
                      <a:pt x="64" y="9"/>
                      <a:pt x="61" y="11"/>
                      <a:pt x="58" y="11"/>
                    </a:cubicBezTo>
                    <a:cubicBezTo>
                      <a:pt x="6" y="11"/>
                      <a:pt x="6" y="11"/>
                      <a:pt x="6" y="11"/>
                    </a:cubicBezTo>
                    <a:cubicBezTo>
                      <a:pt x="3" y="11"/>
                      <a:pt x="0" y="9"/>
                      <a:pt x="0" y="6"/>
                    </a:cubicBezTo>
                    <a:cubicBezTo>
                      <a:pt x="0" y="6"/>
                      <a:pt x="0" y="6"/>
                      <a:pt x="0" y="6"/>
                    </a:cubicBezTo>
                    <a:cubicBezTo>
                      <a:pt x="0" y="3"/>
                      <a:pt x="3" y="0"/>
                      <a:pt x="6" y="0"/>
                    </a:cubicBezTo>
                    <a:cubicBezTo>
                      <a:pt x="58" y="0"/>
                      <a:pt x="58" y="0"/>
                      <a:pt x="58" y="0"/>
                    </a:cubicBezTo>
                    <a:cubicBezTo>
                      <a:pt x="61" y="0"/>
                      <a:pt x="64" y="3"/>
                      <a:pt x="64" y="6"/>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0" name="Freeform 299"/>
              <p:cNvSpPr>
                <a:spLocks/>
              </p:cNvSpPr>
              <p:nvPr/>
            </p:nvSpPr>
            <p:spPr bwMode="auto">
              <a:xfrm>
                <a:off x="18839286" y="4941130"/>
                <a:ext cx="372680"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1" name="Freeform 300"/>
              <p:cNvSpPr>
                <a:spLocks/>
              </p:cNvSpPr>
              <p:nvPr/>
            </p:nvSpPr>
            <p:spPr bwMode="auto">
              <a:xfrm>
                <a:off x="18869681" y="3875675"/>
                <a:ext cx="1392924" cy="606754"/>
              </a:xfrm>
              <a:custGeom>
                <a:avLst/>
                <a:gdLst>
                  <a:gd name="T0" fmla="*/ 5 w 236"/>
                  <a:gd name="T1" fmla="*/ 103 h 103"/>
                  <a:gd name="T2" fmla="*/ 2 w 236"/>
                  <a:gd name="T3" fmla="*/ 102 h 103"/>
                  <a:gd name="T4" fmla="*/ 2 w 236"/>
                  <a:gd name="T5" fmla="*/ 95 h 103"/>
                  <a:gd name="T6" fmla="*/ 63 w 236"/>
                  <a:gd name="T7" fmla="*/ 29 h 103"/>
                  <a:gd name="T8" fmla="*/ 69 w 236"/>
                  <a:gd name="T9" fmla="*/ 28 h 103"/>
                  <a:gd name="T10" fmla="*/ 145 w 236"/>
                  <a:gd name="T11" fmla="*/ 80 h 103"/>
                  <a:gd name="T12" fmla="*/ 228 w 236"/>
                  <a:gd name="T13" fmla="*/ 1 h 103"/>
                  <a:gd name="T14" fmla="*/ 235 w 236"/>
                  <a:gd name="T15" fmla="*/ 2 h 103"/>
                  <a:gd name="T16" fmla="*/ 235 w 236"/>
                  <a:gd name="T17" fmla="*/ 8 h 103"/>
                  <a:gd name="T18" fmla="*/ 148 w 236"/>
                  <a:gd name="T19" fmla="*/ 90 h 103"/>
                  <a:gd name="T20" fmla="*/ 143 w 236"/>
                  <a:gd name="T21" fmla="*/ 90 h 103"/>
                  <a:gd name="T22" fmla="*/ 67 w 236"/>
                  <a:gd name="T23" fmla="*/ 38 h 103"/>
                  <a:gd name="T24" fmla="*/ 8 w 236"/>
                  <a:gd name="T25" fmla="*/ 101 h 103"/>
                  <a:gd name="T26" fmla="*/ 5 w 236"/>
                  <a:gd name="T2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03">
                    <a:moveTo>
                      <a:pt x="5" y="103"/>
                    </a:moveTo>
                    <a:cubicBezTo>
                      <a:pt x="4" y="103"/>
                      <a:pt x="3" y="102"/>
                      <a:pt x="2" y="102"/>
                    </a:cubicBezTo>
                    <a:cubicBezTo>
                      <a:pt x="0" y="100"/>
                      <a:pt x="0" y="97"/>
                      <a:pt x="2" y="95"/>
                    </a:cubicBezTo>
                    <a:cubicBezTo>
                      <a:pt x="63" y="29"/>
                      <a:pt x="63" y="29"/>
                      <a:pt x="63" y="29"/>
                    </a:cubicBezTo>
                    <a:cubicBezTo>
                      <a:pt x="65" y="27"/>
                      <a:pt x="68" y="27"/>
                      <a:pt x="69" y="28"/>
                    </a:cubicBezTo>
                    <a:cubicBezTo>
                      <a:pt x="145" y="80"/>
                      <a:pt x="145" y="80"/>
                      <a:pt x="145" y="80"/>
                    </a:cubicBezTo>
                    <a:cubicBezTo>
                      <a:pt x="228" y="1"/>
                      <a:pt x="228" y="1"/>
                      <a:pt x="228" y="1"/>
                    </a:cubicBezTo>
                    <a:cubicBezTo>
                      <a:pt x="230" y="0"/>
                      <a:pt x="233" y="0"/>
                      <a:pt x="235" y="2"/>
                    </a:cubicBezTo>
                    <a:cubicBezTo>
                      <a:pt x="236" y="3"/>
                      <a:pt x="236" y="6"/>
                      <a:pt x="235" y="8"/>
                    </a:cubicBezTo>
                    <a:cubicBezTo>
                      <a:pt x="148" y="90"/>
                      <a:pt x="148" y="90"/>
                      <a:pt x="148" y="90"/>
                    </a:cubicBezTo>
                    <a:cubicBezTo>
                      <a:pt x="147" y="91"/>
                      <a:pt x="145" y="91"/>
                      <a:pt x="143" y="90"/>
                    </a:cubicBezTo>
                    <a:cubicBezTo>
                      <a:pt x="67" y="38"/>
                      <a:pt x="67" y="38"/>
                      <a:pt x="67" y="38"/>
                    </a:cubicBezTo>
                    <a:cubicBezTo>
                      <a:pt x="8" y="101"/>
                      <a:pt x="8" y="101"/>
                      <a:pt x="8" y="101"/>
                    </a:cubicBezTo>
                    <a:cubicBezTo>
                      <a:pt x="7" y="102"/>
                      <a:pt x="6" y="103"/>
                      <a:pt x="5" y="103"/>
                    </a:cubicBezTo>
                    <a:close/>
                  </a:path>
                </a:pathLst>
              </a:custGeom>
              <a:solidFill>
                <a:srgbClr val="FF7352"/>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2" name="Oval 301"/>
              <p:cNvSpPr>
                <a:spLocks noChangeArrowheads="1"/>
              </p:cNvSpPr>
              <p:nvPr/>
            </p:nvSpPr>
            <p:spPr bwMode="auto">
              <a:xfrm>
                <a:off x="19181569" y="3993325"/>
                <a:ext cx="171803" cy="165238"/>
              </a:xfrm>
              <a:prstGeom prst="ellipse">
                <a:avLst/>
              </a:prstGeom>
              <a:solidFill>
                <a:srgbClr val="FF7352"/>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3" name="Oval 302"/>
              <p:cNvSpPr>
                <a:spLocks noChangeArrowheads="1"/>
              </p:cNvSpPr>
              <p:nvPr/>
            </p:nvSpPr>
            <p:spPr bwMode="auto">
              <a:xfrm>
                <a:off x="19659974" y="4276212"/>
                <a:ext cx="171803" cy="163916"/>
              </a:xfrm>
              <a:prstGeom prst="ellipse">
                <a:avLst/>
              </a:prstGeom>
              <a:solidFill>
                <a:srgbClr val="FF7352"/>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8" name="Group 38"/>
            <p:cNvGrpSpPr/>
            <p:nvPr/>
          </p:nvGrpSpPr>
          <p:grpSpPr>
            <a:xfrm>
              <a:off x="4445018" y="2521529"/>
              <a:ext cx="1920851" cy="1914933"/>
              <a:chOff x="131763" y="111125"/>
              <a:chExt cx="3802063" cy="3789363"/>
            </a:xfrm>
          </p:grpSpPr>
          <p:sp>
            <p:nvSpPr>
              <p:cNvPr id="42" name="Freeform 5"/>
              <p:cNvSpPr>
                <a:spLocks/>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3" name="Freeform 6"/>
              <p:cNvSpPr>
                <a:spLocks/>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4" name="Freeform 7"/>
              <p:cNvSpPr>
                <a:spLocks/>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5" name="Freeform 8"/>
              <p:cNvSpPr>
                <a:spLocks/>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6" name="Freeform 9"/>
              <p:cNvSpPr>
                <a:spLocks/>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7" name="Freeform 10"/>
              <p:cNvSpPr>
                <a:spLocks/>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8" name="Freeform 11"/>
              <p:cNvSpPr>
                <a:spLocks/>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9" name="Freeform 12"/>
              <p:cNvSpPr>
                <a:spLocks/>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9" name="Group 126"/>
            <p:cNvGrpSpPr/>
            <p:nvPr/>
          </p:nvGrpSpPr>
          <p:grpSpPr>
            <a:xfrm>
              <a:off x="2524194" y="3241842"/>
              <a:ext cx="8742643" cy="8750400"/>
              <a:chOff x="2865557" y="4639756"/>
              <a:chExt cx="3987931" cy="3991469"/>
            </a:xfrm>
          </p:grpSpPr>
          <p:grpSp>
            <p:nvGrpSpPr>
              <p:cNvPr id="10" name="Group 127"/>
              <p:cNvGrpSpPr/>
              <p:nvPr/>
            </p:nvGrpSpPr>
            <p:grpSpPr>
              <a:xfrm>
                <a:off x="4008752" y="4901589"/>
                <a:ext cx="2844736" cy="3729636"/>
                <a:chOff x="12795250" y="366713"/>
                <a:chExt cx="2738438" cy="3589337"/>
              </a:xfrm>
            </p:grpSpPr>
            <p:sp>
              <p:nvSpPr>
                <p:cNvPr id="21" name="Freeform 129"/>
                <p:cNvSpPr>
                  <a:spLocks/>
                </p:cNvSpPr>
                <p:nvPr/>
              </p:nvSpPr>
              <p:spPr bwMode="auto">
                <a:xfrm>
                  <a:off x="12795250" y="561975"/>
                  <a:ext cx="2687638" cy="3394075"/>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2" name="Freeform 130"/>
                <p:cNvSpPr>
                  <a:spLocks/>
                </p:cNvSpPr>
                <p:nvPr/>
              </p:nvSpPr>
              <p:spPr bwMode="auto">
                <a:xfrm>
                  <a:off x="12807950" y="455613"/>
                  <a:ext cx="2725738" cy="3487737"/>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14042"/>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3" name="Freeform 131"/>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close/>
                    </a:path>
                  </a:pathLst>
                </a:custGeom>
                <a:solidFill>
                  <a:srgbClr val="1C1C1D"/>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4" name="Freeform 132"/>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5" name="Freeform 133"/>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rgbClr val="FFFCF5"/>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6" name="Freeform 134"/>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7" name="Rectangle 135"/>
                <p:cNvSpPr>
                  <a:spLocks noChangeArrowheads="1"/>
                </p:cNvSpPr>
                <p:nvPr/>
              </p:nvSpPr>
              <p:spPr bwMode="auto">
                <a:xfrm>
                  <a:off x="14228763" y="3360738"/>
                  <a:ext cx="868363" cy="107950"/>
                </a:xfrm>
                <a:prstGeom prst="rect">
                  <a:avLst/>
                </a:prstGeom>
                <a:solidFill>
                  <a:srgbClr val="EB5055"/>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8" name="Rectangle 136"/>
                <p:cNvSpPr>
                  <a:spLocks noChangeArrowheads="1"/>
                </p:cNvSpPr>
                <p:nvPr/>
              </p:nvSpPr>
              <p:spPr bwMode="auto">
                <a:xfrm>
                  <a:off x="13214350" y="1423988"/>
                  <a:ext cx="1882775" cy="5080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9" name="Rectangle 137"/>
                <p:cNvSpPr>
                  <a:spLocks noChangeArrowheads="1"/>
                </p:cNvSpPr>
                <p:nvPr/>
              </p:nvSpPr>
              <p:spPr bwMode="auto">
                <a:xfrm>
                  <a:off x="13214350" y="1619250"/>
                  <a:ext cx="1882775" cy="5715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0" name="Rectangle 138"/>
                <p:cNvSpPr>
                  <a:spLocks noChangeArrowheads="1"/>
                </p:cNvSpPr>
                <p:nvPr/>
              </p:nvSpPr>
              <p:spPr bwMode="auto">
                <a:xfrm>
                  <a:off x="13214350" y="1822450"/>
                  <a:ext cx="1882775" cy="5080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1" name="Rectangle 139"/>
                <p:cNvSpPr>
                  <a:spLocks noChangeArrowheads="1"/>
                </p:cNvSpPr>
                <p:nvPr/>
              </p:nvSpPr>
              <p:spPr bwMode="auto">
                <a:xfrm>
                  <a:off x="13214350" y="2019300"/>
                  <a:ext cx="1882775" cy="5715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2" name="Rectangle 140"/>
                <p:cNvSpPr>
                  <a:spLocks noChangeArrowheads="1"/>
                </p:cNvSpPr>
                <p:nvPr/>
              </p:nvSpPr>
              <p:spPr bwMode="auto">
                <a:xfrm>
                  <a:off x="13214350" y="2220913"/>
                  <a:ext cx="1882775" cy="5715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3" name="Rectangle 141"/>
                <p:cNvSpPr>
                  <a:spLocks noChangeArrowheads="1"/>
                </p:cNvSpPr>
                <p:nvPr/>
              </p:nvSpPr>
              <p:spPr bwMode="auto">
                <a:xfrm>
                  <a:off x="13214350" y="2424113"/>
                  <a:ext cx="1882775" cy="5080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4" name="Rectangle 142"/>
                <p:cNvSpPr>
                  <a:spLocks noChangeArrowheads="1"/>
                </p:cNvSpPr>
                <p:nvPr/>
              </p:nvSpPr>
              <p:spPr bwMode="auto">
                <a:xfrm>
                  <a:off x="13214350" y="2619375"/>
                  <a:ext cx="1882775" cy="5715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5" name="Rectangle 143"/>
                <p:cNvSpPr>
                  <a:spLocks noChangeArrowheads="1"/>
                </p:cNvSpPr>
                <p:nvPr/>
              </p:nvSpPr>
              <p:spPr bwMode="auto">
                <a:xfrm>
                  <a:off x="13214350" y="2822575"/>
                  <a:ext cx="1882775" cy="5080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6" name="Rectangle 144"/>
                <p:cNvSpPr>
                  <a:spLocks noChangeArrowheads="1"/>
                </p:cNvSpPr>
                <p:nvPr/>
              </p:nvSpPr>
              <p:spPr bwMode="auto">
                <a:xfrm>
                  <a:off x="13214350" y="3025775"/>
                  <a:ext cx="1882775" cy="50800"/>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7" name="Rectangle 145"/>
                <p:cNvSpPr>
                  <a:spLocks noChangeArrowheads="1"/>
                </p:cNvSpPr>
                <p:nvPr/>
              </p:nvSpPr>
              <p:spPr bwMode="auto">
                <a:xfrm>
                  <a:off x="13511213" y="1006475"/>
                  <a:ext cx="1325563" cy="106362"/>
                </a:xfrm>
                <a:prstGeom prst="rect">
                  <a:avLst/>
                </a:prstGeom>
                <a:solidFill>
                  <a:srgbClr val="A7A9AC"/>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8" name="Freeform 146"/>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9" name="Freeform 147"/>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0" name="Freeform 148"/>
                <p:cNvSpPr>
                  <a:spLocks/>
                </p:cNvSpPr>
                <p:nvPr/>
              </p:nvSpPr>
              <p:spPr bwMode="auto">
                <a:xfrm>
                  <a:off x="12915900" y="3214688"/>
                  <a:ext cx="582613" cy="557212"/>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F2EFE9"/>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1" name="Rectangle 149"/>
                <p:cNvSpPr>
                  <a:spLocks noChangeArrowheads="1"/>
                </p:cNvSpPr>
                <p:nvPr/>
              </p:nvSpPr>
              <p:spPr bwMode="auto">
                <a:xfrm>
                  <a:off x="13682663" y="366713"/>
                  <a:ext cx="944563" cy="290512"/>
                </a:xfrm>
                <a:prstGeom prst="rect">
                  <a:avLst/>
                </a:prstGeom>
                <a:solidFill>
                  <a:srgbClr val="1E1E1F"/>
                </a:soli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1" name="Group 128"/>
              <p:cNvGrpSpPr/>
              <p:nvPr/>
            </p:nvGrpSpPr>
            <p:grpSpPr>
              <a:xfrm>
                <a:off x="4915488" y="4639756"/>
                <a:ext cx="998195" cy="540472"/>
                <a:chOff x="17801829" y="5891398"/>
                <a:chExt cx="954592" cy="516864"/>
              </a:xfrm>
            </p:grpSpPr>
            <p:sp>
              <p:nvSpPr>
                <p:cNvPr id="19" name="Freeform 279"/>
                <p:cNvSpPr>
                  <a:spLocks/>
                </p:cNvSpPr>
                <p:nvPr/>
              </p:nvSpPr>
              <p:spPr bwMode="auto">
                <a:xfrm>
                  <a:off x="17801829" y="5891398"/>
                  <a:ext cx="954592" cy="516864"/>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FFB033"/>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0" name="Oval 280"/>
                <p:cNvSpPr>
                  <a:spLocks noChangeArrowheads="1"/>
                </p:cNvSpPr>
                <p:nvPr/>
              </p:nvSpPr>
              <p:spPr bwMode="auto">
                <a:xfrm>
                  <a:off x="18167266" y="5973356"/>
                  <a:ext cx="229951" cy="230011"/>
                </a:xfrm>
                <a:prstGeom prst="ellipse">
                  <a:avLst/>
                </a:prstGeom>
                <a:solidFill>
                  <a:srgbClr val="000529"/>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2" name="Group 129"/>
              <p:cNvGrpSpPr/>
              <p:nvPr/>
            </p:nvGrpSpPr>
            <p:grpSpPr>
              <a:xfrm rot="1080935">
                <a:off x="2865557" y="5552196"/>
                <a:ext cx="2681044" cy="955676"/>
                <a:chOff x="485775" y="495300"/>
                <a:chExt cx="5238750" cy="1866901"/>
              </a:xfrm>
            </p:grpSpPr>
            <p:sp>
              <p:nvSpPr>
                <p:cNvPr id="13" name="Freeform 5"/>
                <p:cNvSpPr>
                  <a:spLocks/>
                </p:cNvSpPr>
                <p:nvPr/>
              </p:nvSpPr>
              <p:spPr bwMode="auto">
                <a:xfrm>
                  <a:off x="4603750" y="1674813"/>
                  <a:ext cx="1120775" cy="68738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solidFill>
                  <a:srgbClr val="1D8C96"/>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4" name="Freeform 6"/>
                <p:cNvSpPr>
                  <a:spLocks/>
                </p:cNvSpPr>
                <p:nvPr/>
              </p:nvSpPr>
              <p:spPr bwMode="auto">
                <a:xfrm>
                  <a:off x="1549400" y="989013"/>
                  <a:ext cx="3351213" cy="1335088"/>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solidFill>
                  <a:srgbClr val="0EB3BF"/>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5" name="Freeform 7"/>
                <p:cNvSpPr>
                  <a:spLocks/>
                </p:cNvSpPr>
                <p:nvPr/>
              </p:nvSpPr>
              <p:spPr bwMode="auto">
                <a:xfrm>
                  <a:off x="1414463" y="958850"/>
                  <a:ext cx="3352800" cy="1344613"/>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solidFill>
                  <a:srgbClr val="FDC000"/>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6" name="Freeform 8"/>
                <p:cNvSpPr>
                  <a:spLocks/>
                </p:cNvSpPr>
                <p:nvPr/>
              </p:nvSpPr>
              <p:spPr bwMode="auto">
                <a:xfrm>
                  <a:off x="485775" y="736600"/>
                  <a:ext cx="536575" cy="862013"/>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solidFill>
                  <a:srgbClr val="FDC000"/>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7" name="Freeform 9"/>
                <p:cNvSpPr>
                  <a:spLocks/>
                </p:cNvSpPr>
                <p:nvPr/>
              </p:nvSpPr>
              <p:spPr bwMode="auto">
                <a:xfrm>
                  <a:off x="858838" y="495300"/>
                  <a:ext cx="2087563" cy="1373188"/>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solidFill>
                  <a:srgbClr val="1D8C96"/>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8" name="Freeform 10"/>
                <p:cNvSpPr>
                  <a:spLocks/>
                </p:cNvSpPr>
                <p:nvPr/>
              </p:nvSpPr>
              <p:spPr bwMode="auto">
                <a:xfrm>
                  <a:off x="993775" y="804863"/>
                  <a:ext cx="344488" cy="85090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solidFill>
                  <a:srgbClr val="FDC000"/>
                </a:solid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grpSp>
      <p:sp>
        <p:nvSpPr>
          <p:cNvPr id="80" name="文本框 79"/>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9677448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88422809"/>
              </p:ext>
            </p:extLst>
          </p:nvPr>
        </p:nvGraphicFramePr>
        <p:xfrm>
          <a:off x="596900" y="2601216"/>
          <a:ext cx="10953751" cy="2772000"/>
        </p:xfrm>
        <a:graphic>
          <a:graphicData uri="http://schemas.openxmlformats.org/drawingml/2006/table">
            <a:tbl>
              <a:tblPr firstRow="1" firstCol="1" bandRow="1">
                <a:tableStyleId>{5940675A-B579-460E-94D1-54222C63F5DA}</a:tableStyleId>
              </a:tblPr>
              <a:tblGrid>
                <a:gridCol w="994601">
                  <a:extLst>
                    <a:ext uri="{9D8B030D-6E8A-4147-A177-3AD203B41FA5}">
                      <a16:colId xmlns:a16="http://schemas.microsoft.com/office/drawing/2014/main" val="20000"/>
                    </a:ext>
                  </a:extLst>
                </a:gridCol>
                <a:gridCol w="2278380">
                  <a:extLst>
                    <a:ext uri="{9D8B030D-6E8A-4147-A177-3AD203B41FA5}">
                      <a16:colId xmlns:a16="http://schemas.microsoft.com/office/drawing/2014/main" val="20001"/>
                    </a:ext>
                  </a:extLst>
                </a:gridCol>
                <a:gridCol w="2657380">
                  <a:extLst>
                    <a:ext uri="{9D8B030D-6E8A-4147-A177-3AD203B41FA5}">
                      <a16:colId xmlns:a16="http://schemas.microsoft.com/office/drawing/2014/main" val="20002"/>
                    </a:ext>
                  </a:extLst>
                </a:gridCol>
                <a:gridCol w="1283780">
                  <a:extLst>
                    <a:ext uri="{9D8B030D-6E8A-4147-A177-3AD203B41FA5}">
                      <a16:colId xmlns:a16="http://schemas.microsoft.com/office/drawing/2014/main" val="20003"/>
                    </a:ext>
                  </a:extLst>
                </a:gridCol>
                <a:gridCol w="1870900">
                  <a:extLst>
                    <a:ext uri="{9D8B030D-6E8A-4147-A177-3AD203B41FA5}">
                      <a16:colId xmlns:a16="http://schemas.microsoft.com/office/drawing/2014/main" val="20004"/>
                    </a:ext>
                  </a:extLst>
                </a:gridCol>
                <a:gridCol w="1868710">
                  <a:extLst>
                    <a:ext uri="{9D8B030D-6E8A-4147-A177-3AD203B41FA5}">
                      <a16:colId xmlns:a16="http://schemas.microsoft.com/office/drawing/2014/main" val="20005"/>
                    </a:ext>
                  </a:extLst>
                </a:gridCol>
              </a:tblGrid>
              <a:tr h="924000">
                <a:tc>
                  <a:txBody>
                    <a:bodyPr/>
                    <a:lstStyle/>
                    <a:p>
                      <a:pPr algn="ctr">
                        <a:spcAft>
                          <a:spcPts val="0"/>
                        </a:spcAft>
                      </a:pPr>
                      <a:r>
                        <a:rPr lang="zh-CN" sz="2400" b="1" kern="0" dirty="0">
                          <a:effectLst/>
                          <a:latin typeface="宋体" pitchFamily="2" charset="-122"/>
                          <a:ea typeface="宋体" pitchFamily="2" charset="-122"/>
                        </a:rPr>
                        <a:t>　</a:t>
                      </a:r>
                      <a:endParaRPr lang="zh-CN" sz="2400" b="1" kern="100" dirty="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400" b="1" kern="0">
                          <a:effectLst/>
                          <a:latin typeface="宋体" pitchFamily="2" charset="-122"/>
                          <a:ea typeface="宋体" pitchFamily="2" charset="-122"/>
                        </a:rPr>
                        <a:t>周转量</a:t>
                      </a:r>
                      <a:endParaRPr lang="zh-CN" sz="2400" b="1" kern="100">
                        <a:effectLst/>
                        <a:latin typeface="宋体" pitchFamily="2" charset="-122"/>
                        <a:ea typeface="宋体" pitchFamily="2" charset="-122"/>
                      </a:endParaRPr>
                    </a:p>
                    <a:p>
                      <a:pPr algn="ctr">
                        <a:spcAft>
                          <a:spcPts val="0"/>
                        </a:spcAft>
                      </a:pPr>
                      <a:r>
                        <a:rPr lang="zh-CN" sz="2400" b="1" kern="0">
                          <a:effectLst/>
                          <a:latin typeface="宋体" pitchFamily="2" charset="-122"/>
                          <a:ea typeface="宋体" pitchFamily="2" charset="-122"/>
                        </a:rPr>
                        <a:t>（</a:t>
                      </a:r>
                      <a:r>
                        <a:rPr lang="en-US" sz="2400" b="1" kern="0">
                          <a:effectLst/>
                          <a:latin typeface="宋体" pitchFamily="2" charset="-122"/>
                          <a:ea typeface="宋体" pitchFamily="2" charset="-122"/>
                        </a:rPr>
                        <a:t>10</a:t>
                      </a:r>
                      <a:r>
                        <a:rPr lang="en-US" sz="2400" b="1" kern="0" baseline="30000">
                          <a:effectLst/>
                          <a:latin typeface="宋体" pitchFamily="2" charset="-122"/>
                          <a:ea typeface="宋体" pitchFamily="2" charset="-122"/>
                        </a:rPr>
                        <a:t>3</a:t>
                      </a:r>
                      <a:r>
                        <a:rPr lang="en-US" sz="2400" b="1" kern="0">
                          <a:effectLst/>
                          <a:latin typeface="宋体" pitchFamily="2" charset="-122"/>
                          <a:ea typeface="宋体" pitchFamily="2" charset="-122"/>
                        </a:rPr>
                        <a:t>t</a:t>
                      </a:r>
                      <a:r>
                        <a:rPr lang="zh-CN" sz="2400" b="1" kern="0">
                          <a:effectLst/>
                          <a:latin typeface="宋体" pitchFamily="2" charset="-122"/>
                          <a:ea typeface="宋体" pitchFamily="2" charset="-122"/>
                        </a:rPr>
                        <a:t>•</a:t>
                      </a:r>
                      <a:r>
                        <a:rPr lang="en-US" sz="2400" b="1" kern="0">
                          <a:effectLst/>
                          <a:latin typeface="宋体" pitchFamily="2" charset="-122"/>
                          <a:ea typeface="宋体" pitchFamily="2" charset="-122"/>
                        </a:rPr>
                        <a:t>n mile</a:t>
                      </a:r>
                      <a:r>
                        <a:rPr lang="zh-CN" sz="2400" b="1" kern="0">
                          <a:effectLst/>
                          <a:latin typeface="宋体" pitchFamily="2" charset="-122"/>
                          <a:ea typeface="宋体" pitchFamily="2" charset="-122"/>
                        </a:rPr>
                        <a:t>）</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400" b="1" kern="0">
                          <a:effectLst/>
                          <a:latin typeface="宋体" pitchFamily="2" charset="-122"/>
                          <a:ea typeface="宋体" pitchFamily="2" charset="-122"/>
                        </a:rPr>
                        <a:t>单位成本</a:t>
                      </a:r>
                      <a:endParaRPr lang="zh-CN" sz="2400" b="1" kern="100">
                        <a:effectLst/>
                        <a:latin typeface="宋体" pitchFamily="2" charset="-122"/>
                        <a:ea typeface="宋体" pitchFamily="2" charset="-122"/>
                      </a:endParaRPr>
                    </a:p>
                    <a:p>
                      <a:pPr algn="ctr">
                        <a:spcAft>
                          <a:spcPts val="0"/>
                        </a:spcAft>
                      </a:pPr>
                      <a:r>
                        <a:rPr lang="zh-CN" sz="2400" b="1" kern="0">
                          <a:effectLst/>
                          <a:latin typeface="宋体" pitchFamily="2" charset="-122"/>
                          <a:ea typeface="宋体" pitchFamily="2" charset="-122"/>
                        </a:rPr>
                        <a:t>（元</a:t>
                      </a:r>
                      <a:r>
                        <a:rPr lang="en-US" sz="2400" b="1" kern="0">
                          <a:effectLst/>
                          <a:latin typeface="宋体" pitchFamily="2" charset="-122"/>
                          <a:ea typeface="宋体" pitchFamily="2" charset="-122"/>
                        </a:rPr>
                        <a:t>/10</a:t>
                      </a:r>
                      <a:r>
                        <a:rPr lang="en-US" sz="2400" b="1" kern="0" baseline="30000">
                          <a:effectLst/>
                          <a:latin typeface="宋体" pitchFamily="2" charset="-122"/>
                          <a:ea typeface="宋体" pitchFamily="2" charset="-122"/>
                        </a:rPr>
                        <a:t>3</a:t>
                      </a:r>
                      <a:r>
                        <a:rPr lang="en-US" sz="2400" b="1" kern="0">
                          <a:effectLst/>
                          <a:latin typeface="宋体" pitchFamily="2" charset="-122"/>
                          <a:ea typeface="宋体" pitchFamily="2" charset="-122"/>
                        </a:rPr>
                        <a:t>t</a:t>
                      </a:r>
                      <a:r>
                        <a:rPr lang="zh-CN" sz="2400" b="1" kern="0">
                          <a:effectLst/>
                          <a:latin typeface="宋体" pitchFamily="2" charset="-122"/>
                          <a:ea typeface="宋体" pitchFamily="2" charset="-122"/>
                        </a:rPr>
                        <a:t>•</a:t>
                      </a:r>
                      <a:r>
                        <a:rPr lang="en-US" sz="2400" b="1" kern="0">
                          <a:effectLst/>
                          <a:latin typeface="宋体" pitchFamily="2" charset="-122"/>
                          <a:ea typeface="宋体" pitchFamily="2" charset="-122"/>
                        </a:rPr>
                        <a:t>n mile</a:t>
                      </a:r>
                      <a:r>
                        <a:rPr lang="zh-CN" sz="2400" b="1" kern="0">
                          <a:effectLst/>
                          <a:latin typeface="宋体" pitchFamily="2" charset="-122"/>
                          <a:ea typeface="宋体" pitchFamily="2" charset="-122"/>
                        </a:rPr>
                        <a:t>）</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400" b="1" kern="0">
                          <a:effectLst/>
                          <a:latin typeface="宋体" pitchFamily="2" charset="-122"/>
                          <a:ea typeface="宋体" pitchFamily="2" charset="-122"/>
                        </a:rPr>
                        <a:t>总成本</a:t>
                      </a:r>
                      <a:endParaRPr lang="zh-CN" sz="2400" b="1" kern="100">
                        <a:effectLst/>
                        <a:latin typeface="宋体" pitchFamily="2" charset="-122"/>
                        <a:ea typeface="宋体" pitchFamily="2" charset="-122"/>
                      </a:endParaRPr>
                    </a:p>
                    <a:p>
                      <a:pPr algn="ctr">
                        <a:spcAft>
                          <a:spcPts val="0"/>
                        </a:spcAft>
                      </a:pPr>
                      <a:r>
                        <a:rPr lang="zh-CN" sz="2400" b="1" kern="0">
                          <a:effectLst/>
                          <a:latin typeface="宋体" pitchFamily="2" charset="-122"/>
                          <a:ea typeface="宋体" pitchFamily="2" charset="-122"/>
                        </a:rPr>
                        <a:t>（元）</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400" b="1" kern="0">
                          <a:effectLst/>
                          <a:latin typeface="宋体" pitchFamily="2" charset="-122"/>
                          <a:ea typeface="宋体" pitchFamily="2" charset="-122"/>
                        </a:rPr>
                        <a:t>成本降低额</a:t>
                      </a:r>
                      <a:endParaRPr lang="zh-CN" sz="2400" b="1" kern="100">
                        <a:effectLst/>
                        <a:latin typeface="宋体" pitchFamily="2" charset="-122"/>
                        <a:ea typeface="宋体" pitchFamily="2" charset="-122"/>
                      </a:endParaRPr>
                    </a:p>
                    <a:p>
                      <a:pPr algn="ctr">
                        <a:spcAft>
                          <a:spcPts val="0"/>
                        </a:spcAft>
                      </a:pPr>
                      <a:r>
                        <a:rPr lang="zh-CN" sz="2400" b="1" kern="0">
                          <a:effectLst/>
                          <a:latin typeface="宋体" pitchFamily="2" charset="-122"/>
                          <a:ea typeface="宋体" pitchFamily="2" charset="-122"/>
                        </a:rPr>
                        <a:t>（元）</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ctr">
                        <a:spcAft>
                          <a:spcPts val="0"/>
                        </a:spcAft>
                      </a:pPr>
                      <a:r>
                        <a:rPr lang="zh-CN" sz="2400" b="1" kern="0">
                          <a:effectLst/>
                          <a:latin typeface="宋体" pitchFamily="2" charset="-122"/>
                          <a:ea typeface="宋体" pitchFamily="2" charset="-122"/>
                        </a:rPr>
                        <a:t>成本降低率</a:t>
                      </a:r>
                      <a:endParaRPr lang="zh-CN" sz="2400" b="1" kern="100">
                        <a:effectLst/>
                        <a:latin typeface="宋体" pitchFamily="2" charset="-122"/>
                        <a:ea typeface="宋体" pitchFamily="2" charset="-122"/>
                      </a:endParaRPr>
                    </a:p>
                    <a:p>
                      <a:pPr algn="ctr">
                        <a:spcAft>
                          <a:spcPts val="0"/>
                        </a:spcAft>
                      </a:pPr>
                      <a:r>
                        <a:rPr lang="zh-CN" sz="2400" b="1" kern="0">
                          <a:effectLst/>
                          <a:latin typeface="宋体" pitchFamily="2" charset="-122"/>
                          <a:ea typeface="宋体" pitchFamily="2" charset="-122"/>
                        </a:rPr>
                        <a:t>（</a:t>
                      </a:r>
                      <a:r>
                        <a:rPr lang="en-US" sz="2400" b="1" kern="0">
                          <a:effectLst/>
                          <a:latin typeface="宋体" pitchFamily="2" charset="-122"/>
                          <a:ea typeface="宋体" pitchFamily="2" charset="-122"/>
                        </a:rPr>
                        <a:t>%</a:t>
                      </a:r>
                      <a:r>
                        <a:rPr lang="zh-CN" sz="2400" b="1" kern="0">
                          <a:effectLst/>
                          <a:latin typeface="宋体" pitchFamily="2" charset="-122"/>
                          <a:ea typeface="宋体" pitchFamily="2" charset="-122"/>
                        </a:rPr>
                        <a:t>）</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62000">
                <a:tc>
                  <a:txBody>
                    <a:bodyPr/>
                    <a:lstStyle/>
                    <a:p>
                      <a:pPr algn="ctr">
                        <a:spcAft>
                          <a:spcPts val="0"/>
                        </a:spcAft>
                      </a:pPr>
                      <a:r>
                        <a:rPr lang="zh-CN" sz="2400" b="1" kern="0">
                          <a:effectLst/>
                          <a:latin typeface="宋体" pitchFamily="2" charset="-122"/>
                          <a:ea typeface="宋体" pitchFamily="2" charset="-122"/>
                        </a:rPr>
                        <a:t>预算</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10000</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65.00 </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650000</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-10000 </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-1.56 </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62000">
                <a:tc>
                  <a:txBody>
                    <a:bodyPr/>
                    <a:lstStyle/>
                    <a:p>
                      <a:pPr algn="ctr">
                        <a:spcAft>
                          <a:spcPts val="0"/>
                        </a:spcAft>
                      </a:pPr>
                      <a:r>
                        <a:rPr lang="zh-CN" sz="2400" b="1" kern="0">
                          <a:effectLst/>
                          <a:latin typeface="宋体" pitchFamily="2" charset="-122"/>
                          <a:ea typeface="宋体" pitchFamily="2" charset="-122"/>
                        </a:rPr>
                        <a:t>实际</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12000</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tc>
                <a:tc>
                  <a:txBody>
                    <a:bodyPr/>
                    <a:lstStyle/>
                    <a:p>
                      <a:pPr algn="r">
                        <a:spcAft>
                          <a:spcPts val="0"/>
                        </a:spcAft>
                      </a:pPr>
                      <a:r>
                        <a:rPr lang="en-US" sz="2400" b="1" kern="0">
                          <a:effectLst/>
                          <a:latin typeface="宋体" pitchFamily="2" charset="-122"/>
                          <a:ea typeface="宋体" pitchFamily="2" charset="-122"/>
                        </a:rPr>
                        <a:t>65.50 </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786000</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-18000 </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-2.34 </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62000">
                <a:tc>
                  <a:txBody>
                    <a:bodyPr/>
                    <a:lstStyle/>
                    <a:p>
                      <a:pPr algn="ctr">
                        <a:spcAft>
                          <a:spcPts val="0"/>
                        </a:spcAft>
                      </a:pPr>
                      <a:r>
                        <a:rPr lang="zh-CN" sz="2400" b="1" kern="0">
                          <a:effectLst/>
                          <a:latin typeface="宋体" pitchFamily="2" charset="-122"/>
                          <a:ea typeface="宋体" pitchFamily="2" charset="-122"/>
                        </a:rPr>
                        <a:t>差异</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2000</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0.50 </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-8000 </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tc>
                  <a:txBody>
                    <a:bodyPr/>
                    <a:lstStyle/>
                    <a:p>
                      <a:pPr algn="r">
                        <a:spcAft>
                          <a:spcPts val="0"/>
                        </a:spcAft>
                      </a:pPr>
                      <a:r>
                        <a:rPr lang="en-US" sz="2400" b="1" kern="0">
                          <a:effectLst/>
                          <a:latin typeface="宋体" pitchFamily="2" charset="-122"/>
                          <a:ea typeface="宋体" pitchFamily="2" charset="-122"/>
                        </a:rPr>
                        <a:t>-0.78 </a:t>
                      </a:r>
                      <a:endParaRPr lang="zh-CN" sz="2400" b="1" kern="100">
                        <a:effectLst/>
                        <a:latin typeface="宋体" pitchFamily="2" charset="-122"/>
                        <a:ea typeface="宋体"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62000">
                <a:tc gridSpan="6">
                  <a:txBody>
                    <a:bodyPr/>
                    <a:lstStyle/>
                    <a:p>
                      <a:pPr algn="just">
                        <a:spcAft>
                          <a:spcPts val="0"/>
                        </a:spcAft>
                      </a:pPr>
                      <a:r>
                        <a:rPr lang="zh-CN" sz="2400" b="1" kern="0" dirty="0">
                          <a:effectLst/>
                          <a:latin typeface="宋体" pitchFamily="2" charset="-122"/>
                          <a:ea typeface="宋体" pitchFamily="2" charset="-122"/>
                        </a:rPr>
                        <a:t>注：上年实际单位成本为</a:t>
                      </a:r>
                      <a:r>
                        <a:rPr lang="en-US" sz="2400" b="1" kern="0" dirty="0">
                          <a:effectLst/>
                          <a:latin typeface="宋体" pitchFamily="2" charset="-122"/>
                          <a:ea typeface="宋体" pitchFamily="2" charset="-122"/>
                        </a:rPr>
                        <a:t>64</a:t>
                      </a:r>
                      <a:r>
                        <a:rPr lang="zh-CN" sz="2400" b="1" kern="0" dirty="0">
                          <a:effectLst/>
                          <a:latin typeface="宋体" pitchFamily="2" charset="-122"/>
                          <a:ea typeface="宋体" pitchFamily="2" charset="-122"/>
                        </a:rPr>
                        <a:t>元</a:t>
                      </a:r>
                      <a:r>
                        <a:rPr lang="en-US" sz="2400" b="1" kern="0" dirty="0">
                          <a:effectLst/>
                          <a:latin typeface="宋体" pitchFamily="2" charset="-122"/>
                          <a:ea typeface="宋体" pitchFamily="2" charset="-122"/>
                        </a:rPr>
                        <a:t>/10</a:t>
                      </a:r>
                      <a:r>
                        <a:rPr lang="en-US" sz="2400" b="1" kern="0" baseline="30000" dirty="0">
                          <a:effectLst/>
                          <a:latin typeface="宋体" pitchFamily="2" charset="-122"/>
                          <a:ea typeface="宋体" pitchFamily="2" charset="-122"/>
                        </a:rPr>
                        <a:t>3</a:t>
                      </a:r>
                      <a:r>
                        <a:rPr lang="en-US" sz="2400" b="1" kern="0" dirty="0">
                          <a:effectLst/>
                          <a:latin typeface="宋体" pitchFamily="2" charset="-122"/>
                          <a:ea typeface="宋体" pitchFamily="2" charset="-122"/>
                        </a:rPr>
                        <a:t>t</a:t>
                      </a:r>
                      <a:r>
                        <a:rPr lang="zh-CN" sz="2400" b="1" kern="0" dirty="0">
                          <a:effectLst/>
                          <a:latin typeface="宋体" pitchFamily="2" charset="-122"/>
                          <a:ea typeface="宋体" pitchFamily="2" charset="-122"/>
                        </a:rPr>
                        <a:t>•</a:t>
                      </a:r>
                      <a:r>
                        <a:rPr lang="en-US" sz="2400" b="1" kern="0" dirty="0" err="1">
                          <a:effectLst/>
                          <a:latin typeface="宋体" pitchFamily="2" charset="-122"/>
                          <a:ea typeface="宋体" pitchFamily="2" charset="-122"/>
                        </a:rPr>
                        <a:t>nmile</a:t>
                      </a:r>
                      <a:endParaRPr lang="zh-CN" sz="2400" b="1" kern="100" dirty="0">
                        <a:effectLst/>
                        <a:latin typeface="宋体" pitchFamily="2" charset="-122"/>
                        <a:ea typeface="宋体"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4"/>
                  </a:ext>
                </a:extLst>
              </a:tr>
            </a:tbl>
          </a:graphicData>
        </a:graphic>
      </p:graphicFrame>
      <p:sp>
        <p:nvSpPr>
          <p:cNvPr id="3" name="矩形 2"/>
          <p:cNvSpPr/>
          <p:nvPr/>
        </p:nvSpPr>
        <p:spPr>
          <a:xfrm>
            <a:off x="2151711" y="1772816"/>
            <a:ext cx="7904729" cy="523220"/>
          </a:xfrm>
          <a:prstGeom prst="rect">
            <a:avLst/>
          </a:prstGeom>
        </p:spPr>
        <p:txBody>
          <a:bodyPr wrap="none">
            <a:spAutoFit/>
          </a:bodyPr>
          <a:lstStyle/>
          <a:p>
            <a:pPr>
              <a:spcBef>
                <a:spcPts val="600"/>
              </a:spcBef>
              <a:spcAft>
                <a:spcPts val="300"/>
              </a:spcAft>
              <a:tabLst>
                <a:tab pos="1822450" algn="ctr"/>
                <a:tab pos="3708400" algn="r"/>
              </a:tabLst>
            </a:pPr>
            <a:r>
              <a:rPr lang="x-none" altLang="zh-CN" sz="2800" dirty="0">
                <a:latin typeface="黑体" panose="02010609060101010101" pitchFamily="49" charset="-122"/>
                <a:ea typeface="黑体" panose="02010609060101010101" pitchFamily="49" charset="-122"/>
                <a:cs typeface="Times New Roman" panose="02020603050405020304" pitchFamily="18" charset="0"/>
              </a:rPr>
              <a:t>表8-9  海韵船公司甲船第六航次(已完)成本资料</a:t>
            </a:r>
            <a:endParaRPr lang="zh-CN" altLang="zh-CN" sz="2800" dirty="0">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4" name="文本框 3"/>
          <p:cNvSpPr txBox="1"/>
          <p:nvPr/>
        </p:nvSpPr>
        <p:spPr>
          <a:xfrm>
            <a:off x="11324" y="351384"/>
            <a:ext cx="3954929" cy="372410"/>
          </a:xfrm>
          <a:prstGeom prst="rect">
            <a:avLst/>
          </a:prstGeom>
          <a:noFill/>
        </p:spPr>
        <p:txBody>
          <a:bodyPr wrap="none" rtlCol="0">
            <a:spAutoFit/>
          </a:bodyPr>
          <a:lstStyle/>
          <a:p>
            <a:pPr algn="l">
              <a:lnSpc>
                <a:spcPct val="130000"/>
              </a:lnSpc>
            </a:pPr>
            <a:r>
              <a:rPr lang="zh-CN" altLang="en-US" sz="1400" b="1" dirty="0">
                <a:effectLst>
                  <a:glow rad="228600">
                    <a:schemeClr val="bg1">
                      <a:alpha val="40000"/>
                    </a:schemeClr>
                  </a:glow>
                </a:effectLst>
                <a:latin typeface="宋体" panose="02010600030101010101" pitchFamily="2" charset="-122"/>
              </a:rPr>
              <a:t>第八</a:t>
            </a:r>
            <a:r>
              <a:rPr lang="zh-CN" altLang="en-US" sz="1400" b="1" dirty="0" smtClean="0">
                <a:effectLst>
                  <a:glow rad="228600">
                    <a:schemeClr val="bg1">
                      <a:alpha val="40000"/>
                    </a:schemeClr>
                  </a:glow>
                </a:effectLst>
                <a:latin typeface="宋体" panose="02010600030101010101" pitchFamily="2" charset="-122"/>
              </a:rPr>
              <a:t>章海洋</a:t>
            </a:r>
            <a:r>
              <a:rPr lang="zh-CN" altLang="en-US" sz="1400" b="1" dirty="0">
                <a:effectLst>
                  <a:glow rad="228600">
                    <a:schemeClr val="bg1">
                      <a:alpha val="40000"/>
                    </a:schemeClr>
                  </a:glow>
                </a:effectLst>
                <a:latin typeface="宋体" panose="02010600030101010101" pitchFamily="2" charset="-122"/>
              </a:rPr>
              <a:t>货运成本</a:t>
            </a:r>
            <a:r>
              <a:rPr lang="zh-CN" altLang="en-US" sz="1400" b="1" dirty="0" smtClean="0">
                <a:effectLst>
                  <a:glow rad="228600">
                    <a:schemeClr val="bg1">
                      <a:alpha val="40000"/>
                    </a:schemeClr>
                  </a:glow>
                </a:effectLst>
                <a:latin typeface="宋体" panose="02010600030101010101" pitchFamily="2" charset="-122"/>
              </a:rPr>
              <a:t>管理</a:t>
            </a:r>
            <a:r>
              <a:rPr lang="en-US" altLang="zh-CN" sz="1400" b="1" dirty="0" smtClean="0">
                <a:effectLst>
                  <a:glow rad="228600">
                    <a:schemeClr val="bg1">
                      <a:alpha val="40000"/>
                    </a:schemeClr>
                  </a:glow>
                </a:effectLst>
                <a:latin typeface="宋体" panose="02010600030101010101" pitchFamily="2" charset="-122"/>
              </a:rPr>
              <a:t>&gt;</a:t>
            </a:r>
            <a:r>
              <a:rPr lang="zh-CN" altLang="en-US" sz="1400" b="1" dirty="0" smtClean="0">
                <a:effectLst>
                  <a:glow rad="228600">
                    <a:schemeClr val="bg1">
                      <a:alpha val="40000"/>
                    </a:schemeClr>
                  </a:glow>
                </a:effectLst>
                <a:latin typeface="宋体" panose="02010600030101010101" pitchFamily="2" charset="-122"/>
              </a:rPr>
              <a:t>第七节海运成本分析</a:t>
            </a:r>
            <a:r>
              <a:rPr lang="en-US" altLang="zh-CN" sz="1400" b="1" dirty="0" smtClean="0">
                <a:effectLst>
                  <a:glow rad="228600">
                    <a:schemeClr val="bg1">
                      <a:alpha val="40000"/>
                    </a:schemeClr>
                  </a:glow>
                </a:effectLst>
                <a:latin typeface="宋体" panose="02010600030101010101" pitchFamily="2" charset="-122"/>
              </a:rPr>
              <a:t>&gt;</a:t>
            </a:r>
            <a:endParaRPr lang="zh-CN" altLang="en-US" sz="1400" dirty="0" smtClean="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422822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A000120140530A99PPBG">
  <a:themeElements>
    <a:clrScheme name="自定义 576">
      <a:dk1>
        <a:srgbClr val="3F3F3F"/>
      </a:dk1>
      <a:lt1>
        <a:sysClr val="window" lastClr="FFFFFF"/>
      </a:lt1>
      <a:dk2>
        <a:srgbClr val="3F3F3F"/>
      </a:dk2>
      <a:lt2>
        <a:srgbClr val="FFFFFF"/>
      </a:lt2>
      <a:accent1>
        <a:srgbClr val="208E8C"/>
      </a:accent1>
      <a:accent2>
        <a:srgbClr val="00AEEF"/>
      </a:accent2>
      <a:accent3>
        <a:srgbClr val="037E9B"/>
      </a:accent3>
      <a:accent4>
        <a:srgbClr val="5277C2"/>
      </a:accent4>
      <a:accent5>
        <a:srgbClr val="FF7F41"/>
      </a:accent5>
      <a:accent6>
        <a:srgbClr val="FFC000"/>
      </a:accent6>
      <a:hlink>
        <a:srgbClr val="00B0F0"/>
      </a:hlink>
      <a:folHlink>
        <a:srgbClr val="7F7F7F"/>
      </a:folHlink>
    </a:clrScheme>
    <a:fontScheme name="KSO主题7">
      <a:majorFont>
        <a:latin typeface="Times New Roman"/>
        <a:ea typeface="华文中宋"/>
        <a:cs typeface=""/>
      </a:majorFont>
      <a:minorFont>
        <a:latin typeface="Times New Roman"/>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4319</TotalTime>
  <Words>7924</Words>
  <Application>Microsoft Office PowerPoint</Application>
  <PresentationFormat>宽屏</PresentationFormat>
  <Paragraphs>656</Paragraphs>
  <Slides>157</Slides>
  <Notes>26</Notes>
  <HiddenSlides>0</HiddenSlides>
  <MMClips>0</MMClips>
  <ScaleCrop>false</ScaleCrop>
  <HeadingPairs>
    <vt:vector size="8" baseType="variant">
      <vt:variant>
        <vt:lpstr>已用的字体</vt:lpstr>
      </vt:variant>
      <vt:variant>
        <vt:i4>17</vt:i4>
      </vt:variant>
      <vt:variant>
        <vt:lpstr>主题</vt:lpstr>
      </vt:variant>
      <vt:variant>
        <vt:i4>2</vt:i4>
      </vt:variant>
      <vt:variant>
        <vt:lpstr>嵌入 OLE 服务器</vt:lpstr>
      </vt:variant>
      <vt:variant>
        <vt:i4>2</vt:i4>
      </vt:variant>
      <vt:variant>
        <vt:lpstr>幻灯片标题</vt:lpstr>
      </vt:variant>
      <vt:variant>
        <vt:i4>157</vt:i4>
      </vt:variant>
    </vt:vector>
  </HeadingPairs>
  <TitlesOfParts>
    <vt:vector size="178" baseType="lpstr">
      <vt:lpstr>MS UI Gothic</vt:lpstr>
      <vt:lpstr>方正大标宋_GBK</vt:lpstr>
      <vt:lpstr>方正仿宋_GBK</vt:lpstr>
      <vt:lpstr>方正细黑一简体</vt:lpstr>
      <vt:lpstr>仿宋_GB2312</vt:lpstr>
      <vt:lpstr>黑体</vt:lpstr>
      <vt:lpstr>华文中宋</vt:lpstr>
      <vt:lpstr>楷体</vt:lpstr>
      <vt:lpstr>宋体</vt:lpstr>
      <vt:lpstr>微软雅黑</vt:lpstr>
      <vt:lpstr>幼圆</vt:lpstr>
      <vt:lpstr>Arial</vt:lpstr>
      <vt:lpstr>Calibri Light</vt:lpstr>
      <vt:lpstr>Symbol</vt:lpstr>
      <vt:lpstr>Tahoma</vt:lpstr>
      <vt:lpstr>Times New Roman</vt:lpstr>
      <vt:lpstr>Wingdings</vt:lpstr>
      <vt:lpstr>A000120140530A99PPBG</vt:lpstr>
      <vt:lpstr>1_默认设计模板</vt:lpstr>
      <vt:lpstr>Equation</vt:lpstr>
      <vt:lpstr>MathType 6.0 Equation</vt:lpstr>
      <vt:lpstr>PowerPoint 演示文稿</vt:lpstr>
      <vt:lpstr>通过本章的学习，了解海洋货运成本的概念与分类、海洋货运成本计算对象、海洋货运成本计算单位，初步掌握海洋货运成本的计算与分析方法等。</vt:lpstr>
      <vt:lpstr>PowerPoint 演示文稿</vt:lpstr>
      <vt:lpstr>地球的四分之三是海洋，国际贸易是世界范围的商品交换，决定了海上运输的重要作用。 70％国际货物运输是利用海上运输完成的。 大型化、专业化和高速化是现代海上运输的基本特征。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我国第一艘30万吨级超大型原油船——德尔瓦号</vt:lpstr>
      <vt:lpstr>散装船所装的货物种类也比较多</vt:lpstr>
      <vt:lpstr>普通货轮，一般也称为杂货轮。</vt:lpstr>
      <vt:lpstr>油轮，一般分为成品油轮和原料油轮</vt:lpstr>
      <vt:lpstr>滚装轮</vt:lpstr>
      <vt:lpstr>集装箱轮，当今世界海运最重要的运输船舶</vt:lpstr>
      <vt:lpstr>近洋航线</vt:lpstr>
      <vt:lpstr>远洋航线</vt:lpstr>
      <vt:lpstr>PowerPoint 演示文稿</vt:lpstr>
      <vt:lpstr>PowerPoint 演示文稿</vt:lpstr>
      <vt:lpstr>第一节  海洋货运成本概述</vt:lpstr>
      <vt:lpstr>一、沿海货运业务及其成本</vt:lpstr>
      <vt:lpstr>二、远洋货运业务及其成本</vt:lpstr>
      <vt:lpstr>第二节  海运成本计算对象</vt:lpstr>
      <vt:lpstr>一、成本计算对象</vt:lpstr>
      <vt:lpstr>PowerPoint 演示文稿</vt:lpstr>
      <vt:lpstr>二、成本计算期</vt:lpstr>
      <vt:lpstr>图8-1沿海货运按月计算成本示意图</vt:lpstr>
      <vt:lpstr>已完航次成本计算式</vt:lpstr>
      <vt:lpstr>第三节  海运成本项目</vt:lpstr>
      <vt:lpstr>PowerPoint 演示文稿</vt:lpstr>
      <vt:lpstr>一、航次运行费用</vt:lpstr>
      <vt:lpstr>航次运行费用的明细项目</vt:lpstr>
      <vt:lpstr>二、船舶固定费用</vt:lpstr>
      <vt:lpstr>船舶固定费用的明细项目</vt:lpstr>
      <vt:lpstr>三、船舶租费</vt:lpstr>
      <vt:lpstr>四、集装箱固定费用</vt:lpstr>
      <vt:lpstr>五、营运间接费用</vt:lpstr>
      <vt:lpstr>第四节  船舶费用的归集与分配</vt:lpstr>
      <vt:lpstr>一、航次运行费用的归集</vt:lpstr>
      <vt:lpstr>PowerPoint 演示文稿</vt:lpstr>
      <vt:lpstr>图8-3  航次运行费用归集图示</vt:lpstr>
      <vt:lpstr>二、船舶固定费用的归集</vt:lpstr>
      <vt:lpstr>二、船舶固定费用的归集</vt:lpstr>
      <vt:lpstr>船舶固定费用分摊额计算公式为</vt:lpstr>
      <vt:lpstr>例【8-1】某远洋货运企业A船某月份的船舶固定费用归集数为732 000元，该月份日历日数30天，其中20天为第2航次，8天为第3航次（航次尚未完毕），另有2天进行船舶维修作业。将该船该月份船舶固定费用按航次与维修作业（即非营运期）进行分配。解：分配过程与结果见表8-2。</vt:lpstr>
      <vt:lpstr>PowerPoint 演示文稿</vt:lpstr>
      <vt:lpstr>船舶固定费用的归集与分配过程如图8-4所示。</vt:lpstr>
      <vt:lpstr>二、船舶固定费用的归集</vt:lpstr>
      <vt:lpstr>三、集装箱固定费用的归集与分配</vt:lpstr>
      <vt:lpstr>集装箱固定费用分配的计算公式为</vt:lpstr>
      <vt:lpstr>裕华船公司租用20ft集装箱100只，40ft集装箱50只，202×年6月份（日历日数为30天）共支付集装箱固定费用276 000元。公司所属各货轮装载集装箱型号及数量见表8-3，要求计算各航次的集装箱固定费用分摊数额。</vt:lpstr>
      <vt:lpstr>PowerPoint 演示文稿</vt:lpstr>
      <vt:lpstr>PowerPoint 演示文稿</vt:lpstr>
      <vt:lpstr>第五节  营运间接费用的归集与分配</vt:lpstr>
      <vt:lpstr>一、船舶费用比例分配法</vt:lpstr>
      <vt:lpstr>PowerPoint 演示文稿</vt:lpstr>
      <vt:lpstr> </vt:lpstr>
      <vt:lpstr>PowerPoint 演示文稿</vt:lpstr>
      <vt:lpstr>二、船舶营运吨天比例分配法</vt:lpstr>
      <vt:lpstr>船舶营运吨天比例分配法分摊公式</vt:lpstr>
      <vt:lpstr>第六节  海运成本计算</vt:lpstr>
      <vt:lpstr>一、单船运输成本的计算</vt:lpstr>
      <vt:lpstr>1．单船货运总成本和单位成本计算</vt:lpstr>
      <vt:lpstr>单船单位成本计算公式为</vt:lpstr>
      <vt:lpstr>2．单船成本降低额与成本降低率的计算</vt:lpstr>
      <vt:lpstr>二、航次成本的计算</vt:lpstr>
      <vt:lpstr>二、航次成本的计算</vt:lpstr>
      <vt:lpstr>PowerPoint 演示文稿</vt:lpstr>
      <vt:lpstr>PowerPoint 演示文稿</vt:lpstr>
      <vt:lpstr>PowerPoint 演示文稿</vt:lpstr>
      <vt:lpstr>三、集装箱运输成本计算</vt:lpstr>
      <vt:lpstr>四、海运作业成本计算</vt:lpstr>
      <vt:lpstr>1．海运作业成本与海运单位成本的关系</vt:lpstr>
      <vt:lpstr>PowerPoint 演示文稿</vt:lpstr>
      <vt:lpstr>2．海运作业成本的项目构成</vt:lpstr>
      <vt:lpstr>（1）固定费用</vt:lpstr>
      <vt:lpstr>（2）燃料费用</vt:lpstr>
      <vt:lpstr>（3）港口费用</vt:lpstr>
      <vt:lpstr>3．海运单位成本作业费用计算式</vt:lpstr>
      <vt:lpstr>（1）单位成本航行作业费用</vt:lpstr>
      <vt:lpstr>PowerPoint 演示文稿</vt:lpstr>
      <vt:lpstr>PowerPoint 演示文稿</vt:lpstr>
      <vt:lpstr>4．海运作业单位成本的计算</vt:lpstr>
      <vt:lpstr>PowerPoint 演示文稿</vt:lpstr>
      <vt:lpstr>PowerPoint 演示文稿</vt:lpstr>
      <vt:lpstr>PowerPoint 演示文稿</vt:lpstr>
      <vt:lpstr>PowerPoint 演示文稿</vt:lpstr>
      <vt:lpstr>图8-7  海运作业成本归集与计算图示</vt:lpstr>
      <vt:lpstr>5．海运作业单位成本计算示例 海韵船公司对所属甲船的第六航次（已完）成本，按其项目逐项确认其费用类别的归属，并按费用类别进行归集。见表8-7。 </vt:lpstr>
      <vt:lpstr>PowerPoint 演示文稿</vt:lpstr>
      <vt:lpstr>PowerPoint 演示文稿</vt:lpstr>
      <vt:lpstr>第七节  海运成本分析</vt:lpstr>
      <vt:lpstr>本节内容分为</vt:lpstr>
      <vt:lpstr>一、海运企业成本降低任务完成情况分析</vt:lpstr>
      <vt:lpstr>1．成本降低额实际数与预算数之差W 的双因素分析</vt:lpstr>
      <vt:lpstr>PowerPoint 演示文稿</vt:lpstr>
      <vt:lpstr>PowerPoint 演示文稿</vt:lpstr>
      <vt:lpstr>PowerPoint 演示文稿</vt:lpstr>
      <vt:lpstr>2．成本降低率实际数与预算数之差R 的单因素分析</vt:lpstr>
      <vt:lpstr>PowerPoint 演示文稿</vt:lpstr>
      <vt:lpstr>PowerPoint 演示文稿</vt:lpstr>
      <vt:lpstr>PowerPoint 演示文稿</vt:lpstr>
      <vt:lpstr>二、单位成本项目直接比较分析</vt:lpstr>
      <vt:lpstr>PowerPoint 演示文稿</vt:lpstr>
      <vt:lpstr>例（8-5）海韵船公司甲船第六航次（已完）单位成本的分项比较见表8-13。</vt:lpstr>
      <vt:lpstr>表8-13  海韵船公司甲船第六航次(已完)单位成本分项比较</vt:lpstr>
      <vt:lpstr>PowerPoint 演示文稿</vt:lpstr>
      <vt:lpstr>三、单位成本实际数和预算数之差ΔC的多因素分析 </vt:lpstr>
      <vt:lpstr>PowerPoint 演示文稿</vt:lpstr>
      <vt:lpstr>PowerPoint 演示文稿</vt:lpstr>
      <vt:lpstr>PowerPoint 演示文稿</vt:lpstr>
      <vt:lpstr>PowerPoint 演示文稿</vt:lpstr>
      <vt:lpstr>例【8-7】海韵船公司对所属甲船的第六航次（已完）成本，按其项目逐项确认其费用类别的归属，并按费用类别进行归集，见表8-7及表8-8。现对该船该已完航次的单位成本实际数与预算数之差做因素分析。</vt:lpstr>
      <vt:lpstr>分析之前，先将表8-8中的成本数据及分析所需用的数据（包括成本预算数据等），填列于“单位成本因素分析数据表”内，并在表内分别计算“千营运吨天航行作业费”、“千吨货物作业费”和“千吨货物停泊费”，便于后续多因素分析所用。 “单位成本因素分析数据表”见表8-14。</vt:lpstr>
      <vt:lpstr>PowerPoint 演示文稿</vt:lpstr>
      <vt:lpstr>PowerPoint 演示文稿</vt:lpstr>
      <vt:lpstr>由表8-14可知：该航次单位成本实际数与预算数之差，为单位成本航行作业费用、单位成本装卸作业费用、单位成本停泊作业费用各自实际数与预算数之差的总和，即               0.50=-0.50 +0.91+0.09</vt:lpstr>
      <vt:lpstr>可采用连环替代因素分析法，对海运单位成本实际数与预算数之差，按各作业环节进行因素分析。</vt:lpstr>
      <vt:lpstr>PowerPoint 演示文稿</vt:lpstr>
      <vt:lpstr>PowerPoint 演示文稿</vt:lpstr>
      <vt:lpstr>PowerPoint 演示文稿</vt:lpstr>
      <vt:lpstr>结论：①由于千营运吨天航行作业费用Vh比预算减少251元/103t∙d，使得单位成本航行作业费用比预算减少4.79元/103t·n mile；②由于平均航行速度l增加10 n mile/d，使得单位成本航行作业费用比预算减少1.71元/103t·n mile；③由于航行率α减少10%，使得单位成本航行作业费用比预算增加6.00元/103t·n mile；④可对航行率α做深入因素分析。</vt:lpstr>
      <vt:lpstr>PowerPoint 演示文稿</vt:lpstr>
      <vt:lpstr>PowerPoint 演示文稿</vt:lpstr>
      <vt:lpstr>PowerPoint 演示文稿</vt:lpstr>
      <vt:lpstr>结论：①由于平均运距R比预算增加30 n mile，使单位成本装卸作业费用比预算减少0.76元/103t·n mile；②由于千吨货物装卸作业费用Vz比预算增加1053元/103t，使得单位成本装卸作业费用比预算增加1.67元/103t·n mile；③可对千吨货物装卸作业费用Vz做深入分析。</vt:lpstr>
      <vt:lpstr>PowerPoint 演示文稿</vt:lpstr>
      <vt:lpstr>PowerPoint 演示文稿</vt:lpstr>
      <vt:lpstr>PowerPoint 演示文稿</vt:lpstr>
      <vt:lpstr>结论：①由于平均运距R增加30 n mile，使单位成本停泊作业费用比预算减少0.90元/103t·n mile；②由于千吨货物停泊作业费用Vt增加624元/103t，使得单位成本停泊作业费用比预算增加0.99元/103t·n mile；③可对千吨货物停泊作业费用Vt做深入因素分析。</vt:lpstr>
      <vt:lpstr>PowerPoint 演示文稿</vt:lpstr>
      <vt:lpstr>PowerPoint 演示文稿</vt:lpstr>
      <vt:lpstr>四、各影响因素变动的深层分析</vt:lpstr>
      <vt:lpstr>PowerPoint 演示文稿</vt:lpstr>
      <vt:lpstr>1．沿海货运与远洋货运在成本计算上有哪些差别？     2．海运成本计算对象设置原则是什么？     3．何为船舶固定费用，何为集装箱固定费用？     4．简述海运作业成本与海运单位成本的关系。</vt:lpstr>
      <vt:lpstr>【练习8-1】华远船公司风庆轮202×年第10航次（已完航次）成本归类情况见表8-22。要求：据表8-22数据，以航行作业费用栏为例，计算并填制表8-23空白处的数据。</vt:lpstr>
      <vt:lpstr>PowerPoint 演示文稿</vt:lpstr>
      <vt:lpstr>PowerPoint 演示文稿</vt:lpstr>
      <vt:lpstr>【练习8-2】华远船公司风庆轮“海运单位成本实际数与预算数之差因素分析数据表”见表8-24。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zws</dc:creator>
  <cp:lastModifiedBy>Windows User</cp:lastModifiedBy>
  <cp:revision>155</cp:revision>
  <dcterms:created xsi:type="dcterms:W3CDTF">2015-06-19T15:17:58Z</dcterms:created>
  <dcterms:modified xsi:type="dcterms:W3CDTF">2025-03-14T12:58:54Z</dcterms:modified>
</cp:coreProperties>
</file>