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4" r:id="rId1"/>
    <p:sldMasterId id="2147483684" r:id="rId2"/>
    <p:sldMasterId id="2147483696" r:id="rId3"/>
    <p:sldMasterId id="2147483698" r:id="rId4"/>
  </p:sldMasterIdLst>
  <p:notesMasterIdLst>
    <p:notesMasterId r:id="rId152"/>
  </p:notesMasterIdLst>
  <p:sldIdLst>
    <p:sldId id="672" r:id="rId5"/>
    <p:sldId id="257" r:id="rId6"/>
    <p:sldId id="258" r:id="rId7"/>
    <p:sldId id="265" r:id="rId8"/>
    <p:sldId id="546" r:id="rId9"/>
    <p:sldId id="576" r:id="rId10"/>
    <p:sldId id="577" r:id="rId11"/>
    <p:sldId id="578" r:id="rId12"/>
    <p:sldId id="271" r:id="rId13"/>
    <p:sldId id="273" r:id="rId14"/>
    <p:sldId id="275" r:id="rId15"/>
    <p:sldId id="277" r:id="rId16"/>
    <p:sldId id="278" r:id="rId17"/>
    <p:sldId id="285" r:id="rId18"/>
    <p:sldId id="286" r:id="rId19"/>
    <p:sldId id="579" r:id="rId20"/>
    <p:sldId id="580" r:id="rId21"/>
    <p:sldId id="581" r:id="rId22"/>
    <p:sldId id="582" r:id="rId23"/>
    <p:sldId id="312" r:id="rId24"/>
    <p:sldId id="313" r:id="rId25"/>
    <p:sldId id="314" r:id="rId26"/>
    <p:sldId id="333" r:id="rId27"/>
    <p:sldId id="669" r:id="rId28"/>
    <p:sldId id="315" r:id="rId29"/>
    <p:sldId id="316" r:id="rId30"/>
    <p:sldId id="317" r:id="rId31"/>
    <p:sldId id="319" r:id="rId32"/>
    <p:sldId id="322" r:id="rId33"/>
    <p:sldId id="325" r:id="rId34"/>
    <p:sldId id="583" r:id="rId35"/>
    <p:sldId id="331" r:id="rId36"/>
    <p:sldId id="547" r:id="rId37"/>
    <p:sldId id="339" r:id="rId38"/>
    <p:sldId id="340" r:id="rId39"/>
    <p:sldId id="585" r:id="rId40"/>
    <p:sldId id="586" r:id="rId41"/>
    <p:sldId id="587" r:id="rId42"/>
    <p:sldId id="588" r:id="rId43"/>
    <p:sldId id="589" r:id="rId44"/>
    <p:sldId id="356" r:id="rId45"/>
    <p:sldId id="590" r:id="rId46"/>
    <p:sldId id="591" r:id="rId47"/>
    <p:sldId id="592" r:id="rId48"/>
    <p:sldId id="593" r:id="rId49"/>
    <p:sldId id="594" r:id="rId50"/>
    <p:sldId id="595" r:id="rId51"/>
    <p:sldId id="599" r:id="rId52"/>
    <p:sldId id="363" r:id="rId53"/>
    <p:sldId id="366" r:id="rId54"/>
    <p:sldId id="367" r:id="rId55"/>
    <p:sldId id="532" r:id="rId56"/>
    <p:sldId id="600" r:id="rId57"/>
    <p:sldId id="601" r:id="rId58"/>
    <p:sldId id="602" r:id="rId59"/>
    <p:sldId id="603" r:id="rId60"/>
    <p:sldId id="604" r:id="rId61"/>
    <p:sldId id="605" r:id="rId62"/>
    <p:sldId id="606" r:id="rId63"/>
    <p:sldId id="381" r:id="rId64"/>
    <p:sldId id="553" r:id="rId65"/>
    <p:sldId id="607" r:id="rId66"/>
    <p:sldId id="385" r:id="rId67"/>
    <p:sldId id="555" r:id="rId68"/>
    <p:sldId id="388" r:id="rId69"/>
    <p:sldId id="608" r:id="rId70"/>
    <p:sldId id="428" r:id="rId71"/>
    <p:sldId id="609" r:id="rId72"/>
    <p:sldId id="392" r:id="rId73"/>
    <p:sldId id="610" r:id="rId74"/>
    <p:sldId id="394" r:id="rId75"/>
    <p:sldId id="613" r:id="rId76"/>
    <p:sldId id="397" r:id="rId77"/>
    <p:sldId id="404" r:id="rId78"/>
    <p:sldId id="407" r:id="rId79"/>
    <p:sldId id="410" r:id="rId80"/>
    <p:sldId id="413" r:id="rId81"/>
    <p:sldId id="416" r:id="rId82"/>
    <p:sldId id="417" r:id="rId83"/>
    <p:sldId id="418" r:id="rId84"/>
    <p:sldId id="559" r:id="rId85"/>
    <p:sldId id="560" r:id="rId86"/>
    <p:sldId id="424" r:id="rId87"/>
    <p:sldId id="431" r:id="rId88"/>
    <p:sldId id="433" r:id="rId89"/>
    <p:sldId id="435" r:id="rId90"/>
    <p:sldId id="437" r:id="rId91"/>
    <p:sldId id="637" r:id="rId92"/>
    <p:sldId id="635" r:id="rId93"/>
    <p:sldId id="638" r:id="rId94"/>
    <p:sldId id="639" r:id="rId95"/>
    <p:sldId id="452" r:id="rId96"/>
    <p:sldId id="453" r:id="rId97"/>
    <p:sldId id="640" r:id="rId98"/>
    <p:sldId id="454" r:id="rId99"/>
    <p:sldId id="614" r:id="rId100"/>
    <p:sldId id="615" r:id="rId101"/>
    <p:sldId id="616" r:id="rId102"/>
    <p:sldId id="463" r:id="rId103"/>
    <p:sldId id="617" r:id="rId104"/>
    <p:sldId id="618" r:id="rId105"/>
    <p:sldId id="619" r:id="rId106"/>
    <p:sldId id="620" r:id="rId107"/>
    <p:sldId id="621" r:id="rId108"/>
    <p:sldId id="622" r:id="rId109"/>
    <p:sldId id="623" r:id="rId110"/>
    <p:sldId id="624" r:id="rId111"/>
    <p:sldId id="564" r:id="rId112"/>
    <p:sldId id="625" r:id="rId113"/>
    <p:sldId id="479" r:id="rId114"/>
    <p:sldId id="626" r:id="rId115"/>
    <p:sldId id="627" r:id="rId116"/>
    <p:sldId id="628" r:id="rId117"/>
    <p:sldId id="483" r:id="rId118"/>
    <p:sldId id="484" r:id="rId119"/>
    <p:sldId id="630" r:id="rId120"/>
    <p:sldId id="645" r:id="rId121"/>
    <p:sldId id="642" r:id="rId122"/>
    <p:sldId id="633" r:id="rId123"/>
    <p:sldId id="643" r:id="rId124"/>
    <p:sldId id="644" r:id="rId125"/>
    <p:sldId id="646" r:id="rId126"/>
    <p:sldId id="502" r:id="rId127"/>
    <p:sldId id="647" r:id="rId128"/>
    <p:sldId id="648" r:id="rId129"/>
    <p:sldId id="649" r:id="rId130"/>
    <p:sldId id="650" r:id="rId131"/>
    <p:sldId id="651" r:id="rId132"/>
    <p:sldId id="652" r:id="rId133"/>
    <p:sldId id="653" r:id="rId134"/>
    <p:sldId id="659" r:id="rId135"/>
    <p:sldId id="654" r:id="rId136"/>
    <p:sldId id="655" r:id="rId137"/>
    <p:sldId id="656" r:id="rId138"/>
    <p:sldId id="657" r:id="rId139"/>
    <p:sldId id="658" r:id="rId140"/>
    <p:sldId id="506" r:id="rId141"/>
    <p:sldId id="664" r:id="rId142"/>
    <p:sldId id="508" r:id="rId143"/>
    <p:sldId id="663" r:id="rId144"/>
    <p:sldId id="665" r:id="rId145"/>
    <p:sldId id="510" r:id="rId146"/>
    <p:sldId id="666" r:id="rId147"/>
    <p:sldId id="667" r:id="rId148"/>
    <p:sldId id="668" r:id="rId149"/>
    <p:sldId id="670" r:id="rId150"/>
    <p:sldId id="671" r:id="rId151"/>
  </p:sldIdLst>
  <p:sldSz cx="12192000" cy="6858000"/>
  <p:notesSz cx="6858000" cy="9144000"/>
  <p:defaultTextStyle>
    <a:defPPr>
      <a:defRPr lang="zh-CN"/>
    </a:defPPr>
    <a:lvl1pPr algn="l" rtl="0" fontAlgn="base">
      <a:spcBef>
        <a:spcPct val="0"/>
      </a:spcBef>
      <a:spcAft>
        <a:spcPct val="0"/>
      </a:spcAft>
      <a:defRPr sz="4000" b="1" kern="1200" baseline="12000">
        <a:solidFill>
          <a:schemeClr val="tx2"/>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sz="4000" b="1" kern="1200" baseline="12000">
        <a:solidFill>
          <a:schemeClr val="tx2"/>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sz="4000" b="1" kern="1200" baseline="12000">
        <a:solidFill>
          <a:schemeClr val="tx2"/>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sz="4000" b="1" kern="1200" baseline="12000">
        <a:solidFill>
          <a:schemeClr val="tx2"/>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sz="4000" b="1" kern="1200" baseline="12000">
        <a:solidFill>
          <a:schemeClr val="tx2"/>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4000" b="1" kern="1200" baseline="12000">
        <a:solidFill>
          <a:schemeClr val="tx2"/>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4000" b="1" kern="1200" baseline="12000">
        <a:solidFill>
          <a:schemeClr val="tx2"/>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4000" b="1" kern="1200" baseline="12000">
        <a:solidFill>
          <a:schemeClr val="tx2"/>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4000" b="1" kern="1200" baseline="12000">
        <a:solidFill>
          <a:schemeClr val="tx2"/>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00"/>
    <a:srgbClr val="E97BE9"/>
    <a:srgbClr val="CC9900"/>
    <a:srgbClr val="F6CEF6"/>
    <a:srgbClr val="FCEEFC"/>
    <a:srgbClr val="FEFEFE"/>
    <a:srgbClr val="C6D3AD"/>
    <a:srgbClr val="000000"/>
    <a:srgbClr val="687C42"/>
    <a:srgbClr val="DBE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92629" autoAdjust="0"/>
  </p:normalViewPr>
  <p:slideViewPr>
    <p:cSldViewPr showGuides="1">
      <p:cViewPr varScale="1">
        <p:scale>
          <a:sx n="68" d="100"/>
          <a:sy n="68" d="100"/>
        </p:scale>
        <p:origin x="972" y="48"/>
      </p:cViewPr>
      <p:guideLst>
        <p:guide orient="horz" pos="2160"/>
        <p:guide pos="3840"/>
      </p:guideLst>
    </p:cSldViewPr>
  </p:slideViewPr>
  <p:outlineViewPr>
    <p:cViewPr>
      <p:scale>
        <a:sx n="33" d="100"/>
        <a:sy n="33" d="100"/>
      </p:scale>
      <p:origin x="0" y="-18624"/>
    </p:cViewPr>
  </p:outlineViewPr>
  <p:notesTextViewPr>
    <p:cViewPr>
      <p:scale>
        <a:sx n="100" d="100"/>
        <a:sy n="100" d="100"/>
      </p:scale>
      <p:origin x="0" y="0"/>
    </p:cViewPr>
  </p:notesTextViewPr>
  <p:sorterViewPr>
    <p:cViewPr>
      <p:scale>
        <a:sx n="100" d="100"/>
        <a:sy n="100" d="100"/>
      </p:scale>
      <p:origin x="0" y="3489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diagrams/_rels/data10.xml.rels><?xml version="1.0" encoding="UTF-8" standalone="yes"?>
<Relationships xmlns="http://schemas.openxmlformats.org/package/2006/relationships"><Relationship Id="rId1" Type="http://schemas.openxmlformats.org/officeDocument/2006/relationships/image" Target="../media/image34.png"/></Relationships>
</file>

<file path=ppt/diagrams/_rels/data3.xml.rels><?xml version="1.0" encoding="UTF-8" standalone="yes"?>
<Relationships xmlns="http://schemas.openxmlformats.org/package/2006/relationships"><Relationship Id="rId1" Type="http://schemas.openxmlformats.org/officeDocument/2006/relationships/image" Target="../media/image3.png"/></Relationships>
</file>

<file path=ppt/diagrams/_rels/data4.xml.rels><?xml version="1.0" encoding="UTF-8" standalone="yes"?>
<Relationships xmlns="http://schemas.openxmlformats.org/package/2006/relationships"><Relationship Id="rId1" Type="http://schemas.openxmlformats.org/officeDocument/2006/relationships/image" Target="../media/image7.png"/></Relationships>
</file>

<file path=ppt/diagrams/_rels/data8.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7.png"/></Relationships>
</file>

<file path=ppt/diagrams/_rels/drawing8.xml.rels><?xml version="1.0" encoding="UTF-8" standalone="yes"?>
<Relationships xmlns="http://schemas.openxmlformats.org/package/2006/relationships"><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92F51-D571-495B-B11D-89B583F9F02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CN" altLang="en-US"/>
        </a:p>
      </dgm:t>
    </dgm:pt>
    <dgm:pt modelId="{8477C9A0-0B58-49EA-BEBE-891060554730}">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b="1" dirty="0" smtClean="0">
              <a:latin typeface="宋体" panose="02010600030101010101" pitchFamily="2" charset="-122"/>
            </a:rPr>
            <a:t>（一）装卸直接费用</a:t>
          </a:r>
          <a:br>
            <a:rPr lang="zh-CN" altLang="en-US" b="1" dirty="0" smtClean="0">
              <a:latin typeface="宋体" panose="02010600030101010101" pitchFamily="2" charset="-122"/>
            </a:rPr>
          </a:br>
          <a:endParaRPr lang="zh-CN" altLang="en-US" dirty="0"/>
        </a:p>
      </dgm:t>
    </dgm:pt>
    <dgm:pt modelId="{E61EBE46-8D7B-4761-9107-28F152F7B6DC}" type="parTrans" cxnId="{D1737621-9598-4C39-9880-4C1AB53EAC7D}">
      <dgm:prSet/>
      <dgm:spPr/>
      <dgm:t>
        <a:bodyPr/>
        <a:lstStyle/>
        <a:p>
          <a:endParaRPr lang="zh-CN" altLang="en-US"/>
        </a:p>
      </dgm:t>
    </dgm:pt>
    <dgm:pt modelId="{479C575A-3145-44EE-B736-8F9DE9B679F0}" type="sibTrans" cxnId="{D1737621-9598-4C39-9880-4C1AB53EAC7D}">
      <dgm:prSet/>
      <dgm:spPr/>
      <dgm:t>
        <a:bodyPr/>
        <a:lstStyle/>
        <a:p>
          <a:endParaRPr lang="zh-CN" altLang="en-US"/>
        </a:p>
      </dgm:t>
    </dgm:pt>
    <dgm:pt modelId="{A9C28E2D-4641-4726-8C10-637B838AFBD2}">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b="1" dirty="0" smtClean="0">
              <a:latin typeface="宋体" panose="02010600030101010101" pitchFamily="2" charset="-122"/>
            </a:rPr>
            <a:t>（二）营运间接费用</a:t>
          </a:r>
          <a:br>
            <a:rPr lang="zh-CN" altLang="en-US" b="1" dirty="0" smtClean="0">
              <a:latin typeface="宋体" panose="02010600030101010101" pitchFamily="2" charset="-122"/>
            </a:rPr>
          </a:br>
          <a:endParaRPr lang="zh-CN" altLang="en-US" dirty="0"/>
        </a:p>
      </dgm:t>
    </dgm:pt>
    <dgm:pt modelId="{F676EC15-6384-4EA9-9B61-8EF25C6025C1}" type="parTrans" cxnId="{F10789A0-20DC-459B-9F24-A905575717B3}">
      <dgm:prSet/>
      <dgm:spPr/>
      <dgm:t>
        <a:bodyPr/>
        <a:lstStyle/>
        <a:p>
          <a:endParaRPr lang="zh-CN" altLang="en-US"/>
        </a:p>
      </dgm:t>
    </dgm:pt>
    <dgm:pt modelId="{326E2BA4-B640-428C-8BDD-B25DA3963BD8}" type="sibTrans" cxnId="{F10789A0-20DC-459B-9F24-A905575717B3}">
      <dgm:prSet/>
      <dgm:spPr/>
      <dgm:t>
        <a:bodyPr/>
        <a:lstStyle/>
        <a:p>
          <a:endParaRPr lang="zh-CN" altLang="en-US"/>
        </a:p>
      </dgm:t>
    </dgm:pt>
    <dgm:pt modelId="{301875ED-ACBC-49D8-B3E0-7D95C1BCD2F8}">
      <dgm:prSet/>
      <dgm:spPr>
        <a:solidFill>
          <a:schemeClr val="accent5">
            <a:lumMod val="20000"/>
            <a:lumOff val="80000"/>
          </a:schemeClr>
        </a:solidFill>
      </dgm:spPr>
      <dgm:t>
        <a:bodyPr/>
        <a:lstStyle/>
        <a:p>
          <a:r>
            <a:rPr lang="zh-CN" altLang="en-US" b="1" dirty="0" smtClean="0">
              <a:solidFill>
                <a:schemeClr val="tx1"/>
              </a:solidFill>
              <a:latin typeface="宋体" panose="02010600030101010101" pitchFamily="2" charset="-122"/>
            </a:rPr>
            <a:t>（</a:t>
          </a:r>
          <a:r>
            <a:rPr lang="en-US" altLang="zh-CN" b="1" dirty="0" smtClean="0">
              <a:solidFill>
                <a:schemeClr val="tx1"/>
              </a:solidFill>
              <a:latin typeface="宋体" panose="02010600030101010101" pitchFamily="2" charset="-122"/>
            </a:rPr>
            <a:t>1</a:t>
          </a:r>
          <a:r>
            <a:rPr lang="zh-CN" altLang="en-US" b="1" dirty="0" smtClean="0">
              <a:solidFill>
                <a:schemeClr val="tx1"/>
              </a:solidFill>
              <a:latin typeface="宋体" panose="02010600030101010101" pitchFamily="2" charset="-122"/>
            </a:rPr>
            <a:t>）工资（</a:t>
          </a:r>
          <a:r>
            <a:rPr lang="en-US" altLang="zh-CN" b="1" dirty="0" smtClean="0">
              <a:solidFill>
                <a:schemeClr val="tx1"/>
              </a:solidFill>
              <a:latin typeface="宋体" panose="02010600030101010101" pitchFamily="2" charset="-122"/>
            </a:rPr>
            <a:t>2</a:t>
          </a:r>
          <a:r>
            <a:rPr lang="zh-CN" altLang="en-US" b="1" dirty="0" smtClean="0">
              <a:solidFill>
                <a:schemeClr val="tx1"/>
              </a:solidFill>
              <a:latin typeface="宋体" panose="02010600030101010101" pitchFamily="2" charset="-122"/>
            </a:rPr>
            <a:t>）职工福利费（</a:t>
          </a:r>
          <a:r>
            <a:rPr lang="en-US" altLang="zh-CN" b="1" dirty="0" smtClean="0">
              <a:solidFill>
                <a:schemeClr val="tx1"/>
              </a:solidFill>
              <a:latin typeface="宋体" panose="02010600030101010101" pitchFamily="2" charset="-122"/>
            </a:rPr>
            <a:t>3</a:t>
          </a:r>
          <a:r>
            <a:rPr lang="zh-CN" altLang="en-US" b="1" dirty="0" smtClean="0">
              <a:solidFill>
                <a:schemeClr val="tx1"/>
              </a:solidFill>
              <a:latin typeface="宋体" panose="02010600030101010101" pitchFamily="2" charset="-122"/>
            </a:rPr>
            <a:t>）燃料和动力（</a:t>
          </a:r>
          <a:r>
            <a:rPr lang="en-US" altLang="zh-CN" b="1" dirty="0" smtClean="0">
              <a:solidFill>
                <a:schemeClr val="tx1"/>
              </a:solidFill>
              <a:latin typeface="宋体" panose="02010600030101010101" pitchFamily="2" charset="-122"/>
            </a:rPr>
            <a:t>4</a:t>
          </a:r>
          <a:r>
            <a:rPr lang="zh-CN" altLang="en-US" b="1" dirty="0" smtClean="0">
              <a:solidFill>
                <a:schemeClr val="tx1"/>
              </a:solidFill>
              <a:latin typeface="宋体" panose="02010600030101010101" pitchFamily="2" charset="-122"/>
            </a:rPr>
            <a:t>）轮胎（</a:t>
          </a:r>
          <a:r>
            <a:rPr lang="en-US" altLang="zh-CN" b="1" dirty="0" smtClean="0">
              <a:solidFill>
                <a:schemeClr val="tx1"/>
              </a:solidFill>
              <a:latin typeface="宋体" panose="02010600030101010101" pitchFamily="2" charset="-122"/>
            </a:rPr>
            <a:t>5</a:t>
          </a:r>
          <a:r>
            <a:rPr lang="zh-CN" altLang="en-US" b="1" dirty="0" smtClean="0">
              <a:solidFill>
                <a:schemeClr val="tx1"/>
              </a:solidFill>
              <a:latin typeface="宋体" panose="02010600030101010101" pitchFamily="2" charset="-122"/>
            </a:rPr>
            <a:t>）修理（</a:t>
          </a:r>
          <a:r>
            <a:rPr lang="en-US" altLang="zh-CN" b="1" dirty="0" smtClean="0">
              <a:solidFill>
                <a:schemeClr val="tx1"/>
              </a:solidFill>
              <a:latin typeface="宋体" panose="02010600030101010101" pitchFamily="2" charset="-122"/>
            </a:rPr>
            <a:t>6</a:t>
          </a:r>
          <a:r>
            <a:rPr lang="zh-CN" altLang="en-US" b="1" dirty="0" smtClean="0">
              <a:solidFill>
                <a:schemeClr val="tx1"/>
              </a:solidFill>
              <a:latin typeface="宋体" panose="02010600030101010101" pitchFamily="2" charset="-122"/>
            </a:rPr>
            <a:t>）折旧（</a:t>
          </a:r>
          <a:r>
            <a:rPr lang="en-US" altLang="zh-CN" b="1" dirty="0" smtClean="0">
              <a:solidFill>
                <a:schemeClr val="tx1"/>
              </a:solidFill>
              <a:latin typeface="宋体" panose="02010600030101010101" pitchFamily="2" charset="-122"/>
            </a:rPr>
            <a:t>7</a:t>
          </a:r>
          <a:r>
            <a:rPr lang="zh-CN" altLang="en-US" b="1" dirty="0" smtClean="0">
              <a:solidFill>
                <a:schemeClr val="tx1"/>
              </a:solidFill>
              <a:latin typeface="宋体" panose="02010600030101010101" pitchFamily="2" charset="-122"/>
            </a:rPr>
            <a:t>）工具（</a:t>
          </a:r>
          <a:r>
            <a:rPr lang="en-US" altLang="zh-CN" b="1" dirty="0" smtClean="0">
              <a:solidFill>
                <a:schemeClr val="tx1"/>
              </a:solidFill>
              <a:latin typeface="宋体" panose="02010600030101010101" pitchFamily="2" charset="-122"/>
            </a:rPr>
            <a:t>8</a:t>
          </a:r>
          <a:r>
            <a:rPr lang="zh-CN" altLang="en-US" b="1" dirty="0" smtClean="0">
              <a:solidFill>
                <a:schemeClr val="tx1"/>
              </a:solidFill>
              <a:latin typeface="宋体" panose="02010600030101010101" pitchFamily="2" charset="-122"/>
            </a:rPr>
            <a:t>）租费（</a:t>
          </a:r>
          <a:r>
            <a:rPr lang="en-US" altLang="zh-CN" b="1" dirty="0" smtClean="0">
              <a:solidFill>
                <a:schemeClr val="tx1"/>
              </a:solidFill>
              <a:latin typeface="宋体" panose="02010600030101010101" pitchFamily="2" charset="-122"/>
            </a:rPr>
            <a:t>9</a:t>
          </a:r>
          <a:r>
            <a:rPr lang="zh-CN" altLang="en-US" b="1" dirty="0" smtClean="0">
              <a:solidFill>
                <a:schemeClr val="tx1"/>
              </a:solidFill>
              <a:latin typeface="宋体" panose="02010600030101010101" pitchFamily="2" charset="-122"/>
            </a:rPr>
            <a:t>）劳动保护费（</a:t>
          </a:r>
          <a:r>
            <a:rPr lang="en-US" altLang="zh-CN" b="1" dirty="0" smtClean="0">
              <a:solidFill>
                <a:schemeClr val="tx1"/>
              </a:solidFill>
              <a:latin typeface="宋体" panose="02010600030101010101" pitchFamily="2" charset="-122"/>
            </a:rPr>
            <a:t>10</a:t>
          </a:r>
          <a:r>
            <a:rPr lang="zh-CN" altLang="en-US" b="1" dirty="0" smtClean="0">
              <a:solidFill>
                <a:schemeClr val="tx1"/>
              </a:solidFill>
              <a:latin typeface="宋体" panose="02010600030101010101" pitchFamily="2" charset="-122"/>
            </a:rPr>
            <a:t>）外付装卸费（</a:t>
          </a:r>
          <a:r>
            <a:rPr lang="en-US" altLang="zh-CN" b="1" dirty="0" smtClean="0">
              <a:solidFill>
                <a:schemeClr val="tx1"/>
              </a:solidFill>
              <a:latin typeface="宋体" panose="02010600030101010101" pitchFamily="2" charset="-122"/>
            </a:rPr>
            <a:t>11</a:t>
          </a:r>
          <a:r>
            <a:rPr lang="zh-CN" altLang="en-US" b="1" dirty="0" smtClean="0">
              <a:solidFill>
                <a:schemeClr val="tx1"/>
              </a:solidFill>
              <a:latin typeface="宋体" panose="02010600030101010101" pitchFamily="2" charset="-122"/>
            </a:rPr>
            <a:t>）事故损失费（</a:t>
          </a:r>
          <a:r>
            <a:rPr lang="en-US" altLang="zh-CN" b="1" dirty="0" smtClean="0">
              <a:solidFill>
                <a:schemeClr val="tx1"/>
              </a:solidFill>
              <a:latin typeface="宋体" panose="02010600030101010101" pitchFamily="2" charset="-122"/>
            </a:rPr>
            <a:t>12</a:t>
          </a:r>
          <a:r>
            <a:rPr lang="zh-CN" altLang="en-US" b="1" dirty="0" smtClean="0">
              <a:solidFill>
                <a:schemeClr val="tx1"/>
              </a:solidFill>
              <a:latin typeface="宋体" panose="02010600030101010101" pitchFamily="2" charset="-122"/>
            </a:rPr>
            <a:t>）其他费用  </a:t>
          </a:r>
          <a:endParaRPr lang="zh-CN" altLang="en-US" dirty="0">
            <a:solidFill>
              <a:schemeClr val="tx1"/>
            </a:solidFill>
          </a:endParaRPr>
        </a:p>
      </dgm:t>
    </dgm:pt>
    <dgm:pt modelId="{B54E3FB6-ADF7-43AF-8EC5-767EDC4A3A16}" type="parTrans" cxnId="{D91B8BDA-AC0E-42D4-A7E4-00EF02A5EF8B}">
      <dgm:prSet/>
      <dgm:spPr/>
      <dgm:t>
        <a:bodyPr/>
        <a:lstStyle/>
        <a:p>
          <a:endParaRPr lang="zh-CN" altLang="en-US"/>
        </a:p>
      </dgm:t>
    </dgm:pt>
    <dgm:pt modelId="{F30E1096-066E-4771-B686-086B206BD1F0}" type="sibTrans" cxnId="{D91B8BDA-AC0E-42D4-A7E4-00EF02A5EF8B}">
      <dgm:prSet/>
      <dgm:spPr/>
      <dgm:t>
        <a:bodyPr/>
        <a:lstStyle/>
        <a:p>
          <a:endParaRPr lang="zh-CN" altLang="en-US"/>
        </a:p>
      </dgm:t>
    </dgm:pt>
    <dgm:pt modelId="{48C4742A-F64A-4EFE-8E7F-48D569BBA7AE}">
      <dgm:prSet/>
      <dgm:spPr>
        <a:solidFill>
          <a:schemeClr val="accent5">
            <a:lumMod val="20000"/>
            <a:lumOff val="80000"/>
          </a:schemeClr>
        </a:solidFill>
      </dgm:spPr>
      <dgm:t>
        <a:bodyPr/>
        <a:lstStyle/>
        <a:p>
          <a:r>
            <a:rPr lang="zh-CN" altLang="en-US" b="1" dirty="0" smtClean="0">
              <a:solidFill>
                <a:schemeClr val="tx1"/>
              </a:solidFill>
              <a:latin typeface="宋体" panose="02010600030101010101" pitchFamily="2" charset="-122"/>
            </a:rPr>
            <a:t>营运间接费用，主要指营运过程中发生的、不能直接计入（需分配计入）各装卸作业成本计算对象的装卸作业部门的经费。</a:t>
          </a:r>
          <a:endParaRPr lang="zh-CN" altLang="en-US" dirty="0">
            <a:solidFill>
              <a:schemeClr val="tx1"/>
            </a:solidFill>
          </a:endParaRPr>
        </a:p>
      </dgm:t>
    </dgm:pt>
    <dgm:pt modelId="{E11AEC84-9C94-4DA2-A533-5706BBA2DA75}" type="parTrans" cxnId="{3DD27523-5BDA-4FD2-8417-88A939C7D3AD}">
      <dgm:prSet/>
      <dgm:spPr/>
      <dgm:t>
        <a:bodyPr/>
        <a:lstStyle/>
        <a:p>
          <a:endParaRPr lang="zh-CN" altLang="en-US"/>
        </a:p>
      </dgm:t>
    </dgm:pt>
    <dgm:pt modelId="{7B6B7217-F25B-4A57-9776-268E9992F18E}" type="sibTrans" cxnId="{3DD27523-5BDA-4FD2-8417-88A939C7D3AD}">
      <dgm:prSet/>
      <dgm:spPr/>
      <dgm:t>
        <a:bodyPr/>
        <a:lstStyle/>
        <a:p>
          <a:endParaRPr lang="zh-CN" altLang="en-US"/>
        </a:p>
      </dgm:t>
    </dgm:pt>
    <dgm:pt modelId="{0F67E043-90CF-4A9E-ADD7-AF076CB1E378}" type="pres">
      <dgm:prSet presAssocID="{2CA92F51-D571-495B-B11D-89B583F9F027}" presName="theList" presStyleCnt="0">
        <dgm:presLayoutVars>
          <dgm:dir/>
          <dgm:animLvl val="lvl"/>
          <dgm:resizeHandles val="exact"/>
        </dgm:presLayoutVars>
      </dgm:prSet>
      <dgm:spPr/>
      <dgm:t>
        <a:bodyPr/>
        <a:lstStyle/>
        <a:p>
          <a:endParaRPr lang="zh-CN" altLang="en-US"/>
        </a:p>
      </dgm:t>
    </dgm:pt>
    <dgm:pt modelId="{22DD9CCC-0E58-47FF-AF82-22776E78F99F}" type="pres">
      <dgm:prSet presAssocID="{8477C9A0-0B58-49EA-BEBE-891060554730}" presName="compNode" presStyleCnt="0"/>
      <dgm:spPr/>
    </dgm:pt>
    <dgm:pt modelId="{9C5A0F84-15E5-48D4-99D3-D241B1FD3A1D}" type="pres">
      <dgm:prSet presAssocID="{8477C9A0-0B58-49EA-BEBE-891060554730}" presName="aNode" presStyleLbl="bgShp" presStyleIdx="0" presStyleCnt="2"/>
      <dgm:spPr/>
      <dgm:t>
        <a:bodyPr/>
        <a:lstStyle/>
        <a:p>
          <a:endParaRPr lang="zh-CN" altLang="en-US"/>
        </a:p>
      </dgm:t>
    </dgm:pt>
    <dgm:pt modelId="{E8C27751-8F1E-4940-BA65-356AFFD4A89C}" type="pres">
      <dgm:prSet presAssocID="{8477C9A0-0B58-49EA-BEBE-891060554730}" presName="textNode" presStyleLbl="bgShp" presStyleIdx="0" presStyleCnt="2"/>
      <dgm:spPr/>
      <dgm:t>
        <a:bodyPr/>
        <a:lstStyle/>
        <a:p>
          <a:endParaRPr lang="zh-CN" altLang="en-US"/>
        </a:p>
      </dgm:t>
    </dgm:pt>
    <dgm:pt modelId="{62B2ED8F-678E-4157-8B4F-6B5ECD638210}" type="pres">
      <dgm:prSet presAssocID="{8477C9A0-0B58-49EA-BEBE-891060554730}" presName="compChildNode" presStyleCnt="0"/>
      <dgm:spPr/>
    </dgm:pt>
    <dgm:pt modelId="{5EE1776F-C51D-4F1C-B3D3-3C39BE549DAB}" type="pres">
      <dgm:prSet presAssocID="{8477C9A0-0B58-49EA-BEBE-891060554730}" presName="theInnerList" presStyleCnt="0"/>
      <dgm:spPr/>
    </dgm:pt>
    <dgm:pt modelId="{4AEEB737-1254-4F65-866F-1882E86EB5FE}" type="pres">
      <dgm:prSet presAssocID="{301875ED-ACBC-49D8-B3E0-7D95C1BCD2F8}" presName="childNode" presStyleLbl="node1" presStyleIdx="0" presStyleCnt="2">
        <dgm:presLayoutVars>
          <dgm:bulletEnabled val="1"/>
        </dgm:presLayoutVars>
      </dgm:prSet>
      <dgm:spPr/>
      <dgm:t>
        <a:bodyPr/>
        <a:lstStyle/>
        <a:p>
          <a:endParaRPr lang="zh-CN" altLang="en-US"/>
        </a:p>
      </dgm:t>
    </dgm:pt>
    <dgm:pt modelId="{3E7EC557-F95D-4BFD-8DA3-33F6CA3BE96F}" type="pres">
      <dgm:prSet presAssocID="{8477C9A0-0B58-49EA-BEBE-891060554730}" presName="aSpace" presStyleCnt="0"/>
      <dgm:spPr/>
    </dgm:pt>
    <dgm:pt modelId="{8F11116A-0B6D-4114-B2F1-321D56833DA8}" type="pres">
      <dgm:prSet presAssocID="{A9C28E2D-4641-4726-8C10-637B838AFBD2}" presName="compNode" presStyleCnt="0"/>
      <dgm:spPr/>
    </dgm:pt>
    <dgm:pt modelId="{5FFC4D92-B47D-4AAA-9ACE-9FF002DAA3A5}" type="pres">
      <dgm:prSet presAssocID="{A9C28E2D-4641-4726-8C10-637B838AFBD2}" presName="aNode" presStyleLbl="bgShp" presStyleIdx="1" presStyleCnt="2"/>
      <dgm:spPr/>
      <dgm:t>
        <a:bodyPr/>
        <a:lstStyle/>
        <a:p>
          <a:endParaRPr lang="zh-CN" altLang="en-US"/>
        </a:p>
      </dgm:t>
    </dgm:pt>
    <dgm:pt modelId="{B609C668-93E8-432C-9D7E-8435AF9CC8F6}" type="pres">
      <dgm:prSet presAssocID="{A9C28E2D-4641-4726-8C10-637B838AFBD2}" presName="textNode" presStyleLbl="bgShp" presStyleIdx="1" presStyleCnt="2"/>
      <dgm:spPr/>
      <dgm:t>
        <a:bodyPr/>
        <a:lstStyle/>
        <a:p>
          <a:endParaRPr lang="zh-CN" altLang="en-US"/>
        </a:p>
      </dgm:t>
    </dgm:pt>
    <dgm:pt modelId="{E88041C6-59F1-488C-9CEF-B4273823BBA2}" type="pres">
      <dgm:prSet presAssocID="{A9C28E2D-4641-4726-8C10-637B838AFBD2}" presName="compChildNode" presStyleCnt="0"/>
      <dgm:spPr/>
    </dgm:pt>
    <dgm:pt modelId="{74BA6388-FA88-4A42-B7B0-49A97AFE22DE}" type="pres">
      <dgm:prSet presAssocID="{A9C28E2D-4641-4726-8C10-637B838AFBD2}" presName="theInnerList" presStyleCnt="0"/>
      <dgm:spPr/>
    </dgm:pt>
    <dgm:pt modelId="{82CFC448-9ECB-4250-934E-772E791AFD3D}" type="pres">
      <dgm:prSet presAssocID="{48C4742A-F64A-4EFE-8E7F-48D569BBA7AE}" presName="childNode" presStyleLbl="node1" presStyleIdx="1" presStyleCnt="2">
        <dgm:presLayoutVars>
          <dgm:bulletEnabled val="1"/>
        </dgm:presLayoutVars>
      </dgm:prSet>
      <dgm:spPr/>
      <dgm:t>
        <a:bodyPr/>
        <a:lstStyle/>
        <a:p>
          <a:endParaRPr lang="zh-CN" altLang="en-US"/>
        </a:p>
      </dgm:t>
    </dgm:pt>
  </dgm:ptLst>
  <dgm:cxnLst>
    <dgm:cxn modelId="{D1737621-9598-4C39-9880-4C1AB53EAC7D}" srcId="{2CA92F51-D571-495B-B11D-89B583F9F027}" destId="{8477C9A0-0B58-49EA-BEBE-891060554730}" srcOrd="0" destOrd="0" parTransId="{E61EBE46-8D7B-4761-9107-28F152F7B6DC}" sibTransId="{479C575A-3145-44EE-B736-8F9DE9B679F0}"/>
    <dgm:cxn modelId="{F10789A0-20DC-459B-9F24-A905575717B3}" srcId="{2CA92F51-D571-495B-B11D-89B583F9F027}" destId="{A9C28E2D-4641-4726-8C10-637B838AFBD2}" srcOrd="1" destOrd="0" parTransId="{F676EC15-6384-4EA9-9B61-8EF25C6025C1}" sibTransId="{326E2BA4-B640-428C-8BDD-B25DA3963BD8}"/>
    <dgm:cxn modelId="{B29CAA73-192D-4BB9-9323-2056B072D6FF}" type="presOf" srcId="{48C4742A-F64A-4EFE-8E7F-48D569BBA7AE}" destId="{82CFC448-9ECB-4250-934E-772E791AFD3D}" srcOrd="0" destOrd="0" presId="urn:microsoft.com/office/officeart/2005/8/layout/lProcess2"/>
    <dgm:cxn modelId="{20D90182-A98A-41F9-A022-D04C76DBFA20}" type="presOf" srcId="{8477C9A0-0B58-49EA-BEBE-891060554730}" destId="{E8C27751-8F1E-4940-BA65-356AFFD4A89C}" srcOrd="1" destOrd="0" presId="urn:microsoft.com/office/officeart/2005/8/layout/lProcess2"/>
    <dgm:cxn modelId="{4D7FC9DF-0EE5-404D-B583-BBD1E98A0F50}" type="presOf" srcId="{2CA92F51-D571-495B-B11D-89B583F9F027}" destId="{0F67E043-90CF-4A9E-ADD7-AF076CB1E378}" srcOrd="0" destOrd="0" presId="urn:microsoft.com/office/officeart/2005/8/layout/lProcess2"/>
    <dgm:cxn modelId="{9BBE1DA8-F7A0-4680-A695-EF72675A057B}" type="presOf" srcId="{8477C9A0-0B58-49EA-BEBE-891060554730}" destId="{9C5A0F84-15E5-48D4-99D3-D241B1FD3A1D}" srcOrd="0" destOrd="0" presId="urn:microsoft.com/office/officeart/2005/8/layout/lProcess2"/>
    <dgm:cxn modelId="{3DD27523-5BDA-4FD2-8417-88A939C7D3AD}" srcId="{A9C28E2D-4641-4726-8C10-637B838AFBD2}" destId="{48C4742A-F64A-4EFE-8E7F-48D569BBA7AE}" srcOrd="0" destOrd="0" parTransId="{E11AEC84-9C94-4DA2-A533-5706BBA2DA75}" sibTransId="{7B6B7217-F25B-4A57-9776-268E9992F18E}"/>
    <dgm:cxn modelId="{D6253B9F-D9A5-4A4D-B08B-B0DAA404556A}" type="presOf" srcId="{A9C28E2D-4641-4726-8C10-637B838AFBD2}" destId="{B609C668-93E8-432C-9D7E-8435AF9CC8F6}" srcOrd="1" destOrd="0" presId="urn:microsoft.com/office/officeart/2005/8/layout/lProcess2"/>
    <dgm:cxn modelId="{D91B8BDA-AC0E-42D4-A7E4-00EF02A5EF8B}" srcId="{8477C9A0-0B58-49EA-BEBE-891060554730}" destId="{301875ED-ACBC-49D8-B3E0-7D95C1BCD2F8}" srcOrd="0" destOrd="0" parTransId="{B54E3FB6-ADF7-43AF-8EC5-767EDC4A3A16}" sibTransId="{F30E1096-066E-4771-B686-086B206BD1F0}"/>
    <dgm:cxn modelId="{4EF33DEE-5B80-4FBA-A9CB-B72FA7929CD3}" type="presOf" srcId="{301875ED-ACBC-49D8-B3E0-7D95C1BCD2F8}" destId="{4AEEB737-1254-4F65-866F-1882E86EB5FE}" srcOrd="0" destOrd="0" presId="urn:microsoft.com/office/officeart/2005/8/layout/lProcess2"/>
    <dgm:cxn modelId="{141DAEAB-A5E1-47A9-B4CE-68032C6F55D9}" type="presOf" srcId="{A9C28E2D-4641-4726-8C10-637B838AFBD2}" destId="{5FFC4D92-B47D-4AAA-9ACE-9FF002DAA3A5}" srcOrd="0" destOrd="0" presId="urn:microsoft.com/office/officeart/2005/8/layout/lProcess2"/>
    <dgm:cxn modelId="{7853DCFC-1E5A-4B4E-86A7-E683463BF85F}" type="presParOf" srcId="{0F67E043-90CF-4A9E-ADD7-AF076CB1E378}" destId="{22DD9CCC-0E58-47FF-AF82-22776E78F99F}" srcOrd="0" destOrd="0" presId="urn:microsoft.com/office/officeart/2005/8/layout/lProcess2"/>
    <dgm:cxn modelId="{8306055C-CC08-41CC-A584-4B7E0924D7FD}" type="presParOf" srcId="{22DD9CCC-0E58-47FF-AF82-22776E78F99F}" destId="{9C5A0F84-15E5-48D4-99D3-D241B1FD3A1D}" srcOrd="0" destOrd="0" presId="urn:microsoft.com/office/officeart/2005/8/layout/lProcess2"/>
    <dgm:cxn modelId="{07F82D3F-AABD-47D3-AA6A-8978EBD493CC}" type="presParOf" srcId="{22DD9CCC-0E58-47FF-AF82-22776E78F99F}" destId="{E8C27751-8F1E-4940-BA65-356AFFD4A89C}" srcOrd="1" destOrd="0" presId="urn:microsoft.com/office/officeart/2005/8/layout/lProcess2"/>
    <dgm:cxn modelId="{9A96B11A-AE39-4F08-9C1E-1556C0FF09AA}" type="presParOf" srcId="{22DD9CCC-0E58-47FF-AF82-22776E78F99F}" destId="{62B2ED8F-678E-4157-8B4F-6B5ECD638210}" srcOrd="2" destOrd="0" presId="urn:microsoft.com/office/officeart/2005/8/layout/lProcess2"/>
    <dgm:cxn modelId="{B410BEEA-7965-42AA-B335-1A9B00ADB419}" type="presParOf" srcId="{62B2ED8F-678E-4157-8B4F-6B5ECD638210}" destId="{5EE1776F-C51D-4F1C-B3D3-3C39BE549DAB}" srcOrd="0" destOrd="0" presId="urn:microsoft.com/office/officeart/2005/8/layout/lProcess2"/>
    <dgm:cxn modelId="{E0E27537-7A78-4B29-8BC9-8E86745C1525}" type="presParOf" srcId="{5EE1776F-C51D-4F1C-B3D3-3C39BE549DAB}" destId="{4AEEB737-1254-4F65-866F-1882E86EB5FE}" srcOrd="0" destOrd="0" presId="urn:microsoft.com/office/officeart/2005/8/layout/lProcess2"/>
    <dgm:cxn modelId="{C24C8FFA-07D6-4403-9C41-622EC0B9D96D}" type="presParOf" srcId="{0F67E043-90CF-4A9E-ADD7-AF076CB1E378}" destId="{3E7EC557-F95D-4BFD-8DA3-33F6CA3BE96F}" srcOrd="1" destOrd="0" presId="urn:microsoft.com/office/officeart/2005/8/layout/lProcess2"/>
    <dgm:cxn modelId="{29B587B3-39A2-4AC4-AB8A-A45CECA5AA24}" type="presParOf" srcId="{0F67E043-90CF-4A9E-ADD7-AF076CB1E378}" destId="{8F11116A-0B6D-4114-B2F1-321D56833DA8}" srcOrd="2" destOrd="0" presId="urn:microsoft.com/office/officeart/2005/8/layout/lProcess2"/>
    <dgm:cxn modelId="{84D9C959-C864-4AFE-9279-B6FF550D3B74}" type="presParOf" srcId="{8F11116A-0B6D-4114-B2F1-321D56833DA8}" destId="{5FFC4D92-B47D-4AAA-9ACE-9FF002DAA3A5}" srcOrd="0" destOrd="0" presId="urn:microsoft.com/office/officeart/2005/8/layout/lProcess2"/>
    <dgm:cxn modelId="{6C6B2E69-8C40-419B-B410-77CC73D82FA8}" type="presParOf" srcId="{8F11116A-0B6D-4114-B2F1-321D56833DA8}" destId="{B609C668-93E8-432C-9D7E-8435AF9CC8F6}" srcOrd="1" destOrd="0" presId="urn:microsoft.com/office/officeart/2005/8/layout/lProcess2"/>
    <dgm:cxn modelId="{FAA257B0-92C0-42F0-836A-42D5DC84D06E}" type="presParOf" srcId="{8F11116A-0B6D-4114-B2F1-321D56833DA8}" destId="{E88041C6-59F1-488C-9CEF-B4273823BBA2}" srcOrd="2" destOrd="0" presId="urn:microsoft.com/office/officeart/2005/8/layout/lProcess2"/>
    <dgm:cxn modelId="{BD13CD55-DDC4-4314-9C78-EDEBD882E0D2}" type="presParOf" srcId="{E88041C6-59F1-488C-9CEF-B4273823BBA2}" destId="{74BA6388-FA88-4A42-B7B0-49A97AFE22DE}" srcOrd="0" destOrd="0" presId="urn:microsoft.com/office/officeart/2005/8/layout/lProcess2"/>
    <dgm:cxn modelId="{D01837AD-7451-492B-BC64-A764AB6B52E4}" type="presParOf" srcId="{74BA6388-FA88-4A42-B7B0-49A97AFE22DE}" destId="{82CFC448-9ECB-4250-934E-772E791AFD3D}"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BF71AFE-CA9B-4433-861B-8CEC0B3DE681}" type="doc">
      <dgm:prSet loTypeId="urn:microsoft.com/office/officeart/2005/8/layout/hProcess10#1" loCatId="picture" qsTypeId="urn:microsoft.com/office/officeart/2005/8/quickstyle/simple1" qsCatId="simple" csTypeId="urn:microsoft.com/office/officeart/2005/8/colors/accent1_2" csCatId="accent1" phldr="1"/>
      <dgm:spPr/>
      <dgm:t>
        <a:bodyPr/>
        <a:lstStyle/>
        <a:p>
          <a:endParaRPr lang="zh-CN" altLang="en-US"/>
        </a:p>
      </dgm:t>
    </dgm:pt>
    <dgm:pt modelId="{98AFD77A-AFBC-4766-ABB7-B57D1BCED6CE}">
      <dgm:prSet phldrT="[文本]" custT="1"/>
      <dgm:spPr>
        <a:solidFill>
          <a:schemeClr val="accent5">
            <a:lumMod val="20000"/>
            <a:lumOff val="80000"/>
          </a:schemeClr>
        </a:solidFill>
        <a:ln>
          <a:solidFill>
            <a:schemeClr val="accent5">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2800" b="1" dirty="0" smtClean="0">
              <a:solidFill>
                <a:srgbClr val="002A00"/>
              </a:solidFill>
            </a:rPr>
            <a:t>QC</a:t>
          </a:r>
          <a:r>
            <a:rPr lang="zh-CN" sz="2800" b="1" dirty="0" smtClean="0">
              <a:solidFill>
                <a:srgbClr val="002A00"/>
              </a:solidFill>
            </a:rPr>
            <a:t>活动选题</a:t>
          </a:r>
          <a:endParaRPr lang="zh-CN" altLang="en-US" sz="2800" b="1" dirty="0">
            <a:solidFill>
              <a:srgbClr val="002A00"/>
            </a:solidFill>
          </a:endParaRPr>
        </a:p>
      </dgm:t>
    </dgm:pt>
    <dgm:pt modelId="{A2408CC4-9C5A-4A86-8819-B13C0FEB060D}" type="parTrans" cxnId="{32FCAECA-10E2-4314-8FA9-0EEE22F21DEA}">
      <dgm:prSet/>
      <dgm:spPr/>
      <dgm:t>
        <a:bodyPr/>
        <a:lstStyle/>
        <a:p>
          <a:endParaRPr lang="zh-CN" altLang="en-US"/>
        </a:p>
      </dgm:t>
    </dgm:pt>
    <dgm:pt modelId="{AD10F3A0-718F-4C26-B1D0-A7C5C1AB7C32}" type="sibTrans" cxnId="{32FCAECA-10E2-4314-8FA9-0EEE22F21DEA}">
      <dgm:prSet/>
      <dgm:spPr/>
      <dgm:t>
        <a:bodyPr/>
        <a:lstStyle/>
        <a:p>
          <a:endParaRPr lang="zh-CN" altLang="en-US"/>
        </a:p>
      </dgm:t>
    </dgm:pt>
    <dgm:pt modelId="{D18D98D4-B308-4696-9545-A4171FBA8E43}">
      <dgm:prSet phldrT="[文本]" custT="1"/>
      <dgm:spPr>
        <a:solidFill>
          <a:schemeClr val="accent5">
            <a:lumMod val="20000"/>
            <a:lumOff val="80000"/>
          </a:schemeClr>
        </a:solidFill>
        <a:ln>
          <a:solidFill>
            <a:schemeClr val="accent5">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800" b="1" dirty="0" smtClean="0">
              <a:solidFill>
                <a:srgbClr val="002A00"/>
              </a:solidFill>
            </a:rPr>
            <a:t>分析</a:t>
          </a:r>
          <a:endParaRPr lang="zh-CN" altLang="en-US" sz="2800" b="1" dirty="0">
            <a:solidFill>
              <a:srgbClr val="002A00"/>
            </a:solidFill>
          </a:endParaRPr>
        </a:p>
      </dgm:t>
    </dgm:pt>
    <dgm:pt modelId="{6E8BB5A3-1893-40F7-8F3A-D08847B0D609}" type="parTrans" cxnId="{A43BE7E0-ADFA-4765-B97E-E0F59718ABEE}">
      <dgm:prSet/>
      <dgm:spPr/>
      <dgm:t>
        <a:bodyPr/>
        <a:lstStyle/>
        <a:p>
          <a:endParaRPr lang="zh-CN" altLang="en-US"/>
        </a:p>
      </dgm:t>
    </dgm:pt>
    <dgm:pt modelId="{E77D1E51-3576-4737-B606-6797BA25DEBD}" type="sibTrans" cxnId="{A43BE7E0-ADFA-4765-B97E-E0F59718ABEE}">
      <dgm:prSet custT="1"/>
      <dgm:spPr>
        <a:solidFill>
          <a:srgbClr val="C6D3AD"/>
        </a:solidFill>
      </dgm:spPr>
      <dgm:t>
        <a:bodyPr/>
        <a:lstStyle/>
        <a:p>
          <a:endParaRPr lang="zh-CN" altLang="en-US" sz="2400">
            <a:solidFill>
              <a:srgbClr val="C6D3AD"/>
            </a:solidFill>
          </a:endParaRPr>
        </a:p>
      </dgm:t>
    </dgm:pt>
    <dgm:pt modelId="{61272EA9-3CCC-477A-BEDE-C605F39698BF}">
      <dgm:prSet phldrT="[文本]" custT="1"/>
      <dgm:spPr>
        <a:solidFill>
          <a:schemeClr val="accent5">
            <a:lumMod val="20000"/>
            <a:lumOff val="80000"/>
          </a:schemeClr>
        </a:solidFill>
        <a:ln>
          <a:solidFill>
            <a:schemeClr val="accent5">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800" b="1" dirty="0" smtClean="0">
              <a:solidFill>
                <a:srgbClr val="002A00"/>
              </a:solidFill>
            </a:rPr>
            <a:t>对策与实施</a:t>
          </a:r>
          <a:endParaRPr lang="zh-CN" altLang="en-US" sz="2800" b="1" dirty="0">
            <a:solidFill>
              <a:srgbClr val="002A00"/>
            </a:solidFill>
          </a:endParaRPr>
        </a:p>
      </dgm:t>
    </dgm:pt>
    <dgm:pt modelId="{2DA9E420-8725-4A4E-86C7-A45A264A605A}" type="parTrans" cxnId="{EA2EB750-C558-4B03-A40B-2E133449EE8B}">
      <dgm:prSet/>
      <dgm:spPr/>
      <dgm:t>
        <a:bodyPr/>
        <a:lstStyle/>
        <a:p>
          <a:endParaRPr lang="zh-CN" altLang="en-US"/>
        </a:p>
      </dgm:t>
    </dgm:pt>
    <dgm:pt modelId="{A3B2BE85-C1E4-4C72-ABD3-53616684660A}" type="sibTrans" cxnId="{EA2EB750-C558-4B03-A40B-2E133449EE8B}">
      <dgm:prSet custT="1"/>
      <dgm:spPr>
        <a:solidFill>
          <a:srgbClr val="C6D3AD"/>
        </a:solidFill>
      </dgm:spPr>
      <dgm:t>
        <a:bodyPr/>
        <a:lstStyle/>
        <a:p>
          <a:endParaRPr lang="zh-CN" altLang="en-US" sz="2400">
            <a:solidFill>
              <a:srgbClr val="C6D3AD"/>
            </a:solidFill>
          </a:endParaRPr>
        </a:p>
      </dgm:t>
    </dgm:pt>
    <dgm:pt modelId="{5E3230BD-6C38-4C4F-A0F6-570605EFB5AB}">
      <dgm:prSet custT="1"/>
      <dgm:spPr>
        <a:solidFill>
          <a:schemeClr val="accent5">
            <a:lumMod val="20000"/>
            <a:lumOff val="80000"/>
          </a:schemeClr>
        </a:solidFill>
        <a:ln>
          <a:solidFill>
            <a:schemeClr val="accent5">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800" b="1" dirty="0" smtClean="0">
              <a:solidFill>
                <a:srgbClr val="002A00"/>
              </a:solidFill>
            </a:rPr>
            <a:t>实施效果</a:t>
          </a:r>
          <a:endParaRPr lang="zh-CN" altLang="en-US" sz="2800" b="1" dirty="0">
            <a:solidFill>
              <a:srgbClr val="002A00"/>
            </a:solidFill>
          </a:endParaRPr>
        </a:p>
      </dgm:t>
    </dgm:pt>
    <dgm:pt modelId="{9D17908C-0BA5-4322-B91A-C7E795358495}" type="parTrans" cxnId="{67C98A8F-DF3C-4C18-B510-50FA2E648087}">
      <dgm:prSet/>
      <dgm:spPr/>
      <dgm:t>
        <a:bodyPr/>
        <a:lstStyle/>
        <a:p>
          <a:endParaRPr lang="zh-CN" altLang="en-US"/>
        </a:p>
      </dgm:t>
    </dgm:pt>
    <dgm:pt modelId="{45222CF6-7A82-4366-922D-FFBF8A5ACAD7}" type="sibTrans" cxnId="{67C98A8F-DF3C-4C18-B510-50FA2E648087}">
      <dgm:prSet custT="1"/>
      <dgm:spPr>
        <a:solidFill>
          <a:srgbClr val="C6D3AD"/>
        </a:solidFill>
      </dgm:spPr>
      <dgm:t>
        <a:bodyPr/>
        <a:lstStyle/>
        <a:p>
          <a:endParaRPr lang="zh-CN" altLang="en-US" sz="2400">
            <a:solidFill>
              <a:srgbClr val="C6D3AD"/>
            </a:solidFill>
          </a:endParaRPr>
        </a:p>
      </dgm:t>
    </dgm:pt>
    <dgm:pt modelId="{4AFDA1F1-EB69-4095-83A4-F7326C6FD567}">
      <dgm:prSet custT="1"/>
      <dgm:spPr>
        <a:solidFill>
          <a:schemeClr val="accent5">
            <a:lumMod val="20000"/>
            <a:lumOff val="80000"/>
          </a:schemeClr>
        </a:solidFill>
        <a:ln>
          <a:solidFill>
            <a:schemeClr val="accent5">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800" b="1" dirty="0" smtClean="0">
              <a:solidFill>
                <a:srgbClr val="002A00"/>
              </a:solidFill>
            </a:rPr>
            <a:t>巩固成果</a:t>
          </a:r>
          <a:endParaRPr lang="zh-CN" altLang="en-US" sz="2800" b="1" dirty="0">
            <a:solidFill>
              <a:srgbClr val="002A00"/>
            </a:solidFill>
          </a:endParaRPr>
        </a:p>
      </dgm:t>
    </dgm:pt>
    <dgm:pt modelId="{C1C9AD4D-CE05-4F5B-B274-8FBB5AA10E96}" type="parTrans" cxnId="{B0391DC9-9A03-49F3-8F2B-0271F7337225}">
      <dgm:prSet/>
      <dgm:spPr/>
      <dgm:t>
        <a:bodyPr/>
        <a:lstStyle/>
        <a:p>
          <a:endParaRPr lang="zh-CN" altLang="en-US"/>
        </a:p>
      </dgm:t>
    </dgm:pt>
    <dgm:pt modelId="{D56AA6A2-564C-4823-8A21-A6E45BE47A35}" type="sibTrans" cxnId="{B0391DC9-9A03-49F3-8F2B-0271F7337225}">
      <dgm:prSet/>
      <dgm:spPr/>
      <dgm:t>
        <a:bodyPr/>
        <a:lstStyle/>
        <a:p>
          <a:endParaRPr lang="zh-CN" altLang="en-US"/>
        </a:p>
      </dgm:t>
    </dgm:pt>
    <dgm:pt modelId="{2613CEF4-7B0D-4288-9C11-3FF0A05BFC68}" type="pres">
      <dgm:prSet presAssocID="{0BF71AFE-CA9B-4433-861B-8CEC0B3DE681}" presName="Name0" presStyleCnt="0">
        <dgm:presLayoutVars>
          <dgm:dir/>
          <dgm:resizeHandles val="exact"/>
        </dgm:presLayoutVars>
      </dgm:prSet>
      <dgm:spPr/>
      <dgm:t>
        <a:bodyPr/>
        <a:lstStyle/>
        <a:p>
          <a:endParaRPr lang="zh-CN" altLang="en-US"/>
        </a:p>
      </dgm:t>
    </dgm:pt>
    <dgm:pt modelId="{6CAC206C-137D-47AB-B28B-1AB5B0FDB770}" type="pres">
      <dgm:prSet presAssocID="{98AFD77A-AFBC-4766-ABB7-B57D1BCED6CE}" presName="composite" presStyleCnt="0"/>
      <dgm:spPr/>
    </dgm:pt>
    <dgm:pt modelId="{553002C4-36AA-4628-95CA-0EB9EDA44422}" type="pres">
      <dgm:prSet presAssocID="{98AFD77A-AFBC-4766-ABB7-B57D1BCED6CE}" presName="imagSh" presStyleLbl="bgImgPlace1" presStyleIdx="0" presStyleCnt="5" custScaleX="37304" custScaleY="45105" custLinFactNeighborX="-10812" custLinFactNeighborY="86426"/>
      <dgm:spPr>
        <a:blipFill rotWithShape="1">
          <a:blip xmlns:r="http://schemas.openxmlformats.org/officeDocument/2006/relationships" r:embed="rId1">
            <a:duotone>
              <a:schemeClr val="accent2">
                <a:shade val="45000"/>
                <a:satMod val="135000"/>
              </a:schemeClr>
              <a:prstClr val="white"/>
            </a:duotone>
          </a:blip>
          <a:stretch>
            <a:fillRect/>
          </a:stretch>
        </a:blipFill>
      </dgm:spPr>
      <dgm:t>
        <a:bodyPr/>
        <a:lstStyle/>
        <a:p>
          <a:endParaRPr lang="zh-CN" altLang="en-US"/>
        </a:p>
      </dgm:t>
    </dgm:pt>
    <dgm:pt modelId="{7CF701AF-B091-40A0-8850-92536267057D}" type="pres">
      <dgm:prSet presAssocID="{98AFD77A-AFBC-4766-ABB7-B57D1BCED6CE}" presName="txNode" presStyleLbl="node1" presStyleIdx="0" presStyleCnt="5" custLinFactNeighborX="-53" custLinFactNeighborY="-37976">
        <dgm:presLayoutVars>
          <dgm:bulletEnabled val="1"/>
        </dgm:presLayoutVars>
      </dgm:prSet>
      <dgm:spPr>
        <a:prstGeom prst="teardrop">
          <a:avLst/>
        </a:prstGeom>
      </dgm:spPr>
      <dgm:t>
        <a:bodyPr/>
        <a:lstStyle/>
        <a:p>
          <a:endParaRPr lang="zh-CN" altLang="en-US"/>
        </a:p>
      </dgm:t>
    </dgm:pt>
    <dgm:pt modelId="{6F7CE3F9-9C7B-4437-9FDD-98A0213EDB57}" type="pres">
      <dgm:prSet presAssocID="{AD10F3A0-718F-4C26-B1D0-A7C5C1AB7C32}" presName="sibTrans" presStyleLbl="sibTrans2D1" presStyleIdx="0" presStyleCnt="4" custScaleX="64340" custScaleY="76401"/>
      <dgm:spPr/>
      <dgm:t>
        <a:bodyPr/>
        <a:lstStyle/>
        <a:p>
          <a:endParaRPr lang="zh-CN" altLang="en-US"/>
        </a:p>
      </dgm:t>
    </dgm:pt>
    <dgm:pt modelId="{5C309DC9-170E-4573-9966-487162A7BEDC}" type="pres">
      <dgm:prSet presAssocID="{AD10F3A0-718F-4C26-B1D0-A7C5C1AB7C32}" presName="connTx" presStyleLbl="sibTrans2D1" presStyleIdx="0" presStyleCnt="4"/>
      <dgm:spPr/>
      <dgm:t>
        <a:bodyPr/>
        <a:lstStyle/>
        <a:p>
          <a:endParaRPr lang="zh-CN" altLang="en-US"/>
        </a:p>
      </dgm:t>
    </dgm:pt>
    <dgm:pt modelId="{17669280-0C64-4D49-8219-C88229E136D4}" type="pres">
      <dgm:prSet presAssocID="{D18D98D4-B308-4696-9545-A4171FBA8E43}" presName="composite" presStyleCnt="0"/>
      <dgm:spPr/>
    </dgm:pt>
    <dgm:pt modelId="{9C77DB04-2CCE-4E72-8FA0-46A5D54A4F9C}" type="pres">
      <dgm:prSet presAssocID="{D18D98D4-B308-4696-9545-A4171FBA8E43}" presName="imagSh" presStyleLbl="bgImgPlace1" presStyleIdx="1" presStyleCnt="5" custScaleX="37304" custScaleY="45105" custLinFactNeighborX="-10812" custLinFactNeighborY="86426"/>
      <dgm:spPr>
        <a:blipFill rotWithShape="1">
          <a:blip xmlns:r="http://schemas.openxmlformats.org/officeDocument/2006/relationships" r:embed="rId1">
            <a:duotone>
              <a:schemeClr val="accent2">
                <a:shade val="45000"/>
                <a:satMod val="135000"/>
              </a:schemeClr>
              <a:prstClr val="white"/>
            </a:duotone>
          </a:blip>
          <a:stretch>
            <a:fillRect/>
          </a:stretch>
        </a:blipFill>
      </dgm:spPr>
      <dgm:t>
        <a:bodyPr/>
        <a:lstStyle/>
        <a:p>
          <a:endParaRPr lang="zh-CN" altLang="en-US"/>
        </a:p>
      </dgm:t>
    </dgm:pt>
    <dgm:pt modelId="{438390A8-2CB6-4A5D-867C-2F7008E3468B}" type="pres">
      <dgm:prSet presAssocID="{D18D98D4-B308-4696-9545-A4171FBA8E43}" presName="txNode" presStyleLbl="node1" presStyleIdx="1" presStyleCnt="5" custLinFactNeighborX="-2089" custLinFactNeighborY="-37976">
        <dgm:presLayoutVars>
          <dgm:bulletEnabled val="1"/>
        </dgm:presLayoutVars>
      </dgm:prSet>
      <dgm:spPr>
        <a:prstGeom prst="teardrop">
          <a:avLst/>
        </a:prstGeom>
      </dgm:spPr>
      <dgm:t>
        <a:bodyPr/>
        <a:lstStyle/>
        <a:p>
          <a:endParaRPr lang="zh-CN" altLang="en-US"/>
        </a:p>
      </dgm:t>
    </dgm:pt>
    <dgm:pt modelId="{81CF1C69-24F9-4B98-9708-0460F7E5154C}" type="pres">
      <dgm:prSet presAssocID="{E77D1E51-3576-4737-B606-6797BA25DEBD}" presName="sibTrans" presStyleLbl="sibTrans2D1" presStyleIdx="1" presStyleCnt="4" custScaleX="64340" custScaleY="76401" custLinFactNeighborX="-10848" custLinFactNeighborY="-7738"/>
      <dgm:spPr/>
      <dgm:t>
        <a:bodyPr/>
        <a:lstStyle/>
        <a:p>
          <a:endParaRPr lang="zh-CN" altLang="en-US"/>
        </a:p>
      </dgm:t>
    </dgm:pt>
    <dgm:pt modelId="{581307E3-3276-4AC3-98BB-36D48C6438C9}" type="pres">
      <dgm:prSet presAssocID="{E77D1E51-3576-4737-B606-6797BA25DEBD}" presName="connTx" presStyleLbl="sibTrans2D1" presStyleIdx="1" presStyleCnt="4"/>
      <dgm:spPr/>
      <dgm:t>
        <a:bodyPr/>
        <a:lstStyle/>
        <a:p>
          <a:endParaRPr lang="zh-CN" altLang="en-US"/>
        </a:p>
      </dgm:t>
    </dgm:pt>
    <dgm:pt modelId="{6AF95957-5488-42BC-9F14-37924D7B8F3C}" type="pres">
      <dgm:prSet presAssocID="{61272EA9-3CCC-477A-BEDE-C605F39698BF}" presName="composite" presStyleCnt="0"/>
      <dgm:spPr/>
    </dgm:pt>
    <dgm:pt modelId="{6B5C216E-0211-4879-A2E9-6FBACCDFC246}" type="pres">
      <dgm:prSet presAssocID="{61272EA9-3CCC-477A-BEDE-C605F39698BF}" presName="imagSh" presStyleLbl="bgImgPlace1" presStyleIdx="2" presStyleCnt="5" custScaleX="37304" custScaleY="45105" custLinFactNeighborX="-10812" custLinFactNeighborY="86426"/>
      <dgm:spPr>
        <a:blipFill rotWithShape="1">
          <a:blip xmlns:r="http://schemas.openxmlformats.org/officeDocument/2006/relationships" r:embed="rId1">
            <a:duotone>
              <a:schemeClr val="accent2">
                <a:shade val="45000"/>
                <a:satMod val="135000"/>
              </a:schemeClr>
              <a:prstClr val="white"/>
            </a:duotone>
          </a:blip>
          <a:stretch>
            <a:fillRect/>
          </a:stretch>
        </a:blipFill>
      </dgm:spPr>
      <dgm:t>
        <a:bodyPr/>
        <a:lstStyle/>
        <a:p>
          <a:endParaRPr lang="zh-CN" altLang="en-US"/>
        </a:p>
      </dgm:t>
    </dgm:pt>
    <dgm:pt modelId="{C5743528-96BA-4897-A26B-F75F640A350C}" type="pres">
      <dgm:prSet presAssocID="{61272EA9-3CCC-477A-BEDE-C605F39698BF}" presName="txNode" presStyleLbl="node1" presStyleIdx="2" presStyleCnt="5" custLinFactNeighborX="-2089" custLinFactNeighborY="-37976">
        <dgm:presLayoutVars>
          <dgm:bulletEnabled val="1"/>
        </dgm:presLayoutVars>
      </dgm:prSet>
      <dgm:spPr>
        <a:prstGeom prst="teardrop">
          <a:avLst/>
        </a:prstGeom>
      </dgm:spPr>
      <dgm:t>
        <a:bodyPr/>
        <a:lstStyle/>
        <a:p>
          <a:endParaRPr lang="zh-CN" altLang="en-US"/>
        </a:p>
      </dgm:t>
    </dgm:pt>
    <dgm:pt modelId="{ED04F409-D5AA-47AD-9E4E-7194CF758CBA}" type="pres">
      <dgm:prSet presAssocID="{A3B2BE85-C1E4-4C72-ABD3-53616684660A}" presName="sibTrans" presStyleLbl="sibTrans2D1" presStyleIdx="2" presStyleCnt="4" custScaleX="64340" custScaleY="76401" custLinFactNeighborX="-10848" custLinFactNeighborY="-7738"/>
      <dgm:spPr/>
      <dgm:t>
        <a:bodyPr/>
        <a:lstStyle/>
        <a:p>
          <a:endParaRPr lang="zh-CN" altLang="en-US"/>
        </a:p>
      </dgm:t>
    </dgm:pt>
    <dgm:pt modelId="{8E03AD2F-894A-4E79-B6E7-5866A5422F5F}" type="pres">
      <dgm:prSet presAssocID="{A3B2BE85-C1E4-4C72-ABD3-53616684660A}" presName="connTx" presStyleLbl="sibTrans2D1" presStyleIdx="2" presStyleCnt="4"/>
      <dgm:spPr/>
      <dgm:t>
        <a:bodyPr/>
        <a:lstStyle/>
        <a:p>
          <a:endParaRPr lang="zh-CN" altLang="en-US"/>
        </a:p>
      </dgm:t>
    </dgm:pt>
    <dgm:pt modelId="{EBD917DA-6D8A-431E-8715-FFF27F4DC142}" type="pres">
      <dgm:prSet presAssocID="{5E3230BD-6C38-4C4F-A0F6-570605EFB5AB}" presName="composite" presStyleCnt="0"/>
      <dgm:spPr/>
    </dgm:pt>
    <dgm:pt modelId="{CB90D232-9A52-4BAC-A479-21B7F85BA03C}" type="pres">
      <dgm:prSet presAssocID="{5E3230BD-6C38-4C4F-A0F6-570605EFB5AB}" presName="imagSh" presStyleLbl="bgImgPlace1" presStyleIdx="3" presStyleCnt="5" custScaleX="37304" custScaleY="45105" custLinFactNeighborX="-10812" custLinFactNeighborY="86426"/>
      <dgm:spPr>
        <a:blipFill rotWithShape="1">
          <a:blip xmlns:r="http://schemas.openxmlformats.org/officeDocument/2006/relationships" r:embed="rId1">
            <a:duotone>
              <a:schemeClr val="accent2">
                <a:shade val="45000"/>
                <a:satMod val="135000"/>
              </a:schemeClr>
              <a:prstClr val="white"/>
            </a:duotone>
          </a:blip>
          <a:stretch>
            <a:fillRect/>
          </a:stretch>
        </a:blipFill>
      </dgm:spPr>
      <dgm:t>
        <a:bodyPr/>
        <a:lstStyle/>
        <a:p>
          <a:endParaRPr lang="zh-CN" altLang="en-US"/>
        </a:p>
      </dgm:t>
    </dgm:pt>
    <dgm:pt modelId="{3D48D2BB-E7D5-4BBE-B958-D2306E9C4E32}" type="pres">
      <dgm:prSet presAssocID="{5E3230BD-6C38-4C4F-A0F6-570605EFB5AB}" presName="txNode" presStyleLbl="node1" presStyleIdx="3" presStyleCnt="5" custLinFactNeighborX="-2089" custLinFactNeighborY="-37976">
        <dgm:presLayoutVars>
          <dgm:bulletEnabled val="1"/>
        </dgm:presLayoutVars>
      </dgm:prSet>
      <dgm:spPr>
        <a:prstGeom prst="teardrop">
          <a:avLst/>
        </a:prstGeom>
      </dgm:spPr>
      <dgm:t>
        <a:bodyPr/>
        <a:lstStyle/>
        <a:p>
          <a:endParaRPr lang="zh-CN" altLang="en-US"/>
        </a:p>
      </dgm:t>
    </dgm:pt>
    <dgm:pt modelId="{C2D011D0-D4D9-4E36-A5F1-51837AF44471}" type="pres">
      <dgm:prSet presAssocID="{45222CF6-7A82-4366-922D-FFBF8A5ACAD7}" presName="sibTrans" presStyleLbl="sibTrans2D1" presStyleIdx="3" presStyleCnt="4" custScaleX="64340" custScaleY="76401" custLinFactNeighborX="-10848" custLinFactNeighborY="-7738"/>
      <dgm:spPr/>
      <dgm:t>
        <a:bodyPr/>
        <a:lstStyle/>
        <a:p>
          <a:endParaRPr lang="zh-CN" altLang="en-US"/>
        </a:p>
      </dgm:t>
    </dgm:pt>
    <dgm:pt modelId="{55ADAACC-3BD3-4179-B439-27ABE4B53965}" type="pres">
      <dgm:prSet presAssocID="{45222CF6-7A82-4366-922D-FFBF8A5ACAD7}" presName="connTx" presStyleLbl="sibTrans2D1" presStyleIdx="3" presStyleCnt="4"/>
      <dgm:spPr/>
      <dgm:t>
        <a:bodyPr/>
        <a:lstStyle/>
        <a:p>
          <a:endParaRPr lang="zh-CN" altLang="en-US"/>
        </a:p>
      </dgm:t>
    </dgm:pt>
    <dgm:pt modelId="{0C43D6C6-36D0-42DD-9A80-35915B205CC6}" type="pres">
      <dgm:prSet presAssocID="{4AFDA1F1-EB69-4095-83A4-F7326C6FD567}" presName="composite" presStyleCnt="0"/>
      <dgm:spPr/>
    </dgm:pt>
    <dgm:pt modelId="{0F983F04-0FD8-4C95-929A-1F815F567518}" type="pres">
      <dgm:prSet presAssocID="{4AFDA1F1-EB69-4095-83A4-F7326C6FD567}" presName="imagSh" presStyleLbl="bgImgPlace1" presStyleIdx="4" presStyleCnt="5" custScaleX="37304" custScaleY="45105" custLinFactNeighborX="-19673" custLinFactNeighborY="86426"/>
      <dgm:spPr>
        <a:blipFill rotWithShape="1">
          <a:blip xmlns:r="http://schemas.openxmlformats.org/officeDocument/2006/relationships" r:embed="rId1">
            <a:duotone>
              <a:schemeClr val="accent2">
                <a:shade val="45000"/>
                <a:satMod val="135000"/>
              </a:schemeClr>
              <a:prstClr val="white"/>
            </a:duotone>
          </a:blip>
          <a:stretch>
            <a:fillRect/>
          </a:stretch>
        </a:blipFill>
      </dgm:spPr>
      <dgm:t>
        <a:bodyPr/>
        <a:lstStyle/>
        <a:p>
          <a:endParaRPr lang="zh-CN" altLang="en-US"/>
        </a:p>
      </dgm:t>
    </dgm:pt>
    <dgm:pt modelId="{37CE59C5-2817-4F25-A71A-0A7C918A73D7}" type="pres">
      <dgm:prSet presAssocID="{4AFDA1F1-EB69-4095-83A4-F7326C6FD567}" presName="txNode" presStyleLbl="node1" presStyleIdx="4" presStyleCnt="5" custLinFactNeighborX="-12061" custLinFactNeighborY="-37976">
        <dgm:presLayoutVars>
          <dgm:bulletEnabled val="1"/>
        </dgm:presLayoutVars>
      </dgm:prSet>
      <dgm:spPr>
        <a:prstGeom prst="teardrop">
          <a:avLst/>
        </a:prstGeom>
      </dgm:spPr>
      <dgm:t>
        <a:bodyPr/>
        <a:lstStyle/>
        <a:p>
          <a:endParaRPr lang="zh-CN" altLang="en-US"/>
        </a:p>
      </dgm:t>
    </dgm:pt>
  </dgm:ptLst>
  <dgm:cxnLst>
    <dgm:cxn modelId="{01DEA0AB-5B17-4A16-91B7-9A56FC90F497}" type="presOf" srcId="{AD10F3A0-718F-4C26-B1D0-A7C5C1AB7C32}" destId="{6F7CE3F9-9C7B-4437-9FDD-98A0213EDB57}" srcOrd="0" destOrd="0" presId="urn:microsoft.com/office/officeart/2005/8/layout/hProcess10#1"/>
    <dgm:cxn modelId="{FA53C177-D41B-48CA-903C-2635BD32AB38}" type="presOf" srcId="{A3B2BE85-C1E4-4C72-ABD3-53616684660A}" destId="{8E03AD2F-894A-4E79-B6E7-5866A5422F5F}" srcOrd="1" destOrd="0" presId="urn:microsoft.com/office/officeart/2005/8/layout/hProcess10#1"/>
    <dgm:cxn modelId="{18B6CA55-C7C3-44DD-9C7D-D726407B6DAB}" type="presOf" srcId="{45222CF6-7A82-4366-922D-FFBF8A5ACAD7}" destId="{C2D011D0-D4D9-4E36-A5F1-51837AF44471}" srcOrd="0" destOrd="0" presId="urn:microsoft.com/office/officeart/2005/8/layout/hProcess10#1"/>
    <dgm:cxn modelId="{AA5C3010-E5BB-426E-8A14-083495D1AA3C}" type="presOf" srcId="{E77D1E51-3576-4737-B606-6797BA25DEBD}" destId="{81CF1C69-24F9-4B98-9708-0460F7E5154C}" srcOrd="0" destOrd="0" presId="urn:microsoft.com/office/officeart/2005/8/layout/hProcess10#1"/>
    <dgm:cxn modelId="{EA2EB750-C558-4B03-A40B-2E133449EE8B}" srcId="{0BF71AFE-CA9B-4433-861B-8CEC0B3DE681}" destId="{61272EA9-3CCC-477A-BEDE-C605F39698BF}" srcOrd="2" destOrd="0" parTransId="{2DA9E420-8725-4A4E-86C7-A45A264A605A}" sibTransId="{A3B2BE85-C1E4-4C72-ABD3-53616684660A}"/>
    <dgm:cxn modelId="{394CB734-8A29-47F4-A54A-DF661411AF00}" type="presOf" srcId="{0BF71AFE-CA9B-4433-861B-8CEC0B3DE681}" destId="{2613CEF4-7B0D-4288-9C11-3FF0A05BFC68}" srcOrd="0" destOrd="0" presId="urn:microsoft.com/office/officeart/2005/8/layout/hProcess10#1"/>
    <dgm:cxn modelId="{991F1BAC-2ADA-461A-905B-3781C7596512}" type="presOf" srcId="{61272EA9-3CCC-477A-BEDE-C605F39698BF}" destId="{C5743528-96BA-4897-A26B-F75F640A350C}" srcOrd="0" destOrd="0" presId="urn:microsoft.com/office/officeart/2005/8/layout/hProcess10#1"/>
    <dgm:cxn modelId="{26163D83-F7E2-4F48-8F18-9A5D7F380EF5}" type="presOf" srcId="{45222CF6-7A82-4366-922D-FFBF8A5ACAD7}" destId="{55ADAACC-3BD3-4179-B439-27ABE4B53965}" srcOrd="1" destOrd="0" presId="urn:microsoft.com/office/officeart/2005/8/layout/hProcess10#1"/>
    <dgm:cxn modelId="{786F77A5-BB18-463C-B606-74E73AF332FD}" type="presOf" srcId="{4AFDA1F1-EB69-4095-83A4-F7326C6FD567}" destId="{37CE59C5-2817-4F25-A71A-0A7C918A73D7}" srcOrd="0" destOrd="0" presId="urn:microsoft.com/office/officeart/2005/8/layout/hProcess10#1"/>
    <dgm:cxn modelId="{CCB13793-FD45-4272-8FD8-C532643FA81B}" type="presOf" srcId="{D18D98D4-B308-4696-9545-A4171FBA8E43}" destId="{438390A8-2CB6-4A5D-867C-2F7008E3468B}" srcOrd="0" destOrd="0" presId="urn:microsoft.com/office/officeart/2005/8/layout/hProcess10#1"/>
    <dgm:cxn modelId="{67C98A8F-DF3C-4C18-B510-50FA2E648087}" srcId="{0BF71AFE-CA9B-4433-861B-8CEC0B3DE681}" destId="{5E3230BD-6C38-4C4F-A0F6-570605EFB5AB}" srcOrd="3" destOrd="0" parTransId="{9D17908C-0BA5-4322-B91A-C7E795358495}" sibTransId="{45222CF6-7A82-4366-922D-FFBF8A5ACAD7}"/>
    <dgm:cxn modelId="{A43BE7E0-ADFA-4765-B97E-E0F59718ABEE}" srcId="{0BF71AFE-CA9B-4433-861B-8CEC0B3DE681}" destId="{D18D98D4-B308-4696-9545-A4171FBA8E43}" srcOrd="1" destOrd="0" parTransId="{6E8BB5A3-1893-40F7-8F3A-D08847B0D609}" sibTransId="{E77D1E51-3576-4737-B606-6797BA25DEBD}"/>
    <dgm:cxn modelId="{ED5471AC-7B4F-4F28-BEE2-310D21A333EB}" type="presOf" srcId="{98AFD77A-AFBC-4766-ABB7-B57D1BCED6CE}" destId="{7CF701AF-B091-40A0-8850-92536267057D}" srcOrd="0" destOrd="0" presId="urn:microsoft.com/office/officeart/2005/8/layout/hProcess10#1"/>
    <dgm:cxn modelId="{9756594A-04EB-47EA-823A-CF93628CA9BE}" type="presOf" srcId="{5E3230BD-6C38-4C4F-A0F6-570605EFB5AB}" destId="{3D48D2BB-E7D5-4BBE-B958-D2306E9C4E32}" srcOrd="0" destOrd="0" presId="urn:microsoft.com/office/officeart/2005/8/layout/hProcess10#1"/>
    <dgm:cxn modelId="{32FCAECA-10E2-4314-8FA9-0EEE22F21DEA}" srcId="{0BF71AFE-CA9B-4433-861B-8CEC0B3DE681}" destId="{98AFD77A-AFBC-4766-ABB7-B57D1BCED6CE}" srcOrd="0" destOrd="0" parTransId="{A2408CC4-9C5A-4A86-8819-B13C0FEB060D}" sibTransId="{AD10F3A0-718F-4C26-B1D0-A7C5C1AB7C32}"/>
    <dgm:cxn modelId="{7B54090B-7C45-4708-87D6-4974DC36D1DC}" type="presOf" srcId="{AD10F3A0-718F-4C26-B1D0-A7C5C1AB7C32}" destId="{5C309DC9-170E-4573-9966-487162A7BEDC}" srcOrd="1" destOrd="0" presId="urn:microsoft.com/office/officeart/2005/8/layout/hProcess10#1"/>
    <dgm:cxn modelId="{B65F31DB-260D-488D-B911-9D80E374F816}" type="presOf" srcId="{E77D1E51-3576-4737-B606-6797BA25DEBD}" destId="{581307E3-3276-4AC3-98BB-36D48C6438C9}" srcOrd="1" destOrd="0" presId="urn:microsoft.com/office/officeart/2005/8/layout/hProcess10#1"/>
    <dgm:cxn modelId="{B0391DC9-9A03-49F3-8F2B-0271F7337225}" srcId="{0BF71AFE-CA9B-4433-861B-8CEC0B3DE681}" destId="{4AFDA1F1-EB69-4095-83A4-F7326C6FD567}" srcOrd="4" destOrd="0" parTransId="{C1C9AD4D-CE05-4F5B-B274-8FBB5AA10E96}" sibTransId="{D56AA6A2-564C-4823-8A21-A6E45BE47A35}"/>
    <dgm:cxn modelId="{12416681-6A3E-403F-8349-0A86288648DD}" type="presOf" srcId="{A3B2BE85-C1E4-4C72-ABD3-53616684660A}" destId="{ED04F409-D5AA-47AD-9E4E-7194CF758CBA}" srcOrd="0" destOrd="0" presId="urn:microsoft.com/office/officeart/2005/8/layout/hProcess10#1"/>
    <dgm:cxn modelId="{CEB850E8-941D-4FDB-A41E-9693CF93059B}" type="presParOf" srcId="{2613CEF4-7B0D-4288-9C11-3FF0A05BFC68}" destId="{6CAC206C-137D-47AB-B28B-1AB5B0FDB770}" srcOrd="0" destOrd="0" presId="urn:microsoft.com/office/officeart/2005/8/layout/hProcess10#1"/>
    <dgm:cxn modelId="{6E69E624-07CD-4E99-AEFE-11EE3430ED8A}" type="presParOf" srcId="{6CAC206C-137D-47AB-B28B-1AB5B0FDB770}" destId="{553002C4-36AA-4628-95CA-0EB9EDA44422}" srcOrd="0" destOrd="0" presId="urn:microsoft.com/office/officeart/2005/8/layout/hProcess10#1"/>
    <dgm:cxn modelId="{576E07B8-22E1-453D-A983-E2E4EA3BF9EC}" type="presParOf" srcId="{6CAC206C-137D-47AB-B28B-1AB5B0FDB770}" destId="{7CF701AF-B091-40A0-8850-92536267057D}" srcOrd="1" destOrd="0" presId="urn:microsoft.com/office/officeart/2005/8/layout/hProcess10#1"/>
    <dgm:cxn modelId="{B4F91F55-6CFB-4B87-B00A-189DFEB4AC42}" type="presParOf" srcId="{2613CEF4-7B0D-4288-9C11-3FF0A05BFC68}" destId="{6F7CE3F9-9C7B-4437-9FDD-98A0213EDB57}" srcOrd="1" destOrd="0" presId="urn:microsoft.com/office/officeart/2005/8/layout/hProcess10#1"/>
    <dgm:cxn modelId="{980FBEF8-D435-4367-AE6D-75944B358454}" type="presParOf" srcId="{6F7CE3F9-9C7B-4437-9FDD-98A0213EDB57}" destId="{5C309DC9-170E-4573-9966-487162A7BEDC}" srcOrd="0" destOrd="0" presId="urn:microsoft.com/office/officeart/2005/8/layout/hProcess10#1"/>
    <dgm:cxn modelId="{068F48DA-C747-4902-9E76-0E9D7A31001B}" type="presParOf" srcId="{2613CEF4-7B0D-4288-9C11-3FF0A05BFC68}" destId="{17669280-0C64-4D49-8219-C88229E136D4}" srcOrd="2" destOrd="0" presId="urn:microsoft.com/office/officeart/2005/8/layout/hProcess10#1"/>
    <dgm:cxn modelId="{59E17224-058D-43D4-AEFB-5C560D60CACB}" type="presParOf" srcId="{17669280-0C64-4D49-8219-C88229E136D4}" destId="{9C77DB04-2CCE-4E72-8FA0-46A5D54A4F9C}" srcOrd="0" destOrd="0" presId="urn:microsoft.com/office/officeart/2005/8/layout/hProcess10#1"/>
    <dgm:cxn modelId="{FD181924-D676-407C-9F38-CC74020B34B6}" type="presParOf" srcId="{17669280-0C64-4D49-8219-C88229E136D4}" destId="{438390A8-2CB6-4A5D-867C-2F7008E3468B}" srcOrd="1" destOrd="0" presId="urn:microsoft.com/office/officeart/2005/8/layout/hProcess10#1"/>
    <dgm:cxn modelId="{B3750453-FC6B-44CB-A1EA-B6945DA5C214}" type="presParOf" srcId="{2613CEF4-7B0D-4288-9C11-3FF0A05BFC68}" destId="{81CF1C69-24F9-4B98-9708-0460F7E5154C}" srcOrd="3" destOrd="0" presId="urn:microsoft.com/office/officeart/2005/8/layout/hProcess10#1"/>
    <dgm:cxn modelId="{02CC9F84-7F09-48ED-8030-2DD08A89F94E}" type="presParOf" srcId="{81CF1C69-24F9-4B98-9708-0460F7E5154C}" destId="{581307E3-3276-4AC3-98BB-36D48C6438C9}" srcOrd="0" destOrd="0" presId="urn:microsoft.com/office/officeart/2005/8/layout/hProcess10#1"/>
    <dgm:cxn modelId="{D8613076-35F5-46CB-9F35-1898E605B460}" type="presParOf" srcId="{2613CEF4-7B0D-4288-9C11-3FF0A05BFC68}" destId="{6AF95957-5488-42BC-9F14-37924D7B8F3C}" srcOrd="4" destOrd="0" presId="urn:microsoft.com/office/officeart/2005/8/layout/hProcess10#1"/>
    <dgm:cxn modelId="{72CDDF04-E8D0-46D6-8A67-7E09277B7D41}" type="presParOf" srcId="{6AF95957-5488-42BC-9F14-37924D7B8F3C}" destId="{6B5C216E-0211-4879-A2E9-6FBACCDFC246}" srcOrd="0" destOrd="0" presId="urn:microsoft.com/office/officeart/2005/8/layout/hProcess10#1"/>
    <dgm:cxn modelId="{27BDE3C5-2878-4A6F-A4B9-0EB3C3E42B38}" type="presParOf" srcId="{6AF95957-5488-42BC-9F14-37924D7B8F3C}" destId="{C5743528-96BA-4897-A26B-F75F640A350C}" srcOrd="1" destOrd="0" presId="urn:microsoft.com/office/officeart/2005/8/layout/hProcess10#1"/>
    <dgm:cxn modelId="{C675F2D9-CA2C-4D75-AF72-B01A967D74C4}" type="presParOf" srcId="{2613CEF4-7B0D-4288-9C11-3FF0A05BFC68}" destId="{ED04F409-D5AA-47AD-9E4E-7194CF758CBA}" srcOrd="5" destOrd="0" presId="urn:microsoft.com/office/officeart/2005/8/layout/hProcess10#1"/>
    <dgm:cxn modelId="{67069486-272B-4E66-842F-2EFAA7DE06F8}" type="presParOf" srcId="{ED04F409-D5AA-47AD-9E4E-7194CF758CBA}" destId="{8E03AD2F-894A-4E79-B6E7-5866A5422F5F}" srcOrd="0" destOrd="0" presId="urn:microsoft.com/office/officeart/2005/8/layout/hProcess10#1"/>
    <dgm:cxn modelId="{488AFF93-7950-4F63-8255-B11761A31778}" type="presParOf" srcId="{2613CEF4-7B0D-4288-9C11-3FF0A05BFC68}" destId="{EBD917DA-6D8A-431E-8715-FFF27F4DC142}" srcOrd="6" destOrd="0" presId="urn:microsoft.com/office/officeart/2005/8/layout/hProcess10#1"/>
    <dgm:cxn modelId="{65D40C9D-8F99-48E6-AF81-186831327D85}" type="presParOf" srcId="{EBD917DA-6D8A-431E-8715-FFF27F4DC142}" destId="{CB90D232-9A52-4BAC-A479-21B7F85BA03C}" srcOrd="0" destOrd="0" presId="urn:microsoft.com/office/officeart/2005/8/layout/hProcess10#1"/>
    <dgm:cxn modelId="{0EC0E0A5-1D83-4029-BEAF-C74EB38B667B}" type="presParOf" srcId="{EBD917DA-6D8A-431E-8715-FFF27F4DC142}" destId="{3D48D2BB-E7D5-4BBE-B958-D2306E9C4E32}" srcOrd="1" destOrd="0" presId="urn:microsoft.com/office/officeart/2005/8/layout/hProcess10#1"/>
    <dgm:cxn modelId="{5F531F46-8453-4B13-93A0-2462F14ECD8B}" type="presParOf" srcId="{2613CEF4-7B0D-4288-9C11-3FF0A05BFC68}" destId="{C2D011D0-D4D9-4E36-A5F1-51837AF44471}" srcOrd="7" destOrd="0" presId="urn:microsoft.com/office/officeart/2005/8/layout/hProcess10#1"/>
    <dgm:cxn modelId="{5588A905-04FD-4906-AD84-9B940E86B081}" type="presParOf" srcId="{C2D011D0-D4D9-4E36-A5F1-51837AF44471}" destId="{55ADAACC-3BD3-4179-B439-27ABE4B53965}" srcOrd="0" destOrd="0" presId="urn:microsoft.com/office/officeart/2005/8/layout/hProcess10#1"/>
    <dgm:cxn modelId="{6F077866-1A1E-4084-B9A0-7ECF34011699}" type="presParOf" srcId="{2613CEF4-7B0D-4288-9C11-3FF0A05BFC68}" destId="{0C43D6C6-36D0-42DD-9A80-35915B205CC6}" srcOrd="8" destOrd="0" presId="urn:microsoft.com/office/officeart/2005/8/layout/hProcess10#1"/>
    <dgm:cxn modelId="{948E7DF3-324F-424A-A964-FF3BF724ED72}" type="presParOf" srcId="{0C43D6C6-36D0-42DD-9A80-35915B205CC6}" destId="{0F983F04-0FD8-4C95-929A-1F815F567518}" srcOrd="0" destOrd="0" presId="urn:microsoft.com/office/officeart/2005/8/layout/hProcess10#1"/>
    <dgm:cxn modelId="{853DE4DA-8805-479B-8BC1-E40A68F4B223}" type="presParOf" srcId="{0C43D6C6-36D0-42DD-9A80-35915B205CC6}" destId="{37CE59C5-2817-4F25-A71A-0A7C918A73D7}" srcOrd="1" destOrd="0" presId="urn:microsoft.com/office/officeart/2005/8/layout/hProcess10#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47E9AA-7CC3-4249-B31D-8842F9B9125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CN" altLang="en-US"/>
        </a:p>
      </dgm:t>
    </dgm:pt>
    <dgm:pt modelId="{4F570279-9C8F-4BBA-A77A-5954046095C2}">
      <dgm:prSet phldrT="[文本]" custT="1"/>
      <dgm:spPr>
        <a:solidFill>
          <a:schemeClr val="accent5">
            <a:lumMod val="60000"/>
            <a:lumOff val="40000"/>
          </a:schemeClr>
        </a:solidFill>
        <a:ln>
          <a:noFill/>
        </a:ln>
        <a:effectLst/>
      </dgm:spPr>
      <dgm:t>
        <a:bodyPr/>
        <a:lstStyle/>
        <a:p>
          <a:pPr algn="l"/>
          <a:r>
            <a:rPr lang="en-US" sz="2800" b="1" dirty="0" smtClean="0">
              <a:solidFill>
                <a:srgbClr val="002A00"/>
              </a:solidFill>
            </a:rPr>
            <a:t>1</a:t>
          </a:r>
          <a:r>
            <a:rPr lang="zh-CN" sz="2800" b="1" dirty="0" smtClean="0">
              <a:solidFill>
                <a:srgbClr val="002A00"/>
              </a:solidFill>
            </a:rPr>
            <a:t>、查找装载机耗费高的项目</a:t>
          </a:r>
          <a:endParaRPr lang="zh-CN" altLang="en-US" sz="2800" b="1" dirty="0">
            <a:solidFill>
              <a:srgbClr val="002A00"/>
            </a:solidFill>
          </a:endParaRPr>
        </a:p>
      </dgm:t>
    </dgm:pt>
    <dgm:pt modelId="{43A68D4A-1631-44D2-A1C9-1DE4055AE0DB}" type="parTrans" cxnId="{5E809DF2-5447-4A0B-BDBF-4B5542490965}">
      <dgm:prSet/>
      <dgm:spPr/>
      <dgm:t>
        <a:bodyPr/>
        <a:lstStyle/>
        <a:p>
          <a:pPr algn="l"/>
          <a:endParaRPr lang="zh-CN" altLang="en-US" sz="2800">
            <a:solidFill>
              <a:srgbClr val="002A00"/>
            </a:solidFill>
          </a:endParaRPr>
        </a:p>
      </dgm:t>
    </dgm:pt>
    <dgm:pt modelId="{B26840C8-5B8A-4C85-B072-9CCF17C58204}" type="sibTrans" cxnId="{5E809DF2-5447-4A0B-BDBF-4B5542490965}">
      <dgm:prSet/>
      <dgm:spPr/>
      <dgm:t>
        <a:bodyPr/>
        <a:lstStyle/>
        <a:p>
          <a:pPr algn="l"/>
          <a:endParaRPr lang="zh-CN" altLang="en-US" sz="2800">
            <a:solidFill>
              <a:srgbClr val="002A00"/>
            </a:solidFill>
          </a:endParaRPr>
        </a:p>
      </dgm:t>
    </dgm:pt>
    <dgm:pt modelId="{B6EA0D6B-6A10-446F-826B-A95BD6ED5445}">
      <dgm:prSet phldrT="[文本]" custT="1"/>
      <dgm:spPr>
        <a:solidFill>
          <a:schemeClr val="accent5">
            <a:lumMod val="20000"/>
            <a:lumOff val="80000"/>
          </a:schemeClr>
        </a:solidFill>
        <a:ln>
          <a:noFill/>
        </a:ln>
        <a:effectLst>
          <a:outerShdw blurRad="149987" dist="250190" dir="8460000" algn="ctr">
            <a:srgbClr val="000000">
              <a:alpha val="28000"/>
            </a:srgbClr>
          </a:outerShdw>
        </a:effectLst>
      </dgm:spPr>
      <dgm:t>
        <a:bodyPr/>
        <a:lstStyle/>
        <a:p>
          <a:pPr algn="l"/>
          <a:r>
            <a:rPr lang="zh-CN" sz="1600" b="1" dirty="0" smtClean="0">
              <a:solidFill>
                <a:srgbClr val="002A00"/>
              </a:solidFill>
            </a:rPr>
            <a:t>（</a:t>
          </a:r>
          <a:r>
            <a:rPr lang="en-US" sz="1600" b="1" dirty="0" smtClean="0">
              <a:solidFill>
                <a:srgbClr val="002A00"/>
              </a:solidFill>
            </a:rPr>
            <a:t>1</a:t>
          </a:r>
          <a:r>
            <a:rPr lang="zh-CN" sz="1600" b="1" dirty="0" smtClean="0">
              <a:solidFill>
                <a:srgbClr val="002A00"/>
              </a:solidFill>
            </a:rPr>
            <a:t>）对装载机耗费的各项目进行调查，其结果如表</a:t>
          </a:r>
          <a:r>
            <a:rPr lang="en-US" sz="1600" b="1" dirty="0" smtClean="0">
              <a:solidFill>
                <a:srgbClr val="002A00"/>
              </a:solidFill>
            </a:rPr>
            <a:t>9-15</a:t>
          </a:r>
          <a:r>
            <a:rPr lang="zh-CN" sz="1600" b="1" dirty="0" smtClean="0">
              <a:solidFill>
                <a:srgbClr val="002A00"/>
              </a:solidFill>
            </a:rPr>
            <a:t>所示。</a:t>
          </a:r>
          <a:endParaRPr lang="zh-CN" altLang="en-US" sz="1600" b="1" dirty="0">
            <a:solidFill>
              <a:srgbClr val="002A00"/>
            </a:solidFill>
          </a:endParaRPr>
        </a:p>
      </dgm:t>
    </dgm:pt>
    <dgm:pt modelId="{69A5F6F4-A6B1-4484-BDC9-E67C71B2A009}" type="parTrans" cxnId="{AE48E5A2-8EB8-4344-9A2E-1CF6C179C101}">
      <dgm:prSet/>
      <dgm:spPr/>
      <dgm:t>
        <a:bodyPr/>
        <a:lstStyle/>
        <a:p>
          <a:pPr algn="l"/>
          <a:endParaRPr lang="zh-CN" altLang="en-US" sz="2800">
            <a:solidFill>
              <a:srgbClr val="002A00"/>
            </a:solidFill>
          </a:endParaRPr>
        </a:p>
      </dgm:t>
    </dgm:pt>
    <dgm:pt modelId="{FDF5B9E3-FBB7-4B0F-94ED-8B7EFAE61AA0}" type="sibTrans" cxnId="{AE48E5A2-8EB8-4344-9A2E-1CF6C179C101}">
      <dgm:prSet/>
      <dgm:spPr/>
      <dgm:t>
        <a:bodyPr/>
        <a:lstStyle/>
        <a:p>
          <a:pPr algn="l"/>
          <a:endParaRPr lang="zh-CN" altLang="en-US" sz="2800">
            <a:solidFill>
              <a:srgbClr val="002A00"/>
            </a:solidFill>
          </a:endParaRPr>
        </a:p>
      </dgm:t>
    </dgm:pt>
    <dgm:pt modelId="{A82F8AC1-FE58-4C6C-9AAD-C0ABF3F5F7AD}">
      <dgm:prSet phldrT="[文本]" custT="1"/>
      <dgm:spPr>
        <a:solidFill>
          <a:schemeClr val="accent5">
            <a:lumMod val="20000"/>
            <a:lumOff val="80000"/>
          </a:schemeClr>
        </a:solidFill>
        <a:ln>
          <a:noFill/>
        </a:ln>
        <a:effectLst>
          <a:outerShdw blurRad="149987" dist="250190" dir="8460000" algn="ctr">
            <a:srgbClr val="000000">
              <a:alpha val="28000"/>
            </a:srgbClr>
          </a:outerShdw>
        </a:effectLst>
      </dgm:spPr>
      <dgm:t>
        <a:bodyPr/>
        <a:lstStyle/>
        <a:p>
          <a:pPr algn="l"/>
          <a:r>
            <a:rPr lang="zh-CN" sz="1600" b="1" dirty="0" smtClean="0">
              <a:solidFill>
                <a:srgbClr val="002A00"/>
              </a:solidFill>
            </a:rPr>
            <a:t>（</a:t>
          </a:r>
          <a:r>
            <a:rPr lang="en-US" sz="1600" b="1" dirty="0" smtClean="0">
              <a:solidFill>
                <a:srgbClr val="002A00"/>
              </a:solidFill>
            </a:rPr>
            <a:t>2</a:t>
          </a:r>
          <a:r>
            <a:rPr lang="zh-CN" sz="1600" b="1" dirty="0" smtClean="0">
              <a:solidFill>
                <a:srgbClr val="002A00"/>
              </a:solidFill>
            </a:rPr>
            <a:t>）按</a:t>
          </a:r>
          <a:r>
            <a:rPr lang="en-US" sz="1600" b="1" dirty="0" smtClean="0">
              <a:solidFill>
                <a:srgbClr val="002A00"/>
              </a:solidFill>
            </a:rPr>
            <a:t>ABC</a:t>
          </a:r>
          <a:r>
            <a:rPr lang="zh-CN" sz="1600" b="1" dirty="0" smtClean="0">
              <a:solidFill>
                <a:srgbClr val="002A00"/>
              </a:solidFill>
            </a:rPr>
            <a:t>分析法，对表</a:t>
          </a:r>
          <a:r>
            <a:rPr lang="en-US" sz="1600" b="1" dirty="0" smtClean="0">
              <a:solidFill>
                <a:srgbClr val="002A00"/>
              </a:solidFill>
            </a:rPr>
            <a:t>9-15</a:t>
          </a:r>
          <a:r>
            <a:rPr lang="zh-CN" sz="1600" b="1" dirty="0" smtClean="0">
              <a:solidFill>
                <a:srgbClr val="002A00"/>
              </a:solidFill>
            </a:rPr>
            <a:t>数据整理，编制</a:t>
          </a:r>
          <a:r>
            <a:rPr lang="en-US" sz="1600" b="1" dirty="0" smtClean="0">
              <a:solidFill>
                <a:srgbClr val="002A00"/>
              </a:solidFill>
            </a:rPr>
            <a:t>ABC</a:t>
          </a:r>
          <a:r>
            <a:rPr lang="zh-CN" sz="1600" b="1" dirty="0" smtClean="0">
              <a:solidFill>
                <a:srgbClr val="002A00"/>
              </a:solidFill>
            </a:rPr>
            <a:t>分析表，如表</a:t>
          </a:r>
          <a:r>
            <a:rPr lang="en-US" sz="1600" b="1" dirty="0" smtClean="0">
              <a:solidFill>
                <a:srgbClr val="002A00"/>
              </a:solidFill>
            </a:rPr>
            <a:t>9-16</a:t>
          </a:r>
          <a:r>
            <a:rPr lang="zh-CN" sz="1600" b="1" dirty="0" smtClean="0">
              <a:solidFill>
                <a:srgbClr val="002A00"/>
              </a:solidFill>
            </a:rPr>
            <a:t>所示。</a:t>
          </a:r>
          <a:endParaRPr lang="zh-CN" altLang="en-US" sz="1600" b="1" dirty="0">
            <a:solidFill>
              <a:srgbClr val="002A00"/>
            </a:solidFill>
          </a:endParaRPr>
        </a:p>
      </dgm:t>
    </dgm:pt>
    <dgm:pt modelId="{0C22C46C-C399-4F7D-8941-F231DF6838A2}" type="parTrans" cxnId="{2A89FEA0-257E-45F9-B5E8-FD47D777E54C}">
      <dgm:prSet/>
      <dgm:spPr/>
      <dgm:t>
        <a:bodyPr/>
        <a:lstStyle/>
        <a:p>
          <a:pPr algn="l"/>
          <a:endParaRPr lang="zh-CN" altLang="en-US" sz="2800">
            <a:solidFill>
              <a:srgbClr val="002A00"/>
            </a:solidFill>
          </a:endParaRPr>
        </a:p>
      </dgm:t>
    </dgm:pt>
    <dgm:pt modelId="{246431EF-4C4A-4A88-A613-751B1B60FE53}" type="sibTrans" cxnId="{2A89FEA0-257E-45F9-B5E8-FD47D777E54C}">
      <dgm:prSet/>
      <dgm:spPr/>
      <dgm:t>
        <a:bodyPr/>
        <a:lstStyle/>
        <a:p>
          <a:pPr algn="l"/>
          <a:endParaRPr lang="zh-CN" altLang="en-US" sz="2800">
            <a:solidFill>
              <a:srgbClr val="002A00"/>
            </a:solidFill>
          </a:endParaRPr>
        </a:p>
      </dgm:t>
    </dgm:pt>
    <dgm:pt modelId="{E02E4227-DB31-41AD-B992-76EF07E9511B}">
      <dgm:prSet phldrT="[文本]" custT="1"/>
      <dgm:spPr>
        <a:solidFill>
          <a:schemeClr val="accent5">
            <a:lumMod val="60000"/>
            <a:lumOff val="40000"/>
          </a:schemeClr>
        </a:solidFill>
        <a:ln>
          <a:noFill/>
        </a:ln>
        <a:effectLst/>
      </dgm:spPr>
      <dgm:t>
        <a:bodyPr/>
        <a:lstStyle/>
        <a:p>
          <a:pPr algn="l"/>
          <a:r>
            <a:rPr lang="en-US" sz="2800" b="1" dirty="0" smtClean="0">
              <a:solidFill>
                <a:srgbClr val="002A00"/>
              </a:solidFill>
            </a:rPr>
            <a:t>2</a:t>
          </a:r>
          <a:r>
            <a:rPr lang="zh-CN" sz="2800" b="1" dirty="0" smtClean="0">
              <a:solidFill>
                <a:srgbClr val="002A00"/>
              </a:solidFill>
            </a:rPr>
            <a:t>、查找燃油消耗高的原因</a:t>
          </a:r>
          <a:endParaRPr lang="zh-CN" altLang="en-US" sz="2800" b="1" dirty="0">
            <a:solidFill>
              <a:srgbClr val="002A00"/>
            </a:solidFill>
          </a:endParaRPr>
        </a:p>
      </dgm:t>
    </dgm:pt>
    <dgm:pt modelId="{26B4B952-2058-41FB-8381-3A997C4C9EA0}" type="parTrans" cxnId="{D8D61F70-8A84-44AB-868C-DF96B9B82139}">
      <dgm:prSet/>
      <dgm:spPr/>
      <dgm:t>
        <a:bodyPr/>
        <a:lstStyle/>
        <a:p>
          <a:pPr algn="l"/>
          <a:endParaRPr lang="zh-CN" altLang="en-US" sz="2800">
            <a:solidFill>
              <a:srgbClr val="002A00"/>
            </a:solidFill>
          </a:endParaRPr>
        </a:p>
      </dgm:t>
    </dgm:pt>
    <dgm:pt modelId="{029D969C-4D03-4BEE-9519-4F1F377E124A}" type="sibTrans" cxnId="{D8D61F70-8A84-44AB-868C-DF96B9B82139}">
      <dgm:prSet/>
      <dgm:spPr/>
      <dgm:t>
        <a:bodyPr/>
        <a:lstStyle/>
        <a:p>
          <a:pPr algn="l"/>
          <a:endParaRPr lang="zh-CN" altLang="en-US" sz="2800">
            <a:solidFill>
              <a:srgbClr val="002A00"/>
            </a:solidFill>
          </a:endParaRPr>
        </a:p>
      </dgm:t>
    </dgm:pt>
    <dgm:pt modelId="{6BC64D8F-02D3-4D49-A198-AE4C918E365F}">
      <dgm:prSet phldrT="[文本]" custT="1"/>
      <dgm:spPr>
        <a:solidFill>
          <a:schemeClr val="accent5">
            <a:lumMod val="20000"/>
            <a:lumOff val="80000"/>
          </a:schemeClr>
        </a:solidFill>
        <a:ln>
          <a:noFill/>
        </a:ln>
        <a:effectLst>
          <a:outerShdw blurRad="149987" dist="250190" dir="8460000" algn="ctr">
            <a:srgbClr val="000000">
              <a:alpha val="28000"/>
            </a:srgbClr>
          </a:outerShdw>
        </a:effectLst>
      </dgm:spPr>
      <dgm:t>
        <a:bodyPr/>
        <a:lstStyle/>
        <a:p>
          <a:pPr algn="l"/>
          <a:r>
            <a:rPr lang="zh-CN" sz="1600" b="1" dirty="0" smtClean="0">
              <a:solidFill>
                <a:srgbClr val="002A00"/>
              </a:solidFill>
            </a:rPr>
            <a:t>（</a:t>
          </a:r>
          <a:r>
            <a:rPr lang="en-US" sz="1600" b="1" dirty="0" smtClean="0">
              <a:solidFill>
                <a:srgbClr val="002A00"/>
              </a:solidFill>
            </a:rPr>
            <a:t>1</a:t>
          </a:r>
          <a:r>
            <a:rPr lang="zh-CN" sz="1600" b="1" dirty="0" smtClean="0">
              <a:solidFill>
                <a:srgbClr val="002A00"/>
              </a:solidFill>
            </a:rPr>
            <a:t>）利用因果图分析造成燃油消耗过高的因素、寻找减少燃油消耗的途径</a:t>
          </a:r>
          <a:endParaRPr lang="zh-CN" altLang="en-US" sz="1600" b="1" dirty="0">
            <a:solidFill>
              <a:srgbClr val="002A00"/>
            </a:solidFill>
          </a:endParaRPr>
        </a:p>
      </dgm:t>
    </dgm:pt>
    <dgm:pt modelId="{5E2258FA-7C3A-4080-BA5A-FD592719363F}" type="parTrans" cxnId="{9A9ED4CA-BC7C-4F4A-A094-4FBF56FCE836}">
      <dgm:prSet/>
      <dgm:spPr/>
      <dgm:t>
        <a:bodyPr/>
        <a:lstStyle/>
        <a:p>
          <a:pPr algn="l"/>
          <a:endParaRPr lang="zh-CN" altLang="en-US" sz="2800">
            <a:solidFill>
              <a:srgbClr val="002A00"/>
            </a:solidFill>
          </a:endParaRPr>
        </a:p>
      </dgm:t>
    </dgm:pt>
    <dgm:pt modelId="{BC3B5536-078C-4046-B290-351EE15DEC1A}" type="sibTrans" cxnId="{9A9ED4CA-BC7C-4F4A-A094-4FBF56FCE836}">
      <dgm:prSet/>
      <dgm:spPr/>
      <dgm:t>
        <a:bodyPr/>
        <a:lstStyle/>
        <a:p>
          <a:pPr algn="l"/>
          <a:endParaRPr lang="zh-CN" altLang="en-US" sz="2800">
            <a:solidFill>
              <a:srgbClr val="002A00"/>
            </a:solidFill>
          </a:endParaRPr>
        </a:p>
      </dgm:t>
    </dgm:pt>
    <dgm:pt modelId="{4C31401A-B098-47F2-BEB7-40250AE0BAC4}">
      <dgm:prSet phldrT="[文本]" custT="1"/>
      <dgm:spPr>
        <a:solidFill>
          <a:schemeClr val="accent5">
            <a:lumMod val="20000"/>
            <a:lumOff val="80000"/>
          </a:schemeClr>
        </a:solidFill>
        <a:ln>
          <a:noFill/>
        </a:ln>
        <a:effectLst>
          <a:outerShdw blurRad="149987" dist="250190" dir="8460000" algn="ctr">
            <a:srgbClr val="000000">
              <a:alpha val="28000"/>
            </a:srgbClr>
          </a:outerShdw>
        </a:effectLst>
      </dgm:spPr>
      <dgm:t>
        <a:bodyPr/>
        <a:lstStyle/>
        <a:p>
          <a:pPr algn="l"/>
          <a:r>
            <a:rPr lang="zh-CN" sz="1600" b="1" dirty="0" smtClean="0">
              <a:solidFill>
                <a:srgbClr val="002A00"/>
              </a:solidFill>
            </a:rPr>
            <a:t>（</a:t>
          </a:r>
          <a:r>
            <a:rPr lang="en-US" sz="1600" b="1" dirty="0" smtClean="0">
              <a:solidFill>
                <a:srgbClr val="002A00"/>
              </a:solidFill>
            </a:rPr>
            <a:t>2</a:t>
          </a:r>
          <a:r>
            <a:rPr lang="zh-CN" sz="1600" b="1" dirty="0" smtClean="0">
              <a:solidFill>
                <a:srgbClr val="002A00"/>
              </a:solidFill>
            </a:rPr>
            <a:t>）对</a:t>
          </a:r>
          <a:r>
            <a:rPr lang="en-US" sz="1600" b="1" dirty="0" smtClean="0">
              <a:solidFill>
                <a:srgbClr val="002A00"/>
              </a:solidFill>
            </a:rPr>
            <a:t>6</a:t>
          </a:r>
          <a:r>
            <a:rPr lang="zh-CN" sz="1600" b="1" dirty="0" smtClean="0">
              <a:solidFill>
                <a:srgbClr val="002A00"/>
              </a:solidFill>
            </a:rPr>
            <a:t>名装载机司机按其操作方法与操作技术好差排序</a:t>
          </a:r>
          <a:endParaRPr lang="zh-CN" altLang="en-US" sz="1600" b="1" dirty="0">
            <a:solidFill>
              <a:srgbClr val="002A00"/>
            </a:solidFill>
          </a:endParaRPr>
        </a:p>
      </dgm:t>
    </dgm:pt>
    <dgm:pt modelId="{2E648088-F9D5-4612-8251-171B03BBD483}" type="parTrans" cxnId="{C4608C61-147D-402F-A6E4-48D85B3B6A2A}">
      <dgm:prSet/>
      <dgm:spPr/>
      <dgm:t>
        <a:bodyPr/>
        <a:lstStyle/>
        <a:p>
          <a:pPr algn="l"/>
          <a:endParaRPr lang="zh-CN" altLang="en-US" sz="2800">
            <a:solidFill>
              <a:srgbClr val="002A00"/>
            </a:solidFill>
          </a:endParaRPr>
        </a:p>
      </dgm:t>
    </dgm:pt>
    <dgm:pt modelId="{F874CCDE-D91A-47D6-876D-D6F315403E8C}" type="sibTrans" cxnId="{C4608C61-147D-402F-A6E4-48D85B3B6A2A}">
      <dgm:prSet/>
      <dgm:spPr/>
      <dgm:t>
        <a:bodyPr/>
        <a:lstStyle/>
        <a:p>
          <a:pPr algn="l"/>
          <a:endParaRPr lang="zh-CN" altLang="en-US" sz="2800">
            <a:solidFill>
              <a:srgbClr val="002A00"/>
            </a:solidFill>
          </a:endParaRPr>
        </a:p>
      </dgm:t>
    </dgm:pt>
    <dgm:pt modelId="{456102E9-6872-49C0-94CC-667BBED971E6}">
      <dgm:prSet custT="1"/>
      <dgm:spPr>
        <a:solidFill>
          <a:schemeClr val="accent5">
            <a:lumMod val="20000"/>
            <a:lumOff val="80000"/>
          </a:schemeClr>
        </a:solidFill>
        <a:ln>
          <a:noFill/>
        </a:ln>
        <a:effectLst>
          <a:outerShdw blurRad="149987" dist="250190" dir="8460000" algn="ctr">
            <a:srgbClr val="000000">
              <a:alpha val="28000"/>
            </a:srgbClr>
          </a:outerShdw>
        </a:effectLst>
      </dgm:spPr>
      <dgm:t>
        <a:bodyPr/>
        <a:lstStyle/>
        <a:p>
          <a:pPr algn="l"/>
          <a:r>
            <a:rPr lang="zh-CN" sz="1600" b="1" dirty="0" smtClean="0">
              <a:solidFill>
                <a:srgbClr val="002A00"/>
              </a:solidFill>
            </a:rPr>
            <a:t>（</a:t>
          </a:r>
          <a:r>
            <a:rPr lang="en-US" sz="1600" b="1" dirty="0" smtClean="0">
              <a:solidFill>
                <a:srgbClr val="002A00"/>
              </a:solidFill>
            </a:rPr>
            <a:t>3</a:t>
          </a:r>
          <a:r>
            <a:rPr lang="zh-CN" sz="1600" b="1" dirty="0" smtClean="0">
              <a:solidFill>
                <a:srgbClr val="002A00"/>
              </a:solidFill>
            </a:rPr>
            <a:t>）据</a:t>
          </a:r>
          <a:r>
            <a:rPr lang="en-US" sz="1600" b="1" dirty="0" smtClean="0">
              <a:solidFill>
                <a:srgbClr val="002A00"/>
              </a:solidFill>
            </a:rPr>
            <a:t>ABC</a:t>
          </a:r>
          <a:r>
            <a:rPr lang="zh-CN" sz="1600" b="1" dirty="0" smtClean="0">
              <a:solidFill>
                <a:srgbClr val="002A00"/>
              </a:solidFill>
            </a:rPr>
            <a:t>分析表制作分析图，如图</a:t>
          </a:r>
          <a:r>
            <a:rPr lang="en-US" sz="1600" b="1" dirty="0" smtClean="0">
              <a:solidFill>
                <a:srgbClr val="002A00"/>
              </a:solidFill>
            </a:rPr>
            <a:t>9-2</a:t>
          </a:r>
          <a:r>
            <a:rPr lang="zh-CN" sz="1600" b="1" dirty="0" smtClean="0">
              <a:solidFill>
                <a:srgbClr val="002A00"/>
              </a:solidFill>
            </a:rPr>
            <a:t>所示。</a:t>
          </a:r>
          <a:endParaRPr lang="zh-CN" sz="1600" b="1" dirty="0">
            <a:solidFill>
              <a:srgbClr val="002A00"/>
            </a:solidFill>
          </a:endParaRPr>
        </a:p>
      </dgm:t>
    </dgm:pt>
    <dgm:pt modelId="{35C09DA9-3940-4B58-ABE1-F2277C7FB18D}" type="parTrans" cxnId="{AEED2CCB-42D4-441D-90C8-11832AB81836}">
      <dgm:prSet/>
      <dgm:spPr/>
      <dgm:t>
        <a:bodyPr/>
        <a:lstStyle/>
        <a:p>
          <a:pPr algn="l"/>
          <a:endParaRPr lang="zh-CN" altLang="en-US" sz="2800">
            <a:solidFill>
              <a:srgbClr val="002A00"/>
            </a:solidFill>
          </a:endParaRPr>
        </a:p>
      </dgm:t>
    </dgm:pt>
    <dgm:pt modelId="{41281FBE-8E0F-476F-ACBF-FAF2D66A5C42}" type="sibTrans" cxnId="{AEED2CCB-42D4-441D-90C8-11832AB81836}">
      <dgm:prSet/>
      <dgm:spPr/>
      <dgm:t>
        <a:bodyPr/>
        <a:lstStyle/>
        <a:p>
          <a:pPr algn="l"/>
          <a:endParaRPr lang="zh-CN" altLang="en-US" sz="2800">
            <a:solidFill>
              <a:srgbClr val="002A00"/>
            </a:solidFill>
          </a:endParaRPr>
        </a:p>
      </dgm:t>
    </dgm:pt>
    <dgm:pt modelId="{4BC2B238-0D28-4033-BB44-AF229AC77C8F}">
      <dgm:prSet custT="1"/>
      <dgm:spPr>
        <a:solidFill>
          <a:schemeClr val="accent5">
            <a:lumMod val="20000"/>
            <a:lumOff val="80000"/>
          </a:schemeClr>
        </a:solidFill>
        <a:ln>
          <a:noFill/>
        </a:ln>
        <a:effectLst>
          <a:outerShdw blurRad="149987" dist="250190" dir="8460000" algn="ctr">
            <a:srgbClr val="000000">
              <a:alpha val="28000"/>
            </a:srgbClr>
          </a:outerShdw>
        </a:effectLst>
      </dgm:spPr>
      <dgm:t>
        <a:bodyPr/>
        <a:lstStyle/>
        <a:p>
          <a:pPr algn="l"/>
          <a:r>
            <a:rPr lang="zh-CN" sz="1600" b="1" smtClean="0">
              <a:solidFill>
                <a:srgbClr val="002A00"/>
              </a:solidFill>
            </a:rPr>
            <a:t>（</a:t>
          </a:r>
          <a:r>
            <a:rPr lang="en-US" sz="1600" b="1" smtClean="0">
              <a:solidFill>
                <a:srgbClr val="002A00"/>
              </a:solidFill>
            </a:rPr>
            <a:t>3</a:t>
          </a:r>
          <a:r>
            <a:rPr lang="zh-CN" sz="1600" b="1" smtClean="0">
              <a:solidFill>
                <a:srgbClr val="002A00"/>
              </a:solidFill>
            </a:rPr>
            <a:t>）对三台装载机按其燃油耗费水平高低排序</a:t>
          </a:r>
          <a:endParaRPr lang="zh-CN" sz="1600" b="1">
            <a:solidFill>
              <a:srgbClr val="002A00"/>
            </a:solidFill>
          </a:endParaRPr>
        </a:p>
      </dgm:t>
    </dgm:pt>
    <dgm:pt modelId="{3E911FA4-A1A9-4388-B428-CC195A87557F}" type="parTrans" cxnId="{B8C7F233-23EE-4A31-80AB-5A4FC7249252}">
      <dgm:prSet/>
      <dgm:spPr/>
      <dgm:t>
        <a:bodyPr/>
        <a:lstStyle/>
        <a:p>
          <a:pPr algn="l"/>
          <a:endParaRPr lang="zh-CN" altLang="en-US" sz="2800">
            <a:solidFill>
              <a:srgbClr val="002A00"/>
            </a:solidFill>
          </a:endParaRPr>
        </a:p>
      </dgm:t>
    </dgm:pt>
    <dgm:pt modelId="{CC56FB85-F44C-47F2-843D-C03700DBD64A}" type="sibTrans" cxnId="{B8C7F233-23EE-4A31-80AB-5A4FC7249252}">
      <dgm:prSet/>
      <dgm:spPr/>
      <dgm:t>
        <a:bodyPr/>
        <a:lstStyle/>
        <a:p>
          <a:pPr algn="l"/>
          <a:endParaRPr lang="zh-CN" altLang="en-US" sz="2800">
            <a:solidFill>
              <a:srgbClr val="002A00"/>
            </a:solidFill>
          </a:endParaRPr>
        </a:p>
      </dgm:t>
    </dgm:pt>
    <dgm:pt modelId="{56A5E2EC-F1A1-4F4C-950C-8994317078CC}">
      <dgm:prSet custT="1"/>
      <dgm:spPr>
        <a:solidFill>
          <a:schemeClr val="accent5">
            <a:lumMod val="20000"/>
            <a:lumOff val="80000"/>
          </a:schemeClr>
        </a:solidFill>
        <a:ln>
          <a:noFill/>
        </a:ln>
        <a:effectLst>
          <a:outerShdw blurRad="149987" dist="250190" dir="8460000" algn="ctr">
            <a:srgbClr val="000000">
              <a:alpha val="28000"/>
            </a:srgbClr>
          </a:outerShdw>
        </a:effectLst>
      </dgm:spPr>
      <dgm:t>
        <a:bodyPr/>
        <a:lstStyle/>
        <a:p>
          <a:pPr algn="l"/>
          <a:r>
            <a:rPr lang="zh-CN" sz="1600" b="1" smtClean="0">
              <a:solidFill>
                <a:srgbClr val="002A00"/>
              </a:solidFill>
            </a:rPr>
            <a:t>（</a:t>
          </a:r>
          <a:r>
            <a:rPr lang="en-US" sz="1600" b="1" smtClean="0">
              <a:solidFill>
                <a:srgbClr val="002A00"/>
              </a:solidFill>
            </a:rPr>
            <a:t>4</a:t>
          </a:r>
          <a:r>
            <a:rPr lang="zh-CN" sz="1600" b="1" smtClean="0">
              <a:solidFill>
                <a:srgbClr val="002A00"/>
              </a:solidFill>
            </a:rPr>
            <a:t>）对于装卸作业环境与场地的不利因素，一时无法解决，固排除在活动之外。</a:t>
          </a:r>
          <a:endParaRPr lang="zh-CN" sz="1600" b="1">
            <a:solidFill>
              <a:srgbClr val="002A00"/>
            </a:solidFill>
          </a:endParaRPr>
        </a:p>
      </dgm:t>
    </dgm:pt>
    <dgm:pt modelId="{3E184435-F231-4C2F-890F-31A06AB0A626}" type="parTrans" cxnId="{F99C7986-4E87-4172-9EB7-80902A684B6F}">
      <dgm:prSet/>
      <dgm:spPr/>
      <dgm:t>
        <a:bodyPr/>
        <a:lstStyle/>
        <a:p>
          <a:pPr algn="l"/>
          <a:endParaRPr lang="zh-CN" altLang="en-US" sz="2800">
            <a:solidFill>
              <a:srgbClr val="002A00"/>
            </a:solidFill>
          </a:endParaRPr>
        </a:p>
      </dgm:t>
    </dgm:pt>
    <dgm:pt modelId="{F19B55CC-282B-4463-B938-FA6A9ABC6367}" type="sibTrans" cxnId="{F99C7986-4E87-4172-9EB7-80902A684B6F}">
      <dgm:prSet/>
      <dgm:spPr/>
      <dgm:t>
        <a:bodyPr/>
        <a:lstStyle/>
        <a:p>
          <a:pPr algn="l"/>
          <a:endParaRPr lang="zh-CN" altLang="en-US" sz="2800">
            <a:solidFill>
              <a:srgbClr val="002A00"/>
            </a:solidFill>
          </a:endParaRPr>
        </a:p>
      </dgm:t>
    </dgm:pt>
    <dgm:pt modelId="{7D664739-41B9-403C-B7C7-BFCE97883ACF}" type="pres">
      <dgm:prSet presAssocID="{6547E9AA-7CC3-4249-B31D-8842F9B91252}" presName="theList" presStyleCnt="0">
        <dgm:presLayoutVars>
          <dgm:dir/>
          <dgm:animLvl val="lvl"/>
          <dgm:resizeHandles val="exact"/>
        </dgm:presLayoutVars>
      </dgm:prSet>
      <dgm:spPr/>
      <dgm:t>
        <a:bodyPr/>
        <a:lstStyle/>
        <a:p>
          <a:endParaRPr lang="zh-CN" altLang="en-US"/>
        </a:p>
      </dgm:t>
    </dgm:pt>
    <dgm:pt modelId="{1B4D6FB8-87B9-4A10-894C-0AADCAD201F2}" type="pres">
      <dgm:prSet presAssocID="{4F570279-9C8F-4BBA-A77A-5954046095C2}" presName="compNode" presStyleCnt="0"/>
      <dgm:spPr/>
      <dgm:t>
        <a:bodyPr/>
        <a:lstStyle/>
        <a:p>
          <a:endParaRPr lang="zh-CN" altLang="en-US"/>
        </a:p>
      </dgm:t>
    </dgm:pt>
    <dgm:pt modelId="{81A673F0-F2ED-4AF3-B9DB-00A6A987FB6C}" type="pres">
      <dgm:prSet presAssocID="{4F570279-9C8F-4BBA-A77A-5954046095C2}" presName="aNode" presStyleLbl="bgShp" presStyleIdx="0" presStyleCnt="2" custLinFactNeighborY="-1978"/>
      <dgm:spPr/>
      <dgm:t>
        <a:bodyPr/>
        <a:lstStyle/>
        <a:p>
          <a:endParaRPr lang="zh-CN" altLang="en-US"/>
        </a:p>
      </dgm:t>
    </dgm:pt>
    <dgm:pt modelId="{A3DB90AF-6C24-4A33-A53F-9B3882ACEF44}" type="pres">
      <dgm:prSet presAssocID="{4F570279-9C8F-4BBA-A77A-5954046095C2}" presName="textNode" presStyleLbl="bgShp" presStyleIdx="0" presStyleCnt="2"/>
      <dgm:spPr/>
      <dgm:t>
        <a:bodyPr/>
        <a:lstStyle/>
        <a:p>
          <a:endParaRPr lang="zh-CN" altLang="en-US"/>
        </a:p>
      </dgm:t>
    </dgm:pt>
    <dgm:pt modelId="{7D86C1D2-46B0-4C5B-89E8-B3F36A4B280D}" type="pres">
      <dgm:prSet presAssocID="{4F570279-9C8F-4BBA-A77A-5954046095C2}" presName="compChildNode" presStyleCnt="0"/>
      <dgm:spPr/>
      <dgm:t>
        <a:bodyPr/>
        <a:lstStyle/>
        <a:p>
          <a:endParaRPr lang="zh-CN" altLang="en-US"/>
        </a:p>
      </dgm:t>
    </dgm:pt>
    <dgm:pt modelId="{0621A7ED-655A-48A5-AD40-5CB5FDCF011A}" type="pres">
      <dgm:prSet presAssocID="{4F570279-9C8F-4BBA-A77A-5954046095C2}" presName="theInnerList" presStyleCnt="0"/>
      <dgm:spPr/>
      <dgm:t>
        <a:bodyPr/>
        <a:lstStyle/>
        <a:p>
          <a:endParaRPr lang="zh-CN" altLang="en-US"/>
        </a:p>
      </dgm:t>
    </dgm:pt>
    <dgm:pt modelId="{2F68E47A-F48E-4B1D-AEF7-30F5ED61BDEF}" type="pres">
      <dgm:prSet presAssocID="{B6EA0D6B-6A10-446F-826B-A95BD6ED5445}" presName="childNode" presStyleLbl="node1" presStyleIdx="0" presStyleCnt="7" custLinFactNeighborX="-603" custLinFactNeighborY="-15421">
        <dgm:presLayoutVars>
          <dgm:bulletEnabled val="1"/>
        </dgm:presLayoutVars>
      </dgm:prSet>
      <dgm:spPr>
        <a:prstGeom prst="homePlate">
          <a:avLst/>
        </a:prstGeom>
      </dgm:spPr>
      <dgm:t>
        <a:bodyPr/>
        <a:lstStyle/>
        <a:p>
          <a:endParaRPr lang="zh-CN" altLang="en-US"/>
        </a:p>
      </dgm:t>
    </dgm:pt>
    <dgm:pt modelId="{1F0ACCE4-4BDB-438F-BFF0-47A5E7FAF715}" type="pres">
      <dgm:prSet presAssocID="{B6EA0D6B-6A10-446F-826B-A95BD6ED5445}" presName="aSpace2" presStyleCnt="0"/>
      <dgm:spPr/>
      <dgm:t>
        <a:bodyPr/>
        <a:lstStyle/>
        <a:p>
          <a:endParaRPr lang="zh-CN" altLang="en-US"/>
        </a:p>
      </dgm:t>
    </dgm:pt>
    <dgm:pt modelId="{3A72C634-1145-47B1-9116-E2C6887C9847}" type="pres">
      <dgm:prSet presAssocID="{A82F8AC1-FE58-4C6C-9AAD-C0ABF3F5F7AD}" presName="childNode" presStyleLbl="node1" presStyleIdx="1" presStyleCnt="7" custLinFactNeighborX="-603" custLinFactNeighborY="-15421">
        <dgm:presLayoutVars>
          <dgm:bulletEnabled val="1"/>
        </dgm:presLayoutVars>
      </dgm:prSet>
      <dgm:spPr>
        <a:prstGeom prst="homePlate">
          <a:avLst/>
        </a:prstGeom>
      </dgm:spPr>
      <dgm:t>
        <a:bodyPr/>
        <a:lstStyle/>
        <a:p>
          <a:endParaRPr lang="zh-CN" altLang="en-US"/>
        </a:p>
      </dgm:t>
    </dgm:pt>
    <dgm:pt modelId="{67E28D39-87CF-45C6-965A-DD3837C46796}" type="pres">
      <dgm:prSet presAssocID="{A82F8AC1-FE58-4C6C-9AAD-C0ABF3F5F7AD}" presName="aSpace2" presStyleCnt="0"/>
      <dgm:spPr/>
      <dgm:t>
        <a:bodyPr/>
        <a:lstStyle/>
        <a:p>
          <a:endParaRPr lang="zh-CN" altLang="en-US"/>
        </a:p>
      </dgm:t>
    </dgm:pt>
    <dgm:pt modelId="{72ECBB1C-6898-45FE-879B-5862E2784D67}" type="pres">
      <dgm:prSet presAssocID="{456102E9-6872-49C0-94CC-667BBED971E6}" presName="childNode" presStyleLbl="node1" presStyleIdx="2" presStyleCnt="7" custLinFactNeighborX="-603" custLinFactNeighborY="-15421">
        <dgm:presLayoutVars>
          <dgm:bulletEnabled val="1"/>
        </dgm:presLayoutVars>
      </dgm:prSet>
      <dgm:spPr>
        <a:prstGeom prst="homePlate">
          <a:avLst/>
        </a:prstGeom>
      </dgm:spPr>
      <dgm:t>
        <a:bodyPr/>
        <a:lstStyle/>
        <a:p>
          <a:endParaRPr lang="zh-CN" altLang="en-US"/>
        </a:p>
      </dgm:t>
    </dgm:pt>
    <dgm:pt modelId="{7B8F150E-8049-4F85-ACE5-B0B225E98167}" type="pres">
      <dgm:prSet presAssocID="{4F570279-9C8F-4BBA-A77A-5954046095C2}" presName="aSpace" presStyleCnt="0"/>
      <dgm:spPr/>
      <dgm:t>
        <a:bodyPr/>
        <a:lstStyle/>
        <a:p>
          <a:endParaRPr lang="zh-CN" altLang="en-US"/>
        </a:p>
      </dgm:t>
    </dgm:pt>
    <dgm:pt modelId="{BBC51730-4FDF-4ACB-9CC0-D57DF4E83781}" type="pres">
      <dgm:prSet presAssocID="{E02E4227-DB31-41AD-B992-76EF07E9511B}" presName="compNode" presStyleCnt="0"/>
      <dgm:spPr/>
      <dgm:t>
        <a:bodyPr/>
        <a:lstStyle/>
        <a:p>
          <a:endParaRPr lang="zh-CN" altLang="en-US"/>
        </a:p>
      </dgm:t>
    </dgm:pt>
    <dgm:pt modelId="{232AAD3A-6FDA-443C-86F0-ED6D13EBB293}" type="pres">
      <dgm:prSet presAssocID="{E02E4227-DB31-41AD-B992-76EF07E9511B}" presName="aNode" presStyleLbl="bgShp" presStyleIdx="1" presStyleCnt="2" custLinFactNeighborY="-1978"/>
      <dgm:spPr/>
      <dgm:t>
        <a:bodyPr/>
        <a:lstStyle/>
        <a:p>
          <a:endParaRPr lang="zh-CN" altLang="en-US"/>
        </a:p>
      </dgm:t>
    </dgm:pt>
    <dgm:pt modelId="{79B67DE2-0B15-4416-BC70-8D02214B7CD3}" type="pres">
      <dgm:prSet presAssocID="{E02E4227-DB31-41AD-B992-76EF07E9511B}" presName="textNode" presStyleLbl="bgShp" presStyleIdx="1" presStyleCnt="2"/>
      <dgm:spPr/>
      <dgm:t>
        <a:bodyPr/>
        <a:lstStyle/>
        <a:p>
          <a:endParaRPr lang="zh-CN" altLang="en-US"/>
        </a:p>
      </dgm:t>
    </dgm:pt>
    <dgm:pt modelId="{7C9AF029-3C37-43CE-BA5B-E1397AF0117A}" type="pres">
      <dgm:prSet presAssocID="{E02E4227-DB31-41AD-B992-76EF07E9511B}" presName="compChildNode" presStyleCnt="0"/>
      <dgm:spPr/>
      <dgm:t>
        <a:bodyPr/>
        <a:lstStyle/>
        <a:p>
          <a:endParaRPr lang="zh-CN" altLang="en-US"/>
        </a:p>
      </dgm:t>
    </dgm:pt>
    <dgm:pt modelId="{DA3C9F77-2DF4-4738-8B44-3EBAF0F68A9B}" type="pres">
      <dgm:prSet presAssocID="{E02E4227-DB31-41AD-B992-76EF07E9511B}" presName="theInnerList" presStyleCnt="0"/>
      <dgm:spPr/>
      <dgm:t>
        <a:bodyPr/>
        <a:lstStyle/>
        <a:p>
          <a:endParaRPr lang="zh-CN" altLang="en-US"/>
        </a:p>
      </dgm:t>
    </dgm:pt>
    <dgm:pt modelId="{BE8A71D0-5905-4EA8-868A-D3DDB8B77C32}" type="pres">
      <dgm:prSet presAssocID="{6BC64D8F-02D3-4D49-A198-AE4C918E365F}" presName="childNode" presStyleLbl="node1" presStyleIdx="3" presStyleCnt="7" custLinFactNeighborX="-603" custLinFactNeighborY="-20796">
        <dgm:presLayoutVars>
          <dgm:bulletEnabled val="1"/>
        </dgm:presLayoutVars>
      </dgm:prSet>
      <dgm:spPr>
        <a:prstGeom prst="homePlate">
          <a:avLst/>
        </a:prstGeom>
      </dgm:spPr>
      <dgm:t>
        <a:bodyPr/>
        <a:lstStyle/>
        <a:p>
          <a:endParaRPr lang="zh-CN" altLang="en-US"/>
        </a:p>
      </dgm:t>
    </dgm:pt>
    <dgm:pt modelId="{8CCAD90E-1528-4C00-ACDE-626A5E61B077}" type="pres">
      <dgm:prSet presAssocID="{6BC64D8F-02D3-4D49-A198-AE4C918E365F}" presName="aSpace2" presStyleCnt="0"/>
      <dgm:spPr/>
      <dgm:t>
        <a:bodyPr/>
        <a:lstStyle/>
        <a:p>
          <a:endParaRPr lang="zh-CN" altLang="en-US"/>
        </a:p>
      </dgm:t>
    </dgm:pt>
    <dgm:pt modelId="{BA495330-85CA-4AC2-A387-EC8EBB698DC3}" type="pres">
      <dgm:prSet presAssocID="{4C31401A-B098-47F2-BEB7-40250AE0BAC4}" presName="childNode" presStyleLbl="node1" presStyleIdx="4" presStyleCnt="7" custLinFactNeighborX="-603" custLinFactNeighborY="-20796">
        <dgm:presLayoutVars>
          <dgm:bulletEnabled val="1"/>
        </dgm:presLayoutVars>
      </dgm:prSet>
      <dgm:spPr>
        <a:prstGeom prst="homePlate">
          <a:avLst/>
        </a:prstGeom>
      </dgm:spPr>
      <dgm:t>
        <a:bodyPr/>
        <a:lstStyle/>
        <a:p>
          <a:endParaRPr lang="zh-CN" altLang="en-US"/>
        </a:p>
      </dgm:t>
    </dgm:pt>
    <dgm:pt modelId="{0783B0C7-3082-4241-B888-C2F1686EC15D}" type="pres">
      <dgm:prSet presAssocID="{4C31401A-B098-47F2-BEB7-40250AE0BAC4}" presName="aSpace2" presStyleCnt="0"/>
      <dgm:spPr/>
      <dgm:t>
        <a:bodyPr/>
        <a:lstStyle/>
        <a:p>
          <a:endParaRPr lang="zh-CN" altLang="en-US"/>
        </a:p>
      </dgm:t>
    </dgm:pt>
    <dgm:pt modelId="{7F7EE1A1-7B9F-41A3-A3BA-1B400187FF34}" type="pres">
      <dgm:prSet presAssocID="{4BC2B238-0D28-4033-BB44-AF229AC77C8F}" presName="childNode" presStyleLbl="node1" presStyleIdx="5" presStyleCnt="7" custLinFactNeighborX="-603" custLinFactNeighborY="-20796">
        <dgm:presLayoutVars>
          <dgm:bulletEnabled val="1"/>
        </dgm:presLayoutVars>
      </dgm:prSet>
      <dgm:spPr>
        <a:prstGeom prst="homePlate">
          <a:avLst/>
        </a:prstGeom>
      </dgm:spPr>
      <dgm:t>
        <a:bodyPr/>
        <a:lstStyle/>
        <a:p>
          <a:endParaRPr lang="zh-CN" altLang="en-US"/>
        </a:p>
      </dgm:t>
    </dgm:pt>
    <dgm:pt modelId="{1F351E46-ACFC-4226-A645-75F742C14325}" type="pres">
      <dgm:prSet presAssocID="{4BC2B238-0D28-4033-BB44-AF229AC77C8F}" presName="aSpace2" presStyleCnt="0"/>
      <dgm:spPr/>
      <dgm:t>
        <a:bodyPr/>
        <a:lstStyle/>
        <a:p>
          <a:endParaRPr lang="zh-CN" altLang="en-US"/>
        </a:p>
      </dgm:t>
    </dgm:pt>
    <dgm:pt modelId="{6BD80F4F-D8D6-44A8-869C-C60C8182D884}" type="pres">
      <dgm:prSet presAssocID="{56A5E2EC-F1A1-4F4C-950C-8994317078CC}" presName="childNode" presStyleLbl="node1" presStyleIdx="6" presStyleCnt="7" custLinFactNeighborX="-603" custLinFactNeighborY="-20796">
        <dgm:presLayoutVars>
          <dgm:bulletEnabled val="1"/>
        </dgm:presLayoutVars>
      </dgm:prSet>
      <dgm:spPr>
        <a:prstGeom prst="homePlate">
          <a:avLst/>
        </a:prstGeom>
      </dgm:spPr>
      <dgm:t>
        <a:bodyPr/>
        <a:lstStyle/>
        <a:p>
          <a:endParaRPr lang="zh-CN" altLang="en-US"/>
        </a:p>
      </dgm:t>
    </dgm:pt>
  </dgm:ptLst>
  <dgm:cxnLst>
    <dgm:cxn modelId="{B8C7F233-23EE-4A31-80AB-5A4FC7249252}" srcId="{E02E4227-DB31-41AD-B992-76EF07E9511B}" destId="{4BC2B238-0D28-4033-BB44-AF229AC77C8F}" srcOrd="2" destOrd="0" parTransId="{3E911FA4-A1A9-4388-B428-CC195A87557F}" sibTransId="{CC56FB85-F44C-47F2-843D-C03700DBD64A}"/>
    <dgm:cxn modelId="{7EFCB8DC-C491-4832-8FFB-42C3CFEC1964}" type="presOf" srcId="{456102E9-6872-49C0-94CC-667BBED971E6}" destId="{72ECBB1C-6898-45FE-879B-5862E2784D67}" srcOrd="0" destOrd="0" presId="urn:microsoft.com/office/officeart/2005/8/layout/lProcess2"/>
    <dgm:cxn modelId="{AE48E5A2-8EB8-4344-9A2E-1CF6C179C101}" srcId="{4F570279-9C8F-4BBA-A77A-5954046095C2}" destId="{B6EA0D6B-6A10-446F-826B-A95BD6ED5445}" srcOrd="0" destOrd="0" parTransId="{69A5F6F4-A6B1-4484-BDC9-E67C71B2A009}" sibTransId="{FDF5B9E3-FBB7-4B0F-94ED-8B7EFAE61AA0}"/>
    <dgm:cxn modelId="{F99C7986-4E87-4172-9EB7-80902A684B6F}" srcId="{E02E4227-DB31-41AD-B992-76EF07E9511B}" destId="{56A5E2EC-F1A1-4F4C-950C-8994317078CC}" srcOrd="3" destOrd="0" parTransId="{3E184435-F231-4C2F-890F-31A06AB0A626}" sibTransId="{F19B55CC-282B-4463-B938-FA6A9ABC6367}"/>
    <dgm:cxn modelId="{2A89FEA0-257E-45F9-B5E8-FD47D777E54C}" srcId="{4F570279-9C8F-4BBA-A77A-5954046095C2}" destId="{A82F8AC1-FE58-4C6C-9AAD-C0ABF3F5F7AD}" srcOrd="1" destOrd="0" parTransId="{0C22C46C-C399-4F7D-8941-F231DF6838A2}" sibTransId="{246431EF-4C4A-4A88-A613-751B1B60FE53}"/>
    <dgm:cxn modelId="{2690C19F-EE93-42D0-97C5-2D33BB3FB72B}" type="presOf" srcId="{4F570279-9C8F-4BBA-A77A-5954046095C2}" destId="{81A673F0-F2ED-4AF3-B9DB-00A6A987FB6C}" srcOrd="0" destOrd="0" presId="urn:microsoft.com/office/officeart/2005/8/layout/lProcess2"/>
    <dgm:cxn modelId="{A8943E9E-AE73-46CD-98E9-21C50AF630C8}" type="presOf" srcId="{56A5E2EC-F1A1-4F4C-950C-8994317078CC}" destId="{6BD80F4F-D8D6-44A8-869C-C60C8182D884}" srcOrd="0" destOrd="0" presId="urn:microsoft.com/office/officeart/2005/8/layout/lProcess2"/>
    <dgm:cxn modelId="{7C3EF280-27AD-4F6A-B23B-29FF3E21D8B5}" type="presOf" srcId="{E02E4227-DB31-41AD-B992-76EF07E9511B}" destId="{79B67DE2-0B15-4416-BC70-8D02214B7CD3}" srcOrd="1" destOrd="0" presId="urn:microsoft.com/office/officeart/2005/8/layout/lProcess2"/>
    <dgm:cxn modelId="{C4608C61-147D-402F-A6E4-48D85B3B6A2A}" srcId="{E02E4227-DB31-41AD-B992-76EF07E9511B}" destId="{4C31401A-B098-47F2-BEB7-40250AE0BAC4}" srcOrd="1" destOrd="0" parTransId="{2E648088-F9D5-4612-8251-171B03BBD483}" sibTransId="{F874CCDE-D91A-47D6-876D-D6F315403E8C}"/>
    <dgm:cxn modelId="{D876D3F2-C22D-4CB6-A537-F1739A1F89FD}" type="presOf" srcId="{4C31401A-B098-47F2-BEB7-40250AE0BAC4}" destId="{BA495330-85CA-4AC2-A387-EC8EBB698DC3}" srcOrd="0" destOrd="0" presId="urn:microsoft.com/office/officeart/2005/8/layout/lProcess2"/>
    <dgm:cxn modelId="{AEED2CCB-42D4-441D-90C8-11832AB81836}" srcId="{4F570279-9C8F-4BBA-A77A-5954046095C2}" destId="{456102E9-6872-49C0-94CC-667BBED971E6}" srcOrd="2" destOrd="0" parTransId="{35C09DA9-3940-4B58-ABE1-F2277C7FB18D}" sibTransId="{41281FBE-8E0F-476F-ACBF-FAF2D66A5C42}"/>
    <dgm:cxn modelId="{841CDCAB-003C-43A4-8E60-D52902422E36}" type="presOf" srcId="{4F570279-9C8F-4BBA-A77A-5954046095C2}" destId="{A3DB90AF-6C24-4A33-A53F-9B3882ACEF44}" srcOrd="1" destOrd="0" presId="urn:microsoft.com/office/officeart/2005/8/layout/lProcess2"/>
    <dgm:cxn modelId="{640DFF46-0B61-47EF-9933-3489F17BE2E8}" type="presOf" srcId="{4BC2B238-0D28-4033-BB44-AF229AC77C8F}" destId="{7F7EE1A1-7B9F-41A3-A3BA-1B400187FF34}" srcOrd="0" destOrd="0" presId="urn:microsoft.com/office/officeart/2005/8/layout/lProcess2"/>
    <dgm:cxn modelId="{5E809DF2-5447-4A0B-BDBF-4B5542490965}" srcId="{6547E9AA-7CC3-4249-B31D-8842F9B91252}" destId="{4F570279-9C8F-4BBA-A77A-5954046095C2}" srcOrd="0" destOrd="0" parTransId="{43A68D4A-1631-44D2-A1C9-1DE4055AE0DB}" sibTransId="{B26840C8-5B8A-4C85-B072-9CCF17C58204}"/>
    <dgm:cxn modelId="{9A9ED4CA-BC7C-4F4A-A094-4FBF56FCE836}" srcId="{E02E4227-DB31-41AD-B992-76EF07E9511B}" destId="{6BC64D8F-02D3-4D49-A198-AE4C918E365F}" srcOrd="0" destOrd="0" parTransId="{5E2258FA-7C3A-4080-BA5A-FD592719363F}" sibTransId="{BC3B5536-078C-4046-B290-351EE15DEC1A}"/>
    <dgm:cxn modelId="{C9FCD1EC-E2B2-49D3-ACD0-86EE0EAC88D5}" type="presOf" srcId="{A82F8AC1-FE58-4C6C-9AAD-C0ABF3F5F7AD}" destId="{3A72C634-1145-47B1-9116-E2C6887C9847}" srcOrd="0" destOrd="0" presId="urn:microsoft.com/office/officeart/2005/8/layout/lProcess2"/>
    <dgm:cxn modelId="{5AE2FECB-E508-47BC-ACAF-7943CFA9CCFA}" type="presOf" srcId="{B6EA0D6B-6A10-446F-826B-A95BD6ED5445}" destId="{2F68E47A-F48E-4B1D-AEF7-30F5ED61BDEF}" srcOrd="0" destOrd="0" presId="urn:microsoft.com/office/officeart/2005/8/layout/lProcess2"/>
    <dgm:cxn modelId="{E52BCDC4-8B73-4399-BCF7-13F4D3B68B16}" type="presOf" srcId="{E02E4227-DB31-41AD-B992-76EF07E9511B}" destId="{232AAD3A-6FDA-443C-86F0-ED6D13EBB293}" srcOrd="0" destOrd="0" presId="urn:microsoft.com/office/officeart/2005/8/layout/lProcess2"/>
    <dgm:cxn modelId="{36C52899-9550-40E5-AE39-3535E79DEF3E}" type="presOf" srcId="{6BC64D8F-02D3-4D49-A198-AE4C918E365F}" destId="{BE8A71D0-5905-4EA8-868A-D3DDB8B77C32}" srcOrd="0" destOrd="0" presId="urn:microsoft.com/office/officeart/2005/8/layout/lProcess2"/>
    <dgm:cxn modelId="{D8D61F70-8A84-44AB-868C-DF96B9B82139}" srcId="{6547E9AA-7CC3-4249-B31D-8842F9B91252}" destId="{E02E4227-DB31-41AD-B992-76EF07E9511B}" srcOrd="1" destOrd="0" parTransId="{26B4B952-2058-41FB-8381-3A997C4C9EA0}" sibTransId="{029D969C-4D03-4BEE-9519-4F1F377E124A}"/>
    <dgm:cxn modelId="{00FD1521-001E-4F80-8ECF-79CA0A80F003}" type="presOf" srcId="{6547E9AA-7CC3-4249-B31D-8842F9B91252}" destId="{7D664739-41B9-403C-B7C7-BFCE97883ACF}" srcOrd="0" destOrd="0" presId="urn:microsoft.com/office/officeart/2005/8/layout/lProcess2"/>
    <dgm:cxn modelId="{8C84C82D-E877-4F06-A0E0-1EC7AFFA7D27}" type="presParOf" srcId="{7D664739-41B9-403C-B7C7-BFCE97883ACF}" destId="{1B4D6FB8-87B9-4A10-894C-0AADCAD201F2}" srcOrd="0" destOrd="0" presId="urn:microsoft.com/office/officeart/2005/8/layout/lProcess2"/>
    <dgm:cxn modelId="{FC0DE528-4069-4C81-B122-2A281B17C3E6}" type="presParOf" srcId="{1B4D6FB8-87B9-4A10-894C-0AADCAD201F2}" destId="{81A673F0-F2ED-4AF3-B9DB-00A6A987FB6C}" srcOrd="0" destOrd="0" presId="urn:microsoft.com/office/officeart/2005/8/layout/lProcess2"/>
    <dgm:cxn modelId="{BD93694E-CAF2-4BC8-AC83-9CB5E1B39DFD}" type="presParOf" srcId="{1B4D6FB8-87B9-4A10-894C-0AADCAD201F2}" destId="{A3DB90AF-6C24-4A33-A53F-9B3882ACEF44}" srcOrd="1" destOrd="0" presId="urn:microsoft.com/office/officeart/2005/8/layout/lProcess2"/>
    <dgm:cxn modelId="{EE661B4A-46CD-4967-A897-6103C00A4D42}" type="presParOf" srcId="{1B4D6FB8-87B9-4A10-894C-0AADCAD201F2}" destId="{7D86C1D2-46B0-4C5B-89E8-B3F36A4B280D}" srcOrd="2" destOrd="0" presId="urn:microsoft.com/office/officeart/2005/8/layout/lProcess2"/>
    <dgm:cxn modelId="{E7885AF0-C86D-45F1-8FA3-913AE0DDB56F}" type="presParOf" srcId="{7D86C1D2-46B0-4C5B-89E8-B3F36A4B280D}" destId="{0621A7ED-655A-48A5-AD40-5CB5FDCF011A}" srcOrd="0" destOrd="0" presId="urn:microsoft.com/office/officeart/2005/8/layout/lProcess2"/>
    <dgm:cxn modelId="{9C71A102-B8A2-4F68-A79D-0E9EC4F7CF08}" type="presParOf" srcId="{0621A7ED-655A-48A5-AD40-5CB5FDCF011A}" destId="{2F68E47A-F48E-4B1D-AEF7-30F5ED61BDEF}" srcOrd="0" destOrd="0" presId="urn:microsoft.com/office/officeart/2005/8/layout/lProcess2"/>
    <dgm:cxn modelId="{F165D6EE-CE92-4F89-85AC-47698EB33ECF}" type="presParOf" srcId="{0621A7ED-655A-48A5-AD40-5CB5FDCF011A}" destId="{1F0ACCE4-4BDB-438F-BFF0-47A5E7FAF715}" srcOrd="1" destOrd="0" presId="urn:microsoft.com/office/officeart/2005/8/layout/lProcess2"/>
    <dgm:cxn modelId="{55C654D6-A542-4874-8D01-9C678846A0BF}" type="presParOf" srcId="{0621A7ED-655A-48A5-AD40-5CB5FDCF011A}" destId="{3A72C634-1145-47B1-9116-E2C6887C9847}" srcOrd="2" destOrd="0" presId="urn:microsoft.com/office/officeart/2005/8/layout/lProcess2"/>
    <dgm:cxn modelId="{D26FE4FD-317A-4870-B7AF-FDAD5460C0F7}" type="presParOf" srcId="{0621A7ED-655A-48A5-AD40-5CB5FDCF011A}" destId="{67E28D39-87CF-45C6-965A-DD3837C46796}" srcOrd="3" destOrd="0" presId="urn:microsoft.com/office/officeart/2005/8/layout/lProcess2"/>
    <dgm:cxn modelId="{04F2ED91-153C-4631-90FA-B2A73781C526}" type="presParOf" srcId="{0621A7ED-655A-48A5-AD40-5CB5FDCF011A}" destId="{72ECBB1C-6898-45FE-879B-5862E2784D67}" srcOrd="4" destOrd="0" presId="urn:microsoft.com/office/officeart/2005/8/layout/lProcess2"/>
    <dgm:cxn modelId="{7FBA4041-EF4B-4C54-ACEB-6184FDCEA849}" type="presParOf" srcId="{7D664739-41B9-403C-B7C7-BFCE97883ACF}" destId="{7B8F150E-8049-4F85-ACE5-B0B225E98167}" srcOrd="1" destOrd="0" presId="urn:microsoft.com/office/officeart/2005/8/layout/lProcess2"/>
    <dgm:cxn modelId="{CF820970-9544-4E2D-AD1B-EF3AAE100F3B}" type="presParOf" srcId="{7D664739-41B9-403C-B7C7-BFCE97883ACF}" destId="{BBC51730-4FDF-4ACB-9CC0-D57DF4E83781}" srcOrd="2" destOrd="0" presId="urn:microsoft.com/office/officeart/2005/8/layout/lProcess2"/>
    <dgm:cxn modelId="{216F6312-29B9-4C24-9C04-4221F4E45C94}" type="presParOf" srcId="{BBC51730-4FDF-4ACB-9CC0-D57DF4E83781}" destId="{232AAD3A-6FDA-443C-86F0-ED6D13EBB293}" srcOrd="0" destOrd="0" presId="urn:microsoft.com/office/officeart/2005/8/layout/lProcess2"/>
    <dgm:cxn modelId="{93182C6F-1B87-499A-B30D-D211DA319534}" type="presParOf" srcId="{BBC51730-4FDF-4ACB-9CC0-D57DF4E83781}" destId="{79B67DE2-0B15-4416-BC70-8D02214B7CD3}" srcOrd="1" destOrd="0" presId="urn:microsoft.com/office/officeart/2005/8/layout/lProcess2"/>
    <dgm:cxn modelId="{0714C445-E119-434A-AC43-AC62B41E43D5}" type="presParOf" srcId="{BBC51730-4FDF-4ACB-9CC0-D57DF4E83781}" destId="{7C9AF029-3C37-43CE-BA5B-E1397AF0117A}" srcOrd="2" destOrd="0" presId="urn:microsoft.com/office/officeart/2005/8/layout/lProcess2"/>
    <dgm:cxn modelId="{BB99B20C-F065-4996-AEC4-694A97F67629}" type="presParOf" srcId="{7C9AF029-3C37-43CE-BA5B-E1397AF0117A}" destId="{DA3C9F77-2DF4-4738-8B44-3EBAF0F68A9B}" srcOrd="0" destOrd="0" presId="urn:microsoft.com/office/officeart/2005/8/layout/lProcess2"/>
    <dgm:cxn modelId="{9C4BCA59-D92B-4E30-AD8A-FD295FCED7B7}" type="presParOf" srcId="{DA3C9F77-2DF4-4738-8B44-3EBAF0F68A9B}" destId="{BE8A71D0-5905-4EA8-868A-D3DDB8B77C32}" srcOrd="0" destOrd="0" presId="urn:microsoft.com/office/officeart/2005/8/layout/lProcess2"/>
    <dgm:cxn modelId="{7B285F90-4FA1-4DB5-B569-A20A1CB0A413}" type="presParOf" srcId="{DA3C9F77-2DF4-4738-8B44-3EBAF0F68A9B}" destId="{8CCAD90E-1528-4C00-ACDE-626A5E61B077}" srcOrd="1" destOrd="0" presId="urn:microsoft.com/office/officeart/2005/8/layout/lProcess2"/>
    <dgm:cxn modelId="{DE496FF4-2E42-4357-9B88-A4FE1967B2DF}" type="presParOf" srcId="{DA3C9F77-2DF4-4738-8B44-3EBAF0F68A9B}" destId="{BA495330-85CA-4AC2-A387-EC8EBB698DC3}" srcOrd="2" destOrd="0" presId="urn:microsoft.com/office/officeart/2005/8/layout/lProcess2"/>
    <dgm:cxn modelId="{9DB86FCE-EFD5-453F-802F-81FF05F2E9B9}" type="presParOf" srcId="{DA3C9F77-2DF4-4738-8B44-3EBAF0F68A9B}" destId="{0783B0C7-3082-4241-B888-C2F1686EC15D}" srcOrd="3" destOrd="0" presId="urn:microsoft.com/office/officeart/2005/8/layout/lProcess2"/>
    <dgm:cxn modelId="{A0D64590-4252-45C4-822E-DE1E6C7EC6D3}" type="presParOf" srcId="{DA3C9F77-2DF4-4738-8B44-3EBAF0F68A9B}" destId="{7F7EE1A1-7B9F-41A3-A3BA-1B400187FF34}" srcOrd="4" destOrd="0" presId="urn:microsoft.com/office/officeart/2005/8/layout/lProcess2"/>
    <dgm:cxn modelId="{A98644B5-17E1-424A-BDC6-2715ADC776AD}" type="presParOf" srcId="{DA3C9F77-2DF4-4738-8B44-3EBAF0F68A9B}" destId="{1F351E46-ACFC-4226-A645-75F742C14325}" srcOrd="5" destOrd="0" presId="urn:microsoft.com/office/officeart/2005/8/layout/lProcess2"/>
    <dgm:cxn modelId="{5704F132-34CC-4190-9A0E-6983C50A6BB8}" type="presParOf" srcId="{DA3C9F77-2DF4-4738-8B44-3EBAF0F68A9B}" destId="{6BD80F4F-D8D6-44A8-869C-C60C8182D884}"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547E9AA-7CC3-4249-B31D-8842F9B9125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CN" altLang="en-US"/>
        </a:p>
      </dgm:t>
    </dgm:pt>
    <dgm:pt modelId="{4F570279-9C8F-4BBA-A77A-5954046095C2}">
      <dgm:prSet phldrT="[文本]" custT="1"/>
      <dgm:spPr>
        <a:solidFill>
          <a:schemeClr val="accent6">
            <a:lumMod val="20000"/>
            <a:lumOff val="80000"/>
          </a:schemeClr>
        </a:solidFill>
        <a:ln>
          <a:noFill/>
        </a:ln>
        <a:effectLst>
          <a:outerShdw blurRad="149987" dist="250190" dir="8460000" algn="ctr">
            <a:srgbClr val="000000">
              <a:alpha val="28000"/>
            </a:srgbClr>
          </a:outerShdw>
        </a:effectLst>
      </dgm:spPr>
      <dgm:t>
        <a:bodyPr/>
        <a:lstStyle/>
        <a:p>
          <a:pPr algn="l"/>
          <a:r>
            <a:rPr lang="en-US" sz="2800" b="1" dirty="0" smtClean="0">
              <a:latin typeface="+mn-ea"/>
              <a:ea typeface="+mn-ea"/>
            </a:rPr>
            <a:t>1</a:t>
          </a:r>
          <a:r>
            <a:rPr lang="zh-CN" sz="2800" b="1" dirty="0" smtClean="0">
              <a:latin typeface="+mn-ea"/>
              <a:ea typeface="+mn-ea"/>
            </a:rPr>
            <a:t>、第一次</a:t>
          </a:r>
          <a:r>
            <a:rPr lang="en-US" sz="2800" b="1" dirty="0" smtClean="0">
              <a:latin typeface="+mn-ea"/>
              <a:ea typeface="+mn-ea"/>
            </a:rPr>
            <a:t>PDCA</a:t>
          </a:r>
          <a:r>
            <a:rPr lang="zh-CN" sz="2800" b="1" dirty="0" smtClean="0">
              <a:latin typeface="+mn-ea"/>
              <a:ea typeface="+mn-ea"/>
            </a:rPr>
            <a:t>循环，主要解决司机操作技术与操作方法问题</a:t>
          </a:r>
          <a:endParaRPr lang="zh-CN" altLang="en-US" sz="2800" b="1" dirty="0">
            <a:latin typeface="+mn-ea"/>
            <a:ea typeface="+mn-ea"/>
          </a:endParaRPr>
        </a:p>
      </dgm:t>
    </dgm:pt>
    <dgm:pt modelId="{43A68D4A-1631-44D2-A1C9-1DE4055AE0DB}" type="parTrans" cxnId="{5E809DF2-5447-4A0B-BDBF-4B5542490965}">
      <dgm:prSet/>
      <dgm:spPr/>
      <dgm:t>
        <a:bodyPr/>
        <a:lstStyle/>
        <a:p>
          <a:pPr algn="l"/>
          <a:endParaRPr lang="zh-CN" altLang="en-US" sz="2800" b="1">
            <a:latin typeface="+mn-ea"/>
            <a:ea typeface="+mn-ea"/>
          </a:endParaRPr>
        </a:p>
      </dgm:t>
    </dgm:pt>
    <dgm:pt modelId="{B26840C8-5B8A-4C85-B072-9CCF17C58204}" type="sibTrans" cxnId="{5E809DF2-5447-4A0B-BDBF-4B5542490965}">
      <dgm:prSet/>
      <dgm:spPr/>
      <dgm:t>
        <a:bodyPr/>
        <a:lstStyle/>
        <a:p>
          <a:pPr algn="l"/>
          <a:endParaRPr lang="zh-CN" altLang="en-US" sz="2800" b="1">
            <a:latin typeface="+mn-ea"/>
            <a:ea typeface="+mn-ea"/>
          </a:endParaRPr>
        </a:p>
      </dgm:t>
    </dgm:pt>
    <dgm:pt modelId="{B6EA0D6B-6A10-446F-826B-A95BD6ED5445}">
      <dgm:prSet phldrT="[文本]" custT="1"/>
      <dgm:spPr>
        <a:solidFill>
          <a:schemeClr val="bg1">
            <a:lumMod val="95000"/>
          </a:schemeClr>
        </a:solidFill>
        <a:ln w="12700">
          <a:solidFill>
            <a:schemeClr val="accent5">
              <a:lumMod val="75000"/>
            </a:schemeClr>
          </a:solidFill>
        </a:ln>
        <a:effectLst/>
      </dgm:spPr>
      <dgm:t>
        <a:bodyPr/>
        <a:lstStyle/>
        <a:p>
          <a:pPr algn="l"/>
          <a:r>
            <a:rPr lang="zh-CN" sz="1800" b="1" dirty="0" smtClean="0">
              <a:solidFill>
                <a:srgbClr val="002A00"/>
              </a:solidFill>
              <a:latin typeface="+mn-ea"/>
              <a:ea typeface="+mn-ea"/>
            </a:rPr>
            <a:t>（</a:t>
          </a:r>
          <a:r>
            <a:rPr lang="en-US" sz="1800" b="1" dirty="0" smtClean="0">
              <a:solidFill>
                <a:srgbClr val="002A00"/>
              </a:solidFill>
              <a:latin typeface="+mn-ea"/>
              <a:ea typeface="+mn-ea"/>
            </a:rPr>
            <a:t>1</a:t>
          </a:r>
          <a:r>
            <a:rPr lang="zh-CN" sz="1800" b="1" dirty="0" smtClean="0">
              <a:solidFill>
                <a:srgbClr val="002A00"/>
              </a:solidFill>
              <a:latin typeface="+mn-ea"/>
              <a:ea typeface="+mn-ea"/>
            </a:rPr>
            <a:t>）制订对策实施表，见表</a:t>
          </a:r>
          <a:r>
            <a:rPr lang="en-US" sz="1800" b="1" dirty="0" smtClean="0">
              <a:solidFill>
                <a:srgbClr val="002A00"/>
              </a:solidFill>
              <a:latin typeface="+mn-ea"/>
              <a:ea typeface="+mn-ea"/>
            </a:rPr>
            <a:t>9-17</a:t>
          </a:r>
          <a:r>
            <a:rPr lang="zh-CN" sz="1800" b="1" dirty="0" smtClean="0">
              <a:solidFill>
                <a:srgbClr val="002A00"/>
              </a:solidFill>
              <a:latin typeface="+mn-ea"/>
              <a:ea typeface="+mn-ea"/>
            </a:rPr>
            <a:t>。</a:t>
          </a:r>
          <a:endParaRPr lang="zh-CN" altLang="en-US" sz="1800" b="1" dirty="0">
            <a:solidFill>
              <a:srgbClr val="002A00"/>
            </a:solidFill>
            <a:latin typeface="+mn-ea"/>
            <a:ea typeface="+mn-ea"/>
          </a:endParaRPr>
        </a:p>
      </dgm:t>
    </dgm:pt>
    <dgm:pt modelId="{69A5F6F4-A6B1-4484-BDC9-E67C71B2A009}" type="parTrans" cxnId="{AE48E5A2-8EB8-4344-9A2E-1CF6C179C101}">
      <dgm:prSet/>
      <dgm:spPr/>
      <dgm:t>
        <a:bodyPr/>
        <a:lstStyle/>
        <a:p>
          <a:pPr algn="l"/>
          <a:endParaRPr lang="zh-CN" altLang="en-US" sz="2800" b="1">
            <a:latin typeface="+mn-ea"/>
            <a:ea typeface="+mn-ea"/>
          </a:endParaRPr>
        </a:p>
      </dgm:t>
    </dgm:pt>
    <dgm:pt modelId="{FDF5B9E3-FBB7-4B0F-94ED-8B7EFAE61AA0}" type="sibTrans" cxnId="{AE48E5A2-8EB8-4344-9A2E-1CF6C179C101}">
      <dgm:prSet/>
      <dgm:spPr/>
      <dgm:t>
        <a:bodyPr/>
        <a:lstStyle/>
        <a:p>
          <a:pPr algn="l"/>
          <a:endParaRPr lang="zh-CN" altLang="en-US" sz="2800" b="1">
            <a:latin typeface="+mn-ea"/>
            <a:ea typeface="+mn-ea"/>
          </a:endParaRPr>
        </a:p>
      </dgm:t>
    </dgm:pt>
    <dgm:pt modelId="{A82F8AC1-FE58-4C6C-9AAD-C0ABF3F5F7AD}">
      <dgm:prSet phldrT="[文本]" custT="1"/>
      <dgm:spPr>
        <a:solidFill>
          <a:schemeClr val="bg1">
            <a:lumMod val="95000"/>
          </a:schemeClr>
        </a:solidFill>
        <a:ln w="12700">
          <a:solidFill>
            <a:schemeClr val="accent5">
              <a:lumMod val="75000"/>
            </a:schemeClr>
          </a:solidFill>
        </a:ln>
        <a:effectLst/>
      </dgm:spPr>
      <dgm:t>
        <a:bodyPr/>
        <a:lstStyle/>
        <a:p>
          <a:pPr algn="l"/>
          <a:r>
            <a:rPr lang="zh-CN" sz="1800" b="1" dirty="0" smtClean="0">
              <a:solidFill>
                <a:srgbClr val="002A00"/>
              </a:solidFill>
              <a:latin typeface="+mn-ea"/>
              <a:ea typeface="+mn-ea"/>
            </a:rPr>
            <a:t>（</a:t>
          </a:r>
          <a:r>
            <a:rPr lang="en-US" sz="1800" b="1" dirty="0" smtClean="0">
              <a:solidFill>
                <a:srgbClr val="002A00"/>
              </a:solidFill>
              <a:latin typeface="+mn-ea"/>
              <a:ea typeface="+mn-ea"/>
            </a:rPr>
            <a:t>2</a:t>
          </a:r>
          <a:r>
            <a:rPr lang="zh-CN" sz="1800" b="1" dirty="0" smtClean="0">
              <a:solidFill>
                <a:srgbClr val="002A00"/>
              </a:solidFill>
              <a:latin typeface="+mn-ea"/>
              <a:ea typeface="+mn-ea"/>
            </a:rPr>
            <a:t>）制作装车作业循环工步图，如图</a:t>
          </a:r>
          <a:r>
            <a:rPr lang="en-US" sz="1800" b="1" dirty="0" smtClean="0">
              <a:solidFill>
                <a:srgbClr val="002A00"/>
              </a:solidFill>
              <a:latin typeface="+mn-ea"/>
              <a:ea typeface="+mn-ea"/>
            </a:rPr>
            <a:t>9-6</a:t>
          </a:r>
          <a:r>
            <a:rPr lang="zh-CN" sz="1800" b="1" dirty="0" smtClean="0">
              <a:solidFill>
                <a:srgbClr val="002A00"/>
              </a:solidFill>
              <a:latin typeface="+mn-ea"/>
              <a:ea typeface="+mn-ea"/>
            </a:rPr>
            <a:t>所示。</a:t>
          </a:r>
          <a:endParaRPr lang="zh-CN" altLang="en-US" sz="1800" b="1" dirty="0">
            <a:solidFill>
              <a:srgbClr val="002A00"/>
            </a:solidFill>
            <a:latin typeface="+mn-ea"/>
            <a:ea typeface="+mn-ea"/>
          </a:endParaRPr>
        </a:p>
      </dgm:t>
    </dgm:pt>
    <dgm:pt modelId="{0C22C46C-C399-4F7D-8941-F231DF6838A2}" type="parTrans" cxnId="{2A89FEA0-257E-45F9-B5E8-FD47D777E54C}">
      <dgm:prSet/>
      <dgm:spPr/>
      <dgm:t>
        <a:bodyPr/>
        <a:lstStyle/>
        <a:p>
          <a:pPr algn="l"/>
          <a:endParaRPr lang="zh-CN" altLang="en-US" sz="2800" b="1">
            <a:latin typeface="+mn-ea"/>
            <a:ea typeface="+mn-ea"/>
          </a:endParaRPr>
        </a:p>
      </dgm:t>
    </dgm:pt>
    <dgm:pt modelId="{246431EF-4C4A-4A88-A613-751B1B60FE53}" type="sibTrans" cxnId="{2A89FEA0-257E-45F9-B5E8-FD47D777E54C}">
      <dgm:prSet/>
      <dgm:spPr/>
      <dgm:t>
        <a:bodyPr/>
        <a:lstStyle/>
        <a:p>
          <a:pPr algn="l"/>
          <a:endParaRPr lang="zh-CN" altLang="en-US" sz="2800" b="1">
            <a:latin typeface="+mn-ea"/>
            <a:ea typeface="+mn-ea"/>
          </a:endParaRPr>
        </a:p>
      </dgm:t>
    </dgm:pt>
    <dgm:pt modelId="{E02E4227-DB31-41AD-B992-76EF07E9511B}">
      <dgm:prSet phldrT="[文本]" custT="1"/>
      <dgm:spPr>
        <a:solidFill>
          <a:schemeClr val="accent6">
            <a:lumMod val="20000"/>
            <a:lumOff val="80000"/>
          </a:schemeClr>
        </a:solidFill>
        <a:ln>
          <a:noFill/>
        </a:ln>
        <a:effectLst>
          <a:outerShdw blurRad="149987" dist="250190" dir="8460000" algn="ctr">
            <a:srgbClr val="000000">
              <a:alpha val="28000"/>
            </a:srgbClr>
          </a:outerShdw>
        </a:effectLst>
      </dgm:spPr>
      <dgm:t>
        <a:bodyPr/>
        <a:lstStyle/>
        <a:p>
          <a:pPr algn="l"/>
          <a:r>
            <a:rPr lang="en-US" sz="2800" b="1" dirty="0" smtClean="0">
              <a:latin typeface="+mn-ea"/>
              <a:ea typeface="+mn-ea"/>
            </a:rPr>
            <a:t>2</a:t>
          </a:r>
          <a:r>
            <a:rPr lang="zh-CN" sz="2800" b="1" dirty="0" smtClean="0">
              <a:latin typeface="+mn-ea"/>
              <a:ea typeface="+mn-ea"/>
            </a:rPr>
            <a:t>、第二次</a:t>
          </a:r>
          <a:r>
            <a:rPr lang="en-US" sz="2800" b="1" dirty="0" smtClean="0">
              <a:latin typeface="+mn-ea"/>
              <a:ea typeface="+mn-ea"/>
            </a:rPr>
            <a:t>PDCA</a:t>
          </a:r>
          <a:r>
            <a:rPr lang="zh-CN" sz="2800" b="1" dirty="0" smtClean="0">
              <a:latin typeface="+mn-ea"/>
              <a:ea typeface="+mn-ea"/>
            </a:rPr>
            <a:t>循环主要解决</a:t>
          </a:r>
          <a:r>
            <a:rPr lang="en-US" sz="2800" b="1" dirty="0" smtClean="0">
              <a:latin typeface="+mn-ea"/>
              <a:ea typeface="+mn-ea"/>
            </a:rPr>
            <a:t>072</a:t>
          </a:r>
          <a:r>
            <a:rPr lang="zh-CN" sz="2800" b="1" dirty="0" smtClean="0">
              <a:latin typeface="+mn-ea"/>
              <a:ea typeface="+mn-ea"/>
            </a:rPr>
            <a:t>号装载机油耗过高问题</a:t>
          </a:r>
          <a:endParaRPr lang="zh-CN" altLang="en-US" sz="2800" b="1" dirty="0">
            <a:latin typeface="+mn-ea"/>
            <a:ea typeface="+mn-ea"/>
          </a:endParaRPr>
        </a:p>
      </dgm:t>
    </dgm:pt>
    <dgm:pt modelId="{26B4B952-2058-41FB-8381-3A997C4C9EA0}" type="parTrans" cxnId="{D8D61F70-8A84-44AB-868C-DF96B9B82139}">
      <dgm:prSet/>
      <dgm:spPr/>
      <dgm:t>
        <a:bodyPr/>
        <a:lstStyle/>
        <a:p>
          <a:pPr algn="l"/>
          <a:endParaRPr lang="zh-CN" altLang="en-US" sz="2800" b="1">
            <a:latin typeface="+mn-ea"/>
            <a:ea typeface="+mn-ea"/>
          </a:endParaRPr>
        </a:p>
      </dgm:t>
    </dgm:pt>
    <dgm:pt modelId="{029D969C-4D03-4BEE-9519-4F1F377E124A}" type="sibTrans" cxnId="{D8D61F70-8A84-44AB-868C-DF96B9B82139}">
      <dgm:prSet/>
      <dgm:spPr/>
      <dgm:t>
        <a:bodyPr/>
        <a:lstStyle/>
        <a:p>
          <a:pPr algn="l"/>
          <a:endParaRPr lang="zh-CN" altLang="en-US" sz="2800" b="1">
            <a:latin typeface="+mn-ea"/>
            <a:ea typeface="+mn-ea"/>
          </a:endParaRPr>
        </a:p>
      </dgm:t>
    </dgm:pt>
    <dgm:pt modelId="{6BC64D8F-02D3-4D49-A198-AE4C918E365F}">
      <dgm:prSet phldrT="[文本]" custT="1"/>
      <dgm:spPr>
        <a:solidFill>
          <a:schemeClr val="bg1">
            <a:lumMod val="95000"/>
          </a:schemeClr>
        </a:solidFill>
        <a:ln w="12700">
          <a:solidFill>
            <a:schemeClr val="accent4">
              <a:lumMod val="90000"/>
              <a:lumOff val="10000"/>
            </a:schemeClr>
          </a:solidFill>
        </a:ln>
        <a:effectLst/>
      </dgm:spPr>
      <dgm:t>
        <a:bodyPr/>
        <a:lstStyle/>
        <a:p>
          <a:pPr algn="l"/>
          <a:r>
            <a:rPr lang="zh-CN" sz="1800" b="1" dirty="0" smtClean="0">
              <a:solidFill>
                <a:srgbClr val="002A00"/>
              </a:solidFill>
              <a:latin typeface="+mn-ea"/>
              <a:ea typeface="+mn-ea"/>
            </a:rPr>
            <a:t>（</a:t>
          </a:r>
          <a:r>
            <a:rPr lang="en-US" sz="1800" b="1" dirty="0" smtClean="0">
              <a:solidFill>
                <a:srgbClr val="002A00"/>
              </a:solidFill>
              <a:latin typeface="+mn-ea"/>
              <a:ea typeface="+mn-ea"/>
            </a:rPr>
            <a:t>1</a:t>
          </a:r>
          <a:r>
            <a:rPr lang="zh-CN" sz="1800" b="1" dirty="0" smtClean="0">
              <a:solidFill>
                <a:srgbClr val="002A00"/>
              </a:solidFill>
              <a:latin typeface="+mn-ea"/>
              <a:ea typeface="+mn-ea"/>
            </a:rPr>
            <a:t>）制订对策实施表，如表</a:t>
          </a:r>
          <a:r>
            <a:rPr lang="en-US" sz="1800" b="1" dirty="0" smtClean="0">
              <a:solidFill>
                <a:srgbClr val="002A00"/>
              </a:solidFill>
              <a:latin typeface="+mn-ea"/>
              <a:ea typeface="+mn-ea"/>
            </a:rPr>
            <a:t>9-19</a:t>
          </a:r>
          <a:r>
            <a:rPr lang="zh-CN" sz="1800" b="1" dirty="0" smtClean="0">
              <a:solidFill>
                <a:srgbClr val="002A00"/>
              </a:solidFill>
              <a:latin typeface="+mn-ea"/>
              <a:ea typeface="+mn-ea"/>
            </a:rPr>
            <a:t>所示。</a:t>
          </a:r>
          <a:endParaRPr lang="zh-CN" altLang="en-US" sz="1800" b="1" dirty="0">
            <a:solidFill>
              <a:srgbClr val="002A00"/>
            </a:solidFill>
            <a:latin typeface="+mn-ea"/>
            <a:ea typeface="+mn-ea"/>
          </a:endParaRPr>
        </a:p>
      </dgm:t>
    </dgm:pt>
    <dgm:pt modelId="{5E2258FA-7C3A-4080-BA5A-FD592719363F}" type="parTrans" cxnId="{9A9ED4CA-BC7C-4F4A-A094-4FBF56FCE836}">
      <dgm:prSet/>
      <dgm:spPr/>
      <dgm:t>
        <a:bodyPr/>
        <a:lstStyle/>
        <a:p>
          <a:pPr algn="l"/>
          <a:endParaRPr lang="zh-CN" altLang="en-US" sz="2800" b="1">
            <a:latin typeface="+mn-ea"/>
            <a:ea typeface="+mn-ea"/>
          </a:endParaRPr>
        </a:p>
      </dgm:t>
    </dgm:pt>
    <dgm:pt modelId="{BC3B5536-078C-4046-B290-351EE15DEC1A}" type="sibTrans" cxnId="{9A9ED4CA-BC7C-4F4A-A094-4FBF56FCE836}">
      <dgm:prSet/>
      <dgm:spPr/>
      <dgm:t>
        <a:bodyPr/>
        <a:lstStyle/>
        <a:p>
          <a:pPr algn="l"/>
          <a:endParaRPr lang="zh-CN" altLang="en-US" sz="2800" b="1">
            <a:latin typeface="+mn-ea"/>
            <a:ea typeface="+mn-ea"/>
          </a:endParaRPr>
        </a:p>
      </dgm:t>
    </dgm:pt>
    <dgm:pt modelId="{4C31401A-B098-47F2-BEB7-40250AE0BAC4}">
      <dgm:prSet phldrT="[文本]" custT="1"/>
      <dgm:spPr>
        <a:solidFill>
          <a:schemeClr val="bg1">
            <a:lumMod val="95000"/>
          </a:schemeClr>
        </a:solidFill>
        <a:ln w="12700">
          <a:solidFill>
            <a:schemeClr val="accent5">
              <a:lumMod val="75000"/>
            </a:schemeClr>
          </a:solidFill>
        </a:ln>
        <a:effectLst/>
      </dgm:spPr>
      <dgm:t>
        <a:bodyPr/>
        <a:lstStyle/>
        <a:p>
          <a:pPr algn="l"/>
          <a:r>
            <a:rPr lang="zh-CN" sz="1800" b="1" dirty="0" smtClean="0">
              <a:solidFill>
                <a:srgbClr val="002A00"/>
              </a:solidFill>
              <a:latin typeface="+mn-ea"/>
              <a:ea typeface="+mn-ea"/>
            </a:rPr>
            <a:t>（</a:t>
          </a:r>
          <a:r>
            <a:rPr lang="en-US" sz="1800" b="1" dirty="0" smtClean="0">
              <a:solidFill>
                <a:srgbClr val="002A00"/>
              </a:solidFill>
              <a:latin typeface="+mn-ea"/>
              <a:ea typeface="+mn-ea"/>
            </a:rPr>
            <a:t>2</a:t>
          </a:r>
          <a:r>
            <a:rPr lang="zh-CN" sz="1800" b="1" dirty="0" smtClean="0">
              <a:solidFill>
                <a:srgbClr val="002A00"/>
              </a:solidFill>
              <a:latin typeface="+mn-ea"/>
              <a:ea typeface="+mn-ea"/>
            </a:rPr>
            <a:t>）制订百元产值耗油合格、良好、优秀标准，如表</a:t>
          </a:r>
          <a:r>
            <a:rPr lang="en-US" sz="1800" b="1" dirty="0" smtClean="0">
              <a:solidFill>
                <a:srgbClr val="002A00"/>
              </a:solidFill>
              <a:latin typeface="+mn-ea"/>
              <a:ea typeface="+mn-ea"/>
            </a:rPr>
            <a:t>9-20</a:t>
          </a:r>
          <a:r>
            <a:rPr lang="zh-CN" sz="1800" b="1" dirty="0" smtClean="0">
              <a:solidFill>
                <a:srgbClr val="002A00"/>
              </a:solidFill>
              <a:latin typeface="+mn-ea"/>
              <a:ea typeface="+mn-ea"/>
            </a:rPr>
            <a:t>所示。</a:t>
          </a:r>
          <a:endParaRPr lang="zh-CN" altLang="en-US" sz="1800" b="1" dirty="0">
            <a:solidFill>
              <a:srgbClr val="002A00"/>
            </a:solidFill>
            <a:latin typeface="+mn-ea"/>
            <a:ea typeface="+mn-ea"/>
          </a:endParaRPr>
        </a:p>
      </dgm:t>
    </dgm:pt>
    <dgm:pt modelId="{2E648088-F9D5-4612-8251-171B03BBD483}" type="parTrans" cxnId="{C4608C61-147D-402F-A6E4-48D85B3B6A2A}">
      <dgm:prSet/>
      <dgm:spPr/>
      <dgm:t>
        <a:bodyPr/>
        <a:lstStyle/>
        <a:p>
          <a:pPr algn="l"/>
          <a:endParaRPr lang="zh-CN" altLang="en-US" sz="2800" b="1">
            <a:latin typeface="+mn-ea"/>
            <a:ea typeface="+mn-ea"/>
          </a:endParaRPr>
        </a:p>
      </dgm:t>
    </dgm:pt>
    <dgm:pt modelId="{F874CCDE-D91A-47D6-876D-D6F315403E8C}" type="sibTrans" cxnId="{C4608C61-147D-402F-A6E4-48D85B3B6A2A}">
      <dgm:prSet/>
      <dgm:spPr/>
      <dgm:t>
        <a:bodyPr/>
        <a:lstStyle/>
        <a:p>
          <a:pPr algn="l"/>
          <a:endParaRPr lang="zh-CN" altLang="en-US" sz="2800" b="1">
            <a:latin typeface="+mn-ea"/>
            <a:ea typeface="+mn-ea"/>
          </a:endParaRPr>
        </a:p>
      </dgm:t>
    </dgm:pt>
    <dgm:pt modelId="{456102E9-6872-49C0-94CC-667BBED971E6}">
      <dgm:prSet custT="1"/>
      <dgm:spPr>
        <a:solidFill>
          <a:schemeClr val="bg1">
            <a:lumMod val="95000"/>
          </a:schemeClr>
        </a:solidFill>
        <a:ln w="12700">
          <a:solidFill>
            <a:schemeClr val="accent5">
              <a:lumMod val="75000"/>
            </a:schemeClr>
          </a:solidFill>
        </a:ln>
        <a:effectLst/>
      </dgm:spPr>
      <dgm:t>
        <a:bodyPr/>
        <a:lstStyle/>
        <a:p>
          <a:pPr algn="l"/>
          <a:r>
            <a:rPr lang="zh-CN" sz="1800" b="1" dirty="0" smtClean="0">
              <a:solidFill>
                <a:srgbClr val="002A00"/>
              </a:solidFill>
              <a:latin typeface="+mn-ea"/>
              <a:ea typeface="+mn-ea"/>
            </a:rPr>
            <a:t>（</a:t>
          </a:r>
          <a:r>
            <a:rPr lang="en-US" sz="1800" b="1" dirty="0" smtClean="0">
              <a:solidFill>
                <a:srgbClr val="002A00"/>
              </a:solidFill>
              <a:latin typeface="+mn-ea"/>
              <a:ea typeface="+mn-ea"/>
            </a:rPr>
            <a:t>3</a:t>
          </a:r>
          <a:r>
            <a:rPr lang="zh-CN" sz="1800" b="1" dirty="0" smtClean="0">
              <a:solidFill>
                <a:srgbClr val="002A00"/>
              </a:solidFill>
              <a:latin typeface="+mn-ea"/>
              <a:ea typeface="+mn-ea"/>
            </a:rPr>
            <a:t>）制订操作工步时间参照表，如表</a:t>
          </a:r>
          <a:r>
            <a:rPr lang="en-US" sz="1800" b="1" dirty="0" smtClean="0">
              <a:solidFill>
                <a:srgbClr val="002A00"/>
              </a:solidFill>
              <a:latin typeface="+mn-ea"/>
              <a:ea typeface="+mn-ea"/>
            </a:rPr>
            <a:t>9-18</a:t>
          </a:r>
          <a:r>
            <a:rPr lang="zh-CN" sz="1800" b="1" dirty="0" smtClean="0">
              <a:solidFill>
                <a:srgbClr val="002A00"/>
              </a:solidFill>
              <a:latin typeface="+mn-ea"/>
              <a:ea typeface="+mn-ea"/>
            </a:rPr>
            <a:t>所示。</a:t>
          </a:r>
          <a:endParaRPr lang="zh-CN" sz="1800" b="1" dirty="0">
            <a:solidFill>
              <a:srgbClr val="002A00"/>
            </a:solidFill>
            <a:latin typeface="+mn-ea"/>
            <a:ea typeface="+mn-ea"/>
          </a:endParaRPr>
        </a:p>
      </dgm:t>
    </dgm:pt>
    <dgm:pt modelId="{35C09DA9-3940-4B58-ABE1-F2277C7FB18D}" type="parTrans" cxnId="{AEED2CCB-42D4-441D-90C8-11832AB81836}">
      <dgm:prSet/>
      <dgm:spPr/>
      <dgm:t>
        <a:bodyPr/>
        <a:lstStyle/>
        <a:p>
          <a:pPr algn="l"/>
          <a:endParaRPr lang="zh-CN" altLang="en-US" sz="2800" b="1">
            <a:latin typeface="+mn-ea"/>
            <a:ea typeface="+mn-ea"/>
          </a:endParaRPr>
        </a:p>
      </dgm:t>
    </dgm:pt>
    <dgm:pt modelId="{41281FBE-8E0F-476F-ACBF-FAF2D66A5C42}" type="sibTrans" cxnId="{AEED2CCB-42D4-441D-90C8-11832AB81836}">
      <dgm:prSet/>
      <dgm:spPr/>
      <dgm:t>
        <a:bodyPr/>
        <a:lstStyle/>
        <a:p>
          <a:pPr algn="l"/>
          <a:endParaRPr lang="zh-CN" altLang="en-US" sz="2800" b="1">
            <a:latin typeface="+mn-ea"/>
            <a:ea typeface="+mn-ea"/>
          </a:endParaRPr>
        </a:p>
      </dgm:t>
    </dgm:pt>
    <dgm:pt modelId="{7D664739-41B9-403C-B7C7-BFCE97883ACF}" type="pres">
      <dgm:prSet presAssocID="{6547E9AA-7CC3-4249-B31D-8842F9B91252}" presName="theList" presStyleCnt="0">
        <dgm:presLayoutVars>
          <dgm:dir/>
          <dgm:animLvl val="lvl"/>
          <dgm:resizeHandles val="exact"/>
        </dgm:presLayoutVars>
      </dgm:prSet>
      <dgm:spPr/>
      <dgm:t>
        <a:bodyPr/>
        <a:lstStyle/>
        <a:p>
          <a:endParaRPr lang="zh-CN" altLang="en-US"/>
        </a:p>
      </dgm:t>
    </dgm:pt>
    <dgm:pt modelId="{1B4D6FB8-87B9-4A10-894C-0AADCAD201F2}" type="pres">
      <dgm:prSet presAssocID="{4F570279-9C8F-4BBA-A77A-5954046095C2}" presName="compNode" presStyleCnt="0"/>
      <dgm:spPr>
        <a:ln>
          <a:noFill/>
        </a:ln>
        <a:effectLst>
          <a:outerShdw blurRad="149987" dist="250190" dir="8460000" algn="ctr">
            <a:srgbClr val="000000">
              <a:alpha val="28000"/>
            </a:srgbClr>
          </a:outerShdw>
        </a:effectLst>
      </dgm:spPr>
      <dgm:t>
        <a:bodyPr/>
        <a:lstStyle/>
        <a:p>
          <a:endParaRPr lang="zh-CN" altLang="en-US"/>
        </a:p>
      </dgm:t>
    </dgm:pt>
    <dgm:pt modelId="{81A673F0-F2ED-4AF3-B9DB-00A6A987FB6C}" type="pres">
      <dgm:prSet presAssocID="{4F570279-9C8F-4BBA-A77A-5954046095C2}" presName="aNode" presStyleLbl="bgShp" presStyleIdx="0" presStyleCnt="2"/>
      <dgm:spPr/>
      <dgm:t>
        <a:bodyPr/>
        <a:lstStyle/>
        <a:p>
          <a:endParaRPr lang="zh-CN" altLang="en-US"/>
        </a:p>
      </dgm:t>
    </dgm:pt>
    <dgm:pt modelId="{A3DB90AF-6C24-4A33-A53F-9B3882ACEF44}" type="pres">
      <dgm:prSet presAssocID="{4F570279-9C8F-4BBA-A77A-5954046095C2}" presName="textNode" presStyleLbl="bgShp" presStyleIdx="0" presStyleCnt="2"/>
      <dgm:spPr/>
      <dgm:t>
        <a:bodyPr/>
        <a:lstStyle/>
        <a:p>
          <a:endParaRPr lang="zh-CN" altLang="en-US"/>
        </a:p>
      </dgm:t>
    </dgm:pt>
    <dgm:pt modelId="{7D86C1D2-46B0-4C5B-89E8-B3F36A4B280D}" type="pres">
      <dgm:prSet presAssocID="{4F570279-9C8F-4BBA-A77A-5954046095C2}" presName="compChildNode" presStyleCnt="0"/>
      <dgm:spPr>
        <a:ln>
          <a:noFill/>
        </a:ln>
        <a:effectLst>
          <a:outerShdw blurRad="149987" dist="250190" dir="8460000" algn="ctr">
            <a:srgbClr val="000000">
              <a:alpha val="28000"/>
            </a:srgbClr>
          </a:outerShdw>
        </a:effectLst>
      </dgm:spPr>
      <dgm:t>
        <a:bodyPr/>
        <a:lstStyle/>
        <a:p>
          <a:endParaRPr lang="zh-CN" altLang="en-US"/>
        </a:p>
      </dgm:t>
    </dgm:pt>
    <dgm:pt modelId="{0621A7ED-655A-48A5-AD40-5CB5FDCF011A}" type="pres">
      <dgm:prSet presAssocID="{4F570279-9C8F-4BBA-A77A-5954046095C2}" presName="theInnerList" presStyleCnt="0"/>
      <dgm:spPr>
        <a:ln>
          <a:noFill/>
        </a:ln>
        <a:effectLst>
          <a:outerShdw blurRad="149987" dist="250190" dir="8460000" algn="ctr">
            <a:srgbClr val="000000">
              <a:alpha val="28000"/>
            </a:srgbClr>
          </a:outerShdw>
        </a:effectLst>
      </dgm:spPr>
      <dgm:t>
        <a:bodyPr/>
        <a:lstStyle/>
        <a:p>
          <a:endParaRPr lang="zh-CN" altLang="en-US"/>
        </a:p>
      </dgm:t>
    </dgm:pt>
    <dgm:pt modelId="{2F68E47A-F48E-4B1D-AEF7-30F5ED61BDEF}" type="pres">
      <dgm:prSet presAssocID="{B6EA0D6B-6A10-446F-826B-A95BD6ED5445}" presName="childNode" presStyleLbl="node1" presStyleIdx="0" presStyleCnt="5">
        <dgm:presLayoutVars>
          <dgm:bulletEnabled val="1"/>
        </dgm:presLayoutVars>
      </dgm:prSet>
      <dgm:spPr>
        <a:prstGeom prst="homePlate">
          <a:avLst/>
        </a:prstGeom>
      </dgm:spPr>
      <dgm:t>
        <a:bodyPr/>
        <a:lstStyle/>
        <a:p>
          <a:endParaRPr lang="zh-CN" altLang="en-US"/>
        </a:p>
      </dgm:t>
    </dgm:pt>
    <dgm:pt modelId="{1F0ACCE4-4BDB-438F-BFF0-47A5E7FAF715}" type="pres">
      <dgm:prSet presAssocID="{B6EA0D6B-6A10-446F-826B-A95BD6ED5445}" presName="aSpace2" presStyleCnt="0"/>
      <dgm:spPr>
        <a:ln>
          <a:noFill/>
        </a:ln>
        <a:effectLst>
          <a:outerShdw blurRad="149987" dist="250190" dir="8460000" algn="ctr">
            <a:srgbClr val="000000">
              <a:alpha val="28000"/>
            </a:srgbClr>
          </a:outerShdw>
        </a:effectLst>
      </dgm:spPr>
      <dgm:t>
        <a:bodyPr/>
        <a:lstStyle/>
        <a:p>
          <a:endParaRPr lang="zh-CN" altLang="en-US"/>
        </a:p>
      </dgm:t>
    </dgm:pt>
    <dgm:pt modelId="{3A72C634-1145-47B1-9116-E2C6887C9847}" type="pres">
      <dgm:prSet presAssocID="{A82F8AC1-FE58-4C6C-9AAD-C0ABF3F5F7AD}" presName="childNode" presStyleLbl="node1" presStyleIdx="1" presStyleCnt="5">
        <dgm:presLayoutVars>
          <dgm:bulletEnabled val="1"/>
        </dgm:presLayoutVars>
      </dgm:prSet>
      <dgm:spPr>
        <a:prstGeom prst="homePlate">
          <a:avLst/>
        </a:prstGeom>
      </dgm:spPr>
      <dgm:t>
        <a:bodyPr/>
        <a:lstStyle/>
        <a:p>
          <a:endParaRPr lang="zh-CN" altLang="en-US"/>
        </a:p>
      </dgm:t>
    </dgm:pt>
    <dgm:pt modelId="{67E28D39-87CF-45C6-965A-DD3837C46796}" type="pres">
      <dgm:prSet presAssocID="{A82F8AC1-FE58-4C6C-9AAD-C0ABF3F5F7AD}" presName="aSpace2" presStyleCnt="0"/>
      <dgm:spPr>
        <a:ln>
          <a:noFill/>
        </a:ln>
        <a:effectLst>
          <a:outerShdw blurRad="149987" dist="250190" dir="8460000" algn="ctr">
            <a:srgbClr val="000000">
              <a:alpha val="28000"/>
            </a:srgbClr>
          </a:outerShdw>
        </a:effectLst>
      </dgm:spPr>
      <dgm:t>
        <a:bodyPr/>
        <a:lstStyle/>
        <a:p>
          <a:endParaRPr lang="zh-CN" altLang="en-US"/>
        </a:p>
      </dgm:t>
    </dgm:pt>
    <dgm:pt modelId="{72ECBB1C-6898-45FE-879B-5862E2784D67}" type="pres">
      <dgm:prSet presAssocID="{456102E9-6872-49C0-94CC-667BBED971E6}" presName="childNode" presStyleLbl="node1" presStyleIdx="2" presStyleCnt="5">
        <dgm:presLayoutVars>
          <dgm:bulletEnabled val="1"/>
        </dgm:presLayoutVars>
      </dgm:prSet>
      <dgm:spPr>
        <a:prstGeom prst="homePlate">
          <a:avLst/>
        </a:prstGeom>
      </dgm:spPr>
      <dgm:t>
        <a:bodyPr/>
        <a:lstStyle/>
        <a:p>
          <a:endParaRPr lang="zh-CN" altLang="en-US"/>
        </a:p>
      </dgm:t>
    </dgm:pt>
    <dgm:pt modelId="{7B8F150E-8049-4F85-ACE5-B0B225E98167}" type="pres">
      <dgm:prSet presAssocID="{4F570279-9C8F-4BBA-A77A-5954046095C2}" presName="aSpace" presStyleCnt="0"/>
      <dgm:spPr>
        <a:ln>
          <a:noFill/>
        </a:ln>
        <a:effectLst>
          <a:outerShdw blurRad="149987" dist="250190" dir="8460000" algn="ctr">
            <a:srgbClr val="000000">
              <a:alpha val="28000"/>
            </a:srgbClr>
          </a:outerShdw>
        </a:effectLst>
      </dgm:spPr>
      <dgm:t>
        <a:bodyPr/>
        <a:lstStyle/>
        <a:p>
          <a:endParaRPr lang="zh-CN" altLang="en-US"/>
        </a:p>
      </dgm:t>
    </dgm:pt>
    <dgm:pt modelId="{BBC51730-4FDF-4ACB-9CC0-D57DF4E83781}" type="pres">
      <dgm:prSet presAssocID="{E02E4227-DB31-41AD-B992-76EF07E9511B}" presName="compNode" presStyleCnt="0"/>
      <dgm:spPr>
        <a:ln>
          <a:noFill/>
        </a:ln>
        <a:effectLst>
          <a:outerShdw blurRad="149987" dist="250190" dir="8460000" algn="ctr">
            <a:srgbClr val="000000">
              <a:alpha val="28000"/>
            </a:srgbClr>
          </a:outerShdw>
        </a:effectLst>
      </dgm:spPr>
      <dgm:t>
        <a:bodyPr/>
        <a:lstStyle/>
        <a:p>
          <a:endParaRPr lang="zh-CN" altLang="en-US"/>
        </a:p>
      </dgm:t>
    </dgm:pt>
    <dgm:pt modelId="{232AAD3A-6FDA-443C-86F0-ED6D13EBB293}" type="pres">
      <dgm:prSet presAssocID="{E02E4227-DB31-41AD-B992-76EF07E9511B}" presName="aNode" presStyleLbl="bgShp" presStyleIdx="1" presStyleCnt="2"/>
      <dgm:spPr/>
      <dgm:t>
        <a:bodyPr/>
        <a:lstStyle/>
        <a:p>
          <a:endParaRPr lang="zh-CN" altLang="en-US"/>
        </a:p>
      </dgm:t>
    </dgm:pt>
    <dgm:pt modelId="{79B67DE2-0B15-4416-BC70-8D02214B7CD3}" type="pres">
      <dgm:prSet presAssocID="{E02E4227-DB31-41AD-B992-76EF07E9511B}" presName="textNode" presStyleLbl="bgShp" presStyleIdx="1" presStyleCnt="2"/>
      <dgm:spPr/>
      <dgm:t>
        <a:bodyPr/>
        <a:lstStyle/>
        <a:p>
          <a:endParaRPr lang="zh-CN" altLang="en-US"/>
        </a:p>
      </dgm:t>
    </dgm:pt>
    <dgm:pt modelId="{7C9AF029-3C37-43CE-BA5B-E1397AF0117A}" type="pres">
      <dgm:prSet presAssocID="{E02E4227-DB31-41AD-B992-76EF07E9511B}" presName="compChildNode" presStyleCnt="0"/>
      <dgm:spPr>
        <a:ln>
          <a:noFill/>
        </a:ln>
        <a:effectLst>
          <a:outerShdw blurRad="149987" dist="250190" dir="8460000" algn="ctr">
            <a:srgbClr val="000000">
              <a:alpha val="28000"/>
            </a:srgbClr>
          </a:outerShdw>
        </a:effectLst>
      </dgm:spPr>
      <dgm:t>
        <a:bodyPr/>
        <a:lstStyle/>
        <a:p>
          <a:endParaRPr lang="zh-CN" altLang="en-US"/>
        </a:p>
      </dgm:t>
    </dgm:pt>
    <dgm:pt modelId="{DA3C9F77-2DF4-4738-8B44-3EBAF0F68A9B}" type="pres">
      <dgm:prSet presAssocID="{E02E4227-DB31-41AD-B992-76EF07E9511B}" presName="theInnerList" presStyleCnt="0"/>
      <dgm:spPr>
        <a:ln>
          <a:noFill/>
        </a:ln>
        <a:effectLst>
          <a:outerShdw blurRad="149987" dist="250190" dir="8460000" algn="ctr">
            <a:srgbClr val="000000">
              <a:alpha val="28000"/>
            </a:srgbClr>
          </a:outerShdw>
        </a:effectLst>
      </dgm:spPr>
      <dgm:t>
        <a:bodyPr/>
        <a:lstStyle/>
        <a:p>
          <a:endParaRPr lang="zh-CN" altLang="en-US"/>
        </a:p>
      </dgm:t>
    </dgm:pt>
    <dgm:pt modelId="{BE8A71D0-5905-4EA8-868A-D3DDB8B77C32}" type="pres">
      <dgm:prSet presAssocID="{6BC64D8F-02D3-4D49-A198-AE4C918E365F}" presName="childNode" presStyleLbl="node1" presStyleIdx="3" presStyleCnt="5">
        <dgm:presLayoutVars>
          <dgm:bulletEnabled val="1"/>
        </dgm:presLayoutVars>
      </dgm:prSet>
      <dgm:spPr>
        <a:prstGeom prst="homePlate">
          <a:avLst/>
        </a:prstGeom>
      </dgm:spPr>
      <dgm:t>
        <a:bodyPr/>
        <a:lstStyle/>
        <a:p>
          <a:endParaRPr lang="zh-CN" altLang="en-US"/>
        </a:p>
      </dgm:t>
    </dgm:pt>
    <dgm:pt modelId="{8CCAD90E-1528-4C00-ACDE-626A5E61B077}" type="pres">
      <dgm:prSet presAssocID="{6BC64D8F-02D3-4D49-A198-AE4C918E365F}" presName="aSpace2" presStyleCnt="0"/>
      <dgm:spPr>
        <a:ln>
          <a:noFill/>
        </a:ln>
        <a:effectLst>
          <a:outerShdw blurRad="149987" dist="250190" dir="8460000" algn="ctr">
            <a:srgbClr val="000000">
              <a:alpha val="28000"/>
            </a:srgbClr>
          </a:outerShdw>
        </a:effectLst>
      </dgm:spPr>
      <dgm:t>
        <a:bodyPr/>
        <a:lstStyle/>
        <a:p>
          <a:endParaRPr lang="zh-CN" altLang="en-US"/>
        </a:p>
      </dgm:t>
    </dgm:pt>
    <dgm:pt modelId="{BA495330-85CA-4AC2-A387-EC8EBB698DC3}" type="pres">
      <dgm:prSet presAssocID="{4C31401A-B098-47F2-BEB7-40250AE0BAC4}" presName="childNode" presStyleLbl="node1" presStyleIdx="4" presStyleCnt="5">
        <dgm:presLayoutVars>
          <dgm:bulletEnabled val="1"/>
        </dgm:presLayoutVars>
      </dgm:prSet>
      <dgm:spPr>
        <a:prstGeom prst="homePlate">
          <a:avLst/>
        </a:prstGeom>
      </dgm:spPr>
      <dgm:t>
        <a:bodyPr/>
        <a:lstStyle/>
        <a:p>
          <a:endParaRPr lang="zh-CN" altLang="en-US"/>
        </a:p>
      </dgm:t>
    </dgm:pt>
  </dgm:ptLst>
  <dgm:cxnLst>
    <dgm:cxn modelId="{02D2A05D-7F0F-46E9-8825-F38B5C851D73}" type="presOf" srcId="{B6EA0D6B-6A10-446F-826B-A95BD6ED5445}" destId="{2F68E47A-F48E-4B1D-AEF7-30F5ED61BDEF}" srcOrd="0" destOrd="0" presId="urn:microsoft.com/office/officeart/2005/8/layout/lProcess2"/>
    <dgm:cxn modelId="{9A9ED4CA-BC7C-4F4A-A094-4FBF56FCE836}" srcId="{E02E4227-DB31-41AD-B992-76EF07E9511B}" destId="{6BC64D8F-02D3-4D49-A198-AE4C918E365F}" srcOrd="0" destOrd="0" parTransId="{5E2258FA-7C3A-4080-BA5A-FD592719363F}" sibTransId="{BC3B5536-078C-4046-B290-351EE15DEC1A}"/>
    <dgm:cxn modelId="{C8800DF4-CB01-45FB-A9AE-BFAB11BB0C62}" type="presOf" srcId="{456102E9-6872-49C0-94CC-667BBED971E6}" destId="{72ECBB1C-6898-45FE-879B-5862E2784D67}" srcOrd="0" destOrd="0" presId="urn:microsoft.com/office/officeart/2005/8/layout/lProcess2"/>
    <dgm:cxn modelId="{AEED2CCB-42D4-441D-90C8-11832AB81836}" srcId="{4F570279-9C8F-4BBA-A77A-5954046095C2}" destId="{456102E9-6872-49C0-94CC-667BBED971E6}" srcOrd="2" destOrd="0" parTransId="{35C09DA9-3940-4B58-ABE1-F2277C7FB18D}" sibTransId="{41281FBE-8E0F-476F-ACBF-FAF2D66A5C42}"/>
    <dgm:cxn modelId="{7FAB1831-80CE-4340-B2AA-8539F2757C3A}" type="presOf" srcId="{E02E4227-DB31-41AD-B992-76EF07E9511B}" destId="{232AAD3A-6FDA-443C-86F0-ED6D13EBB293}" srcOrd="0" destOrd="0" presId="urn:microsoft.com/office/officeart/2005/8/layout/lProcess2"/>
    <dgm:cxn modelId="{39B92957-7D1F-40EA-8E8A-62D1D9484612}" type="presOf" srcId="{6547E9AA-7CC3-4249-B31D-8842F9B91252}" destId="{7D664739-41B9-403C-B7C7-BFCE97883ACF}" srcOrd="0" destOrd="0" presId="urn:microsoft.com/office/officeart/2005/8/layout/lProcess2"/>
    <dgm:cxn modelId="{42925C61-4761-47AA-A514-276947D8EB86}" type="presOf" srcId="{4C31401A-B098-47F2-BEB7-40250AE0BAC4}" destId="{BA495330-85CA-4AC2-A387-EC8EBB698DC3}" srcOrd="0" destOrd="0" presId="urn:microsoft.com/office/officeart/2005/8/layout/lProcess2"/>
    <dgm:cxn modelId="{1D2A0180-474A-408A-992C-1DF68CD6B30E}" type="presOf" srcId="{6BC64D8F-02D3-4D49-A198-AE4C918E365F}" destId="{BE8A71D0-5905-4EA8-868A-D3DDB8B77C32}" srcOrd="0" destOrd="0" presId="urn:microsoft.com/office/officeart/2005/8/layout/lProcess2"/>
    <dgm:cxn modelId="{5C1CB8B7-B40F-4EE8-9806-DC4A3B4E9AD0}" type="presOf" srcId="{E02E4227-DB31-41AD-B992-76EF07E9511B}" destId="{79B67DE2-0B15-4416-BC70-8D02214B7CD3}" srcOrd="1" destOrd="0" presId="urn:microsoft.com/office/officeart/2005/8/layout/lProcess2"/>
    <dgm:cxn modelId="{2A89FEA0-257E-45F9-B5E8-FD47D777E54C}" srcId="{4F570279-9C8F-4BBA-A77A-5954046095C2}" destId="{A82F8AC1-FE58-4C6C-9AAD-C0ABF3F5F7AD}" srcOrd="1" destOrd="0" parTransId="{0C22C46C-C399-4F7D-8941-F231DF6838A2}" sibTransId="{246431EF-4C4A-4A88-A613-751B1B60FE53}"/>
    <dgm:cxn modelId="{5E809DF2-5447-4A0B-BDBF-4B5542490965}" srcId="{6547E9AA-7CC3-4249-B31D-8842F9B91252}" destId="{4F570279-9C8F-4BBA-A77A-5954046095C2}" srcOrd="0" destOrd="0" parTransId="{43A68D4A-1631-44D2-A1C9-1DE4055AE0DB}" sibTransId="{B26840C8-5B8A-4C85-B072-9CCF17C58204}"/>
    <dgm:cxn modelId="{DB5EC23F-62F2-4690-B254-630DDDFA2665}" type="presOf" srcId="{4F570279-9C8F-4BBA-A77A-5954046095C2}" destId="{81A673F0-F2ED-4AF3-B9DB-00A6A987FB6C}" srcOrd="0" destOrd="0" presId="urn:microsoft.com/office/officeart/2005/8/layout/lProcess2"/>
    <dgm:cxn modelId="{403DF8D2-1966-4A13-A4D3-6285FC578241}" type="presOf" srcId="{4F570279-9C8F-4BBA-A77A-5954046095C2}" destId="{A3DB90AF-6C24-4A33-A53F-9B3882ACEF44}" srcOrd="1" destOrd="0" presId="urn:microsoft.com/office/officeart/2005/8/layout/lProcess2"/>
    <dgm:cxn modelId="{C4608C61-147D-402F-A6E4-48D85B3B6A2A}" srcId="{E02E4227-DB31-41AD-B992-76EF07E9511B}" destId="{4C31401A-B098-47F2-BEB7-40250AE0BAC4}" srcOrd="1" destOrd="0" parTransId="{2E648088-F9D5-4612-8251-171B03BBD483}" sibTransId="{F874CCDE-D91A-47D6-876D-D6F315403E8C}"/>
    <dgm:cxn modelId="{AE48E5A2-8EB8-4344-9A2E-1CF6C179C101}" srcId="{4F570279-9C8F-4BBA-A77A-5954046095C2}" destId="{B6EA0D6B-6A10-446F-826B-A95BD6ED5445}" srcOrd="0" destOrd="0" parTransId="{69A5F6F4-A6B1-4484-BDC9-E67C71B2A009}" sibTransId="{FDF5B9E3-FBB7-4B0F-94ED-8B7EFAE61AA0}"/>
    <dgm:cxn modelId="{D8D61F70-8A84-44AB-868C-DF96B9B82139}" srcId="{6547E9AA-7CC3-4249-B31D-8842F9B91252}" destId="{E02E4227-DB31-41AD-B992-76EF07E9511B}" srcOrd="1" destOrd="0" parTransId="{26B4B952-2058-41FB-8381-3A997C4C9EA0}" sibTransId="{029D969C-4D03-4BEE-9519-4F1F377E124A}"/>
    <dgm:cxn modelId="{8D5536BD-CF5B-45A7-998E-BF36E0F526E2}" type="presOf" srcId="{A82F8AC1-FE58-4C6C-9AAD-C0ABF3F5F7AD}" destId="{3A72C634-1145-47B1-9116-E2C6887C9847}" srcOrd="0" destOrd="0" presId="urn:microsoft.com/office/officeart/2005/8/layout/lProcess2"/>
    <dgm:cxn modelId="{41AD10BD-D7F9-438E-AF9D-5F8EA116A12C}" type="presParOf" srcId="{7D664739-41B9-403C-B7C7-BFCE97883ACF}" destId="{1B4D6FB8-87B9-4A10-894C-0AADCAD201F2}" srcOrd="0" destOrd="0" presId="urn:microsoft.com/office/officeart/2005/8/layout/lProcess2"/>
    <dgm:cxn modelId="{9B7DAE1E-5BCE-43E4-ABF5-4613ED2D78D3}" type="presParOf" srcId="{1B4D6FB8-87B9-4A10-894C-0AADCAD201F2}" destId="{81A673F0-F2ED-4AF3-B9DB-00A6A987FB6C}" srcOrd="0" destOrd="0" presId="urn:microsoft.com/office/officeart/2005/8/layout/lProcess2"/>
    <dgm:cxn modelId="{FE4B8B62-5F58-4852-8A04-F84CAE2DE946}" type="presParOf" srcId="{1B4D6FB8-87B9-4A10-894C-0AADCAD201F2}" destId="{A3DB90AF-6C24-4A33-A53F-9B3882ACEF44}" srcOrd="1" destOrd="0" presId="urn:microsoft.com/office/officeart/2005/8/layout/lProcess2"/>
    <dgm:cxn modelId="{3E8625A1-E8D6-4171-BE1C-FCD7B23BE8BC}" type="presParOf" srcId="{1B4D6FB8-87B9-4A10-894C-0AADCAD201F2}" destId="{7D86C1D2-46B0-4C5B-89E8-B3F36A4B280D}" srcOrd="2" destOrd="0" presId="urn:microsoft.com/office/officeart/2005/8/layout/lProcess2"/>
    <dgm:cxn modelId="{938467B1-EF21-426B-AF6F-FEBCD65198B4}" type="presParOf" srcId="{7D86C1D2-46B0-4C5B-89E8-B3F36A4B280D}" destId="{0621A7ED-655A-48A5-AD40-5CB5FDCF011A}" srcOrd="0" destOrd="0" presId="urn:microsoft.com/office/officeart/2005/8/layout/lProcess2"/>
    <dgm:cxn modelId="{7FE4D351-B364-4001-BF2B-9812AAE6FCA4}" type="presParOf" srcId="{0621A7ED-655A-48A5-AD40-5CB5FDCF011A}" destId="{2F68E47A-F48E-4B1D-AEF7-30F5ED61BDEF}" srcOrd="0" destOrd="0" presId="urn:microsoft.com/office/officeart/2005/8/layout/lProcess2"/>
    <dgm:cxn modelId="{81DB9CB7-B4CC-4C31-BC03-5E6104203E32}" type="presParOf" srcId="{0621A7ED-655A-48A5-AD40-5CB5FDCF011A}" destId="{1F0ACCE4-4BDB-438F-BFF0-47A5E7FAF715}" srcOrd="1" destOrd="0" presId="urn:microsoft.com/office/officeart/2005/8/layout/lProcess2"/>
    <dgm:cxn modelId="{D5720187-D473-48A4-8846-82C00B620B27}" type="presParOf" srcId="{0621A7ED-655A-48A5-AD40-5CB5FDCF011A}" destId="{3A72C634-1145-47B1-9116-E2C6887C9847}" srcOrd="2" destOrd="0" presId="urn:microsoft.com/office/officeart/2005/8/layout/lProcess2"/>
    <dgm:cxn modelId="{6E740638-70BB-413D-9940-A47B64E10466}" type="presParOf" srcId="{0621A7ED-655A-48A5-AD40-5CB5FDCF011A}" destId="{67E28D39-87CF-45C6-965A-DD3837C46796}" srcOrd="3" destOrd="0" presId="urn:microsoft.com/office/officeart/2005/8/layout/lProcess2"/>
    <dgm:cxn modelId="{133E1945-287E-413D-BE74-AE97E781BBED}" type="presParOf" srcId="{0621A7ED-655A-48A5-AD40-5CB5FDCF011A}" destId="{72ECBB1C-6898-45FE-879B-5862E2784D67}" srcOrd="4" destOrd="0" presId="urn:microsoft.com/office/officeart/2005/8/layout/lProcess2"/>
    <dgm:cxn modelId="{77F23E1A-9D45-4BC3-8EF5-788DC102AB9D}" type="presParOf" srcId="{7D664739-41B9-403C-B7C7-BFCE97883ACF}" destId="{7B8F150E-8049-4F85-ACE5-B0B225E98167}" srcOrd="1" destOrd="0" presId="urn:microsoft.com/office/officeart/2005/8/layout/lProcess2"/>
    <dgm:cxn modelId="{96395EF7-0C0C-4EA9-9F33-55C0F4E98386}" type="presParOf" srcId="{7D664739-41B9-403C-B7C7-BFCE97883ACF}" destId="{BBC51730-4FDF-4ACB-9CC0-D57DF4E83781}" srcOrd="2" destOrd="0" presId="urn:microsoft.com/office/officeart/2005/8/layout/lProcess2"/>
    <dgm:cxn modelId="{B7A3B395-8D08-4793-9BA2-42D2C8CA54B0}" type="presParOf" srcId="{BBC51730-4FDF-4ACB-9CC0-D57DF4E83781}" destId="{232AAD3A-6FDA-443C-86F0-ED6D13EBB293}" srcOrd="0" destOrd="0" presId="urn:microsoft.com/office/officeart/2005/8/layout/lProcess2"/>
    <dgm:cxn modelId="{C2F2A286-F8A2-49B2-8195-3A5BD59573BE}" type="presParOf" srcId="{BBC51730-4FDF-4ACB-9CC0-D57DF4E83781}" destId="{79B67DE2-0B15-4416-BC70-8D02214B7CD3}" srcOrd="1" destOrd="0" presId="urn:microsoft.com/office/officeart/2005/8/layout/lProcess2"/>
    <dgm:cxn modelId="{E5346322-6733-4B79-8593-0410A284B805}" type="presParOf" srcId="{BBC51730-4FDF-4ACB-9CC0-D57DF4E83781}" destId="{7C9AF029-3C37-43CE-BA5B-E1397AF0117A}" srcOrd="2" destOrd="0" presId="urn:microsoft.com/office/officeart/2005/8/layout/lProcess2"/>
    <dgm:cxn modelId="{D96E22BD-A5D3-4C92-B34B-6BEF75A010DB}" type="presParOf" srcId="{7C9AF029-3C37-43CE-BA5B-E1397AF0117A}" destId="{DA3C9F77-2DF4-4738-8B44-3EBAF0F68A9B}" srcOrd="0" destOrd="0" presId="urn:microsoft.com/office/officeart/2005/8/layout/lProcess2"/>
    <dgm:cxn modelId="{815B06F6-3A5E-4177-BEF6-43BA88D1C925}" type="presParOf" srcId="{DA3C9F77-2DF4-4738-8B44-3EBAF0F68A9B}" destId="{BE8A71D0-5905-4EA8-868A-D3DDB8B77C32}" srcOrd="0" destOrd="0" presId="urn:microsoft.com/office/officeart/2005/8/layout/lProcess2"/>
    <dgm:cxn modelId="{43FC28C2-A048-475F-AEA9-9C9BE72827BA}" type="presParOf" srcId="{DA3C9F77-2DF4-4738-8B44-3EBAF0F68A9B}" destId="{8CCAD90E-1528-4C00-ACDE-626A5E61B077}" srcOrd="1" destOrd="0" presId="urn:microsoft.com/office/officeart/2005/8/layout/lProcess2"/>
    <dgm:cxn modelId="{2EE3004E-1001-4F9E-8D93-4871560F3540}" type="presParOf" srcId="{DA3C9F77-2DF4-4738-8B44-3EBAF0F68A9B}" destId="{BA495330-85CA-4AC2-A387-EC8EBB698DC3}"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8AB9C8-748A-4C2F-9CCA-8FCF8D6B4AB2}" type="doc">
      <dgm:prSet loTypeId="urn:microsoft.com/office/officeart/2005/8/layout/lProcess2"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zh-CN" altLang="en-US"/>
        </a:p>
      </dgm:t>
    </dgm:pt>
    <dgm:pt modelId="{56170A23-0995-4C74-99C8-D51C8B1A3B56}">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en-US" dirty="0" smtClean="0"/>
            <a:t>1</a:t>
          </a:r>
          <a:r>
            <a:rPr lang="zh-CN" dirty="0" smtClean="0"/>
            <a:t>、集体计件制适用范围</a:t>
          </a:r>
          <a:endParaRPr lang="zh-CN" altLang="en-US" dirty="0"/>
        </a:p>
      </dgm:t>
    </dgm:pt>
    <dgm:pt modelId="{E20A26F2-AE03-480B-9143-CE2461632294}" type="parTrans" cxnId="{90A7F657-17AB-412C-87E1-3A65593F8613}">
      <dgm:prSet/>
      <dgm:spPr/>
      <dgm:t>
        <a:bodyPr/>
        <a:lstStyle/>
        <a:p>
          <a:pPr algn="l"/>
          <a:endParaRPr lang="zh-CN" altLang="en-US"/>
        </a:p>
      </dgm:t>
    </dgm:pt>
    <dgm:pt modelId="{A65E7E14-0710-4DC3-884A-A9DEFB402C93}" type="sibTrans" cxnId="{90A7F657-17AB-412C-87E1-3A65593F8613}">
      <dgm:prSet/>
      <dgm:spPr/>
      <dgm:t>
        <a:bodyPr/>
        <a:lstStyle/>
        <a:p>
          <a:pPr algn="l"/>
          <a:endParaRPr lang="zh-CN" altLang="en-US"/>
        </a:p>
      </dgm:t>
    </dgm:pt>
    <dgm:pt modelId="{6E4D0077-0D43-40E3-AD58-5B490294319F}">
      <dgm:prSet phldrT="[文本]" custT="1"/>
      <dgm:spPr>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marL="180000" algn="l">
            <a:lnSpc>
              <a:spcPct val="110000"/>
            </a:lnSpc>
            <a:spcAft>
              <a:spcPts val="0"/>
            </a:spcAft>
          </a:pPr>
          <a:r>
            <a:rPr lang="zh-CN" altLang="en-US" sz="1600" b="1" dirty="0" smtClean="0">
              <a:solidFill>
                <a:srgbClr val="002A00"/>
              </a:solidFill>
            </a:rPr>
            <a:t>班组内没有严格的分工</a:t>
          </a:r>
          <a:endParaRPr lang="zh-CN" altLang="en-US" sz="1600" b="1" dirty="0">
            <a:solidFill>
              <a:srgbClr val="002A00"/>
            </a:solidFill>
          </a:endParaRPr>
        </a:p>
      </dgm:t>
    </dgm:pt>
    <dgm:pt modelId="{64ACE882-086E-4938-9258-C422E606484F}" type="parTrans" cxnId="{98EA54AA-7436-4CD3-8246-5B15F2051C01}">
      <dgm:prSet/>
      <dgm:spPr/>
      <dgm:t>
        <a:bodyPr/>
        <a:lstStyle/>
        <a:p>
          <a:pPr algn="l"/>
          <a:endParaRPr lang="zh-CN" altLang="en-US"/>
        </a:p>
      </dgm:t>
    </dgm:pt>
    <dgm:pt modelId="{17A21125-998C-40BD-98C4-E7C4EA76EEC4}" type="sibTrans" cxnId="{98EA54AA-7436-4CD3-8246-5B15F2051C01}">
      <dgm:prSet/>
      <dgm:spPr/>
      <dgm:t>
        <a:bodyPr/>
        <a:lstStyle/>
        <a:p>
          <a:pPr algn="l"/>
          <a:endParaRPr lang="zh-CN" altLang="en-US"/>
        </a:p>
      </dgm:t>
    </dgm:pt>
    <dgm:pt modelId="{185209DA-A187-417A-9481-AE1FAB11E94E}">
      <dgm:prSet phldrT="[文本]" custT="1"/>
      <dgm:spPr>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marL="180000" algn="l">
            <a:lnSpc>
              <a:spcPct val="110000"/>
            </a:lnSpc>
            <a:spcAft>
              <a:spcPts val="0"/>
            </a:spcAft>
          </a:pPr>
          <a:r>
            <a:rPr lang="zh-CN" altLang="en-US" sz="1600" b="1" dirty="0" smtClean="0">
              <a:solidFill>
                <a:srgbClr val="002A00"/>
              </a:solidFill>
            </a:rPr>
            <a:t>不能规定和计算个人产量</a:t>
          </a:r>
          <a:endParaRPr lang="zh-CN" altLang="en-US" sz="1600" b="1" dirty="0">
            <a:solidFill>
              <a:srgbClr val="002A00"/>
            </a:solidFill>
          </a:endParaRPr>
        </a:p>
      </dgm:t>
    </dgm:pt>
    <dgm:pt modelId="{C2020D68-36E1-4423-8D49-D47126D216E1}" type="parTrans" cxnId="{9819E2F4-FA47-40B0-9724-3C91BBE94D5E}">
      <dgm:prSet/>
      <dgm:spPr/>
      <dgm:t>
        <a:bodyPr/>
        <a:lstStyle/>
        <a:p>
          <a:pPr algn="l"/>
          <a:endParaRPr lang="zh-CN" altLang="en-US"/>
        </a:p>
      </dgm:t>
    </dgm:pt>
    <dgm:pt modelId="{6E804FCA-7DC8-47FA-9648-A177CBB1555F}" type="sibTrans" cxnId="{9819E2F4-FA47-40B0-9724-3C91BBE94D5E}">
      <dgm:prSet/>
      <dgm:spPr/>
      <dgm:t>
        <a:bodyPr/>
        <a:lstStyle/>
        <a:p>
          <a:pPr algn="l"/>
          <a:endParaRPr lang="zh-CN" altLang="en-US"/>
        </a:p>
      </dgm:t>
    </dgm:pt>
    <dgm:pt modelId="{5CD25500-68E2-4C1C-BF9D-7E3405CC8C61}">
      <dgm:prSet phldrT="[文本]"/>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en-US" dirty="0" smtClean="0"/>
            <a:t>2</a:t>
          </a:r>
          <a:r>
            <a:rPr lang="zh-CN" dirty="0" smtClean="0"/>
            <a:t>、集体计件工资的分配</a:t>
          </a:r>
          <a:endParaRPr lang="zh-CN" altLang="en-US" dirty="0"/>
        </a:p>
      </dgm:t>
    </dgm:pt>
    <dgm:pt modelId="{E6A3E9B7-47E0-48A0-BCF4-8A0256D63905}" type="parTrans" cxnId="{CDD87272-E5D1-41AC-AE94-B574F34D9289}">
      <dgm:prSet/>
      <dgm:spPr/>
      <dgm:t>
        <a:bodyPr/>
        <a:lstStyle/>
        <a:p>
          <a:pPr algn="l"/>
          <a:endParaRPr lang="zh-CN" altLang="en-US"/>
        </a:p>
      </dgm:t>
    </dgm:pt>
    <dgm:pt modelId="{476CFE92-41A5-4E2D-80A0-3A97DF63951E}" type="sibTrans" cxnId="{CDD87272-E5D1-41AC-AE94-B574F34D9289}">
      <dgm:prSet/>
      <dgm:spPr/>
      <dgm:t>
        <a:bodyPr/>
        <a:lstStyle/>
        <a:p>
          <a:pPr algn="l"/>
          <a:endParaRPr lang="zh-CN" altLang="en-US"/>
        </a:p>
      </dgm:t>
    </dgm:pt>
    <dgm:pt modelId="{19BD8C27-25D7-45FE-BCD2-541170E51808}">
      <dgm:prSet phldrT="[文本]" custT="1"/>
      <dgm:spPr>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marL="180000" algn="l">
            <a:lnSpc>
              <a:spcPct val="110000"/>
            </a:lnSpc>
            <a:spcAft>
              <a:spcPts val="0"/>
            </a:spcAft>
          </a:pPr>
          <a:r>
            <a:rPr lang="zh-CN" altLang="en-US" sz="1600" b="1" dirty="0" smtClean="0">
              <a:solidFill>
                <a:srgbClr val="002A00"/>
              </a:solidFill>
            </a:rPr>
            <a:t>按照本人标准工资分配</a:t>
          </a:r>
          <a:endParaRPr lang="zh-CN" altLang="en-US" sz="1600" b="1" dirty="0">
            <a:solidFill>
              <a:srgbClr val="002A00"/>
            </a:solidFill>
          </a:endParaRPr>
        </a:p>
      </dgm:t>
    </dgm:pt>
    <dgm:pt modelId="{F3C2F8BB-C4FC-4CD7-A47D-0E2AD3C6F6E9}" type="parTrans" cxnId="{3A024F2C-A68F-4176-BC7D-7D5FD42F3694}">
      <dgm:prSet/>
      <dgm:spPr/>
      <dgm:t>
        <a:bodyPr/>
        <a:lstStyle/>
        <a:p>
          <a:pPr algn="l"/>
          <a:endParaRPr lang="zh-CN" altLang="en-US"/>
        </a:p>
      </dgm:t>
    </dgm:pt>
    <dgm:pt modelId="{50CE8C96-AA75-417D-A449-BF5C89ECDD0C}" type="sibTrans" cxnId="{3A024F2C-A68F-4176-BC7D-7D5FD42F3694}">
      <dgm:prSet/>
      <dgm:spPr/>
      <dgm:t>
        <a:bodyPr/>
        <a:lstStyle/>
        <a:p>
          <a:pPr algn="l"/>
          <a:endParaRPr lang="zh-CN" altLang="en-US"/>
        </a:p>
      </dgm:t>
    </dgm:pt>
    <dgm:pt modelId="{CC62E01C-4EE1-413E-BE09-EA1217B354D2}">
      <dgm:prSet phldrT="[文本]" custT="1"/>
      <dgm:spPr>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marL="180000" algn="l">
            <a:lnSpc>
              <a:spcPct val="110000"/>
            </a:lnSpc>
            <a:spcAft>
              <a:spcPts val="0"/>
            </a:spcAft>
          </a:pPr>
          <a:r>
            <a:rPr lang="zh-CN" altLang="en-US" sz="1600" b="1" dirty="0" smtClean="0">
              <a:solidFill>
                <a:srgbClr val="002A00"/>
              </a:solidFill>
            </a:rPr>
            <a:t>按照实际工作天数平均分配</a:t>
          </a:r>
          <a:endParaRPr lang="zh-CN" altLang="en-US" sz="1600" b="1" dirty="0">
            <a:solidFill>
              <a:srgbClr val="002A00"/>
            </a:solidFill>
          </a:endParaRPr>
        </a:p>
      </dgm:t>
    </dgm:pt>
    <dgm:pt modelId="{9C9BC66F-2B2B-48D1-88B7-04AD3D6287A6}" type="parTrans" cxnId="{51BFF798-36DD-4F87-B106-F188A7270774}">
      <dgm:prSet/>
      <dgm:spPr/>
      <dgm:t>
        <a:bodyPr/>
        <a:lstStyle/>
        <a:p>
          <a:pPr algn="l"/>
          <a:endParaRPr lang="zh-CN" altLang="en-US"/>
        </a:p>
      </dgm:t>
    </dgm:pt>
    <dgm:pt modelId="{D9A20093-4384-4ABF-A684-570B19856CC4}" type="sibTrans" cxnId="{51BFF798-36DD-4F87-B106-F188A7270774}">
      <dgm:prSet/>
      <dgm:spPr/>
      <dgm:t>
        <a:bodyPr/>
        <a:lstStyle/>
        <a:p>
          <a:pPr algn="l"/>
          <a:endParaRPr lang="zh-CN" altLang="en-US"/>
        </a:p>
      </dgm:t>
    </dgm:pt>
    <dgm:pt modelId="{FFBACF1A-596C-4092-9745-0091A93D13E1}">
      <dgm:prSet custT="1"/>
      <dgm:spPr>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marL="180000" algn="l">
            <a:lnSpc>
              <a:spcPct val="110000"/>
            </a:lnSpc>
            <a:spcAft>
              <a:spcPts val="0"/>
            </a:spcAft>
          </a:pPr>
          <a:r>
            <a:rPr lang="zh-CN" altLang="en-US" sz="1600" b="1" smtClean="0">
              <a:solidFill>
                <a:srgbClr val="002A00"/>
              </a:solidFill>
            </a:rPr>
            <a:t>要求班组内每一个成员，都要严格按照规定的进度进行同步工作，按节拍生产</a:t>
          </a:r>
          <a:endParaRPr lang="zh-CN" altLang="en-US" sz="1600" b="1">
            <a:solidFill>
              <a:srgbClr val="002A00"/>
            </a:solidFill>
          </a:endParaRPr>
        </a:p>
      </dgm:t>
    </dgm:pt>
    <dgm:pt modelId="{8863A72A-CBD9-47DE-BE94-64A942D80AB5}" type="parTrans" cxnId="{72B9B608-CBE2-4521-AB68-65272FCDE69D}">
      <dgm:prSet/>
      <dgm:spPr/>
      <dgm:t>
        <a:bodyPr/>
        <a:lstStyle/>
        <a:p>
          <a:pPr algn="l"/>
          <a:endParaRPr lang="zh-CN" altLang="en-US"/>
        </a:p>
      </dgm:t>
    </dgm:pt>
    <dgm:pt modelId="{B7BE6F09-FD1C-4846-BF72-466E5B0B1B0A}" type="sibTrans" cxnId="{72B9B608-CBE2-4521-AB68-65272FCDE69D}">
      <dgm:prSet/>
      <dgm:spPr/>
      <dgm:t>
        <a:bodyPr/>
        <a:lstStyle/>
        <a:p>
          <a:pPr algn="l"/>
          <a:endParaRPr lang="zh-CN" altLang="en-US"/>
        </a:p>
      </dgm:t>
    </dgm:pt>
    <dgm:pt modelId="{78342257-1C74-4F10-B8F9-B3A2EC23B55D}" type="pres">
      <dgm:prSet presAssocID="{898AB9C8-748A-4C2F-9CCA-8FCF8D6B4AB2}" presName="theList" presStyleCnt="0">
        <dgm:presLayoutVars>
          <dgm:dir/>
          <dgm:animLvl val="lvl"/>
          <dgm:resizeHandles val="exact"/>
        </dgm:presLayoutVars>
      </dgm:prSet>
      <dgm:spPr/>
      <dgm:t>
        <a:bodyPr/>
        <a:lstStyle/>
        <a:p>
          <a:endParaRPr lang="zh-CN" altLang="en-US"/>
        </a:p>
      </dgm:t>
    </dgm:pt>
    <dgm:pt modelId="{5BDCD35B-FD97-4AE4-929D-445D2DD27E07}" type="pres">
      <dgm:prSet presAssocID="{56170A23-0995-4C74-99C8-D51C8B1A3B56}"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A22CB774-67E3-4466-AEBB-0954C8D80E81}" type="pres">
      <dgm:prSet presAssocID="{56170A23-0995-4C74-99C8-D51C8B1A3B56}" presName="aNode" presStyleLbl="bgShp" presStyleIdx="0" presStyleCnt="2"/>
      <dgm:spPr/>
      <dgm:t>
        <a:bodyPr/>
        <a:lstStyle/>
        <a:p>
          <a:endParaRPr lang="zh-CN" altLang="en-US"/>
        </a:p>
      </dgm:t>
    </dgm:pt>
    <dgm:pt modelId="{64FE7182-9D8A-48A2-84E4-E6FC5DAE7B4A}" type="pres">
      <dgm:prSet presAssocID="{56170A23-0995-4C74-99C8-D51C8B1A3B56}" presName="textNode" presStyleLbl="bgShp" presStyleIdx="0" presStyleCnt="2"/>
      <dgm:spPr/>
      <dgm:t>
        <a:bodyPr/>
        <a:lstStyle/>
        <a:p>
          <a:endParaRPr lang="zh-CN" altLang="en-US"/>
        </a:p>
      </dgm:t>
    </dgm:pt>
    <dgm:pt modelId="{8EDE52B1-B6B3-4298-AD20-A69314CE77FB}" type="pres">
      <dgm:prSet presAssocID="{56170A23-0995-4C74-99C8-D51C8B1A3B56}" presName="compChild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4FFA7519-1C6F-40A2-881F-636D17A9BE40}" type="pres">
      <dgm:prSet presAssocID="{56170A23-0995-4C74-99C8-D51C8B1A3B56}" presName="theInner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83D8E3E7-6350-4631-A9BA-C78BA091AC99}" type="pres">
      <dgm:prSet presAssocID="{6E4D0077-0D43-40E3-AD58-5B490294319F}" presName="childNode" presStyleLbl="node1" presStyleIdx="0" presStyleCnt="5" custScaleY="2000000" custLinFactNeighborX="-603" custLinFactNeighborY="-41411">
        <dgm:presLayoutVars>
          <dgm:bulletEnabled val="1"/>
        </dgm:presLayoutVars>
      </dgm:prSet>
      <dgm:spPr/>
      <dgm:t>
        <a:bodyPr/>
        <a:lstStyle/>
        <a:p>
          <a:endParaRPr lang="zh-CN" altLang="en-US"/>
        </a:p>
      </dgm:t>
    </dgm:pt>
    <dgm:pt modelId="{F69BD782-F752-4D61-9204-7ED83DE28FFB}" type="pres">
      <dgm:prSet presAssocID="{6E4D0077-0D43-40E3-AD58-5B490294319F}" presName="aSpace2"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5B8C7FEC-BDEC-4C6F-B7C7-66F8F55E6F6D}" type="pres">
      <dgm:prSet presAssocID="{185209DA-A187-417A-9481-AE1FAB11E94E}" presName="childNode" presStyleLbl="node1" presStyleIdx="1" presStyleCnt="5" custScaleY="2000000" custLinFactNeighborX="-603" custLinFactNeighborY="-41411">
        <dgm:presLayoutVars>
          <dgm:bulletEnabled val="1"/>
        </dgm:presLayoutVars>
      </dgm:prSet>
      <dgm:spPr/>
      <dgm:t>
        <a:bodyPr/>
        <a:lstStyle/>
        <a:p>
          <a:endParaRPr lang="zh-CN" altLang="en-US"/>
        </a:p>
      </dgm:t>
    </dgm:pt>
    <dgm:pt modelId="{87494A83-8419-447F-986A-320C4CC12119}" type="pres">
      <dgm:prSet presAssocID="{185209DA-A187-417A-9481-AE1FAB11E94E}" presName="aSpace2"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2D0ED995-6E7A-4402-A936-EFF8303F8FDB}" type="pres">
      <dgm:prSet presAssocID="{FFBACF1A-596C-4092-9745-0091A93D13E1}" presName="childNode" presStyleLbl="node1" presStyleIdx="2" presStyleCnt="5" custScaleY="2000000" custLinFactNeighborX="-603" custLinFactNeighborY="-41411">
        <dgm:presLayoutVars>
          <dgm:bulletEnabled val="1"/>
        </dgm:presLayoutVars>
      </dgm:prSet>
      <dgm:spPr/>
      <dgm:t>
        <a:bodyPr/>
        <a:lstStyle/>
        <a:p>
          <a:endParaRPr lang="zh-CN" altLang="en-US"/>
        </a:p>
      </dgm:t>
    </dgm:pt>
    <dgm:pt modelId="{BF7C5852-8F6E-4BFB-B2C0-CC8A3F01EA3B}" type="pres">
      <dgm:prSet presAssocID="{56170A23-0995-4C74-99C8-D51C8B1A3B56}"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BF253E3A-E539-4A7F-83DA-AE4A2F24F989}" type="pres">
      <dgm:prSet presAssocID="{5CD25500-68E2-4C1C-BF9D-7E3405CC8C61}"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6890FCC0-A7D8-4744-A3D3-2E464919363E}" type="pres">
      <dgm:prSet presAssocID="{5CD25500-68E2-4C1C-BF9D-7E3405CC8C61}" presName="aNode" presStyleLbl="bgShp" presStyleIdx="1" presStyleCnt="2"/>
      <dgm:spPr/>
      <dgm:t>
        <a:bodyPr/>
        <a:lstStyle/>
        <a:p>
          <a:endParaRPr lang="zh-CN" altLang="en-US"/>
        </a:p>
      </dgm:t>
    </dgm:pt>
    <dgm:pt modelId="{CE87A7E7-9C6E-4B1A-BF8C-D28A8AF0E417}" type="pres">
      <dgm:prSet presAssocID="{5CD25500-68E2-4C1C-BF9D-7E3405CC8C61}" presName="textNode" presStyleLbl="bgShp" presStyleIdx="1" presStyleCnt="2"/>
      <dgm:spPr/>
      <dgm:t>
        <a:bodyPr/>
        <a:lstStyle/>
        <a:p>
          <a:endParaRPr lang="zh-CN" altLang="en-US"/>
        </a:p>
      </dgm:t>
    </dgm:pt>
    <dgm:pt modelId="{C7777FEE-3C9C-4E94-8ED1-001611367A2C}" type="pres">
      <dgm:prSet presAssocID="{5CD25500-68E2-4C1C-BF9D-7E3405CC8C61}" presName="compChild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0A08FB12-648A-4A38-BB60-B3CA52B8E674}" type="pres">
      <dgm:prSet presAssocID="{5CD25500-68E2-4C1C-BF9D-7E3405CC8C61}" presName="theInner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BD2AA22B-3DE9-4199-A8F5-2A74575F15A1}" type="pres">
      <dgm:prSet presAssocID="{19BD8C27-25D7-45FE-BCD2-541170E51808}" presName="childNode" presStyleLbl="node1" presStyleIdx="3" presStyleCnt="5" custScaleY="2000000" custLinFactNeighborX="-603" custLinFactNeighborY="-26982">
        <dgm:presLayoutVars>
          <dgm:bulletEnabled val="1"/>
        </dgm:presLayoutVars>
      </dgm:prSet>
      <dgm:spPr/>
      <dgm:t>
        <a:bodyPr/>
        <a:lstStyle/>
        <a:p>
          <a:endParaRPr lang="zh-CN" altLang="en-US"/>
        </a:p>
      </dgm:t>
    </dgm:pt>
    <dgm:pt modelId="{3BFC3492-67A2-438B-9EB4-CCF670D774FC}" type="pres">
      <dgm:prSet presAssocID="{19BD8C27-25D7-45FE-BCD2-541170E51808}" presName="aSpace2"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4523D210-D627-452F-B057-B5CEB6526725}" type="pres">
      <dgm:prSet presAssocID="{CC62E01C-4EE1-413E-BE09-EA1217B354D2}" presName="childNode" presStyleLbl="node1" presStyleIdx="4" presStyleCnt="5" custScaleY="2000000" custLinFactNeighborX="-603" custLinFactNeighborY="-26982">
        <dgm:presLayoutVars>
          <dgm:bulletEnabled val="1"/>
        </dgm:presLayoutVars>
      </dgm:prSet>
      <dgm:spPr/>
      <dgm:t>
        <a:bodyPr/>
        <a:lstStyle/>
        <a:p>
          <a:endParaRPr lang="zh-CN" altLang="en-US"/>
        </a:p>
      </dgm:t>
    </dgm:pt>
  </dgm:ptLst>
  <dgm:cxnLst>
    <dgm:cxn modelId="{456BE12B-B1CC-4C97-8168-8E2F57804838}" type="presOf" srcId="{FFBACF1A-596C-4092-9745-0091A93D13E1}" destId="{2D0ED995-6E7A-4402-A936-EFF8303F8FDB}" srcOrd="0" destOrd="0" presId="urn:microsoft.com/office/officeart/2005/8/layout/lProcess2"/>
    <dgm:cxn modelId="{E497025F-C787-490A-A135-39D11CA80BA9}" type="presOf" srcId="{5CD25500-68E2-4C1C-BF9D-7E3405CC8C61}" destId="{6890FCC0-A7D8-4744-A3D3-2E464919363E}" srcOrd="0" destOrd="0" presId="urn:microsoft.com/office/officeart/2005/8/layout/lProcess2"/>
    <dgm:cxn modelId="{CDD87272-E5D1-41AC-AE94-B574F34D9289}" srcId="{898AB9C8-748A-4C2F-9CCA-8FCF8D6B4AB2}" destId="{5CD25500-68E2-4C1C-BF9D-7E3405CC8C61}" srcOrd="1" destOrd="0" parTransId="{E6A3E9B7-47E0-48A0-BCF4-8A0256D63905}" sibTransId="{476CFE92-41A5-4E2D-80A0-3A97DF63951E}"/>
    <dgm:cxn modelId="{95F01AAF-D8E5-4706-8822-A19660ACA07C}" type="presOf" srcId="{898AB9C8-748A-4C2F-9CCA-8FCF8D6B4AB2}" destId="{78342257-1C74-4F10-B8F9-B3A2EC23B55D}" srcOrd="0" destOrd="0" presId="urn:microsoft.com/office/officeart/2005/8/layout/lProcess2"/>
    <dgm:cxn modelId="{213F1D95-5444-4D15-A23C-2B80C551B976}" type="presOf" srcId="{56170A23-0995-4C74-99C8-D51C8B1A3B56}" destId="{A22CB774-67E3-4466-AEBB-0954C8D80E81}" srcOrd="0" destOrd="0" presId="urn:microsoft.com/office/officeart/2005/8/layout/lProcess2"/>
    <dgm:cxn modelId="{BC35C769-D8C7-4202-B07C-B9D2C154DC79}" type="presOf" srcId="{19BD8C27-25D7-45FE-BCD2-541170E51808}" destId="{BD2AA22B-3DE9-4199-A8F5-2A74575F15A1}" srcOrd="0" destOrd="0" presId="urn:microsoft.com/office/officeart/2005/8/layout/lProcess2"/>
    <dgm:cxn modelId="{90A7F657-17AB-412C-87E1-3A65593F8613}" srcId="{898AB9C8-748A-4C2F-9CCA-8FCF8D6B4AB2}" destId="{56170A23-0995-4C74-99C8-D51C8B1A3B56}" srcOrd="0" destOrd="0" parTransId="{E20A26F2-AE03-480B-9143-CE2461632294}" sibTransId="{A65E7E14-0710-4DC3-884A-A9DEFB402C93}"/>
    <dgm:cxn modelId="{C2214645-4AEF-4B44-B604-EE4DE299C382}" type="presOf" srcId="{6E4D0077-0D43-40E3-AD58-5B490294319F}" destId="{83D8E3E7-6350-4631-A9BA-C78BA091AC99}" srcOrd="0" destOrd="0" presId="urn:microsoft.com/office/officeart/2005/8/layout/lProcess2"/>
    <dgm:cxn modelId="{10C579D5-8116-4046-A278-BAB8597C5CF6}" type="presOf" srcId="{56170A23-0995-4C74-99C8-D51C8B1A3B56}" destId="{64FE7182-9D8A-48A2-84E4-E6FC5DAE7B4A}" srcOrd="1" destOrd="0" presId="urn:microsoft.com/office/officeart/2005/8/layout/lProcess2"/>
    <dgm:cxn modelId="{02F7E4E2-DF0E-438A-9D55-854B8825B986}" type="presOf" srcId="{CC62E01C-4EE1-413E-BE09-EA1217B354D2}" destId="{4523D210-D627-452F-B057-B5CEB6526725}" srcOrd="0" destOrd="0" presId="urn:microsoft.com/office/officeart/2005/8/layout/lProcess2"/>
    <dgm:cxn modelId="{752D31E9-3FAB-44CA-B453-4ABFAB127DFD}" type="presOf" srcId="{5CD25500-68E2-4C1C-BF9D-7E3405CC8C61}" destId="{CE87A7E7-9C6E-4B1A-BF8C-D28A8AF0E417}" srcOrd="1" destOrd="0" presId="urn:microsoft.com/office/officeart/2005/8/layout/lProcess2"/>
    <dgm:cxn modelId="{51BFF798-36DD-4F87-B106-F188A7270774}" srcId="{5CD25500-68E2-4C1C-BF9D-7E3405CC8C61}" destId="{CC62E01C-4EE1-413E-BE09-EA1217B354D2}" srcOrd="1" destOrd="0" parTransId="{9C9BC66F-2B2B-48D1-88B7-04AD3D6287A6}" sibTransId="{D9A20093-4384-4ABF-A684-570B19856CC4}"/>
    <dgm:cxn modelId="{3A024F2C-A68F-4176-BC7D-7D5FD42F3694}" srcId="{5CD25500-68E2-4C1C-BF9D-7E3405CC8C61}" destId="{19BD8C27-25D7-45FE-BCD2-541170E51808}" srcOrd="0" destOrd="0" parTransId="{F3C2F8BB-C4FC-4CD7-A47D-0E2AD3C6F6E9}" sibTransId="{50CE8C96-AA75-417D-A449-BF5C89ECDD0C}"/>
    <dgm:cxn modelId="{9819E2F4-FA47-40B0-9724-3C91BBE94D5E}" srcId="{56170A23-0995-4C74-99C8-D51C8B1A3B56}" destId="{185209DA-A187-417A-9481-AE1FAB11E94E}" srcOrd="1" destOrd="0" parTransId="{C2020D68-36E1-4423-8D49-D47126D216E1}" sibTransId="{6E804FCA-7DC8-47FA-9648-A177CBB1555F}"/>
    <dgm:cxn modelId="{1949766F-AF31-4DFF-983C-DFE12D6F8E7A}" type="presOf" srcId="{185209DA-A187-417A-9481-AE1FAB11E94E}" destId="{5B8C7FEC-BDEC-4C6F-B7C7-66F8F55E6F6D}" srcOrd="0" destOrd="0" presId="urn:microsoft.com/office/officeart/2005/8/layout/lProcess2"/>
    <dgm:cxn modelId="{98EA54AA-7436-4CD3-8246-5B15F2051C01}" srcId="{56170A23-0995-4C74-99C8-D51C8B1A3B56}" destId="{6E4D0077-0D43-40E3-AD58-5B490294319F}" srcOrd="0" destOrd="0" parTransId="{64ACE882-086E-4938-9258-C422E606484F}" sibTransId="{17A21125-998C-40BD-98C4-E7C4EA76EEC4}"/>
    <dgm:cxn modelId="{72B9B608-CBE2-4521-AB68-65272FCDE69D}" srcId="{56170A23-0995-4C74-99C8-D51C8B1A3B56}" destId="{FFBACF1A-596C-4092-9745-0091A93D13E1}" srcOrd="2" destOrd="0" parTransId="{8863A72A-CBD9-47DE-BE94-64A942D80AB5}" sibTransId="{B7BE6F09-FD1C-4846-BF72-466E5B0B1B0A}"/>
    <dgm:cxn modelId="{490CE51A-37C4-4D92-BA54-697245C27916}" type="presParOf" srcId="{78342257-1C74-4F10-B8F9-B3A2EC23B55D}" destId="{5BDCD35B-FD97-4AE4-929D-445D2DD27E07}" srcOrd="0" destOrd="0" presId="urn:microsoft.com/office/officeart/2005/8/layout/lProcess2"/>
    <dgm:cxn modelId="{EDB2DB89-52F1-4CDC-A9A9-8A1B7AFD9F95}" type="presParOf" srcId="{5BDCD35B-FD97-4AE4-929D-445D2DD27E07}" destId="{A22CB774-67E3-4466-AEBB-0954C8D80E81}" srcOrd="0" destOrd="0" presId="urn:microsoft.com/office/officeart/2005/8/layout/lProcess2"/>
    <dgm:cxn modelId="{84CB1D72-812F-4C6F-A803-5FC6B578C19B}" type="presParOf" srcId="{5BDCD35B-FD97-4AE4-929D-445D2DD27E07}" destId="{64FE7182-9D8A-48A2-84E4-E6FC5DAE7B4A}" srcOrd="1" destOrd="0" presId="urn:microsoft.com/office/officeart/2005/8/layout/lProcess2"/>
    <dgm:cxn modelId="{1D099583-0796-438B-BD01-9E27E6CDB751}" type="presParOf" srcId="{5BDCD35B-FD97-4AE4-929D-445D2DD27E07}" destId="{8EDE52B1-B6B3-4298-AD20-A69314CE77FB}" srcOrd="2" destOrd="0" presId="urn:microsoft.com/office/officeart/2005/8/layout/lProcess2"/>
    <dgm:cxn modelId="{5136BAF6-25E9-4AE9-A4B8-BE83C92836C6}" type="presParOf" srcId="{8EDE52B1-B6B3-4298-AD20-A69314CE77FB}" destId="{4FFA7519-1C6F-40A2-881F-636D17A9BE40}" srcOrd="0" destOrd="0" presId="urn:microsoft.com/office/officeart/2005/8/layout/lProcess2"/>
    <dgm:cxn modelId="{01A5F25C-F7CC-412F-87DB-1E9FA541E205}" type="presParOf" srcId="{4FFA7519-1C6F-40A2-881F-636D17A9BE40}" destId="{83D8E3E7-6350-4631-A9BA-C78BA091AC99}" srcOrd="0" destOrd="0" presId="urn:microsoft.com/office/officeart/2005/8/layout/lProcess2"/>
    <dgm:cxn modelId="{0AC461F4-BF2B-4FB2-853F-74C689220D51}" type="presParOf" srcId="{4FFA7519-1C6F-40A2-881F-636D17A9BE40}" destId="{F69BD782-F752-4D61-9204-7ED83DE28FFB}" srcOrd="1" destOrd="0" presId="urn:microsoft.com/office/officeart/2005/8/layout/lProcess2"/>
    <dgm:cxn modelId="{3B21C701-DB56-4627-BDFD-D5B54EE4B25A}" type="presParOf" srcId="{4FFA7519-1C6F-40A2-881F-636D17A9BE40}" destId="{5B8C7FEC-BDEC-4C6F-B7C7-66F8F55E6F6D}" srcOrd="2" destOrd="0" presId="urn:microsoft.com/office/officeart/2005/8/layout/lProcess2"/>
    <dgm:cxn modelId="{B988EDAF-D01A-4185-9A1A-29EEF2B52AC2}" type="presParOf" srcId="{4FFA7519-1C6F-40A2-881F-636D17A9BE40}" destId="{87494A83-8419-447F-986A-320C4CC12119}" srcOrd="3" destOrd="0" presId="urn:microsoft.com/office/officeart/2005/8/layout/lProcess2"/>
    <dgm:cxn modelId="{02CCDD2D-5A45-4E25-8CBE-66D0D037A10B}" type="presParOf" srcId="{4FFA7519-1C6F-40A2-881F-636D17A9BE40}" destId="{2D0ED995-6E7A-4402-A936-EFF8303F8FDB}" srcOrd="4" destOrd="0" presId="urn:microsoft.com/office/officeart/2005/8/layout/lProcess2"/>
    <dgm:cxn modelId="{A5054E23-DDE8-46CD-94BD-D8527E9F31C0}" type="presParOf" srcId="{78342257-1C74-4F10-B8F9-B3A2EC23B55D}" destId="{BF7C5852-8F6E-4BFB-B2C0-CC8A3F01EA3B}" srcOrd="1" destOrd="0" presId="urn:microsoft.com/office/officeart/2005/8/layout/lProcess2"/>
    <dgm:cxn modelId="{D1407053-8878-4CA0-AD3F-A817C337188E}" type="presParOf" srcId="{78342257-1C74-4F10-B8F9-B3A2EC23B55D}" destId="{BF253E3A-E539-4A7F-83DA-AE4A2F24F989}" srcOrd="2" destOrd="0" presId="urn:microsoft.com/office/officeart/2005/8/layout/lProcess2"/>
    <dgm:cxn modelId="{95A2994A-8EAE-44E0-ABFA-FD1CAD9DA0A1}" type="presParOf" srcId="{BF253E3A-E539-4A7F-83DA-AE4A2F24F989}" destId="{6890FCC0-A7D8-4744-A3D3-2E464919363E}" srcOrd="0" destOrd="0" presId="urn:microsoft.com/office/officeart/2005/8/layout/lProcess2"/>
    <dgm:cxn modelId="{5020FD48-8D23-4B2D-AB28-6FE464AD8FC5}" type="presParOf" srcId="{BF253E3A-E539-4A7F-83DA-AE4A2F24F989}" destId="{CE87A7E7-9C6E-4B1A-BF8C-D28A8AF0E417}" srcOrd="1" destOrd="0" presId="urn:microsoft.com/office/officeart/2005/8/layout/lProcess2"/>
    <dgm:cxn modelId="{4B629D24-2A61-4006-9B2B-3D23A509D077}" type="presParOf" srcId="{BF253E3A-E539-4A7F-83DA-AE4A2F24F989}" destId="{C7777FEE-3C9C-4E94-8ED1-001611367A2C}" srcOrd="2" destOrd="0" presId="urn:microsoft.com/office/officeart/2005/8/layout/lProcess2"/>
    <dgm:cxn modelId="{5AC6CDF4-545F-4E2B-8157-42C1D574EF49}" type="presParOf" srcId="{C7777FEE-3C9C-4E94-8ED1-001611367A2C}" destId="{0A08FB12-648A-4A38-BB60-B3CA52B8E674}" srcOrd="0" destOrd="0" presId="urn:microsoft.com/office/officeart/2005/8/layout/lProcess2"/>
    <dgm:cxn modelId="{B56EC866-36D9-4EE8-8BFD-D461A32A2C2C}" type="presParOf" srcId="{0A08FB12-648A-4A38-BB60-B3CA52B8E674}" destId="{BD2AA22B-3DE9-4199-A8F5-2A74575F15A1}" srcOrd="0" destOrd="0" presId="urn:microsoft.com/office/officeart/2005/8/layout/lProcess2"/>
    <dgm:cxn modelId="{64522062-1451-4864-97DE-72E43CF0669F}" type="presParOf" srcId="{0A08FB12-648A-4A38-BB60-B3CA52B8E674}" destId="{3BFC3492-67A2-438B-9EB4-CCF670D774FC}" srcOrd="1" destOrd="0" presId="urn:microsoft.com/office/officeart/2005/8/layout/lProcess2"/>
    <dgm:cxn modelId="{6341B139-DDAE-421B-A6A2-02912DF7F185}" type="presParOf" srcId="{0A08FB12-648A-4A38-BB60-B3CA52B8E674}" destId="{4523D210-D627-452F-B057-B5CEB6526725}"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4BF944-3DD3-432D-ABB0-82C1796978FB}" type="doc">
      <dgm:prSet loTypeId="urn:microsoft.com/office/officeart/2005/8/layout/hierarchy4" loCatId="list" qsTypeId="urn:microsoft.com/office/officeart/2005/8/quickstyle/3d3" qsCatId="3D" csTypeId="urn:microsoft.com/office/officeart/2005/8/colors/colorful3" csCatId="colorful" phldr="1"/>
      <dgm:spPr/>
      <dgm:t>
        <a:bodyPr/>
        <a:lstStyle/>
        <a:p>
          <a:endParaRPr lang="zh-CN" altLang="en-US"/>
        </a:p>
      </dgm:t>
    </dgm:pt>
    <dgm:pt modelId="{FB38B6F8-FA89-4D88-80C7-CB1F54511C15}">
      <dgm:prSet/>
      <dgm:spPr/>
      <dgm:t>
        <a:bodyPr/>
        <a:lstStyle/>
        <a:p>
          <a:r>
            <a:rPr lang="zh-CN" b="1" dirty="0" smtClean="0">
              <a:solidFill>
                <a:srgbClr val="002A00"/>
              </a:solidFill>
            </a:rPr>
            <a:t>工资工福费</a:t>
          </a:r>
          <a:endParaRPr lang="zh-CN" altLang="en-US" b="1" dirty="0">
            <a:solidFill>
              <a:srgbClr val="002A00"/>
            </a:solidFill>
          </a:endParaRPr>
        </a:p>
      </dgm:t>
    </dgm:pt>
    <dgm:pt modelId="{2DD975F0-5435-4175-BAD5-24C0349B62F7}" type="parTrans" cxnId="{B0FA2664-6250-4284-9FA2-E97723B134F3}">
      <dgm:prSet/>
      <dgm:spPr/>
      <dgm:t>
        <a:bodyPr/>
        <a:lstStyle/>
        <a:p>
          <a:endParaRPr lang="zh-CN" altLang="en-US">
            <a:solidFill>
              <a:schemeClr val="bg1"/>
            </a:solidFill>
          </a:endParaRPr>
        </a:p>
      </dgm:t>
    </dgm:pt>
    <dgm:pt modelId="{8CC0CAE0-E684-48CF-8EB5-E20DD04A112D}" type="sibTrans" cxnId="{B0FA2664-6250-4284-9FA2-E97723B134F3}">
      <dgm:prSet/>
      <dgm:spPr/>
      <dgm:t>
        <a:bodyPr/>
        <a:lstStyle/>
        <a:p>
          <a:endParaRPr lang="zh-CN" altLang="en-US">
            <a:solidFill>
              <a:schemeClr val="bg1"/>
            </a:solidFill>
          </a:endParaRPr>
        </a:p>
      </dgm:t>
    </dgm:pt>
    <dgm:pt modelId="{1AA9A8E2-E8A5-4626-9BFE-CDB945C8C2FB}">
      <dgm:prSet/>
      <dgm:spPr/>
      <dgm:t>
        <a:bodyPr/>
        <a:lstStyle/>
        <a:p>
          <a:r>
            <a:rPr lang="zh-CN" b="1" smtClean="0">
              <a:solidFill>
                <a:srgbClr val="002A00"/>
              </a:solidFill>
            </a:rPr>
            <a:t>燃料和动力</a:t>
          </a:r>
          <a:endParaRPr lang="zh-CN" altLang="en-US" b="1" dirty="0">
            <a:solidFill>
              <a:srgbClr val="002A00"/>
            </a:solidFill>
            <a:ea typeface="黑体" panose="02010609060101010101" pitchFamily="49" charset="-122"/>
          </a:endParaRPr>
        </a:p>
      </dgm:t>
    </dgm:pt>
    <dgm:pt modelId="{032EC61A-84E4-4195-8CDC-1ED3AC2DF832}" type="parTrans" cxnId="{ADDEAF8A-6E4A-452C-B676-677FD9B153CA}">
      <dgm:prSet/>
      <dgm:spPr/>
      <dgm:t>
        <a:bodyPr/>
        <a:lstStyle/>
        <a:p>
          <a:endParaRPr lang="zh-CN" altLang="en-US">
            <a:solidFill>
              <a:schemeClr val="bg1"/>
            </a:solidFill>
          </a:endParaRPr>
        </a:p>
      </dgm:t>
    </dgm:pt>
    <dgm:pt modelId="{1123C9DA-8D5B-4D14-BE18-11E43A2C644C}" type="sibTrans" cxnId="{ADDEAF8A-6E4A-452C-B676-677FD9B153CA}">
      <dgm:prSet/>
      <dgm:spPr/>
      <dgm:t>
        <a:bodyPr/>
        <a:lstStyle/>
        <a:p>
          <a:endParaRPr lang="zh-CN" altLang="en-US">
            <a:solidFill>
              <a:schemeClr val="bg1"/>
            </a:solidFill>
          </a:endParaRPr>
        </a:p>
      </dgm:t>
    </dgm:pt>
    <dgm:pt modelId="{D2BDAC82-326A-44A0-8503-F0D52C64A921}">
      <dgm:prSet/>
      <dgm:spPr/>
      <dgm:t>
        <a:bodyPr/>
        <a:lstStyle/>
        <a:p>
          <a:r>
            <a:rPr lang="zh-CN" b="1" dirty="0" smtClean="0">
              <a:solidFill>
                <a:srgbClr val="002A00"/>
              </a:solidFill>
            </a:rPr>
            <a:t>轮胎</a:t>
          </a:r>
          <a:endParaRPr lang="zh-CN" altLang="en-US" b="1" dirty="0">
            <a:solidFill>
              <a:srgbClr val="002A00"/>
            </a:solidFill>
          </a:endParaRPr>
        </a:p>
      </dgm:t>
    </dgm:pt>
    <dgm:pt modelId="{9B650296-FD0D-4A22-85DF-2F98DAF7088A}" type="parTrans" cxnId="{6FC4425F-DF0B-435A-AFA6-50B26C9C7563}">
      <dgm:prSet/>
      <dgm:spPr/>
      <dgm:t>
        <a:bodyPr/>
        <a:lstStyle/>
        <a:p>
          <a:endParaRPr lang="zh-CN" altLang="en-US">
            <a:solidFill>
              <a:schemeClr val="bg1"/>
            </a:solidFill>
          </a:endParaRPr>
        </a:p>
      </dgm:t>
    </dgm:pt>
    <dgm:pt modelId="{9F528972-49E1-49C6-9683-AB47995DD11A}" type="sibTrans" cxnId="{6FC4425F-DF0B-435A-AFA6-50B26C9C7563}">
      <dgm:prSet/>
      <dgm:spPr/>
      <dgm:t>
        <a:bodyPr/>
        <a:lstStyle/>
        <a:p>
          <a:endParaRPr lang="zh-CN" altLang="en-US">
            <a:solidFill>
              <a:schemeClr val="bg1"/>
            </a:solidFill>
          </a:endParaRPr>
        </a:p>
      </dgm:t>
    </dgm:pt>
    <dgm:pt modelId="{125CC4DB-EEBA-44E9-878D-6DE750090382}">
      <dgm:prSet/>
      <dgm:spPr/>
      <dgm:t>
        <a:bodyPr/>
        <a:lstStyle/>
        <a:p>
          <a:r>
            <a:rPr lang="zh-CN" b="1" smtClean="0">
              <a:solidFill>
                <a:srgbClr val="002A00"/>
              </a:solidFill>
            </a:rPr>
            <a:t>修理费</a:t>
          </a:r>
          <a:endParaRPr lang="zh-CN" altLang="en-US" b="1" dirty="0">
            <a:solidFill>
              <a:srgbClr val="002A00"/>
            </a:solidFill>
            <a:ea typeface="黑体" panose="02010609060101010101" pitchFamily="49" charset="-122"/>
          </a:endParaRPr>
        </a:p>
      </dgm:t>
    </dgm:pt>
    <dgm:pt modelId="{BBDF6C0B-A2CE-4C8B-A36A-E101375B75FA}" type="parTrans" cxnId="{F7ED2F32-D89F-4F1B-B617-28843C075FE4}">
      <dgm:prSet/>
      <dgm:spPr/>
      <dgm:t>
        <a:bodyPr/>
        <a:lstStyle/>
        <a:p>
          <a:endParaRPr lang="zh-CN" altLang="en-US">
            <a:solidFill>
              <a:schemeClr val="bg1"/>
            </a:solidFill>
          </a:endParaRPr>
        </a:p>
      </dgm:t>
    </dgm:pt>
    <dgm:pt modelId="{CA1B07C1-C895-4D08-86FB-E9991E01A31D}" type="sibTrans" cxnId="{F7ED2F32-D89F-4F1B-B617-28843C075FE4}">
      <dgm:prSet/>
      <dgm:spPr/>
      <dgm:t>
        <a:bodyPr/>
        <a:lstStyle/>
        <a:p>
          <a:endParaRPr lang="zh-CN" altLang="en-US">
            <a:solidFill>
              <a:schemeClr val="bg1"/>
            </a:solidFill>
          </a:endParaRPr>
        </a:p>
      </dgm:t>
    </dgm:pt>
    <dgm:pt modelId="{E6CEAFFA-2CEA-44A2-8700-E94156E48706}">
      <dgm:prSet/>
      <dgm:spPr/>
      <dgm:t>
        <a:bodyPr/>
        <a:lstStyle/>
        <a:p>
          <a:r>
            <a:rPr lang="zh-CN" b="1" smtClean="0">
              <a:solidFill>
                <a:srgbClr val="002A00"/>
              </a:solidFill>
            </a:rPr>
            <a:t>折旧</a:t>
          </a:r>
          <a:endParaRPr lang="zh-CN" altLang="en-US" b="1" dirty="0">
            <a:solidFill>
              <a:srgbClr val="002A00"/>
            </a:solidFill>
            <a:ea typeface="黑体" panose="02010609060101010101" pitchFamily="49" charset="-122"/>
          </a:endParaRPr>
        </a:p>
      </dgm:t>
    </dgm:pt>
    <dgm:pt modelId="{9E24F0A5-5AB6-46A1-ACF7-D961DBF10538}" type="parTrans" cxnId="{1CD3738C-35D0-4C24-9AB2-2A45FA26F5F2}">
      <dgm:prSet/>
      <dgm:spPr/>
      <dgm:t>
        <a:bodyPr/>
        <a:lstStyle/>
        <a:p>
          <a:endParaRPr lang="zh-CN" altLang="en-US">
            <a:solidFill>
              <a:schemeClr val="bg1"/>
            </a:solidFill>
          </a:endParaRPr>
        </a:p>
      </dgm:t>
    </dgm:pt>
    <dgm:pt modelId="{F015A06E-0EE4-4A55-8DD4-0C71A6AF9D79}" type="sibTrans" cxnId="{1CD3738C-35D0-4C24-9AB2-2A45FA26F5F2}">
      <dgm:prSet/>
      <dgm:spPr/>
      <dgm:t>
        <a:bodyPr/>
        <a:lstStyle/>
        <a:p>
          <a:endParaRPr lang="zh-CN" altLang="en-US">
            <a:solidFill>
              <a:schemeClr val="bg1"/>
            </a:solidFill>
          </a:endParaRPr>
        </a:p>
      </dgm:t>
    </dgm:pt>
    <dgm:pt modelId="{A233F1E9-DB6E-417E-9922-6843C9C5FDAB}">
      <dgm:prSet/>
      <dgm:spPr/>
      <dgm:t>
        <a:bodyPr/>
        <a:lstStyle/>
        <a:p>
          <a:r>
            <a:rPr lang="zh-CN" b="1" smtClean="0">
              <a:solidFill>
                <a:srgbClr val="002A00"/>
              </a:solidFill>
            </a:rPr>
            <a:t>工具劳保费</a:t>
          </a:r>
          <a:endParaRPr lang="zh-CN" altLang="en-US" b="1" dirty="0">
            <a:solidFill>
              <a:srgbClr val="002A00"/>
            </a:solidFill>
          </a:endParaRPr>
        </a:p>
      </dgm:t>
    </dgm:pt>
    <dgm:pt modelId="{379ED973-303C-47BD-9ECA-12CD4C06B587}" type="parTrans" cxnId="{1A227C14-4463-42B6-AC68-D1C9679990AF}">
      <dgm:prSet/>
      <dgm:spPr/>
      <dgm:t>
        <a:bodyPr/>
        <a:lstStyle/>
        <a:p>
          <a:endParaRPr lang="zh-CN" altLang="en-US">
            <a:solidFill>
              <a:schemeClr val="bg1"/>
            </a:solidFill>
          </a:endParaRPr>
        </a:p>
      </dgm:t>
    </dgm:pt>
    <dgm:pt modelId="{38CF2121-DDD1-4B1F-B578-7732B7F1026E}" type="sibTrans" cxnId="{1A227C14-4463-42B6-AC68-D1C9679990AF}">
      <dgm:prSet/>
      <dgm:spPr/>
      <dgm:t>
        <a:bodyPr/>
        <a:lstStyle/>
        <a:p>
          <a:endParaRPr lang="zh-CN" altLang="en-US">
            <a:solidFill>
              <a:schemeClr val="bg1"/>
            </a:solidFill>
          </a:endParaRPr>
        </a:p>
      </dgm:t>
    </dgm:pt>
    <dgm:pt modelId="{0ECAAFC3-8E25-4C5B-A3A6-92F196E2CE9F}">
      <dgm:prSet/>
      <dgm:spPr/>
      <dgm:t>
        <a:bodyPr/>
        <a:lstStyle/>
        <a:p>
          <a:r>
            <a:rPr lang="zh-CN" altLang="en-US" b="1" smtClean="0">
              <a:solidFill>
                <a:srgbClr val="002A00"/>
              </a:solidFill>
            </a:rPr>
            <a:t>租费</a:t>
          </a:r>
          <a:endParaRPr lang="zh-CN" altLang="en-US" b="1" dirty="0">
            <a:solidFill>
              <a:srgbClr val="002A00"/>
            </a:solidFill>
          </a:endParaRPr>
        </a:p>
      </dgm:t>
    </dgm:pt>
    <dgm:pt modelId="{C041F35F-B1AC-457E-AC03-1DDC20B7A0FF}" type="parTrans" cxnId="{B3C95D78-59C4-4261-8647-3C84B41E8154}">
      <dgm:prSet/>
      <dgm:spPr/>
      <dgm:t>
        <a:bodyPr/>
        <a:lstStyle/>
        <a:p>
          <a:endParaRPr lang="zh-CN" altLang="en-US">
            <a:solidFill>
              <a:schemeClr val="bg1"/>
            </a:solidFill>
          </a:endParaRPr>
        </a:p>
      </dgm:t>
    </dgm:pt>
    <dgm:pt modelId="{B0A1A56E-AEFF-4F3D-9955-890848F82C52}" type="sibTrans" cxnId="{B3C95D78-59C4-4261-8647-3C84B41E8154}">
      <dgm:prSet/>
      <dgm:spPr/>
      <dgm:t>
        <a:bodyPr/>
        <a:lstStyle/>
        <a:p>
          <a:endParaRPr lang="zh-CN" altLang="en-US">
            <a:solidFill>
              <a:schemeClr val="bg1"/>
            </a:solidFill>
          </a:endParaRPr>
        </a:p>
      </dgm:t>
    </dgm:pt>
    <dgm:pt modelId="{A3FACB0C-A208-4F80-9BA2-16198CE9D956}">
      <dgm:prSet/>
      <dgm:spPr/>
      <dgm:t>
        <a:bodyPr/>
        <a:lstStyle/>
        <a:p>
          <a:r>
            <a:rPr lang="zh-CN" altLang="en-US" b="1" smtClean="0">
              <a:solidFill>
                <a:srgbClr val="002A00"/>
              </a:solidFill>
            </a:rPr>
            <a:t>外付装卸费</a:t>
          </a:r>
          <a:endParaRPr lang="zh-CN" altLang="en-US" b="1" dirty="0">
            <a:solidFill>
              <a:srgbClr val="002A00"/>
            </a:solidFill>
          </a:endParaRPr>
        </a:p>
      </dgm:t>
    </dgm:pt>
    <dgm:pt modelId="{4DEF84AB-30D2-40E1-86E9-4C446E553F55}" type="parTrans" cxnId="{B6EF5FD4-DA2A-4F38-B2B2-8326C4BA03F5}">
      <dgm:prSet/>
      <dgm:spPr/>
      <dgm:t>
        <a:bodyPr/>
        <a:lstStyle/>
        <a:p>
          <a:endParaRPr lang="zh-CN" altLang="en-US">
            <a:solidFill>
              <a:schemeClr val="bg1"/>
            </a:solidFill>
          </a:endParaRPr>
        </a:p>
      </dgm:t>
    </dgm:pt>
    <dgm:pt modelId="{9936EDD7-EEA0-4D6E-918A-75B860650CB1}" type="sibTrans" cxnId="{B6EF5FD4-DA2A-4F38-B2B2-8326C4BA03F5}">
      <dgm:prSet/>
      <dgm:spPr/>
      <dgm:t>
        <a:bodyPr/>
        <a:lstStyle/>
        <a:p>
          <a:endParaRPr lang="zh-CN" altLang="en-US">
            <a:solidFill>
              <a:schemeClr val="bg1"/>
            </a:solidFill>
          </a:endParaRPr>
        </a:p>
      </dgm:t>
    </dgm:pt>
    <dgm:pt modelId="{905B8144-D813-4102-B972-C8949F24708D}">
      <dgm:prSet/>
      <dgm:spPr/>
      <dgm:t>
        <a:bodyPr/>
        <a:lstStyle/>
        <a:p>
          <a:r>
            <a:rPr lang="zh-CN" altLang="en-US" b="1" smtClean="0">
              <a:solidFill>
                <a:srgbClr val="002A00"/>
              </a:solidFill>
            </a:rPr>
            <a:t>事故损失</a:t>
          </a:r>
          <a:endParaRPr lang="zh-CN" altLang="en-US" b="1" dirty="0">
            <a:solidFill>
              <a:srgbClr val="002A00"/>
            </a:solidFill>
          </a:endParaRPr>
        </a:p>
      </dgm:t>
    </dgm:pt>
    <dgm:pt modelId="{8ED97220-4C8A-48A3-9006-5128333B6BDA}" type="parTrans" cxnId="{B70F01D7-17CD-41A7-AA7B-ACB38DAF94DB}">
      <dgm:prSet/>
      <dgm:spPr/>
      <dgm:t>
        <a:bodyPr/>
        <a:lstStyle/>
        <a:p>
          <a:endParaRPr lang="zh-CN" altLang="en-US">
            <a:solidFill>
              <a:schemeClr val="bg1"/>
            </a:solidFill>
          </a:endParaRPr>
        </a:p>
      </dgm:t>
    </dgm:pt>
    <dgm:pt modelId="{337AD8CC-3EDB-4245-8FC5-C6715FEF1733}" type="sibTrans" cxnId="{B70F01D7-17CD-41A7-AA7B-ACB38DAF94DB}">
      <dgm:prSet/>
      <dgm:spPr/>
      <dgm:t>
        <a:bodyPr/>
        <a:lstStyle/>
        <a:p>
          <a:endParaRPr lang="zh-CN" altLang="en-US">
            <a:solidFill>
              <a:schemeClr val="bg1"/>
            </a:solidFill>
          </a:endParaRPr>
        </a:p>
      </dgm:t>
    </dgm:pt>
    <dgm:pt modelId="{A7872973-8A4B-4F30-B050-C319F432F442}">
      <dgm:prSet/>
      <dgm:spPr/>
      <dgm:t>
        <a:bodyPr/>
        <a:lstStyle/>
        <a:p>
          <a:r>
            <a:rPr lang="zh-CN" altLang="en-US" b="1" smtClean="0">
              <a:solidFill>
                <a:srgbClr val="002A00"/>
              </a:solidFill>
            </a:rPr>
            <a:t>其他费用</a:t>
          </a:r>
          <a:endParaRPr lang="zh-CN" altLang="en-US" b="1" dirty="0">
            <a:solidFill>
              <a:srgbClr val="002A00"/>
            </a:solidFill>
          </a:endParaRPr>
        </a:p>
      </dgm:t>
    </dgm:pt>
    <dgm:pt modelId="{CE2F7965-E94D-4244-B5AB-97753522E796}" type="parTrans" cxnId="{E79A1C44-FEC6-4E15-BD5B-A7BD09932110}">
      <dgm:prSet/>
      <dgm:spPr/>
      <dgm:t>
        <a:bodyPr/>
        <a:lstStyle/>
        <a:p>
          <a:endParaRPr lang="zh-CN" altLang="en-US">
            <a:solidFill>
              <a:schemeClr val="bg1"/>
            </a:solidFill>
          </a:endParaRPr>
        </a:p>
      </dgm:t>
    </dgm:pt>
    <dgm:pt modelId="{B9D5769F-CF5C-421A-A1FB-DE413901CF0E}" type="sibTrans" cxnId="{E79A1C44-FEC6-4E15-BD5B-A7BD09932110}">
      <dgm:prSet/>
      <dgm:spPr/>
      <dgm:t>
        <a:bodyPr/>
        <a:lstStyle/>
        <a:p>
          <a:endParaRPr lang="zh-CN" altLang="en-US">
            <a:solidFill>
              <a:schemeClr val="bg1"/>
            </a:solidFill>
          </a:endParaRPr>
        </a:p>
      </dgm:t>
    </dgm:pt>
    <dgm:pt modelId="{32246D06-9730-4DAA-A95B-38311C80CE17}" type="pres">
      <dgm:prSet presAssocID="{964BF944-3DD3-432D-ABB0-82C1796978FB}" presName="Name0" presStyleCnt="0">
        <dgm:presLayoutVars>
          <dgm:chPref val="1"/>
          <dgm:dir/>
          <dgm:animOne val="branch"/>
          <dgm:animLvl val="lvl"/>
          <dgm:resizeHandles/>
        </dgm:presLayoutVars>
      </dgm:prSet>
      <dgm:spPr/>
      <dgm:t>
        <a:bodyPr/>
        <a:lstStyle/>
        <a:p>
          <a:endParaRPr lang="zh-CN" altLang="en-US"/>
        </a:p>
      </dgm:t>
    </dgm:pt>
    <dgm:pt modelId="{45DFE7FF-D491-4E9D-9AEE-6441884CB56F}" type="pres">
      <dgm:prSet presAssocID="{FB38B6F8-FA89-4D88-80C7-CB1F54511C15}" presName="vertOne" presStyleCnt="0"/>
      <dgm:spPr/>
    </dgm:pt>
    <dgm:pt modelId="{98FB50EB-C1E9-45EA-B9E1-506C96E092B2}" type="pres">
      <dgm:prSet presAssocID="{FB38B6F8-FA89-4D88-80C7-CB1F54511C15}" presName="txOne" presStyleLbl="node0" presStyleIdx="0" presStyleCnt="10">
        <dgm:presLayoutVars>
          <dgm:chPref val="3"/>
        </dgm:presLayoutVars>
      </dgm:prSet>
      <dgm:spPr>
        <a:prstGeom prst="downArrow">
          <a:avLst/>
        </a:prstGeom>
      </dgm:spPr>
      <dgm:t>
        <a:bodyPr/>
        <a:lstStyle/>
        <a:p>
          <a:endParaRPr lang="zh-CN" altLang="en-US"/>
        </a:p>
      </dgm:t>
    </dgm:pt>
    <dgm:pt modelId="{6A3E3936-AD61-47C2-B2A0-53864EB5100B}" type="pres">
      <dgm:prSet presAssocID="{FB38B6F8-FA89-4D88-80C7-CB1F54511C15}" presName="horzOne" presStyleCnt="0"/>
      <dgm:spPr/>
    </dgm:pt>
    <dgm:pt modelId="{82D6CC49-B404-4BBA-BC29-FAC462EFCC53}" type="pres">
      <dgm:prSet presAssocID="{8CC0CAE0-E684-48CF-8EB5-E20DD04A112D}" presName="sibSpaceOne" presStyleCnt="0"/>
      <dgm:spPr/>
    </dgm:pt>
    <dgm:pt modelId="{934DA913-062B-41E5-BD91-374D5AC71344}" type="pres">
      <dgm:prSet presAssocID="{1AA9A8E2-E8A5-4626-9BFE-CDB945C8C2FB}" presName="vertOne" presStyleCnt="0"/>
      <dgm:spPr/>
    </dgm:pt>
    <dgm:pt modelId="{9A2C0386-CA6F-4BAE-930F-22D5AA888ABB}" type="pres">
      <dgm:prSet presAssocID="{1AA9A8E2-E8A5-4626-9BFE-CDB945C8C2FB}" presName="txOne" presStyleLbl="node0" presStyleIdx="1" presStyleCnt="10">
        <dgm:presLayoutVars>
          <dgm:chPref val="3"/>
        </dgm:presLayoutVars>
      </dgm:prSet>
      <dgm:spPr>
        <a:prstGeom prst="downArrow">
          <a:avLst/>
        </a:prstGeom>
      </dgm:spPr>
      <dgm:t>
        <a:bodyPr/>
        <a:lstStyle/>
        <a:p>
          <a:endParaRPr lang="zh-CN" altLang="en-US"/>
        </a:p>
      </dgm:t>
    </dgm:pt>
    <dgm:pt modelId="{B1E821B1-8F4C-47B1-A991-16FB253CC325}" type="pres">
      <dgm:prSet presAssocID="{1AA9A8E2-E8A5-4626-9BFE-CDB945C8C2FB}" presName="horzOne" presStyleCnt="0"/>
      <dgm:spPr/>
    </dgm:pt>
    <dgm:pt modelId="{03ED8452-E772-4BF5-9E8D-2047C7828785}" type="pres">
      <dgm:prSet presAssocID="{1123C9DA-8D5B-4D14-BE18-11E43A2C644C}" presName="sibSpaceOne" presStyleCnt="0"/>
      <dgm:spPr/>
    </dgm:pt>
    <dgm:pt modelId="{32A6355F-CDC5-4C64-9BA7-57D03947E11C}" type="pres">
      <dgm:prSet presAssocID="{D2BDAC82-326A-44A0-8503-F0D52C64A921}" presName="vertOne" presStyleCnt="0"/>
      <dgm:spPr/>
    </dgm:pt>
    <dgm:pt modelId="{04414BDA-4617-4C8C-8334-194B2021DDB9}" type="pres">
      <dgm:prSet presAssocID="{D2BDAC82-326A-44A0-8503-F0D52C64A921}" presName="txOne" presStyleLbl="node0" presStyleIdx="2" presStyleCnt="10">
        <dgm:presLayoutVars>
          <dgm:chPref val="3"/>
        </dgm:presLayoutVars>
      </dgm:prSet>
      <dgm:spPr>
        <a:prstGeom prst="downArrow">
          <a:avLst/>
        </a:prstGeom>
      </dgm:spPr>
      <dgm:t>
        <a:bodyPr/>
        <a:lstStyle/>
        <a:p>
          <a:endParaRPr lang="zh-CN" altLang="en-US"/>
        </a:p>
      </dgm:t>
    </dgm:pt>
    <dgm:pt modelId="{5FA7FB6E-1903-48F8-8202-E3D7EF7706E9}" type="pres">
      <dgm:prSet presAssocID="{D2BDAC82-326A-44A0-8503-F0D52C64A921}" presName="horzOne" presStyleCnt="0"/>
      <dgm:spPr/>
    </dgm:pt>
    <dgm:pt modelId="{18EC1907-7F77-4FB4-83C4-C8FB921317E5}" type="pres">
      <dgm:prSet presAssocID="{9F528972-49E1-49C6-9683-AB47995DD11A}" presName="sibSpaceOne" presStyleCnt="0"/>
      <dgm:spPr/>
    </dgm:pt>
    <dgm:pt modelId="{339973B5-E668-4CB9-B019-C4CA58F54B6A}" type="pres">
      <dgm:prSet presAssocID="{125CC4DB-EEBA-44E9-878D-6DE750090382}" presName="vertOne" presStyleCnt="0"/>
      <dgm:spPr/>
    </dgm:pt>
    <dgm:pt modelId="{115603A2-0BA0-42FB-94C5-9F6267EE63B0}" type="pres">
      <dgm:prSet presAssocID="{125CC4DB-EEBA-44E9-878D-6DE750090382}" presName="txOne" presStyleLbl="node0" presStyleIdx="3" presStyleCnt="10">
        <dgm:presLayoutVars>
          <dgm:chPref val="3"/>
        </dgm:presLayoutVars>
      </dgm:prSet>
      <dgm:spPr>
        <a:prstGeom prst="downArrow">
          <a:avLst/>
        </a:prstGeom>
      </dgm:spPr>
      <dgm:t>
        <a:bodyPr/>
        <a:lstStyle/>
        <a:p>
          <a:endParaRPr lang="zh-CN" altLang="en-US"/>
        </a:p>
      </dgm:t>
    </dgm:pt>
    <dgm:pt modelId="{DDB6B012-922D-43E2-BF77-D42351D53529}" type="pres">
      <dgm:prSet presAssocID="{125CC4DB-EEBA-44E9-878D-6DE750090382}" presName="horzOne" presStyleCnt="0"/>
      <dgm:spPr/>
    </dgm:pt>
    <dgm:pt modelId="{CFBBBDDB-AAF1-4D90-B267-79F5FE598270}" type="pres">
      <dgm:prSet presAssocID="{CA1B07C1-C895-4D08-86FB-E9991E01A31D}" presName="sibSpaceOne" presStyleCnt="0"/>
      <dgm:spPr/>
    </dgm:pt>
    <dgm:pt modelId="{A91BF6E6-6739-409E-AAF0-178F49A38E8A}" type="pres">
      <dgm:prSet presAssocID="{E6CEAFFA-2CEA-44A2-8700-E94156E48706}" presName="vertOne" presStyleCnt="0"/>
      <dgm:spPr/>
    </dgm:pt>
    <dgm:pt modelId="{DD69FCDF-8491-49CF-A33B-E8278FCF0824}" type="pres">
      <dgm:prSet presAssocID="{E6CEAFFA-2CEA-44A2-8700-E94156E48706}" presName="txOne" presStyleLbl="node0" presStyleIdx="4" presStyleCnt="10">
        <dgm:presLayoutVars>
          <dgm:chPref val="3"/>
        </dgm:presLayoutVars>
      </dgm:prSet>
      <dgm:spPr>
        <a:prstGeom prst="downArrow">
          <a:avLst/>
        </a:prstGeom>
      </dgm:spPr>
      <dgm:t>
        <a:bodyPr/>
        <a:lstStyle/>
        <a:p>
          <a:endParaRPr lang="zh-CN" altLang="en-US"/>
        </a:p>
      </dgm:t>
    </dgm:pt>
    <dgm:pt modelId="{A6EF599E-0FC2-4B32-9146-4E9096E334FE}" type="pres">
      <dgm:prSet presAssocID="{E6CEAFFA-2CEA-44A2-8700-E94156E48706}" presName="horzOne" presStyleCnt="0"/>
      <dgm:spPr/>
    </dgm:pt>
    <dgm:pt modelId="{A8DB0BA4-1816-4D4B-80D9-8A97D2463525}" type="pres">
      <dgm:prSet presAssocID="{F015A06E-0EE4-4A55-8DD4-0C71A6AF9D79}" presName="sibSpaceOne" presStyleCnt="0"/>
      <dgm:spPr/>
    </dgm:pt>
    <dgm:pt modelId="{BADF3505-BA34-43D9-BE7E-46834430E0E0}" type="pres">
      <dgm:prSet presAssocID="{A233F1E9-DB6E-417E-9922-6843C9C5FDAB}" presName="vertOne" presStyleCnt="0"/>
      <dgm:spPr/>
    </dgm:pt>
    <dgm:pt modelId="{6F9A088E-86DA-4371-BE12-073F0F874994}" type="pres">
      <dgm:prSet presAssocID="{A233F1E9-DB6E-417E-9922-6843C9C5FDAB}" presName="txOne" presStyleLbl="node0" presStyleIdx="5" presStyleCnt="10">
        <dgm:presLayoutVars>
          <dgm:chPref val="3"/>
        </dgm:presLayoutVars>
      </dgm:prSet>
      <dgm:spPr>
        <a:prstGeom prst="downArrow">
          <a:avLst/>
        </a:prstGeom>
      </dgm:spPr>
      <dgm:t>
        <a:bodyPr/>
        <a:lstStyle/>
        <a:p>
          <a:endParaRPr lang="zh-CN" altLang="en-US"/>
        </a:p>
      </dgm:t>
    </dgm:pt>
    <dgm:pt modelId="{4E244382-29F8-4CA4-8BC0-AD762DEA36A5}" type="pres">
      <dgm:prSet presAssocID="{A233F1E9-DB6E-417E-9922-6843C9C5FDAB}" presName="horzOne" presStyleCnt="0"/>
      <dgm:spPr/>
    </dgm:pt>
    <dgm:pt modelId="{94142915-6F23-4622-B5B5-96F82CF0E362}" type="pres">
      <dgm:prSet presAssocID="{38CF2121-DDD1-4B1F-B578-7732B7F1026E}" presName="sibSpaceOne" presStyleCnt="0"/>
      <dgm:spPr/>
    </dgm:pt>
    <dgm:pt modelId="{A910D33E-D924-491C-B47B-59BCFC52D06D}" type="pres">
      <dgm:prSet presAssocID="{0ECAAFC3-8E25-4C5B-A3A6-92F196E2CE9F}" presName="vertOne" presStyleCnt="0"/>
      <dgm:spPr/>
    </dgm:pt>
    <dgm:pt modelId="{7231D36F-9BD1-4CF4-BEA5-24C9E9FCEF24}" type="pres">
      <dgm:prSet presAssocID="{0ECAAFC3-8E25-4C5B-A3A6-92F196E2CE9F}" presName="txOne" presStyleLbl="node0" presStyleIdx="6" presStyleCnt="10">
        <dgm:presLayoutVars>
          <dgm:chPref val="3"/>
        </dgm:presLayoutVars>
      </dgm:prSet>
      <dgm:spPr>
        <a:prstGeom prst="downArrow">
          <a:avLst/>
        </a:prstGeom>
      </dgm:spPr>
      <dgm:t>
        <a:bodyPr/>
        <a:lstStyle/>
        <a:p>
          <a:endParaRPr lang="zh-CN" altLang="en-US"/>
        </a:p>
      </dgm:t>
    </dgm:pt>
    <dgm:pt modelId="{CDC05F8F-DF79-4CCE-B82B-68EE20B4EEC2}" type="pres">
      <dgm:prSet presAssocID="{0ECAAFC3-8E25-4C5B-A3A6-92F196E2CE9F}" presName="horzOne" presStyleCnt="0"/>
      <dgm:spPr/>
    </dgm:pt>
    <dgm:pt modelId="{F02F26D9-1825-437C-95A9-435510E0493E}" type="pres">
      <dgm:prSet presAssocID="{B0A1A56E-AEFF-4F3D-9955-890848F82C52}" presName="sibSpaceOne" presStyleCnt="0"/>
      <dgm:spPr/>
    </dgm:pt>
    <dgm:pt modelId="{52D1979D-7FD4-4CD2-B646-5D97D4ECB736}" type="pres">
      <dgm:prSet presAssocID="{A3FACB0C-A208-4F80-9BA2-16198CE9D956}" presName="vertOne" presStyleCnt="0"/>
      <dgm:spPr/>
    </dgm:pt>
    <dgm:pt modelId="{D8847E24-9561-405A-B3D1-22285798B346}" type="pres">
      <dgm:prSet presAssocID="{A3FACB0C-A208-4F80-9BA2-16198CE9D956}" presName="txOne" presStyleLbl="node0" presStyleIdx="7" presStyleCnt="10">
        <dgm:presLayoutVars>
          <dgm:chPref val="3"/>
        </dgm:presLayoutVars>
      </dgm:prSet>
      <dgm:spPr>
        <a:prstGeom prst="downArrow">
          <a:avLst/>
        </a:prstGeom>
      </dgm:spPr>
      <dgm:t>
        <a:bodyPr/>
        <a:lstStyle/>
        <a:p>
          <a:endParaRPr lang="zh-CN" altLang="en-US"/>
        </a:p>
      </dgm:t>
    </dgm:pt>
    <dgm:pt modelId="{9B5C32F2-ADD4-4EFF-BEFA-A07649E89F84}" type="pres">
      <dgm:prSet presAssocID="{A3FACB0C-A208-4F80-9BA2-16198CE9D956}" presName="horzOne" presStyleCnt="0"/>
      <dgm:spPr/>
    </dgm:pt>
    <dgm:pt modelId="{F179A846-4202-4BBA-88E6-AF03AAE30D57}" type="pres">
      <dgm:prSet presAssocID="{9936EDD7-EEA0-4D6E-918A-75B860650CB1}" presName="sibSpaceOne" presStyleCnt="0"/>
      <dgm:spPr/>
    </dgm:pt>
    <dgm:pt modelId="{D5393B87-53A0-403E-9F9F-59BB78AC9D71}" type="pres">
      <dgm:prSet presAssocID="{905B8144-D813-4102-B972-C8949F24708D}" presName="vertOne" presStyleCnt="0"/>
      <dgm:spPr/>
    </dgm:pt>
    <dgm:pt modelId="{013BF458-93FD-4570-9054-66A8B98CF3B7}" type="pres">
      <dgm:prSet presAssocID="{905B8144-D813-4102-B972-C8949F24708D}" presName="txOne" presStyleLbl="node0" presStyleIdx="8" presStyleCnt="10">
        <dgm:presLayoutVars>
          <dgm:chPref val="3"/>
        </dgm:presLayoutVars>
      </dgm:prSet>
      <dgm:spPr>
        <a:prstGeom prst="downArrow">
          <a:avLst/>
        </a:prstGeom>
      </dgm:spPr>
      <dgm:t>
        <a:bodyPr/>
        <a:lstStyle/>
        <a:p>
          <a:endParaRPr lang="zh-CN" altLang="en-US"/>
        </a:p>
      </dgm:t>
    </dgm:pt>
    <dgm:pt modelId="{B7EDA272-BE78-4F57-B256-A76CF3F2FCBF}" type="pres">
      <dgm:prSet presAssocID="{905B8144-D813-4102-B972-C8949F24708D}" presName="horzOne" presStyleCnt="0"/>
      <dgm:spPr/>
    </dgm:pt>
    <dgm:pt modelId="{224F65FA-640B-462C-9987-73483D3337EE}" type="pres">
      <dgm:prSet presAssocID="{337AD8CC-3EDB-4245-8FC5-C6715FEF1733}" presName="sibSpaceOne" presStyleCnt="0"/>
      <dgm:spPr/>
    </dgm:pt>
    <dgm:pt modelId="{23F529A5-0C5A-44F3-B289-F3738A0C8F4F}" type="pres">
      <dgm:prSet presAssocID="{A7872973-8A4B-4F30-B050-C319F432F442}" presName="vertOne" presStyleCnt="0"/>
      <dgm:spPr/>
    </dgm:pt>
    <dgm:pt modelId="{DBB76A6E-7F00-4878-92D6-7F766F1E1852}" type="pres">
      <dgm:prSet presAssocID="{A7872973-8A4B-4F30-B050-C319F432F442}" presName="txOne" presStyleLbl="node0" presStyleIdx="9" presStyleCnt="10">
        <dgm:presLayoutVars>
          <dgm:chPref val="3"/>
        </dgm:presLayoutVars>
      </dgm:prSet>
      <dgm:spPr>
        <a:prstGeom prst="downArrow">
          <a:avLst/>
        </a:prstGeom>
      </dgm:spPr>
      <dgm:t>
        <a:bodyPr/>
        <a:lstStyle/>
        <a:p>
          <a:endParaRPr lang="zh-CN" altLang="en-US"/>
        </a:p>
      </dgm:t>
    </dgm:pt>
    <dgm:pt modelId="{7A53CCE8-D0A4-4470-A925-6CCF40C855D6}" type="pres">
      <dgm:prSet presAssocID="{A7872973-8A4B-4F30-B050-C319F432F442}" presName="horzOne" presStyleCnt="0"/>
      <dgm:spPr/>
    </dgm:pt>
  </dgm:ptLst>
  <dgm:cxnLst>
    <dgm:cxn modelId="{1A227C14-4463-42B6-AC68-D1C9679990AF}" srcId="{964BF944-3DD3-432D-ABB0-82C1796978FB}" destId="{A233F1E9-DB6E-417E-9922-6843C9C5FDAB}" srcOrd="5" destOrd="0" parTransId="{379ED973-303C-47BD-9ECA-12CD4C06B587}" sibTransId="{38CF2121-DDD1-4B1F-B578-7732B7F1026E}"/>
    <dgm:cxn modelId="{80F03F10-7085-4EE9-8C7C-FC6D04FAF6DB}" type="presOf" srcId="{FB38B6F8-FA89-4D88-80C7-CB1F54511C15}" destId="{98FB50EB-C1E9-45EA-B9E1-506C96E092B2}" srcOrd="0" destOrd="0" presId="urn:microsoft.com/office/officeart/2005/8/layout/hierarchy4"/>
    <dgm:cxn modelId="{81299345-C009-497E-AEFC-6B35B027A818}" type="presOf" srcId="{964BF944-3DD3-432D-ABB0-82C1796978FB}" destId="{32246D06-9730-4DAA-A95B-38311C80CE17}" srcOrd="0" destOrd="0" presId="urn:microsoft.com/office/officeart/2005/8/layout/hierarchy4"/>
    <dgm:cxn modelId="{0BBBD81D-A7B7-4659-9766-A5A63ECBDAF6}" type="presOf" srcId="{125CC4DB-EEBA-44E9-878D-6DE750090382}" destId="{115603A2-0BA0-42FB-94C5-9F6267EE63B0}" srcOrd="0" destOrd="0" presId="urn:microsoft.com/office/officeart/2005/8/layout/hierarchy4"/>
    <dgm:cxn modelId="{859094C4-F9E3-4360-B82E-8A06A2FE47A5}" type="presOf" srcId="{A7872973-8A4B-4F30-B050-C319F432F442}" destId="{DBB76A6E-7F00-4878-92D6-7F766F1E1852}" srcOrd="0" destOrd="0" presId="urn:microsoft.com/office/officeart/2005/8/layout/hierarchy4"/>
    <dgm:cxn modelId="{3431D072-2844-4665-96D5-FF81EF6355F9}" type="presOf" srcId="{0ECAAFC3-8E25-4C5B-A3A6-92F196E2CE9F}" destId="{7231D36F-9BD1-4CF4-BEA5-24C9E9FCEF24}" srcOrd="0" destOrd="0" presId="urn:microsoft.com/office/officeart/2005/8/layout/hierarchy4"/>
    <dgm:cxn modelId="{E79A1C44-FEC6-4E15-BD5B-A7BD09932110}" srcId="{964BF944-3DD3-432D-ABB0-82C1796978FB}" destId="{A7872973-8A4B-4F30-B050-C319F432F442}" srcOrd="9" destOrd="0" parTransId="{CE2F7965-E94D-4244-B5AB-97753522E796}" sibTransId="{B9D5769F-CF5C-421A-A1FB-DE413901CF0E}"/>
    <dgm:cxn modelId="{7DBD3EB2-9DE5-4463-AE45-5741A034B506}" type="presOf" srcId="{1AA9A8E2-E8A5-4626-9BFE-CDB945C8C2FB}" destId="{9A2C0386-CA6F-4BAE-930F-22D5AA888ABB}" srcOrd="0" destOrd="0" presId="urn:microsoft.com/office/officeart/2005/8/layout/hierarchy4"/>
    <dgm:cxn modelId="{A47E5992-C572-45D1-8993-494D457759E8}" type="presOf" srcId="{A3FACB0C-A208-4F80-9BA2-16198CE9D956}" destId="{D8847E24-9561-405A-B3D1-22285798B346}" srcOrd="0" destOrd="0" presId="urn:microsoft.com/office/officeart/2005/8/layout/hierarchy4"/>
    <dgm:cxn modelId="{6FC4425F-DF0B-435A-AFA6-50B26C9C7563}" srcId="{964BF944-3DD3-432D-ABB0-82C1796978FB}" destId="{D2BDAC82-326A-44A0-8503-F0D52C64A921}" srcOrd="2" destOrd="0" parTransId="{9B650296-FD0D-4A22-85DF-2F98DAF7088A}" sibTransId="{9F528972-49E1-49C6-9683-AB47995DD11A}"/>
    <dgm:cxn modelId="{B6EF5FD4-DA2A-4F38-B2B2-8326C4BA03F5}" srcId="{964BF944-3DD3-432D-ABB0-82C1796978FB}" destId="{A3FACB0C-A208-4F80-9BA2-16198CE9D956}" srcOrd="7" destOrd="0" parTransId="{4DEF84AB-30D2-40E1-86E9-4C446E553F55}" sibTransId="{9936EDD7-EEA0-4D6E-918A-75B860650CB1}"/>
    <dgm:cxn modelId="{689955AD-1878-4DF9-9372-B5FAB02EA43A}" type="presOf" srcId="{A233F1E9-DB6E-417E-9922-6843C9C5FDAB}" destId="{6F9A088E-86DA-4371-BE12-073F0F874994}" srcOrd="0" destOrd="0" presId="urn:microsoft.com/office/officeart/2005/8/layout/hierarchy4"/>
    <dgm:cxn modelId="{94FDFD6F-220F-4E6A-AE65-CB1E95850811}" type="presOf" srcId="{D2BDAC82-326A-44A0-8503-F0D52C64A921}" destId="{04414BDA-4617-4C8C-8334-194B2021DDB9}" srcOrd="0" destOrd="0" presId="urn:microsoft.com/office/officeart/2005/8/layout/hierarchy4"/>
    <dgm:cxn modelId="{1CD3738C-35D0-4C24-9AB2-2A45FA26F5F2}" srcId="{964BF944-3DD3-432D-ABB0-82C1796978FB}" destId="{E6CEAFFA-2CEA-44A2-8700-E94156E48706}" srcOrd="4" destOrd="0" parTransId="{9E24F0A5-5AB6-46A1-ACF7-D961DBF10538}" sibTransId="{F015A06E-0EE4-4A55-8DD4-0C71A6AF9D79}"/>
    <dgm:cxn modelId="{6EBD7088-AAA8-4EF4-8572-874CC4CB0FA0}" type="presOf" srcId="{E6CEAFFA-2CEA-44A2-8700-E94156E48706}" destId="{DD69FCDF-8491-49CF-A33B-E8278FCF0824}" srcOrd="0" destOrd="0" presId="urn:microsoft.com/office/officeart/2005/8/layout/hierarchy4"/>
    <dgm:cxn modelId="{ADDEAF8A-6E4A-452C-B676-677FD9B153CA}" srcId="{964BF944-3DD3-432D-ABB0-82C1796978FB}" destId="{1AA9A8E2-E8A5-4626-9BFE-CDB945C8C2FB}" srcOrd="1" destOrd="0" parTransId="{032EC61A-84E4-4195-8CDC-1ED3AC2DF832}" sibTransId="{1123C9DA-8D5B-4D14-BE18-11E43A2C644C}"/>
    <dgm:cxn modelId="{7B07C147-0D80-4AA3-9854-D282DC425568}" type="presOf" srcId="{905B8144-D813-4102-B972-C8949F24708D}" destId="{013BF458-93FD-4570-9054-66A8B98CF3B7}" srcOrd="0" destOrd="0" presId="urn:microsoft.com/office/officeart/2005/8/layout/hierarchy4"/>
    <dgm:cxn modelId="{B3C95D78-59C4-4261-8647-3C84B41E8154}" srcId="{964BF944-3DD3-432D-ABB0-82C1796978FB}" destId="{0ECAAFC3-8E25-4C5B-A3A6-92F196E2CE9F}" srcOrd="6" destOrd="0" parTransId="{C041F35F-B1AC-457E-AC03-1DDC20B7A0FF}" sibTransId="{B0A1A56E-AEFF-4F3D-9955-890848F82C52}"/>
    <dgm:cxn modelId="{B0FA2664-6250-4284-9FA2-E97723B134F3}" srcId="{964BF944-3DD3-432D-ABB0-82C1796978FB}" destId="{FB38B6F8-FA89-4D88-80C7-CB1F54511C15}" srcOrd="0" destOrd="0" parTransId="{2DD975F0-5435-4175-BAD5-24C0349B62F7}" sibTransId="{8CC0CAE0-E684-48CF-8EB5-E20DD04A112D}"/>
    <dgm:cxn modelId="{B70F01D7-17CD-41A7-AA7B-ACB38DAF94DB}" srcId="{964BF944-3DD3-432D-ABB0-82C1796978FB}" destId="{905B8144-D813-4102-B972-C8949F24708D}" srcOrd="8" destOrd="0" parTransId="{8ED97220-4C8A-48A3-9006-5128333B6BDA}" sibTransId="{337AD8CC-3EDB-4245-8FC5-C6715FEF1733}"/>
    <dgm:cxn modelId="{F7ED2F32-D89F-4F1B-B617-28843C075FE4}" srcId="{964BF944-3DD3-432D-ABB0-82C1796978FB}" destId="{125CC4DB-EEBA-44E9-878D-6DE750090382}" srcOrd="3" destOrd="0" parTransId="{BBDF6C0B-A2CE-4C8B-A36A-E101375B75FA}" sibTransId="{CA1B07C1-C895-4D08-86FB-E9991E01A31D}"/>
    <dgm:cxn modelId="{D3FD842E-9E4E-436E-86D0-7FDD0EB8E62E}" type="presParOf" srcId="{32246D06-9730-4DAA-A95B-38311C80CE17}" destId="{45DFE7FF-D491-4E9D-9AEE-6441884CB56F}" srcOrd="0" destOrd="0" presId="urn:microsoft.com/office/officeart/2005/8/layout/hierarchy4"/>
    <dgm:cxn modelId="{0B213B34-3AE2-4FC0-9EA8-92162889722E}" type="presParOf" srcId="{45DFE7FF-D491-4E9D-9AEE-6441884CB56F}" destId="{98FB50EB-C1E9-45EA-B9E1-506C96E092B2}" srcOrd="0" destOrd="0" presId="urn:microsoft.com/office/officeart/2005/8/layout/hierarchy4"/>
    <dgm:cxn modelId="{8148AE21-2A84-45B0-9099-03137349117A}" type="presParOf" srcId="{45DFE7FF-D491-4E9D-9AEE-6441884CB56F}" destId="{6A3E3936-AD61-47C2-B2A0-53864EB5100B}" srcOrd="1" destOrd="0" presId="urn:microsoft.com/office/officeart/2005/8/layout/hierarchy4"/>
    <dgm:cxn modelId="{D46716CC-A130-4AFE-A7B8-E37F07C7F074}" type="presParOf" srcId="{32246D06-9730-4DAA-A95B-38311C80CE17}" destId="{82D6CC49-B404-4BBA-BC29-FAC462EFCC53}" srcOrd="1" destOrd="0" presId="urn:microsoft.com/office/officeart/2005/8/layout/hierarchy4"/>
    <dgm:cxn modelId="{C2ADCC56-8BA7-44D0-AE0D-D2462D2EDEE7}" type="presParOf" srcId="{32246D06-9730-4DAA-A95B-38311C80CE17}" destId="{934DA913-062B-41E5-BD91-374D5AC71344}" srcOrd="2" destOrd="0" presId="urn:microsoft.com/office/officeart/2005/8/layout/hierarchy4"/>
    <dgm:cxn modelId="{BEE1726C-6CBF-4DF1-B320-718FB0E5AFC4}" type="presParOf" srcId="{934DA913-062B-41E5-BD91-374D5AC71344}" destId="{9A2C0386-CA6F-4BAE-930F-22D5AA888ABB}" srcOrd="0" destOrd="0" presId="urn:microsoft.com/office/officeart/2005/8/layout/hierarchy4"/>
    <dgm:cxn modelId="{5FCB684F-4895-4D52-BF53-434B48B478FD}" type="presParOf" srcId="{934DA913-062B-41E5-BD91-374D5AC71344}" destId="{B1E821B1-8F4C-47B1-A991-16FB253CC325}" srcOrd="1" destOrd="0" presId="urn:microsoft.com/office/officeart/2005/8/layout/hierarchy4"/>
    <dgm:cxn modelId="{9E81C272-F5FB-41DE-8804-9B9A281F7405}" type="presParOf" srcId="{32246D06-9730-4DAA-A95B-38311C80CE17}" destId="{03ED8452-E772-4BF5-9E8D-2047C7828785}" srcOrd="3" destOrd="0" presId="urn:microsoft.com/office/officeart/2005/8/layout/hierarchy4"/>
    <dgm:cxn modelId="{BD3BD9F2-D9BD-4198-9A98-724003192502}" type="presParOf" srcId="{32246D06-9730-4DAA-A95B-38311C80CE17}" destId="{32A6355F-CDC5-4C64-9BA7-57D03947E11C}" srcOrd="4" destOrd="0" presId="urn:microsoft.com/office/officeart/2005/8/layout/hierarchy4"/>
    <dgm:cxn modelId="{D20E5F5B-218F-4578-9333-652F3F92BA6A}" type="presParOf" srcId="{32A6355F-CDC5-4C64-9BA7-57D03947E11C}" destId="{04414BDA-4617-4C8C-8334-194B2021DDB9}" srcOrd="0" destOrd="0" presId="urn:microsoft.com/office/officeart/2005/8/layout/hierarchy4"/>
    <dgm:cxn modelId="{E95B432E-80DB-4D7D-BCFB-026A0DFC9010}" type="presParOf" srcId="{32A6355F-CDC5-4C64-9BA7-57D03947E11C}" destId="{5FA7FB6E-1903-48F8-8202-E3D7EF7706E9}" srcOrd="1" destOrd="0" presId="urn:microsoft.com/office/officeart/2005/8/layout/hierarchy4"/>
    <dgm:cxn modelId="{1FC114CE-4126-4A09-ABF0-B4055C688306}" type="presParOf" srcId="{32246D06-9730-4DAA-A95B-38311C80CE17}" destId="{18EC1907-7F77-4FB4-83C4-C8FB921317E5}" srcOrd="5" destOrd="0" presId="urn:microsoft.com/office/officeart/2005/8/layout/hierarchy4"/>
    <dgm:cxn modelId="{4312B834-576D-4ABA-A73A-1A644D6CF5EA}" type="presParOf" srcId="{32246D06-9730-4DAA-A95B-38311C80CE17}" destId="{339973B5-E668-4CB9-B019-C4CA58F54B6A}" srcOrd="6" destOrd="0" presId="urn:microsoft.com/office/officeart/2005/8/layout/hierarchy4"/>
    <dgm:cxn modelId="{923CC4EF-408E-400E-8971-EA921065C99E}" type="presParOf" srcId="{339973B5-E668-4CB9-B019-C4CA58F54B6A}" destId="{115603A2-0BA0-42FB-94C5-9F6267EE63B0}" srcOrd="0" destOrd="0" presId="urn:microsoft.com/office/officeart/2005/8/layout/hierarchy4"/>
    <dgm:cxn modelId="{FFF92C9E-52B4-4EB9-8E6B-53566DF42E60}" type="presParOf" srcId="{339973B5-E668-4CB9-B019-C4CA58F54B6A}" destId="{DDB6B012-922D-43E2-BF77-D42351D53529}" srcOrd="1" destOrd="0" presId="urn:microsoft.com/office/officeart/2005/8/layout/hierarchy4"/>
    <dgm:cxn modelId="{6C5D731D-0736-4097-B76E-AA60C0F8C348}" type="presParOf" srcId="{32246D06-9730-4DAA-A95B-38311C80CE17}" destId="{CFBBBDDB-AAF1-4D90-B267-79F5FE598270}" srcOrd="7" destOrd="0" presId="urn:microsoft.com/office/officeart/2005/8/layout/hierarchy4"/>
    <dgm:cxn modelId="{7B128680-6BC0-43C5-AE54-45E0BD17D796}" type="presParOf" srcId="{32246D06-9730-4DAA-A95B-38311C80CE17}" destId="{A91BF6E6-6739-409E-AAF0-178F49A38E8A}" srcOrd="8" destOrd="0" presId="urn:microsoft.com/office/officeart/2005/8/layout/hierarchy4"/>
    <dgm:cxn modelId="{7EC4B615-EBB1-4C0D-A2DC-EBA8EF68BC63}" type="presParOf" srcId="{A91BF6E6-6739-409E-AAF0-178F49A38E8A}" destId="{DD69FCDF-8491-49CF-A33B-E8278FCF0824}" srcOrd="0" destOrd="0" presId="urn:microsoft.com/office/officeart/2005/8/layout/hierarchy4"/>
    <dgm:cxn modelId="{B6046867-C052-4144-BE51-FF483D4482B1}" type="presParOf" srcId="{A91BF6E6-6739-409E-AAF0-178F49A38E8A}" destId="{A6EF599E-0FC2-4B32-9146-4E9096E334FE}" srcOrd="1" destOrd="0" presId="urn:microsoft.com/office/officeart/2005/8/layout/hierarchy4"/>
    <dgm:cxn modelId="{1BACDB8E-C852-4611-A0E9-8206D0794C45}" type="presParOf" srcId="{32246D06-9730-4DAA-A95B-38311C80CE17}" destId="{A8DB0BA4-1816-4D4B-80D9-8A97D2463525}" srcOrd="9" destOrd="0" presId="urn:microsoft.com/office/officeart/2005/8/layout/hierarchy4"/>
    <dgm:cxn modelId="{19138C9C-E3E0-4BEE-9859-AF70EDCBED8A}" type="presParOf" srcId="{32246D06-9730-4DAA-A95B-38311C80CE17}" destId="{BADF3505-BA34-43D9-BE7E-46834430E0E0}" srcOrd="10" destOrd="0" presId="urn:microsoft.com/office/officeart/2005/8/layout/hierarchy4"/>
    <dgm:cxn modelId="{3F7F09CF-9E8D-4BB6-B8EE-2FFDC93435F2}" type="presParOf" srcId="{BADF3505-BA34-43D9-BE7E-46834430E0E0}" destId="{6F9A088E-86DA-4371-BE12-073F0F874994}" srcOrd="0" destOrd="0" presId="urn:microsoft.com/office/officeart/2005/8/layout/hierarchy4"/>
    <dgm:cxn modelId="{D80F2422-B898-4348-B049-B8337884D216}" type="presParOf" srcId="{BADF3505-BA34-43D9-BE7E-46834430E0E0}" destId="{4E244382-29F8-4CA4-8BC0-AD762DEA36A5}" srcOrd="1" destOrd="0" presId="urn:microsoft.com/office/officeart/2005/8/layout/hierarchy4"/>
    <dgm:cxn modelId="{3136DE12-0124-4E0F-85F0-D549343DB667}" type="presParOf" srcId="{32246D06-9730-4DAA-A95B-38311C80CE17}" destId="{94142915-6F23-4622-B5B5-96F82CF0E362}" srcOrd="11" destOrd="0" presId="urn:microsoft.com/office/officeart/2005/8/layout/hierarchy4"/>
    <dgm:cxn modelId="{E2616B78-CB24-4BAB-98BE-63E6DAF229E1}" type="presParOf" srcId="{32246D06-9730-4DAA-A95B-38311C80CE17}" destId="{A910D33E-D924-491C-B47B-59BCFC52D06D}" srcOrd="12" destOrd="0" presId="urn:microsoft.com/office/officeart/2005/8/layout/hierarchy4"/>
    <dgm:cxn modelId="{9E33C2F6-64A1-404E-9D7F-AAC0627B043B}" type="presParOf" srcId="{A910D33E-D924-491C-B47B-59BCFC52D06D}" destId="{7231D36F-9BD1-4CF4-BEA5-24C9E9FCEF24}" srcOrd="0" destOrd="0" presId="urn:microsoft.com/office/officeart/2005/8/layout/hierarchy4"/>
    <dgm:cxn modelId="{B209858A-B274-4F39-AD8A-0AF1E8D28459}" type="presParOf" srcId="{A910D33E-D924-491C-B47B-59BCFC52D06D}" destId="{CDC05F8F-DF79-4CCE-B82B-68EE20B4EEC2}" srcOrd="1" destOrd="0" presId="urn:microsoft.com/office/officeart/2005/8/layout/hierarchy4"/>
    <dgm:cxn modelId="{C0A4AAC1-232E-4E83-B8F1-456C707A24A3}" type="presParOf" srcId="{32246D06-9730-4DAA-A95B-38311C80CE17}" destId="{F02F26D9-1825-437C-95A9-435510E0493E}" srcOrd="13" destOrd="0" presId="urn:microsoft.com/office/officeart/2005/8/layout/hierarchy4"/>
    <dgm:cxn modelId="{DB2522F4-EFFD-4ADE-893A-ACF74C93CACC}" type="presParOf" srcId="{32246D06-9730-4DAA-A95B-38311C80CE17}" destId="{52D1979D-7FD4-4CD2-B646-5D97D4ECB736}" srcOrd="14" destOrd="0" presId="urn:microsoft.com/office/officeart/2005/8/layout/hierarchy4"/>
    <dgm:cxn modelId="{ECA2916A-2B58-4AB4-9258-1FDA41F56DC8}" type="presParOf" srcId="{52D1979D-7FD4-4CD2-B646-5D97D4ECB736}" destId="{D8847E24-9561-405A-B3D1-22285798B346}" srcOrd="0" destOrd="0" presId="urn:microsoft.com/office/officeart/2005/8/layout/hierarchy4"/>
    <dgm:cxn modelId="{79E02BC8-A47B-4DCE-B08E-462ADBF4DCA3}" type="presParOf" srcId="{52D1979D-7FD4-4CD2-B646-5D97D4ECB736}" destId="{9B5C32F2-ADD4-4EFF-BEFA-A07649E89F84}" srcOrd="1" destOrd="0" presId="urn:microsoft.com/office/officeart/2005/8/layout/hierarchy4"/>
    <dgm:cxn modelId="{F768BF76-ED6D-4FD2-997D-073FF546708E}" type="presParOf" srcId="{32246D06-9730-4DAA-A95B-38311C80CE17}" destId="{F179A846-4202-4BBA-88E6-AF03AAE30D57}" srcOrd="15" destOrd="0" presId="urn:microsoft.com/office/officeart/2005/8/layout/hierarchy4"/>
    <dgm:cxn modelId="{08BE75A0-9F57-4294-A15C-040F227FA8A5}" type="presParOf" srcId="{32246D06-9730-4DAA-A95B-38311C80CE17}" destId="{D5393B87-53A0-403E-9F9F-59BB78AC9D71}" srcOrd="16" destOrd="0" presId="urn:microsoft.com/office/officeart/2005/8/layout/hierarchy4"/>
    <dgm:cxn modelId="{D922B8BE-AF9F-4BB8-8625-2D8386DBF6AE}" type="presParOf" srcId="{D5393B87-53A0-403E-9F9F-59BB78AC9D71}" destId="{013BF458-93FD-4570-9054-66A8B98CF3B7}" srcOrd="0" destOrd="0" presId="urn:microsoft.com/office/officeart/2005/8/layout/hierarchy4"/>
    <dgm:cxn modelId="{7EAD3CB5-8A44-460C-A696-F2C0A3880776}" type="presParOf" srcId="{D5393B87-53A0-403E-9F9F-59BB78AC9D71}" destId="{B7EDA272-BE78-4F57-B256-A76CF3F2FCBF}" srcOrd="1" destOrd="0" presId="urn:microsoft.com/office/officeart/2005/8/layout/hierarchy4"/>
    <dgm:cxn modelId="{00904141-3FB0-4B49-ADB2-6DE6CF8DBE7C}" type="presParOf" srcId="{32246D06-9730-4DAA-A95B-38311C80CE17}" destId="{224F65FA-640B-462C-9987-73483D3337EE}" srcOrd="17" destOrd="0" presId="urn:microsoft.com/office/officeart/2005/8/layout/hierarchy4"/>
    <dgm:cxn modelId="{B64AADB6-CE1A-4123-966B-42CE73AA3802}" type="presParOf" srcId="{32246D06-9730-4DAA-A95B-38311C80CE17}" destId="{23F529A5-0C5A-44F3-B289-F3738A0C8F4F}" srcOrd="18" destOrd="0" presId="urn:microsoft.com/office/officeart/2005/8/layout/hierarchy4"/>
    <dgm:cxn modelId="{FAEB6180-7394-4641-A994-AB60CC096E39}" type="presParOf" srcId="{23F529A5-0C5A-44F3-B289-F3738A0C8F4F}" destId="{DBB76A6E-7F00-4878-92D6-7F766F1E1852}" srcOrd="0" destOrd="0" presId="urn:microsoft.com/office/officeart/2005/8/layout/hierarchy4"/>
    <dgm:cxn modelId="{090CCE8F-5F1B-4324-97A4-4594B7FC427B}" type="presParOf" srcId="{23F529A5-0C5A-44F3-B289-F3738A0C8F4F}" destId="{7A53CCE8-D0A4-4470-A925-6CCF40C855D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791AE5-7DCB-4C79-BFDC-1280C7C00CE0}" type="doc">
      <dgm:prSet loTypeId="urn:microsoft.com/office/officeart/2005/8/layout/hList2#2"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zh-CN" altLang="en-US"/>
        </a:p>
      </dgm:t>
    </dgm:pt>
    <dgm:pt modelId="{DAE21142-7381-49E2-9E3E-FC5B9525DB60}">
      <dgm:prSet phldrT="[文本]" phldr="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solidFill>
              <a:schemeClr val="tx1"/>
            </a:solidFill>
          </a:endParaRPr>
        </a:p>
      </dgm:t>
    </dgm:pt>
    <dgm:pt modelId="{2E680D85-13E9-47A1-8FB7-830276214BA5}" type="parTrans" cxnId="{3403EAFA-2898-4FE1-8D4E-7D0C3F38E577}">
      <dgm:prSet/>
      <dgm:spPr/>
      <dgm:t>
        <a:bodyPr/>
        <a:lstStyle/>
        <a:p>
          <a:endParaRPr lang="zh-CN" altLang="en-US">
            <a:solidFill>
              <a:schemeClr val="tx1"/>
            </a:solidFill>
          </a:endParaRPr>
        </a:p>
      </dgm:t>
    </dgm:pt>
    <dgm:pt modelId="{B658A89A-6F70-4695-98E4-E67CA70802F0}" type="sibTrans" cxnId="{3403EAFA-2898-4FE1-8D4E-7D0C3F38E577}">
      <dgm:prSet/>
      <dgm:spPr/>
      <dgm:t>
        <a:bodyPr/>
        <a:lstStyle/>
        <a:p>
          <a:endParaRPr lang="zh-CN" altLang="en-US">
            <a:solidFill>
              <a:schemeClr val="tx1"/>
            </a:solidFill>
          </a:endParaRPr>
        </a:p>
      </dgm:t>
    </dgm:pt>
    <dgm:pt modelId="{99443B9A-F0E5-41B0-AA3E-FC55630298F4}">
      <dgm:prSet phldrT="[文本]"/>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b="1" dirty="0" smtClean="0">
              <a:solidFill>
                <a:schemeClr val="tx1"/>
              </a:solidFill>
              <a:latin typeface="宋体" panose="02010600030101010101" pitchFamily="2" charset="-122"/>
            </a:rPr>
            <a:t>装卸单位成本</a:t>
          </a:r>
          <a:endParaRPr lang="zh-CN" altLang="en-US" dirty="0">
            <a:solidFill>
              <a:schemeClr val="tx1"/>
            </a:solidFill>
          </a:endParaRPr>
        </a:p>
      </dgm:t>
    </dgm:pt>
    <dgm:pt modelId="{46E9CB45-65EA-424B-9671-791A10F11A6B}" type="parTrans" cxnId="{8FFA73D8-1118-491C-BEFC-0B6ED3C9CF91}">
      <dgm:prSet/>
      <dgm:spPr/>
      <dgm:t>
        <a:bodyPr/>
        <a:lstStyle/>
        <a:p>
          <a:endParaRPr lang="zh-CN" altLang="en-US">
            <a:solidFill>
              <a:schemeClr val="tx1"/>
            </a:solidFill>
          </a:endParaRPr>
        </a:p>
      </dgm:t>
    </dgm:pt>
    <dgm:pt modelId="{E2BE29C8-093E-4A65-844E-5D49EBE6DFD6}" type="sibTrans" cxnId="{8FFA73D8-1118-491C-BEFC-0B6ED3C9CF91}">
      <dgm:prSet/>
      <dgm:spPr/>
      <dgm:t>
        <a:bodyPr/>
        <a:lstStyle/>
        <a:p>
          <a:endParaRPr lang="zh-CN" altLang="en-US">
            <a:solidFill>
              <a:schemeClr val="tx1"/>
            </a:solidFill>
          </a:endParaRPr>
        </a:p>
      </dgm:t>
    </dgm:pt>
    <dgm:pt modelId="{C576EE43-1F45-4F4F-9A6C-636C78A7E97A}">
      <dgm:prSet phldrT="[文本]"/>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b="1" dirty="0" smtClean="0">
              <a:solidFill>
                <a:schemeClr val="tx1"/>
              </a:solidFill>
              <a:latin typeface="宋体" panose="02010600030101010101" pitchFamily="2" charset="-122"/>
            </a:rPr>
            <a:t>成本降低额</a:t>
          </a:r>
          <a:endParaRPr lang="zh-CN" altLang="en-US" dirty="0">
            <a:solidFill>
              <a:schemeClr val="tx1"/>
            </a:solidFill>
          </a:endParaRPr>
        </a:p>
      </dgm:t>
    </dgm:pt>
    <dgm:pt modelId="{030DDA62-0528-4B53-9798-0A1F6231B6A6}" type="parTrans" cxnId="{A1DEF65D-315E-4C6E-B10B-4492EEA2F219}">
      <dgm:prSet/>
      <dgm:spPr/>
      <dgm:t>
        <a:bodyPr/>
        <a:lstStyle/>
        <a:p>
          <a:endParaRPr lang="zh-CN" altLang="en-US">
            <a:solidFill>
              <a:schemeClr val="tx1"/>
            </a:solidFill>
          </a:endParaRPr>
        </a:p>
      </dgm:t>
    </dgm:pt>
    <dgm:pt modelId="{5184748E-9F41-4B8C-9CE8-485840F9FA27}" type="sibTrans" cxnId="{A1DEF65D-315E-4C6E-B10B-4492EEA2F219}">
      <dgm:prSet/>
      <dgm:spPr/>
      <dgm:t>
        <a:bodyPr/>
        <a:lstStyle/>
        <a:p>
          <a:endParaRPr lang="zh-CN" altLang="en-US">
            <a:solidFill>
              <a:schemeClr val="tx1"/>
            </a:solidFill>
          </a:endParaRPr>
        </a:p>
      </dgm:t>
    </dgm:pt>
    <dgm:pt modelId="{837E9EC9-3FB0-465E-92BB-F920F616032F}">
      <dgm:prSet phldrT="[文本]" phldr="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dirty="0">
            <a:solidFill>
              <a:schemeClr val="tx1"/>
            </a:solidFill>
          </a:endParaRPr>
        </a:p>
      </dgm:t>
    </dgm:pt>
    <dgm:pt modelId="{59458877-6835-424E-A309-E11C4FB39560}" type="parTrans" cxnId="{E2612382-ED97-4F41-BD46-230325056D50}">
      <dgm:prSet/>
      <dgm:spPr/>
      <dgm:t>
        <a:bodyPr/>
        <a:lstStyle/>
        <a:p>
          <a:endParaRPr lang="zh-CN" altLang="en-US">
            <a:solidFill>
              <a:schemeClr val="tx1"/>
            </a:solidFill>
          </a:endParaRPr>
        </a:p>
      </dgm:t>
    </dgm:pt>
    <dgm:pt modelId="{38A92931-9455-42CD-81E6-402218642722}" type="sibTrans" cxnId="{E2612382-ED97-4F41-BD46-230325056D50}">
      <dgm:prSet/>
      <dgm:spPr/>
      <dgm:t>
        <a:bodyPr/>
        <a:lstStyle/>
        <a:p>
          <a:endParaRPr lang="zh-CN" altLang="en-US">
            <a:solidFill>
              <a:schemeClr val="tx1"/>
            </a:solidFill>
          </a:endParaRPr>
        </a:p>
      </dgm:t>
    </dgm:pt>
    <dgm:pt modelId="{AAEA4B3F-7D38-46E0-B41B-0E1A54CE9D87}">
      <dgm:prSet phldrT="[文本]"/>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b="1" dirty="0" smtClean="0">
              <a:solidFill>
                <a:schemeClr val="tx1"/>
              </a:solidFill>
              <a:latin typeface="宋体" panose="02010600030101010101" pitchFamily="2" charset="-122"/>
            </a:rPr>
            <a:t>成本降低率</a:t>
          </a:r>
          <a:endParaRPr lang="zh-CN" altLang="en-US" dirty="0">
            <a:solidFill>
              <a:schemeClr val="tx1"/>
            </a:solidFill>
          </a:endParaRPr>
        </a:p>
      </dgm:t>
    </dgm:pt>
    <dgm:pt modelId="{1D268B5F-B19A-45E9-B7E6-68D97E82A56B}" type="parTrans" cxnId="{08F29B78-11AE-424A-B640-C8ADDAC4A095}">
      <dgm:prSet/>
      <dgm:spPr/>
      <dgm:t>
        <a:bodyPr/>
        <a:lstStyle/>
        <a:p>
          <a:endParaRPr lang="zh-CN" altLang="en-US">
            <a:solidFill>
              <a:schemeClr val="tx1"/>
            </a:solidFill>
          </a:endParaRPr>
        </a:p>
      </dgm:t>
    </dgm:pt>
    <dgm:pt modelId="{A4B3F15F-FC3D-4379-A61F-0208D9037FCD}" type="sibTrans" cxnId="{08F29B78-11AE-424A-B640-C8ADDAC4A095}">
      <dgm:prSet/>
      <dgm:spPr/>
      <dgm:t>
        <a:bodyPr/>
        <a:lstStyle/>
        <a:p>
          <a:endParaRPr lang="zh-CN" altLang="en-US">
            <a:solidFill>
              <a:schemeClr val="tx1"/>
            </a:solidFill>
          </a:endParaRPr>
        </a:p>
      </dgm:t>
    </dgm:pt>
    <dgm:pt modelId="{C6417394-3914-4B14-A36F-6EE465AE76B1}">
      <dgm:prSet phldrT="[文本]" phldr="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dirty="0">
            <a:solidFill>
              <a:schemeClr val="tx1"/>
            </a:solidFill>
          </a:endParaRPr>
        </a:p>
      </dgm:t>
    </dgm:pt>
    <dgm:pt modelId="{AD4723A8-5DC1-449B-95FD-73177156C49F}" type="sibTrans" cxnId="{EC9C0A16-7ABB-46E9-9C17-BF4374240446}">
      <dgm:prSet/>
      <dgm:spPr/>
      <dgm:t>
        <a:bodyPr/>
        <a:lstStyle/>
        <a:p>
          <a:endParaRPr lang="zh-CN" altLang="en-US">
            <a:solidFill>
              <a:schemeClr val="tx1"/>
            </a:solidFill>
          </a:endParaRPr>
        </a:p>
      </dgm:t>
    </dgm:pt>
    <dgm:pt modelId="{AEFD00F3-D7D1-4E08-AE43-8AC0A97FE877}" type="parTrans" cxnId="{EC9C0A16-7ABB-46E9-9C17-BF4374240446}">
      <dgm:prSet/>
      <dgm:spPr/>
      <dgm:t>
        <a:bodyPr/>
        <a:lstStyle/>
        <a:p>
          <a:endParaRPr lang="zh-CN" altLang="en-US">
            <a:solidFill>
              <a:schemeClr val="tx1"/>
            </a:solidFill>
          </a:endParaRPr>
        </a:p>
      </dgm:t>
    </dgm:pt>
    <dgm:pt modelId="{E2B8667F-3D36-4149-A92B-0178F8950481}" type="pres">
      <dgm:prSet presAssocID="{BA791AE5-7DCB-4C79-BFDC-1280C7C00CE0}" presName="linearFlow" presStyleCnt="0">
        <dgm:presLayoutVars>
          <dgm:dir/>
          <dgm:animLvl val="lvl"/>
          <dgm:resizeHandles/>
        </dgm:presLayoutVars>
      </dgm:prSet>
      <dgm:spPr/>
      <dgm:t>
        <a:bodyPr/>
        <a:lstStyle/>
        <a:p>
          <a:endParaRPr lang="zh-CN" altLang="en-US"/>
        </a:p>
      </dgm:t>
    </dgm:pt>
    <dgm:pt modelId="{888DC9A9-E93F-423E-91D5-14DC22476AC7}" type="pres">
      <dgm:prSet presAssocID="{DAE21142-7381-49E2-9E3E-FC5B9525DB60}" presName="compositeNode" presStyleCnt="0">
        <dgm:presLayoutVars>
          <dgm:bulletEnabled val="1"/>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49E66CB6-543A-42A0-9754-274E4461FFE1}" type="pres">
      <dgm:prSet presAssocID="{DAE21142-7381-49E2-9E3E-FC5B9525DB60}" presName="image" presStyleLbl="fgImgPlace1" presStyleIdx="0" presStyleCnt="3" custScaleX="68507" custScaleY="50765" custLinFactNeighborX="43239" custLinFactNeighborY="25535"/>
      <dgm:spPr>
        <a:prstGeom prst="ellipse">
          <a:avLst/>
        </a:prstGeom>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5D2872E3-5583-48C2-AD10-C8EF67A001B6}" type="pres">
      <dgm:prSet presAssocID="{DAE21142-7381-49E2-9E3E-FC5B9525DB60}" presName="childNode" presStyleLbl="node1" presStyleIdx="0" presStyleCnt="3" custScaleX="65722" custScaleY="80105" custLinFactNeighborX="-12116">
        <dgm:presLayoutVars>
          <dgm:bulletEnabled val="1"/>
        </dgm:presLayoutVars>
      </dgm:prSet>
      <dgm:spPr/>
      <dgm:t>
        <a:bodyPr/>
        <a:lstStyle/>
        <a:p>
          <a:endParaRPr lang="zh-CN" altLang="en-US"/>
        </a:p>
      </dgm:t>
    </dgm:pt>
    <dgm:pt modelId="{05C47FAE-2D00-4B28-807F-EE770A71EBF3}" type="pres">
      <dgm:prSet presAssocID="{DAE21142-7381-49E2-9E3E-FC5B9525DB60}" presName="parentNode" presStyleLbl="revTx" presStyleIdx="0" presStyleCnt="3">
        <dgm:presLayoutVars>
          <dgm:chMax val="0"/>
          <dgm:bulletEnabled val="1"/>
        </dgm:presLayoutVars>
      </dgm:prSet>
      <dgm:spPr/>
      <dgm:t>
        <a:bodyPr/>
        <a:lstStyle/>
        <a:p>
          <a:endParaRPr lang="zh-CN" altLang="en-US"/>
        </a:p>
      </dgm:t>
    </dgm:pt>
    <dgm:pt modelId="{011D8BB9-A598-49CB-B785-9B55CBE9A31D}" type="pres">
      <dgm:prSet presAssocID="{B658A89A-6F70-4695-98E4-E67CA70802F0}" presName="sibTran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8DA372E8-265B-492D-808B-AA9657162FAF}" type="pres">
      <dgm:prSet presAssocID="{C6417394-3914-4B14-A36F-6EE465AE76B1}" presName="compositeNode" presStyleCnt="0">
        <dgm:presLayoutVars>
          <dgm:bulletEnabled val="1"/>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4456867E-3A5B-464F-AA28-D15FDD4A7A19}" type="pres">
      <dgm:prSet presAssocID="{C6417394-3914-4B14-A36F-6EE465AE76B1}" presName="image" presStyleLbl="fgImgPlace1" presStyleIdx="1" presStyleCnt="3" custScaleX="68507" custScaleY="50765" custLinFactNeighborX="41239" custLinFactNeighborY="25535"/>
      <dgm:spPr>
        <a:prstGeom prst="ellipse">
          <a:avLst/>
        </a:prstGeom>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5354AE42-47F4-4F33-89A9-E4ADC9CD2F91}" type="pres">
      <dgm:prSet presAssocID="{C6417394-3914-4B14-A36F-6EE465AE76B1}" presName="childNode" presStyleLbl="node1" presStyleIdx="1" presStyleCnt="3" custScaleX="65722" custScaleY="80105" custLinFactNeighborX="-12116">
        <dgm:presLayoutVars>
          <dgm:bulletEnabled val="1"/>
        </dgm:presLayoutVars>
      </dgm:prSet>
      <dgm:spPr/>
      <dgm:t>
        <a:bodyPr/>
        <a:lstStyle/>
        <a:p>
          <a:endParaRPr lang="zh-CN" altLang="en-US"/>
        </a:p>
      </dgm:t>
    </dgm:pt>
    <dgm:pt modelId="{EAB6FC3B-B168-44B9-BA3D-669FCD9A6090}" type="pres">
      <dgm:prSet presAssocID="{C6417394-3914-4B14-A36F-6EE465AE76B1}" presName="parentNode" presStyleLbl="revTx" presStyleIdx="1" presStyleCnt="3">
        <dgm:presLayoutVars>
          <dgm:chMax val="0"/>
          <dgm:bulletEnabled val="1"/>
        </dgm:presLayoutVars>
      </dgm:prSet>
      <dgm:spPr/>
      <dgm:t>
        <a:bodyPr/>
        <a:lstStyle/>
        <a:p>
          <a:endParaRPr lang="zh-CN" altLang="en-US"/>
        </a:p>
      </dgm:t>
    </dgm:pt>
    <dgm:pt modelId="{B4FFE18F-FBB3-475A-AA7F-EEC6064B2303}" type="pres">
      <dgm:prSet presAssocID="{AD4723A8-5DC1-449B-95FD-73177156C49F}" presName="sibTran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1168D926-637D-4E91-A720-827A37FAA879}" type="pres">
      <dgm:prSet presAssocID="{837E9EC9-3FB0-465E-92BB-F920F616032F}" presName="compositeNode" presStyleCnt="0">
        <dgm:presLayoutVars>
          <dgm:bulletEnabled val="1"/>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88253DB2-A3D0-4BEA-9D0D-12D6B93E92C3}" type="pres">
      <dgm:prSet presAssocID="{837E9EC9-3FB0-465E-92BB-F920F616032F}" presName="image" presStyleLbl="fgImgPlace1" presStyleIdx="2" presStyleCnt="3" custScaleX="68507" custScaleY="50765" custLinFactNeighborX="41239" custLinFactNeighborY="25535"/>
      <dgm:spPr>
        <a:prstGeom prst="ellipse">
          <a:avLst/>
        </a:prstGeom>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759FDBE4-E210-4D34-8437-B113C30013BA}" type="pres">
      <dgm:prSet presAssocID="{837E9EC9-3FB0-465E-92BB-F920F616032F}" presName="childNode" presStyleLbl="node1" presStyleIdx="2" presStyleCnt="3" custScaleX="65722" custScaleY="80105" custLinFactNeighborX="-12116">
        <dgm:presLayoutVars>
          <dgm:bulletEnabled val="1"/>
        </dgm:presLayoutVars>
      </dgm:prSet>
      <dgm:spPr/>
      <dgm:t>
        <a:bodyPr/>
        <a:lstStyle/>
        <a:p>
          <a:endParaRPr lang="zh-CN" altLang="en-US"/>
        </a:p>
      </dgm:t>
    </dgm:pt>
    <dgm:pt modelId="{7028BDD2-5C88-40E9-B624-805FCED891F7}" type="pres">
      <dgm:prSet presAssocID="{837E9EC9-3FB0-465E-92BB-F920F616032F}" presName="parentNode" presStyleLbl="revTx" presStyleIdx="2" presStyleCnt="3">
        <dgm:presLayoutVars>
          <dgm:chMax val="0"/>
          <dgm:bulletEnabled val="1"/>
        </dgm:presLayoutVars>
      </dgm:prSet>
      <dgm:spPr/>
      <dgm:t>
        <a:bodyPr/>
        <a:lstStyle/>
        <a:p>
          <a:endParaRPr lang="zh-CN" altLang="en-US"/>
        </a:p>
      </dgm:t>
    </dgm:pt>
  </dgm:ptLst>
  <dgm:cxnLst>
    <dgm:cxn modelId="{A439D709-5557-449D-8766-F2AFE98D903C}" type="presOf" srcId="{BA791AE5-7DCB-4C79-BFDC-1280C7C00CE0}" destId="{E2B8667F-3D36-4149-A92B-0178F8950481}" srcOrd="0" destOrd="0" presId="urn:microsoft.com/office/officeart/2005/8/layout/hList2#2"/>
    <dgm:cxn modelId="{02CF9A12-9E32-4705-97DD-FBC927F673DD}" type="presOf" srcId="{C576EE43-1F45-4F4F-9A6C-636C78A7E97A}" destId="{5354AE42-47F4-4F33-89A9-E4ADC9CD2F91}" srcOrd="0" destOrd="0" presId="urn:microsoft.com/office/officeart/2005/8/layout/hList2#2"/>
    <dgm:cxn modelId="{8FFA73D8-1118-491C-BEFC-0B6ED3C9CF91}" srcId="{DAE21142-7381-49E2-9E3E-FC5B9525DB60}" destId="{99443B9A-F0E5-41B0-AA3E-FC55630298F4}" srcOrd="0" destOrd="0" parTransId="{46E9CB45-65EA-424B-9671-791A10F11A6B}" sibTransId="{E2BE29C8-093E-4A65-844E-5D49EBE6DFD6}"/>
    <dgm:cxn modelId="{E2612382-ED97-4F41-BD46-230325056D50}" srcId="{BA791AE5-7DCB-4C79-BFDC-1280C7C00CE0}" destId="{837E9EC9-3FB0-465E-92BB-F920F616032F}" srcOrd="2" destOrd="0" parTransId="{59458877-6835-424E-A309-E11C4FB39560}" sibTransId="{38A92931-9455-42CD-81E6-402218642722}"/>
    <dgm:cxn modelId="{A1DEF65D-315E-4C6E-B10B-4492EEA2F219}" srcId="{C6417394-3914-4B14-A36F-6EE465AE76B1}" destId="{C576EE43-1F45-4F4F-9A6C-636C78A7E97A}" srcOrd="0" destOrd="0" parTransId="{030DDA62-0528-4B53-9798-0A1F6231B6A6}" sibTransId="{5184748E-9F41-4B8C-9CE8-485840F9FA27}"/>
    <dgm:cxn modelId="{FA16C04F-F255-4369-B8D9-D378D35444F3}" type="presOf" srcId="{DAE21142-7381-49E2-9E3E-FC5B9525DB60}" destId="{05C47FAE-2D00-4B28-807F-EE770A71EBF3}" srcOrd="0" destOrd="0" presId="urn:microsoft.com/office/officeart/2005/8/layout/hList2#2"/>
    <dgm:cxn modelId="{3403EAFA-2898-4FE1-8D4E-7D0C3F38E577}" srcId="{BA791AE5-7DCB-4C79-BFDC-1280C7C00CE0}" destId="{DAE21142-7381-49E2-9E3E-FC5B9525DB60}" srcOrd="0" destOrd="0" parTransId="{2E680D85-13E9-47A1-8FB7-830276214BA5}" sibTransId="{B658A89A-6F70-4695-98E4-E67CA70802F0}"/>
    <dgm:cxn modelId="{288932C4-A9A7-4A22-BA8D-27BD99DD8D11}" type="presOf" srcId="{99443B9A-F0E5-41B0-AA3E-FC55630298F4}" destId="{5D2872E3-5583-48C2-AD10-C8EF67A001B6}" srcOrd="0" destOrd="0" presId="urn:microsoft.com/office/officeart/2005/8/layout/hList2#2"/>
    <dgm:cxn modelId="{08F29B78-11AE-424A-B640-C8ADDAC4A095}" srcId="{837E9EC9-3FB0-465E-92BB-F920F616032F}" destId="{AAEA4B3F-7D38-46E0-B41B-0E1A54CE9D87}" srcOrd="0" destOrd="0" parTransId="{1D268B5F-B19A-45E9-B7E6-68D97E82A56B}" sibTransId="{A4B3F15F-FC3D-4379-A61F-0208D9037FCD}"/>
    <dgm:cxn modelId="{EC9C0A16-7ABB-46E9-9C17-BF4374240446}" srcId="{BA791AE5-7DCB-4C79-BFDC-1280C7C00CE0}" destId="{C6417394-3914-4B14-A36F-6EE465AE76B1}" srcOrd="1" destOrd="0" parTransId="{AEFD00F3-D7D1-4E08-AE43-8AC0A97FE877}" sibTransId="{AD4723A8-5DC1-449B-95FD-73177156C49F}"/>
    <dgm:cxn modelId="{65EA4552-F6E3-4296-850C-DB28BD2EB900}" type="presOf" srcId="{C6417394-3914-4B14-A36F-6EE465AE76B1}" destId="{EAB6FC3B-B168-44B9-BA3D-669FCD9A6090}" srcOrd="0" destOrd="0" presId="urn:microsoft.com/office/officeart/2005/8/layout/hList2#2"/>
    <dgm:cxn modelId="{445EA2B2-8295-420F-9F13-A653A12AB527}" type="presOf" srcId="{837E9EC9-3FB0-465E-92BB-F920F616032F}" destId="{7028BDD2-5C88-40E9-B624-805FCED891F7}" srcOrd="0" destOrd="0" presId="urn:microsoft.com/office/officeart/2005/8/layout/hList2#2"/>
    <dgm:cxn modelId="{7F1A0CC8-3E4F-465C-BC5D-B3F501668270}" type="presOf" srcId="{AAEA4B3F-7D38-46E0-B41B-0E1A54CE9D87}" destId="{759FDBE4-E210-4D34-8437-B113C30013BA}" srcOrd="0" destOrd="0" presId="urn:microsoft.com/office/officeart/2005/8/layout/hList2#2"/>
    <dgm:cxn modelId="{7A9C526F-27E6-4C83-9145-FD36E694B631}" type="presParOf" srcId="{E2B8667F-3D36-4149-A92B-0178F8950481}" destId="{888DC9A9-E93F-423E-91D5-14DC22476AC7}" srcOrd="0" destOrd="0" presId="urn:microsoft.com/office/officeart/2005/8/layout/hList2#2"/>
    <dgm:cxn modelId="{346DEC9B-BFA9-4820-8D83-1F4544893D20}" type="presParOf" srcId="{888DC9A9-E93F-423E-91D5-14DC22476AC7}" destId="{49E66CB6-543A-42A0-9754-274E4461FFE1}" srcOrd="0" destOrd="0" presId="urn:microsoft.com/office/officeart/2005/8/layout/hList2#2"/>
    <dgm:cxn modelId="{557CCE5F-21B7-480A-8E69-85E52D72185C}" type="presParOf" srcId="{888DC9A9-E93F-423E-91D5-14DC22476AC7}" destId="{5D2872E3-5583-48C2-AD10-C8EF67A001B6}" srcOrd="1" destOrd="0" presId="urn:microsoft.com/office/officeart/2005/8/layout/hList2#2"/>
    <dgm:cxn modelId="{F8661329-B28B-4FA5-81A8-CF6071CD9987}" type="presParOf" srcId="{888DC9A9-E93F-423E-91D5-14DC22476AC7}" destId="{05C47FAE-2D00-4B28-807F-EE770A71EBF3}" srcOrd="2" destOrd="0" presId="urn:microsoft.com/office/officeart/2005/8/layout/hList2#2"/>
    <dgm:cxn modelId="{37556EA1-D042-4827-8905-DFD1E1C4A552}" type="presParOf" srcId="{E2B8667F-3D36-4149-A92B-0178F8950481}" destId="{011D8BB9-A598-49CB-B785-9B55CBE9A31D}" srcOrd="1" destOrd="0" presId="urn:microsoft.com/office/officeart/2005/8/layout/hList2#2"/>
    <dgm:cxn modelId="{5A29DF80-1298-4398-980A-623A038305B7}" type="presParOf" srcId="{E2B8667F-3D36-4149-A92B-0178F8950481}" destId="{8DA372E8-265B-492D-808B-AA9657162FAF}" srcOrd="2" destOrd="0" presId="urn:microsoft.com/office/officeart/2005/8/layout/hList2#2"/>
    <dgm:cxn modelId="{27E9BE7D-3813-4120-BA2C-2513FC2CA667}" type="presParOf" srcId="{8DA372E8-265B-492D-808B-AA9657162FAF}" destId="{4456867E-3A5B-464F-AA28-D15FDD4A7A19}" srcOrd="0" destOrd="0" presId="urn:microsoft.com/office/officeart/2005/8/layout/hList2#2"/>
    <dgm:cxn modelId="{8851D565-EC6E-477B-AA54-345019E395E8}" type="presParOf" srcId="{8DA372E8-265B-492D-808B-AA9657162FAF}" destId="{5354AE42-47F4-4F33-89A9-E4ADC9CD2F91}" srcOrd="1" destOrd="0" presId="urn:microsoft.com/office/officeart/2005/8/layout/hList2#2"/>
    <dgm:cxn modelId="{6107BFA2-0088-4E64-BFC4-62577C366185}" type="presParOf" srcId="{8DA372E8-265B-492D-808B-AA9657162FAF}" destId="{EAB6FC3B-B168-44B9-BA3D-669FCD9A6090}" srcOrd="2" destOrd="0" presId="urn:microsoft.com/office/officeart/2005/8/layout/hList2#2"/>
    <dgm:cxn modelId="{CC2159B1-FCE7-48ED-A93A-3399EA8650CE}" type="presParOf" srcId="{E2B8667F-3D36-4149-A92B-0178F8950481}" destId="{B4FFE18F-FBB3-475A-AA7F-EEC6064B2303}" srcOrd="3" destOrd="0" presId="urn:microsoft.com/office/officeart/2005/8/layout/hList2#2"/>
    <dgm:cxn modelId="{EC2262A7-8A3D-45E4-A36B-B4202F7084A5}" type="presParOf" srcId="{E2B8667F-3D36-4149-A92B-0178F8950481}" destId="{1168D926-637D-4E91-A720-827A37FAA879}" srcOrd="4" destOrd="0" presId="urn:microsoft.com/office/officeart/2005/8/layout/hList2#2"/>
    <dgm:cxn modelId="{090E0562-AEF5-482A-89E1-9481038CC2AF}" type="presParOf" srcId="{1168D926-637D-4E91-A720-827A37FAA879}" destId="{88253DB2-A3D0-4BEA-9D0D-12D6B93E92C3}" srcOrd="0" destOrd="0" presId="urn:microsoft.com/office/officeart/2005/8/layout/hList2#2"/>
    <dgm:cxn modelId="{C0940BC4-9A6B-4E14-A4F7-B742C08AEBE6}" type="presParOf" srcId="{1168D926-637D-4E91-A720-827A37FAA879}" destId="{759FDBE4-E210-4D34-8437-B113C30013BA}" srcOrd="1" destOrd="0" presId="urn:microsoft.com/office/officeart/2005/8/layout/hList2#2"/>
    <dgm:cxn modelId="{7C98FF83-859B-47F0-8182-FD373939D0B5}" type="presParOf" srcId="{1168D926-637D-4E91-A720-827A37FAA879}" destId="{7028BDD2-5C88-40E9-B624-805FCED891F7}" srcOrd="2" destOrd="0" presId="urn:microsoft.com/office/officeart/2005/8/layout/hList2#2"/>
  </dgm:cxnLst>
  <dgm:bg>
    <a:solidFill>
      <a:schemeClr val="bg1">
        <a:lumMod val="9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344AF5-1C1B-46E9-92F4-13E6C6AC66FB}"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zh-CN" altLang="en-US"/>
        </a:p>
      </dgm:t>
    </dgm:pt>
    <dgm:pt modelId="{73931A82-3FD0-4991-A0E0-3826F0A82856}">
      <dgm:prSet phldrT="[文本]"/>
      <dgm:spPr/>
      <dgm:t>
        <a:bodyPr/>
        <a:lstStyle/>
        <a:p>
          <a:r>
            <a:rPr lang="zh-CN" b="1" dirty="0" smtClean="0"/>
            <a:t>一、装卸成本预算完成情况总体分析</a:t>
          </a:r>
          <a:endParaRPr lang="zh-CN" altLang="en-US" b="1" dirty="0"/>
        </a:p>
      </dgm:t>
    </dgm:pt>
    <dgm:pt modelId="{D6EE5AA9-B98D-426D-B74A-4CB9A2DFA07C}" type="parTrans" cxnId="{9BE1B348-F07D-43B2-8BDB-098B6109B9AA}">
      <dgm:prSet/>
      <dgm:spPr/>
      <dgm:t>
        <a:bodyPr/>
        <a:lstStyle/>
        <a:p>
          <a:endParaRPr lang="zh-CN" altLang="en-US"/>
        </a:p>
      </dgm:t>
    </dgm:pt>
    <dgm:pt modelId="{A53506C7-65D3-4E95-AD3C-B3FD968CE31D}" type="sibTrans" cxnId="{9BE1B348-F07D-43B2-8BDB-098B6109B9AA}">
      <dgm:prSet/>
      <dgm:spPr/>
      <dgm:t>
        <a:bodyPr/>
        <a:lstStyle/>
        <a:p>
          <a:endParaRPr lang="zh-CN" altLang="en-US"/>
        </a:p>
      </dgm:t>
    </dgm:pt>
    <dgm:pt modelId="{032BEC2D-BFF8-4F2A-8C3F-426463C8BA2A}">
      <dgm:prSet phldrT="[文本]"/>
      <dgm:spPr/>
      <dgm:t>
        <a:bodyPr/>
        <a:lstStyle/>
        <a:p>
          <a:r>
            <a:rPr lang="zh-CN" b="1" dirty="0" smtClean="0"/>
            <a:t>二、主要成本项目分析</a:t>
          </a:r>
          <a:endParaRPr lang="zh-CN" altLang="en-US" b="1" dirty="0"/>
        </a:p>
      </dgm:t>
    </dgm:pt>
    <dgm:pt modelId="{B6BE842A-23BC-4D5D-9F6A-436AFCFC7889}" type="parTrans" cxnId="{E2657677-5F73-4535-8F65-C9E120173BBA}">
      <dgm:prSet/>
      <dgm:spPr/>
      <dgm:t>
        <a:bodyPr/>
        <a:lstStyle/>
        <a:p>
          <a:endParaRPr lang="zh-CN" altLang="en-US"/>
        </a:p>
      </dgm:t>
    </dgm:pt>
    <dgm:pt modelId="{C5584275-F6E5-40CB-A1E3-9DF94AC03697}" type="sibTrans" cxnId="{E2657677-5F73-4535-8F65-C9E120173BBA}">
      <dgm:prSet/>
      <dgm:spPr/>
      <dgm:t>
        <a:bodyPr/>
        <a:lstStyle/>
        <a:p>
          <a:endParaRPr lang="zh-CN" altLang="en-US"/>
        </a:p>
      </dgm:t>
    </dgm:pt>
    <dgm:pt modelId="{5905DEA3-9B87-416F-BB5D-153EE11F878B}" type="pres">
      <dgm:prSet presAssocID="{26344AF5-1C1B-46E9-92F4-13E6C6AC66FB}" presName="Name0" presStyleCnt="0">
        <dgm:presLayoutVars>
          <dgm:chMax/>
          <dgm:chPref/>
          <dgm:dir/>
        </dgm:presLayoutVars>
      </dgm:prSet>
      <dgm:spPr/>
      <dgm:t>
        <a:bodyPr/>
        <a:lstStyle/>
        <a:p>
          <a:endParaRPr lang="zh-CN" altLang="en-US"/>
        </a:p>
      </dgm:t>
    </dgm:pt>
    <dgm:pt modelId="{F0D2B0CF-A473-4FDD-B204-F2AE587AA526}" type="pres">
      <dgm:prSet presAssocID="{73931A82-3FD0-4991-A0E0-3826F0A82856}" presName="composite" presStyleCnt="0">
        <dgm:presLayoutVars>
          <dgm:chMax val="1"/>
          <dgm:chPref val="1"/>
        </dgm:presLayoutVars>
      </dgm:prSet>
      <dgm:spPr/>
    </dgm:pt>
    <dgm:pt modelId="{FEC41616-CF25-49B1-AB0B-1940A34B457A}" type="pres">
      <dgm:prSet presAssocID="{73931A82-3FD0-4991-A0E0-3826F0A82856}" presName="Accent" presStyleLbl="trAlignAcc1" presStyleIdx="0" presStyleCnt="2" custScaleX="188818">
        <dgm:presLayoutVars>
          <dgm:chMax val="0"/>
          <dgm:chPref val="0"/>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BAD5FE7D-FEB3-45DC-ABA4-F381E97F975E}" type="pres">
      <dgm:prSet presAssocID="{73931A82-3FD0-4991-A0E0-3826F0A82856}" presName="Image" presStyleLbl="alignImgPlace1" presStyleIdx="0" presStyleCnt="2" custScaleX="124364" custLinFactNeighborY="7656">
        <dgm:presLayoutVars>
          <dgm:chMax val="0"/>
          <dgm:chPref val="0"/>
        </dgm:presLayoutVars>
      </dgm:prSet>
      <dgm:spPr>
        <a:prstGeom prst="ellipse">
          <a:avLst/>
        </a:prstGeom>
        <a:blipFill rotWithShape="1">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98C3CD26-07E8-4B11-91B2-02A197D95B8D}" type="pres">
      <dgm:prSet presAssocID="{73931A82-3FD0-4991-A0E0-3826F0A82856}" presName="ChildComposite" presStyleCnt="0"/>
      <dgm:spPr/>
    </dgm:pt>
    <dgm:pt modelId="{D33755D9-1DC0-4C9E-86DC-53963B245002}" type="pres">
      <dgm:prSet presAssocID="{73931A82-3FD0-4991-A0E0-3826F0A82856}" presName="Child" presStyleLbl="node1" presStyleIdx="0" presStyleCnt="0">
        <dgm:presLayoutVars>
          <dgm:chMax val="0"/>
          <dgm:chPref val="0"/>
          <dgm:bulletEnabled val="1"/>
        </dgm:presLayoutVars>
      </dgm:prSet>
      <dgm:spPr/>
    </dgm:pt>
    <dgm:pt modelId="{FA6B1B64-0660-494D-973F-CC32748E3B9D}" type="pres">
      <dgm:prSet presAssocID="{73931A82-3FD0-4991-A0E0-3826F0A82856}" presName="Parent" presStyleLbl="revTx" presStyleIdx="0" presStyleCnt="2" custScaleX="202553" custLinFactNeighborY="11939">
        <dgm:presLayoutVars>
          <dgm:chMax val="1"/>
          <dgm:chPref val="0"/>
          <dgm:bulletEnabled val="1"/>
        </dgm:presLayoutVars>
      </dgm:prSet>
      <dgm:spPr/>
      <dgm:t>
        <a:bodyPr/>
        <a:lstStyle/>
        <a:p>
          <a:endParaRPr lang="zh-CN" altLang="en-US"/>
        </a:p>
      </dgm:t>
    </dgm:pt>
    <dgm:pt modelId="{CEA4DE90-DBF8-4E2C-A9D6-0371205552FA}" type="pres">
      <dgm:prSet presAssocID="{A53506C7-65D3-4E95-AD3C-B3FD968CE31D}" presName="sibTrans" presStyleCnt="0"/>
      <dgm:spPr/>
    </dgm:pt>
    <dgm:pt modelId="{2B66B61D-61F3-4320-A643-8FC86A15DB88}" type="pres">
      <dgm:prSet presAssocID="{032BEC2D-BFF8-4F2A-8C3F-426463C8BA2A}" presName="composite" presStyleCnt="0">
        <dgm:presLayoutVars>
          <dgm:chMax val="1"/>
          <dgm:chPref val="1"/>
        </dgm:presLayoutVars>
      </dgm:prSet>
      <dgm:spPr/>
    </dgm:pt>
    <dgm:pt modelId="{420F66FE-F39A-4C64-ACE4-EE802365020F}" type="pres">
      <dgm:prSet presAssocID="{032BEC2D-BFF8-4F2A-8C3F-426463C8BA2A}" presName="Accent" presStyleLbl="trAlignAcc1" presStyleIdx="1" presStyleCnt="2" custScaleX="188818">
        <dgm:presLayoutVars>
          <dgm:chMax val="0"/>
          <dgm:chPref val="0"/>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F455F330-577A-4FCB-B47C-7808211D490A}" type="pres">
      <dgm:prSet presAssocID="{032BEC2D-BFF8-4F2A-8C3F-426463C8BA2A}" presName="Image" presStyleLbl="alignImgPlace1" presStyleIdx="1" presStyleCnt="2" custScaleX="124364" custLinFactNeighborY="7656">
        <dgm:presLayoutVars>
          <dgm:chMax val="0"/>
          <dgm:chPref val="0"/>
        </dgm:presLayoutVars>
      </dgm:prSet>
      <dgm:spPr>
        <a:prstGeom prst="ellipse">
          <a:avLst/>
        </a:prstGeom>
        <a:blipFill rotWithShape="1">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D19C5855-9CE7-4FA1-911D-21112BF13D83}" type="pres">
      <dgm:prSet presAssocID="{032BEC2D-BFF8-4F2A-8C3F-426463C8BA2A}" presName="ChildComposite" presStyleCnt="0"/>
      <dgm:spPr/>
    </dgm:pt>
    <dgm:pt modelId="{266DF869-2F87-48FC-AA60-3CE1836DBAA3}" type="pres">
      <dgm:prSet presAssocID="{032BEC2D-BFF8-4F2A-8C3F-426463C8BA2A}" presName="Child" presStyleLbl="node1" presStyleIdx="0" presStyleCnt="0">
        <dgm:presLayoutVars>
          <dgm:chMax val="0"/>
          <dgm:chPref val="0"/>
          <dgm:bulletEnabled val="1"/>
        </dgm:presLayoutVars>
      </dgm:prSet>
      <dgm:spPr/>
    </dgm:pt>
    <dgm:pt modelId="{8FBB9DC3-9142-4B59-A21E-7F68DDBE5884}" type="pres">
      <dgm:prSet presAssocID="{032BEC2D-BFF8-4F2A-8C3F-426463C8BA2A}" presName="Parent" presStyleLbl="revTx" presStyleIdx="1" presStyleCnt="2" custScaleX="202553" custLinFactNeighborY="11939">
        <dgm:presLayoutVars>
          <dgm:chMax val="1"/>
          <dgm:chPref val="0"/>
          <dgm:bulletEnabled val="1"/>
        </dgm:presLayoutVars>
      </dgm:prSet>
      <dgm:spPr/>
      <dgm:t>
        <a:bodyPr/>
        <a:lstStyle/>
        <a:p>
          <a:endParaRPr lang="zh-CN" altLang="en-US"/>
        </a:p>
      </dgm:t>
    </dgm:pt>
  </dgm:ptLst>
  <dgm:cxnLst>
    <dgm:cxn modelId="{B8A2B8A5-6592-4CA7-9F62-B1F024A3A23E}" type="presOf" srcId="{032BEC2D-BFF8-4F2A-8C3F-426463C8BA2A}" destId="{8FBB9DC3-9142-4B59-A21E-7F68DDBE5884}" srcOrd="0" destOrd="0" presId="urn:microsoft.com/office/officeart/2008/layout/CaptionedPictures"/>
    <dgm:cxn modelId="{394ED519-2C44-4B5E-9047-A4C7583D06DF}" type="presOf" srcId="{73931A82-3FD0-4991-A0E0-3826F0A82856}" destId="{FA6B1B64-0660-494D-973F-CC32748E3B9D}" srcOrd="0" destOrd="0" presId="urn:microsoft.com/office/officeart/2008/layout/CaptionedPictures"/>
    <dgm:cxn modelId="{9BE1B348-F07D-43B2-8BDB-098B6109B9AA}" srcId="{26344AF5-1C1B-46E9-92F4-13E6C6AC66FB}" destId="{73931A82-3FD0-4991-A0E0-3826F0A82856}" srcOrd="0" destOrd="0" parTransId="{D6EE5AA9-B98D-426D-B74A-4CB9A2DFA07C}" sibTransId="{A53506C7-65D3-4E95-AD3C-B3FD968CE31D}"/>
    <dgm:cxn modelId="{E2657677-5F73-4535-8F65-C9E120173BBA}" srcId="{26344AF5-1C1B-46E9-92F4-13E6C6AC66FB}" destId="{032BEC2D-BFF8-4F2A-8C3F-426463C8BA2A}" srcOrd="1" destOrd="0" parTransId="{B6BE842A-23BC-4D5D-9F6A-436AFCFC7889}" sibTransId="{C5584275-F6E5-40CB-A1E3-9DF94AC03697}"/>
    <dgm:cxn modelId="{86A8F649-3319-4EB5-8D0A-E27D0904D3AE}" type="presOf" srcId="{26344AF5-1C1B-46E9-92F4-13E6C6AC66FB}" destId="{5905DEA3-9B87-416F-BB5D-153EE11F878B}" srcOrd="0" destOrd="0" presId="urn:microsoft.com/office/officeart/2008/layout/CaptionedPictures"/>
    <dgm:cxn modelId="{31E00AD6-26EF-4DD2-94A6-51179C33FB81}" type="presParOf" srcId="{5905DEA3-9B87-416F-BB5D-153EE11F878B}" destId="{F0D2B0CF-A473-4FDD-B204-F2AE587AA526}" srcOrd="0" destOrd="0" presId="urn:microsoft.com/office/officeart/2008/layout/CaptionedPictures"/>
    <dgm:cxn modelId="{22B1D5C4-4D92-4C49-BED7-15BBB27D544E}" type="presParOf" srcId="{F0D2B0CF-A473-4FDD-B204-F2AE587AA526}" destId="{FEC41616-CF25-49B1-AB0B-1940A34B457A}" srcOrd="0" destOrd="0" presId="urn:microsoft.com/office/officeart/2008/layout/CaptionedPictures"/>
    <dgm:cxn modelId="{D11CC173-CC2E-41C4-8306-4A9EF0CAA23F}" type="presParOf" srcId="{F0D2B0CF-A473-4FDD-B204-F2AE587AA526}" destId="{BAD5FE7D-FEB3-45DC-ABA4-F381E97F975E}" srcOrd="1" destOrd="0" presId="urn:microsoft.com/office/officeart/2008/layout/CaptionedPictures"/>
    <dgm:cxn modelId="{D11640C4-1FD2-43F4-959D-09DC7D5BBC01}" type="presParOf" srcId="{F0D2B0CF-A473-4FDD-B204-F2AE587AA526}" destId="{98C3CD26-07E8-4B11-91B2-02A197D95B8D}" srcOrd="2" destOrd="0" presId="urn:microsoft.com/office/officeart/2008/layout/CaptionedPictures"/>
    <dgm:cxn modelId="{D88BBFCB-B8A9-462A-AA73-6EE4C5C9B63E}" type="presParOf" srcId="{98C3CD26-07E8-4B11-91B2-02A197D95B8D}" destId="{D33755D9-1DC0-4C9E-86DC-53963B245002}" srcOrd="0" destOrd="0" presId="urn:microsoft.com/office/officeart/2008/layout/CaptionedPictures"/>
    <dgm:cxn modelId="{CB59A23B-D5B6-4197-9D1A-CD8606476A3D}" type="presParOf" srcId="{98C3CD26-07E8-4B11-91B2-02A197D95B8D}" destId="{FA6B1B64-0660-494D-973F-CC32748E3B9D}" srcOrd="1" destOrd="0" presId="urn:microsoft.com/office/officeart/2008/layout/CaptionedPictures"/>
    <dgm:cxn modelId="{F4C5ADF0-B30C-4047-A16C-8D1E8EC71E21}" type="presParOf" srcId="{5905DEA3-9B87-416F-BB5D-153EE11F878B}" destId="{CEA4DE90-DBF8-4E2C-A9D6-0371205552FA}" srcOrd="1" destOrd="0" presId="urn:microsoft.com/office/officeart/2008/layout/CaptionedPictures"/>
    <dgm:cxn modelId="{D4DC7CF1-BF59-4237-A3B6-97D6F635D6EC}" type="presParOf" srcId="{5905DEA3-9B87-416F-BB5D-153EE11F878B}" destId="{2B66B61D-61F3-4320-A643-8FC86A15DB88}" srcOrd="2" destOrd="0" presId="urn:microsoft.com/office/officeart/2008/layout/CaptionedPictures"/>
    <dgm:cxn modelId="{C8A26A40-277A-4419-A8F2-5B76725F21E7}" type="presParOf" srcId="{2B66B61D-61F3-4320-A643-8FC86A15DB88}" destId="{420F66FE-F39A-4C64-ACE4-EE802365020F}" srcOrd="0" destOrd="0" presId="urn:microsoft.com/office/officeart/2008/layout/CaptionedPictures"/>
    <dgm:cxn modelId="{4617424C-B296-47B9-BBB5-E8F7D7D354D7}" type="presParOf" srcId="{2B66B61D-61F3-4320-A643-8FC86A15DB88}" destId="{F455F330-577A-4FCB-B47C-7808211D490A}" srcOrd="1" destOrd="0" presId="urn:microsoft.com/office/officeart/2008/layout/CaptionedPictures"/>
    <dgm:cxn modelId="{77B77998-E370-4459-A60A-30058AE48B98}" type="presParOf" srcId="{2B66B61D-61F3-4320-A643-8FC86A15DB88}" destId="{D19C5855-9CE7-4FA1-911D-21112BF13D83}" srcOrd="2" destOrd="0" presId="urn:microsoft.com/office/officeart/2008/layout/CaptionedPictures"/>
    <dgm:cxn modelId="{188564F0-59F2-490E-B496-BAACD431CB7D}" type="presParOf" srcId="{D19C5855-9CE7-4FA1-911D-21112BF13D83}" destId="{266DF869-2F87-48FC-AA60-3CE1836DBAA3}" srcOrd="0" destOrd="0" presId="urn:microsoft.com/office/officeart/2008/layout/CaptionedPictures"/>
    <dgm:cxn modelId="{ACC4DAC8-8074-4DE8-9CB7-10554DD6D936}" type="presParOf" srcId="{D19C5855-9CE7-4FA1-911D-21112BF13D83}" destId="{8FBB9DC3-9142-4B59-A21E-7F68DDBE5884}"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DC7EE7-A9E7-4788-ACF8-C4EE68FBB5F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17834461-5625-4CB5-A3BB-B66AE01E59BE}">
      <dgm:prSet phldrT="[文本]" custT="1"/>
      <dgm:spPr>
        <a:solidFill>
          <a:schemeClr val="accent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2400" dirty="0" smtClean="0"/>
            <a:t>1</a:t>
          </a:r>
          <a:r>
            <a:rPr lang="zh-CN" sz="2400" dirty="0" smtClean="0"/>
            <a:t>、计件工资差异双因素分析</a:t>
          </a:r>
          <a:endParaRPr lang="zh-CN" altLang="en-US" sz="2400" dirty="0"/>
        </a:p>
      </dgm:t>
    </dgm:pt>
    <dgm:pt modelId="{E98B661A-AB57-4147-9672-F2250ADA9A9A}" type="parTrans" cxnId="{43195DD9-987A-4655-970C-8673864636DC}">
      <dgm:prSet/>
      <dgm:spPr/>
      <dgm:t>
        <a:bodyPr/>
        <a:lstStyle/>
        <a:p>
          <a:endParaRPr lang="zh-CN" altLang="en-US" sz="2800"/>
        </a:p>
      </dgm:t>
    </dgm:pt>
    <dgm:pt modelId="{8B513D57-A312-48EA-923E-CAF3F2C39C90}" type="sibTrans" cxnId="{43195DD9-987A-4655-970C-8673864636DC}">
      <dgm:prSet/>
      <dgm:spPr/>
      <dgm:t>
        <a:bodyPr/>
        <a:lstStyle/>
        <a:p>
          <a:endParaRPr lang="zh-CN" altLang="en-US" sz="2800"/>
        </a:p>
      </dgm:t>
    </dgm:pt>
    <dgm:pt modelId="{4433BE3C-13ED-4970-8CCD-7B419138184A}">
      <dgm:prSet phldrT="[文本]" custT="1"/>
      <dgm:spPr>
        <a:solidFill>
          <a:schemeClr val="accent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2400" dirty="0" smtClean="0"/>
            <a:t>2</a:t>
          </a:r>
          <a:r>
            <a:rPr lang="zh-CN" sz="2400" dirty="0" smtClean="0"/>
            <a:t>、底薪差异多因素分析</a:t>
          </a:r>
          <a:endParaRPr lang="zh-CN" altLang="en-US" sz="2400" dirty="0"/>
        </a:p>
      </dgm:t>
    </dgm:pt>
    <dgm:pt modelId="{42B9CE9B-7AFD-4051-BBA8-BE9C961B1614}" type="parTrans" cxnId="{D3EB8250-C8E4-4341-BE5E-DDFDB9D8CAE6}">
      <dgm:prSet/>
      <dgm:spPr/>
      <dgm:t>
        <a:bodyPr/>
        <a:lstStyle/>
        <a:p>
          <a:endParaRPr lang="zh-CN" altLang="en-US" sz="2800"/>
        </a:p>
      </dgm:t>
    </dgm:pt>
    <dgm:pt modelId="{F75CB35A-3721-4A4D-BCB6-9C00AA2C63EF}" type="sibTrans" cxnId="{D3EB8250-C8E4-4341-BE5E-DDFDB9D8CAE6}">
      <dgm:prSet/>
      <dgm:spPr/>
      <dgm:t>
        <a:bodyPr/>
        <a:lstStyle/>
        <a:p>
          <a:endParaRPr lang="zh-CN" altLang="en-US" sz="2800"/>
        </a:p>
      </dgm:t>
    </dgm:pt>
    <dgm:pt modelId="{5495FE35-EBFF-43C5-8FCD-FA4763F764C5}">
      <dgm:prSet phldrT="[文本]" custT="1"/>
      <dgm:spPr>
        <a:solidFill>
          <a:schemeClr val="accent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2400" dirty="0" smtClean="0"/>
            <a:t>3</a:t>
          </a:r>
          <a:r>
            <a:rPr lang="zh-CN" sz="2400" dirty="0" smtClean="0"/>
            <a:t>、燃料费用差异多因素分析</a:t>
          </a:r>
          <a:endParaRPr lang="zh-CN" altLang="en-US" sz="2400" dirty="0"/>
        </a:p>
      </dgm:t>
    </dgm:pt>
    <dgm:pt modelId="{E4E6B787-B710-45C1-9635-4B98B237EE9E}" type="parTrans" cxnId="{7BDB3D2C-D034-4AF7-8C70-003FA382B720}">
      <dgm:prSet/>
      <dgm:spPr/>
      <dgm:t>
        <a:bodyPr/>
        <a:lstStyle/>
        <a:p>
          <a:endParaRPr lang="zh-CN" altLang="en-US" sz="2800"/>
        </a:p>
      </dgm:t>
    </dgm:pt>
    <dgm:pt modelId="{8CFBDAAF-74B7-4D66-A3FA-6937DA1C22A6}" type="sibTrans" cxnId="{7BDB3D2C-D034-4AF7-8C70-003FA382B720}">
      <dgm:prSet/>
      <dgm:spPr/>
      <dgm:t>
        <a:bodyPr/>
        <a:lstStyle/>
        <a:p>
          <a:endParaRPr lang="zh-CN" altLang="en-US" sz="2800"/>
        </a:p>
      </dgm:t>
    </dgm:pt>
    <dgm:pt modelId="{DEEC2BCF-5D4D-475B-9C24-91B58C92BD71}">
      <dgm:prSet custT="1"/>
      <dgm:spPr>
        <a:solidFill>
          <a:schemeClr val="accent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smtClean="0"/>
            <a:t>4</a:t>
          </a:r>
          <a:r>
            <a:rPr lang="zh-CN" sz="2400" dirty="0" smtClean="0"/>
            <a:t>、动力及照明费用差异多因素分析</a:t>
          </a:r>
          <a:endParaRPr lang="zh-CN" altLang="en-US" sz="2400" dirty="0"/>
        </a:p>
      </dgm:t>
    </dgm:pt>
    <dgm:pt modelId="{AAEEE95B-E890-471C-9E45-462628DD3E74}" type="parTrans" cxnId="{F3A028BF-50AE-40C1-8172-7342FB288156}">
      <dgm:prSet/>
      <dgm:spPr/>
      <dgm:t>
        <a:bodyPr/>
        <a:lstStyle/>
        <a:p>
          <a:endParaRPr lang="zh-CN" altLang="en-US" sz="2800"/>
        </a:p>
      </dgm:t>
    </dgm:pt>
    <dgm:pt modelId="{EBBE6050-775A-456D-B08C-87846E283F00}" type="sibTrans" cxnId="{F3A028BF-50AE-40C1-8172-7342FB288156}">
      <dgm:prSet/>
      <dgm:spPr/>
      <dgm:t>
        <a:bodyPr/>
        <a:lstStyle/>
        <a:p>
          <a:endParaRPr lang="zh-CN" altLang="en-US" sz="2800"/>
        </a:p>
      </dgm:t>
    </dgm:pt>
    <dgm:pt modelId="{76D9AA8B-0FDC-4119-85F3-A008F32712A5}" type="pres">
      <dgm:prSet presAssocID="{D1DC7EE7-A9E7-4788-ACF8-C4EE68FBB5F2}" presName="CompostProcess" presStyleCnt="0">
        <dgm:presLayoutVars>
          <dgm:dir/>
          <dgm:resizeHandles val="exact"/>
        </dgm:presLayoutVars>
      </dgm:prSet>
      <dgm:spPr/>
      <dgm:t>
        <a:bodyPr/>
        <a:lstStyle/>
        <a:p>
          <a:endParaRPr lang="zh-CN" altLang="en-US"/>
        </a:p>
      </dgm:t>
    </dgm:pt>
    <dgm:pt modelId="{8EEB2FD1-961D-48C1-A3F1-AACC1E16878A}" type="pres">
      <dgm:prSet presAssocID="{D1DC7EE7-A9E7-4788-ACF8-C4EE68FBB5F2}" presName="arrow" presStyleLbl="bgShp" presStyleIdx="0" presStyleCn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7F781D40-9A49-432B-9041-FD7BFC69A097}" type="pres">
      <dgm:prSet presAssocID="{D1DC7EE7-A9E7-4788-ACF8-C4EE68FBB5F2}" presName="linearProcess" presStyleCnt="0"/>
      <dgm:spPr/>
    </dgm:pt>
    <dgm:pt modelId="{BC246D92-D528-4EBF-87FA-6CF90AEFCA31}" type="pres">
      <dgm:prSet presAssocID="{17834461-5625-4CB5-A3BB-B66AE01E59BE}" presName="textNode" presStyleLbl="node1" presStyleIdx="0" presStyleCnt="4">
        <dgm:presLayoutVars>
          <dgm:bulletEnabled val="1"/>
        </dgm:presLayoutVars>
      </dgm:prSet>
      <dgm:spPr/>
      <dgm:t>
        <a:bodyPr/>
        <a:lstStyle/>
        <a:p>
          <a:endParaRPr lang="zh-CN" altLang="en-US"/>
        </a:p>
      </dgm:t>
    </dgm:pt>
    <dgm:pt modelId="{02453407-F109-4175-82B2-D3A7777E4F1C}" type="pres">
      <dgm:prSet presAssocID="{8B513D57-A312-48EA-923E-CAF3F2C39C90}" presName="sibTrans" presStyleCnt="0"/>
      <dgm:spPr/>
    </dgm:pt>
    <dgm:pt modelId="{F9D1341C-C476-4760-B425-0715797D981E}" type="pres">
      <dgm:prSet presAssocID="{4433BE3C-13ED-4970-8CCD-7B419138184A}" presName="textNode" presStyleLbl="node1" presStyleIdx="1" presStyleCnt="4">
        <dgm:presLayoutVars>
          <dgm:bulletEnabled val="1"/>
        </dgm:presLayoutVars>
      </dgm:prSet>
      <dgm:spPr/>
      <dgm:t>
        <a:bodyPr/>
        <a:lstStyle/>
        <a:p>
          <a:endParaRPr lang="zh-CN" altLang="en-US"/>
        </a:p>
      </dgm:t>
    </dgm:pt>
    <dgm:pt modelId="{3EEA6739-3845-4897-8596-D31D6A33778C}" type="pres">
      <dgm:prSet presAssocID="{F75CB35A-3721-4A4D-BCB6-9C00AA2C63EF}" presName="sibTrans" presStyleCnt="0"/>
      <dgm:spPr/>
    </dgm:pt>
    <dgm:pt modelId="{2CFF19A5-2B2D-48B3-BEAC-909295F53DF6}" type="pres">
      <dgm:prSet presAssocID="{5495FE35-EBFF-43C5-8FCD-FA4763F764C5}" presName="textNode" presStyleLbl="node1" presStyleIdx="2" presStyleCnt="4">
        <dgm:presLayoutVars>
          <dgm:bulletEnabled val="1"/>
        </dgm:presLayoutVars>
      </dgm:prSet>
      <dgm:spPr/>
      <dgm:t>
        <a:bodyPr/>
        <a:lstStyle/>
        <a:p>
          <a:endParaRPr lang="zh-CN" altLang="en-US"/>
        </a:p>
      </dgm:t>
    </dgm:pt>
    <dgm:pt modelId="{9ABF96F9-C41D-465D-B37F-27368E6347EA}" type="pres">
      <dgm:prSet presAssocID="{8CFBDAAF-74B7-4D66-A3FA-6937DA1C22A6}" presName="sibTrans" presStyleCnt="0"/>
      <dgm:spPr/>
    </dgm:pt>
    <dgm:pt modelId="{AD29473B-7ED5-42FE-8926-695FE3C187E9}" type="pres">
      <dgm:prSet presAssocID="{DEEC2BCF-5D4D-475B-9C24-91B58C92BD71}" presName="textNode" presStyleLbl="node1" presStyleIdx="3" presStyleCnt="4">
        <dgm:presLayoutVars>
          <dgm:bulletEnabled val="1"/>
        </dgm:presLayoutVars>
      </dgm:prSet>
      <dgm:spPr/>
      <dgm:t>
        <a:bodyPr/>
        <a:lstStyle/>
        <a:p>
          <a:endParaRPr lang="zh-CN" altLang="en-US"/>
        </a:p>
      </dgm:t>
    </dgm:pt>
  </dgm:ptLst>
  <dgm:cxnLst>
    <dgm:cxn modelId="{C1FB6004-2AE4-444E-8CCA-48DED974C610}" type="presOf" srcId="{D1DC7EE7-A9E7-4788-ACF8-C4EE68FBB5F2}" destId="{76D9AA8B-0FDC-4119-85F3-A008F32712A5}" srcOrd="0" destOrd="0" presId="urn:microsoft.com/office/officeart/2005/8/layout/hProcess9"/>
    <dgm:cxn modelId="{F3A028BF-50AE-40C1-8172-7342FB288156}" srcId="{D1DC7EE7-A9E7-4788-ACF8-C4EE68FBB5F2}" destId="{DEEC2BCF-5D4D-475B-9C24-91B58C92BD71}" srcOrd="3" destOrd="0" parTransId="{AAEEE95B-E890-471C-9E45-462628DD3E74}" sibTransId="{EBBE6050-775A-456D-B08C-87846E283F00}"/>
    <dgm:cxn modelId="{43195DD9-987A-4655-970C-8673864636DC}" srcId="{D1DC7EE7-A9E7-4788-ACF8-C4EE68FBB5F2}" destId="{17834461-5625-4CB5-A3BB-B66AE01E59BE}" srcOrd="0" destOrd="0" parTransId="{E98B661A-AB57-4147-9672-F2250ADA9A9A}" sibTransId="{8B513D57-A312-48EA-923E-CAF3F2C39C90}"/>
    <dgm:cxn modelId="{D3EB8250-C8E4-4341-BE5E-DDFDB9D8CAE6}" srcId="{D1DC7EE7-A9E7-4788-ACF8-C4EE68FBB5F2}" destId="{4433BE3C-13ED-4970-8CCD-7B419138184A}" srcOrd="1" destOrd="0" parTransId="{42B9CE9B-7AFD-4051-BBA8-BE9C961B1614}" sibTransId="{F75CB35A-3721-4A4D-BCB6-9C00AA2C63EF}"/>
    <dgm:cxn modelId="{1867B14D-90CF-4BDE-BEDF-F5A05C9CB316}" type="presOf" srcId="{4433BE3C-13ED-4970-8CCD-7B419138184A}" destId="{F9D1341C-C476-4760-B425-0715797D981E}" srcOrd="0" destOrd="0" presId="urn:microsoft.com/office/officeart/2005/8/layout/hProcess9"/>
    <dgm:cxn modelId="{58489E59-421F-4052-AB73-3CB2EF038123}" type="presOf" srcId="{DEEC2BCF-5D4D-475B-9C24-91B58C92BD71}" destId="{AD29473B-7ED5-42FE-8926-695FE3C187E9}" srcOrd="0" destOrd="0" presId="urn:microsoft.com/office/officeart/2005/8/layout/hProcess9"/>
    <dgm:cxn modelId="{968A3AB3-0E9D-498E-976E-4C43028E50AF}" type="presOf" srcId="{5495FE35-EBFF-43C5-8FCD-FA4763F764C5}" destId="{2CFF19A5-2B2D-48B3-BEAC-909295F53DF6}" srcOrd="0" destOrd="0" presId="urn:microsoft.com/office/officeart/2005/8/layout/hProcess9"/>
    <dgm:cxn modelId="{7BDB3D2C-D034-4AF7-8C70-003FA382B720}" srcId="{D1DC7EE7-A9E7-4788-ACF8-C4EE68FBB5F2}" destId="{5495FE35-EBFF-43C5-8FCD-FA4763F764C5}" srcOrd="2" destOrd="0" parTransId="{E4E6B787-B710-45C1-9635-4B98B237EE9E}" sibTransId="{8CFBDAAF-74B7-4D66-A3FA-6937DA1C22A6}"/>
    <dgm:cxn modelId="{9DF47731-0C63-464D-A0B4-323DD552D8D7}" type="presOf" srcId="{17834461-5625-4CB5-A3BB-B66AE01E59BE}" destId="{BC246D92-D528-4EBF-87FA-6CF90AEFCA31}" srcOrd="0" destOrd="0" presId="urn:microsoft.com/office/officeart/2005/8/layout/hProcess9"/>
    <dgm:cxn modelId="{78385C47-A056-410F-9017-942F56F5571B}" type="presParOf" srcId="{76D9AA8B-0FDC-4119-85F3-A008F32712A5}" destId="{8EEB2FD1-961D-48C1-A3F1-AACC1E16878A}" srcOrd="0" destOrd="0" presId="urn:microsoft.com/office/officeart/2005/8/layout/hProcess9"/>
    <dgm:cxn modelId="{B1E09876-D3DE-4C07-8D0E-68BACFB3C4C5}" type="presParOf" srcId="{76D9AA8B-0FDC-4119-85F3-A008F32712A5}" destId="{7F781D40-9A49-432B-9041-FD7BFC69A097}" srcOrd="1" destOrd="0" presId="urn:microsoft.com/office/officeart/2005/8/layout/hProcess9"/>
    <dgm:cxn modelId="{B3A9EDF7-F4F2-40E5-A0B5-220D22E62DA1}" type="presParOf" srcId="{7F781D40-9A49-432B-9041-FD7BFC69A097}" destId="{BC246D92-D528-4EBF-87FA-6CF90AEFCA31}" srcOrd="0" destOrd="0" presId="urn:microsoft.com/office/officeart/2005/8/layout/hProcess9"/>
    <dgm:cxn modelId="{3D816B62-A27A-40CE-9C0C-7F80FF330C00}" type="presParOf" srcId="{7F781D40-9A49-432B-9041-FD7BFC69A097}" destId="{02453407-F109-4175-82B2-D3A7777E4F1C}" srcOrd="1" destOrd="0" presId="urn:microsoft.com/office/officeart/2005/8/layout/hProcess9"/>
    <dgm:cxn modelId="{03EDDE68-7109-4498-BC2A-771470BDA5FA}" type="presParOf" srcId="{7F781D40-9A49-432B-9041-FD7BFC69A097}" destId="{F9D1341C-C476-4760-B425-0715797D981E}" srcOrd="2" destOrd="0" presId="urn:microsoft.com/office/officeart/2005/8/layout/hProcess9"/>
    <dgm:cxn modelId="{3E56E40E-3CA1-4802-B6D2-ABFF55780207}" type="presParOf" srcId="{7F781D40-9A49-432B-9041-FD7BFC69A097}" destId="{3EEA6739-3845-4897-8596-D31D6A33778C}" srcOrd="3" destOrd="0" presId="urn:microsoft.com/office/officeart/2005/8/layout/hProcess9"/>
    <dgm:cxn modelId="{4E019149-5F62-4310-B49C-259EC06E210B}" type="presParOf" srcId="{7F781D40-9A49-432B-9041-FD7BFC69A097}" destId="{2CFF19A5-2B2D-48B3-BEAC-909295F53DF6}" srcOrd="4" destOrd="0" presId="urn:microsoft.com/office/officeart/2005/8/layout/hProcess9"/>
    <dgm:cxn modelId="{54169DF0-F9D5-44B0-8D03-D6435721EA0C}" type="presParOf" srcId="{7F781D40-9A49-432B-9041-FD7BFC69A097}" destId="{9ABF96F9-C41D-465D-B37F-27368E6347EA}" srcOrd="5" destOrd="0" presId="urn:microsoft.com/office/officeart/2005/8/layout/hProcess9"/>
    <dgm:cxn modelId="{BA7C14A1-F8C4-406D-AFD5-1EFFA1318A8B}" type="presParOf" srcId="{7F781D40-9A49-432B-9041-FD7BFC69A097}" destId="{AD29473B-7ED5-42FE-8926-695FE3C187E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1C5524-2CBF-4952-9463-8775D2D8EB90}" type="doc">
      <dgm:prSet loTypeId="urn:microsoft.com/office/officeart/2005/8/layout/hList1"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zh-CN" altLang="en-US"/>
        </a:p>
      </dgm:t>
    </dgm:pt>
    <dgm:pt modelId="{407827C5-B962-4D96-8FB7-625725F8171B}">
      <dgm:prSet phldrT="[文本]" phldr="1"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sz="2800" b="1"/>
        </a:p>
      </dgm:t>
    </dgm:pt>
    <dgm:pt modelId="{2A30D4EC-9F3C-4063-A3A4-392E82304ADA}" type="parTrans" cxnId="{19A74B6B-02EF-4B5A-912B-D693D1AAA506}">
      <dgm:prSet/>
      <dgm:spPr/>
      <dgm:t>
        <a:bodyPr/>
        <a:lstStyle/>
        <a:p>
          <a:endParaRPr lang="zh-CN" altLang="en-US" sz="2800" b="1"/>
        </a:p>
      </dgm:t>
    </dgm:pt>
    <dgm:pt modelId="{58F7CAC2-8156-4CA5-B2CA-397FA4DCE1DC}" type="sibTrans" cxnId="{19A74B6B-02EF-4B5A-912B-D693D1AAA506}">
      <dgm:prSet/>
      <dgm:spPr/>
      <dgm:t>
        <a:bodyPr/>
        <a:lstStyle/>
        <a:p>
          <a:endParaRPr lang="zh-CN" altLang="en-US" sz="2800" b="1"/>
        </a:p>
      </dgm:t>
    </dgm:pt>
    <dgm:pt modelId="{C438018F-B23D-4C05-81F3-10EF2C09CBA2}">
      <dgm:prSet phldrT="[文本]" custT="1"/>
      <dgm:spPr>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nchor="ctr"/>
        <a:lstStyle/>
        <a:p>
          <a:r>
            <a:rPr lang="zh-CN" altLang="en-US" sz="2800" b="1" dirty="0" smtClean="0">
              <a:latin typeface="宋体" panose="02010600030101010101" pitchFamily="2" charset="-122"/>
            </a:rPr>
            <a:t>成本控制的划分</a:t>
          </a:r>
          <a:endParaRPr lang="zh-CN" altLang="en-US" sz="2800" b="1" dirty="0"/>
        </a:p>
      </dgm:t>
    </dgm:pt>
    <dgm:pt modelId="{CA4C2440-0CC2-4A1E-B78F-68DD81F1E459}" type="parTrans" cxnId="{6F96D257-9B84-47B3-B64F-ADE93E5A0BD1}">
      <dgm:prSet/>
      <dgm:spPr/>
      <dgm:t>
        <a:bodyPr/>
        <a:lstStyle/>
        <a:p>
          <a:endParaRPr lang="zh-CN" altLang="en-US" sz="2800" b="1"/>
        </a:p>
      </dgm:t>
    </dgm:pt>
    <dgm:pt modelId="{C23552EF-5346-4F6D-AD0D-71034652D4BF}" type="sibTrans" cxnId="{6F96D257-9B84-47B3-B64F-ADE93E5A0BD1}">
      <dgm:prSet/>
      <dgm:spPr/>
      <dgm:t>
        <a:bodyPr/>
        <a:lstStyle/>
        <a:p>
          <a:endParaRPr lang="zh-CN" altLang="en-US" sz="2800" b="1"/>
        </a:p>
      </dgm:t>
    </dgm:pt>
    <dgm:pt modelId="{1FC8C785-A483-4AFD-81A7-545A573DC0E3}">
      <dgm:prSet phldrT="[文本]" phldr="1"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sz="2800" b="1"/>
        </a:p>
      </dgm:t>
    </dgm:pt>
    <dgm:pt modelId="{B823F8F7-FD6D-493C-9952-7C51E9C20C57}" type="parTrans" cxnId="{79CA0E9E-27F3-4ECA-9ED8-8F7CA0CF05B4}">
      <dgm:prSet/>
      <dgm:spPr/>
      <dgm:t>
        <a:bodyPr/>
        <a:lstStyle/>
        <a:p>
          <a:endParaRPr lang="zh-CN" altLang="en-US" sz="2800" b="1"/>
        </a:p>
      </dgm:t>
    </dgm:pt>
    <dgm:pt modelId="{9FF4DA08-7B1F-4F86-96D1-0DE976CB1A42}" type="sibTrans" cxnId="{79CA0E9E-27F3-4ECA-9ED8-8F7CA0CF05B4}">
      <dgm:prSet/>
      <dgm:spPr/>
      <dgm:t>
        <a:bodyPr/>
        <a:lstStyle/>
        <a:p>
          <a:endParaRPr lang="zh-CN" altLang="en-US" sz="2800" b="1"/>
        </a:p>
      </dgm:t>
    </dgm:pt>
    <dgm:pt modelId="{3B4085C0-C484-4E1F-A3E0-06597FBD977D}">
      <dgm:prSet phldrT="[文本]" custT="1"/>
      <dgm:spPr>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nchor="ctr"/>
        <a:lstStyle/>
        <a:p>
          <a:r>
            <a:rPr lang="zh-CN" altLang="en-US" sz="2800" b="1" dirty="0" smtClean="0">
              <a:latin typeface="宋体" panose="02010600030101010101" pitchFamily="2" charset="-122"/>
            </a:rPr>
            <a:t>装卸作业合理化</a:t>
          </a:r>
          <a:endParaRPr lang="zh-CN" altLang="en-US" sz="2800" b="1" dirty="0"/>
        </a:p>
      </dgm:t>
    </dgm:pt>
    <dgm:pt modelId="{3295A4D4-4327-46F2-8F26-30C92A8B769D}" type="parTrans" cxnId="{79A34A19-8291-4AAF-9E95-1569AF8BB418}">
      <dgm:prSet/>
      <dgm:spPr/>
      <dgm:t>
        <a:bodyPr/>
        <a:lstStyle/>
        <a:p>
          <a:endParaRPr lang="zh-CN" altLang="en-US" sz="2800" b="1"/>
        </a:p>
      </dgm:t>
    </dgm:pt>
    <dgm:pt modelId="{B1541E94-C06B-40F7-9C40-5E72B166A8D3}" type="sibTrans" cxnId="{79A34A19-8291-4AAF-9E95-1569AF8BB418}">
      <dgm:prSet/>
      <dgm:spPr/>
      <dgm:t>
        <a:bodyPr/>
        <a:lstStyle/>
        <a:p>
          <a:endParaRPr lang="zh-CN" altLang="en-US" sz="2800" b="1"/>
        </a:p>
      </dgm:t>
    </dgm:pt>
    <dgm:pt modelId="{6D5E2AAC-60A3-4424-B210-5CF3DA5ACDDC}">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sz="2800" b="1" dirty="0"/>
        </a:p>
      </dgm:t>
    </dgm:pt>
    <dgm:pt modelId="{0A9E843B-81EA-4E35-9790-9AF6A7B86CF2}" type="parTrans" cxnId="{7D2BD0EE-1E93-4F93-A6AC-C1BB5B69509B}">
      <dgm:prSet/>
      <dgm:spPr/>
      <dgm:t>
        <a:bodyPr/>
        <a:lstStyle/>
        <a:p>
          <a:endParaRPr lang="zh-CN" altLang="en-US" sz="2800" b="1"/>
        </a:p>
      </dgm:t>
    </dgm:pt>
    <dgm:pt modelId="{A13F9A0E-B6AC-4E58-A677-EF75C6EB4CDE}" type="sibTrans" cxnId="{7D2BD0EE-1E93-4F93-A6AC-C1BB5B69509B}">
      <dgm:prSet/>
      <dgm:spPr/>
      <dgm:t>
        <a:bodyPr/>
        <a:lstStyle/>
        <a:p>
          <a:endParaRPr lang="zh-CN" altLang="en-US" sz="2800" b="1"/>
        </a:p>
      </dgm:t>
    </dgm:pt>
    <dgm:pt modelId="{30C542C8-FD98-4EEA-9948-E6350414F007}">
      <dgm:prSet custT="1"/>
      <dgm:spPr>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nchor="ctr"/>
        <a:lstStyle/>
        <a:p>
          <a:r>
            <a:rPr lang="zh-CN" altLang="en-US" sz="2800" b="1" dirty="0" smtClean="0">
              <a:latin typeface="宋体" panose="02010600030101010101" pitchFamily="2" charset="-122"/>
            </a:rPr>
            <a:t>降低装卸成本的主要途径</a:t>
          </a:r>
          <a:endParaRPr lang="zh-CN" altLang="en-US" sz="2800" b="1" dirty="0"/>
        </a:p>
      </dgm:t>
    </dgm:pt>
    <dgm:pt modelId="{4848717C-BC58-4F90-A183-34FAD49F0D86}" type="parTrans" cxnId="{AC75E111-F8B4-41BC-ADCC-44A1E7D30AFF}">
      <dgm:prSet/>
      <dgm:spPr/>
      <dgm:t>
        <a:bodyPr/>
        <a:lstStyle/>
        <a:p>
          <a:endParaRPr lang="zh-CN" altLang="en-US" sz="2800" b="1"/>
        </a:p>
      </dgm:t>
    </dgm:pt>
    <dgm:pt modelId="{D79ED3DF-9F60-413D-A450-359AE4BD8086}" type="sibTrans" cxnId="{AC75E111-F8B4-41BC-ADCC-44A1E7D30AFF}">
      <dgm:prSet/>
      <dgm:spPr/>
      <dgm:t>
        <a:bodyPr/>
        <a:lstStyle/>
        <a:p>
          <a:endParaRPr lang="zh-CN" altLang="en-US" sz="2800" b="1"/>
        </a:p>
      </dgm:t>
    </dgm:pt>
    <dgm:pt modelId="{28B79266-1300-4E1E-8827-53A70ECEA3A6}" type="pres">
      <dgm:prSet presAssocID="{431C5524-2CBF-4952-9463-8775D2D8EB90}" presName="Name0" presStyleCnt="0">
        <dgm:presLayoutVars>
          <dgm:dir/>
          <dgm:animLvl val="lvl"/>
          <dgm:resizeHandles val="exact"/>
        </dgm:presLayoutVars>
      </dgm:prSet>
      <dgm:spPr/>
      <dgm:t>
        <a:bodyPr/>
        <a:lstStyle/>
        <a:p>
          <a:endParaRPr lang="zh-CN" altLang="en-US"/>
        </a:p>
      </dgm:t>
    </dgm:pt>
    <dgm:pt modelId="{D9513CCD-9A18-4B1C-AB80-EDA4D0AD4792}" type="pres">
      <dgm:prSet presAssocID="{407827C5-B962-4D96-8FB7-625725F8171B}"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D4D7A721-91AB-4970-B39C-E4C11FCEBAC0}" type="pres">
      <dgm:prSet presAssocID="{407827C5-B962-4D96-8FB7-625725F8171B}" presName="parTx" presStyleLbl="alignNode1" presStyleIdx="0" presStyleCnt="3">
        <dgm:presLayoutVars>
          <dgm:chMax val="0"/>
          <dgm:chPref val="0"/>
          <dgm:bulletEnabled val="1"/>
        </dgm:presLayoutVars>
      </dgm:prSet>
      <dgm:spPr/>
      <dgm:t>
        <a:bodyPr/>
        <a:lstStyle/>
        <a:p>
          <a:endParaRPr lang="zh-CN" altLang="en-US"/>
        </a:p>
      </dgm:t>
    </dgm:pt>
    <dgm:pt modelId="{32D45079-D23F-41A0-A50C-601B69003411}" type="pres">
      <dgm:prSet presAssocID="{407827C5-B962-4D96-8FB7-625725F8171B}" presName="desTx" presStyleLbl="alignAccFollowNode1" presStyleIdx="0" presStyleCnt="3" custScaleY="145334">
        <dgm:presLayoutVars>
          <dgm:bulletEnabled val="1"/>
        </dgm:presLayoutVars>
      </dgm:prSet>
      <dgm:spPr/>
      <dgm:t>
        <a:bodyPr/>
        <a:lstStyle/>
        <a:p>
          <a:endParaRPr lang="zh-CN" altLang="en-US"/>
        </a:p>
      </dgm:t>
    </dgm:pt>
    <dgm:pt modelId="{2FD1A65D-25AF-4B5D-8D85-039E589BB562}" type="pres">
      <dgm:prSet presAssocID="{58F7CAC2-8156-4CA5-B2CA-397FA4DCE1DC}" presNam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D8AD8F91-9A75-4839-AE94-376F82940099}" type="pres">
      <dgm:prSet presAssocID="{1FC8C785-A483-4AFD-81A7-545A573DC0E3}"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AD40AE0E-8694-4DE0-9B87-C8171A830CF4}" type="pres">
      <dgm:prSet presAssocID="{1FC8C785-A483-4AFD-81A7-545A573DC0E3}" presName="parTx" presStyleLbl="alignNode1" presStyleIdx="1" presStyleCnt="3">
        <dgm:presLayoutVars>
          <dgm:chMax val="0"/>
          <dgm:chPref val="0"/>
          <dgm:bulletEnabled val="1"/>
        </dgm:presLayoutVars>
      </dgm:prSet>
      <dgm:spPr/>
      <dgm:t>
        <a:bodyPr/>
        <a:lstStyle/>
        <a:p>
          <a:endParaRPr lang="zh-CN" altLang="en-US"/>
        </a:p>
      </dgm:t>
    </dgm:pt>
    <dgm:pt modelId="{B18175C7-1068-4357-804C-0AC1A5AC66AD}" type="pres">
      <dgm:prSet presAssocID="{1FC8C785-A483-4AFD-81A7-545A573DC0E3}" presName="desTx" presStyleLbl="alignAccFollowNode1" presStyleIdx="1" presStyleCnt="3" custScaleY="145334">
        <dgm:presLayoutVars>
          <dgm:bulletEnabled val="1"/>
        </dgm:presLayoutVars>
      </dgm:prSet>
      <dgm:spPr/>
      <dgm:t>
        <a:bodyPr/>
        <a:lstStyle/>
        <a:p>
          <a:endParaRPr lang="zh-CN" altLang="en-US"/>
        </a:p>
      </dgm:t>
    </dgm:pt>
    <dgm:pt modelId="{9A75BEB3-26FD-4920-B87F-F226461AB853}" type="pres">
      <dgm:prSet presAssocID="{9FF4DA08-7B1F-4F86-96D1-0DE976CB1A42}" presNam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C518403B-1E29-4A5C-BDEA-976B076CDBE1}" type="pres">
      <dgm:prSet presAssocID="{6D5E2AAC-60A3-4424-B210-5CF3DA5ACDDC}"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0F6895C8-3527-4A00-BC32-FDEB3A9D92DE}" type="pres">
      <dgm:prSet presAssocID="{6D5E2AAC-60A3-4424-B210-5CF3DA5ACDDC}" presName="parTx" presStyleLbl="alignNode1" presStyleIdx="2" presStyleCnt="3">
        <dgm:presLayoutVars>
          <dgm:chMax val="0"/>
          <dgm:chPref val="0"/>
          <dgm:bulletEnabled val="1"/>
        </dgm:presLayoutVars>
      </dgm:prSet>
      <dgm:spPr/>
      <dgm:t>
        <a:bodyPr/>
        <a:lstStyle/>
        <a:p>
          <a:endParaRPr lang="zh-CN" altLang="en-US"/>
        </a:p>
      </dgm:t>
    </dgm:pt>
    <dgm:pt modelId="{16183FD7-6A05-40E9-AD14-E07A7AB5C904}" type="pres">
      <dgm:prSet presAssocID="{6D5E2AAC-60A3-4424-B210-5CF3DA5ACDDC}" presName="desTx" presStyleLbl="alignAccFollowNode1" presStyleIdx="2" presStyleCnt="3" custScaleY="145334">
        <dgm:presLayoutVars>
          <dgm:bulletEnabled val="1"/>
        </dgm:presLayoutVars>
      </dgm:prSet>
      <dgm:spPr/>
      <dgm:t>
        <a:bodyPr/>
        <a:lstStyle/>
        <a:p>
          <a:endParaRPr lang="zh-CN" altLang="en-US"/>
        </a:p>
      </dgm:t>
    </dgm:pt>
  </dgm:ptLst>
  <dgm:cxnLst>
    <dgm:cxn modelId="{79CA0E9E-27F3-4ECA-9ED8-8F7CA0CF05B4}" srcId="{431C5524-2CBF-4952-9463-8775D2D8EB90}" destId="{1FC8C785-A483-4AFD-81A7-545A573DC0E3}" srcOrd="1" destOrd="0" parTransId="{B823F8F7-FD6D-493C-9952-7C51E9C20C57}" sibTransId="{9FF4DA08-7B1F-4F86-96D1-0DE976CB1A42}"/>
    <dgm:cxn modelId="{929335F3-EE21-4172-A350-8E78FBA99F8E}" type="presOf" srcId="{3B4085C0-C484-4E1F-A3E0-06597FBD977D}" destId="{B18175C7-1068-4357-804C-0AC1A5AC66AD}" srcOrd="0" destOrd="0" presId="urn:microsoft.com/office/officeart/2005/8/layout/hList1"/>
    <dgm:cxn modelId="{AC75E111-F8B4-41BC-ADCC-44A1E7D30AFF}" srcId="{6D5E2AAC-60A3-4424-B210-5CF3DA5ACDDC}" destId="{30C542C8-FD98-4EEA-9948-E6350414F007}" srcOrd="0" destOrd="0" parTransId="{4848717C-BC58-4F90-A183-34FAD49F0D86}" sibTransId="{D79ED3DF-9F60-413D-A450-359AE4BD8086}"/>
    <dgm:cxn modelId="{013293EB-9858-4C12-B4AC-5DF12A77E5F0}" type="presOf" srcId="{C438018F-B23D-4C05-81F3-10EF2C09CBA2}" destId="{32D45079-D23F-41A0-A50C-601B69003411}" srcOrd="0" destOrd="0" presId="urn:microsoft.com/office/officeart/2005/8/layout/hList1"/>
    <dgm:cxn modelId="{035B53F6-B29E-464F-A4E1-4852CA87AC8F}" type="presOf" srcId="{6D5E2AAC-60A3-4424-B210-5CF3DA5ACDDC}" destId="{0F6895C8-3527-4A00-BC32-FDEB3A9D92DE}" srcOrd="0" destOrd="0" presId="urn:microsoft.com/office/officeart/2005/8/layout/hList1"/>
    <dgm:cxn modelId="{6F96D257-9B84-47B3-B64F-ADE93E5A0BD1}" srcId="{407827C5-B962-4D96-8FB7-625725F8171B}" destId="{C438018F-B23D-4C05-81F3-10EF2C09CBA2}" srcOrd="0" destOrd="0" parTransId="{CA4C2440-0CC2-4A1E-B78F-68DD81F1E459}" sibTransId="{C23552EF-5346-4F6D-AD0D-71034652D4BF}"/>
    <dgm:cxn modelId="{7D2BD0EE-1E93-4F93-A6AC-C1BB5B69509B}" srcId="{431C5524-2CBF-4952-9463-8775D2D8EB90}" destId="{6D5E2AAC-60A3-4424-B210-5CF3DA5ACDDC}" srcOrd="2" destOrd="0" parTransId="{0A9E843B-81EA-4E35-9790-9AF6A7B86CF2}" sibTransId="{A13F9A0E-B6AC-4E58-A677-EF75C6EB4CDE}"/>
    <dgm:cxn modelId="{19A74B6B-02EF-4B5A-912B-D693D1AAA506}" srcId="{431C5524-2CBF-4952-9463-8775D2D8EB90}" destId="{407827C5-B962-4D96-8FB7-625725F8171B}" srcOrd="0" destOrd="0" parTransId="{2A30D4EC-9F3C-4063-A3A4-392E82304ADA}" sibTransId="{58F7CAC2-8156-4CA5-B2CA-397FA4DCE1DC}"/>
    <dgm:cxn modelId="{79A34A19-8291-4AAF-9E95-1569AF8BB418}" srcId="{1FC8C785-A483-4AFD-81A7-545A573DC0E3}" destId="{3B4085C0-C484-4E1F-A3E0-06597FBD977D}" srcOrd="0" destOrd="0" parTransId="{3295A4D4-4327-46F2-8F26-30C92A8B769D}" sibTransId="{B1541E94-C06B-40F7-9C40-5E72B166A8D3}"/>
    <dgm:cxn modelId="{45D59BC0-65C6-4509-8BBD-2F52AF814AEA}" type="presOf" srcId="{1FC8C785-A483-4AFD-81A7-545A573DC0E3}" destId="{AD40AE0E-8694-4DE0-9B87-C8171A830CF4}" srcOrd="0" destOrd="0" presId="urn:microsoft.com/office/officeart/2005/8/layout/hList1"/>
    <dgm:cxn modelId="{D01BA5B9-25B3-44AD-8F65-3D2EAC12AEC2}" type="presOf" srcId="{30C542C8-FD98-4EEA-9948-E6350414F007}" destId="{16183FD7-6A05-40E9-AD14-E07A7AB5C904}" srcOrd="0" destOrd="0" presId="urn:microsoft.com/office/officeart/2005/8/layout/hList1"/>
    <dgm:cxn modelId="{215F25C7-EF9B-437A-BBFA-DF0549407523}" type="presOf" srcId="{431C5524-2CBF-4952-9463-8775D2D8EB90}" destId="{28B79266-1300-4E1E-8827-53A70ECEA3A6}" srcOrd="0" destOrd="0" presId="urn:microsoft.com/office/officeart/2005/8/layout/hList1"/>
    <dgm:cxn modelId="{1C76B9A3-5DC7-4EFC-870D-B19ED521C02A}" type="presOf" srcId="{407827C5-B962-4D96-8FB7-625725F8171B}" destId="{D4D7A721-91AB-4970-B39C-E4C11FCEBAC0}" srcOrd="0" destOrd="0" presId="urn:microsoft.com/office/officeart/2005/8/layout/hList1"/>
    <dgm:cxn modelId="{02E55E66-A417-4C16-B9D1-510C60BD54C9}" type="presParOf" srcId="{28B79266-1300-4E1E-8827-53A70ECEA3A6}" destId="{D9513CCD-9A18-4B1C-AB80-EDA4D0AD4792}" srcOrd="0" destOrd="0" presId="urn:microsoft.com/office/officeart/2005/8/layout/hList1"/>
    <dgm:cxn modelId="{AACE05C0-51C8-41E5-81A0-9E1EB63193D8}" type="presParOf" srcId="{D9513CCD-9A18-4B1C-AB80-EDA4D0AD4792}" destId="{D4D7A721-91AB-4970-B39C-E4C11FCEBAC0}" srcOrd="0" destOrd="0" presId="urn:microsoft.com/office/officeart/2005/8/layout/hList1"/>
    <dgm:cxn modelId="{2F608FD5-A083-4E5D-8315-A56B60E20A35}" type="presParOf" srcId="{D9513CCD-9A18-4B1C-AB80-EDA4D0AD4792}" destId="{32D45079-D23F-41A0-A50C-601B69003411}" srcOrd="1" destOrd="0" presId="urn:microsoft.com/office/officeart/2005/8/layout/hList1"/>
    <dgm:cxn modelId="{6D23F831-2F75-4A2D-A223-FC9A87DBD6C6}" type="presParOf" srcId="{28B79266-1300-4E1E-8827-53A70ECEA3A6}" destId="{2FD1A65D-25AF-4B5D-8D85-039E589BB562}" srcOrd="1" destOrd="0" presId="urn:microsoft.com/office/officeart/2005/8/layout/hList1"/>
    <dgm:cxn modelId="{E37E964E-5F6F-4E90-9748-C61757785E86}" type="presParOf" srcId="{28B79266-1300-4E1E-8827-53A70ECEA3A6}" destId="{D8AD8F91-9A75-4839-AE94-376F82940099}" srcOrd="2" destOrd="0" presId="urn:microsoft.com/office/officeart/2005/8/layout/hList1"/>
    <dgm:cxn modelId="{017B197C-B2B3-4DA6-8E08-6A06AF612C1B}" type="presParOf" srcId="{D8AD8F91-9A75-4839-AE94-376F82940099}" destId="{AD40AE0E-8694-4DE0-9B87-C8171A830CF4}" srcOrd="0" destOrd="0" presId="urn:microsoft.com/office/officeart/2005/8/layout/hList1"/>
    <dgm:cxn modelId="{098022F2-B877-4AF4-94D0-77659EE184DD}" type="presParOf" srcId="{D8AD8F91-9A75-4839-AE94-376F82940099}" destId="{B18175C7-1068-4357-804C-0AC1A5AC66AD}" srcOrd="1" destOrd="0" presId="urn:microsoft.com/office/officeart/2005/8/layout/hList1"/>
    <dgm:cxn modelId="{645D5F20-9DE1-4EE1-8459-BE9DA7371098}" type="presParOf" srcId="{28B79266-1300-4E1E-8827-53A70ECEA3A6}" destId="{9A75BEB3-26FD-4920-B87F-F226461AB853}" srcOrd="3" destOrd="0" presId="urn:microsoft.com/office/officeart/2005/8/layout/hList1"/>
    <dgm:cxn modelId="{C52263B7-012A-42AA-9C8E-8F40AF07D609}" type="presParOf" srcId="{28B79266-1300-4E1E-8827-53A70ECEA3A6}" destId="{C518403B-1E29-4A5C-BDEA-976B076CDBE1}" srcOrd="4" destOrd="0" presId="urn:microsoft.com/office/officeart/2005/8/layout/hList1"/>
    <dgm:cxn modelId="{1269DD28-3B24-45CE-A306-EB8B810B0C4A}" type="presParOf" srcId="{C518403B-1E29-4A5C-BDEA-976B076CDBE1}" destId="{0F6895C8-3527-4A00-BC32-FDEB3A9D92DE}" srcOrd="0" destOrd="0" presId="urn:microsoft.com/office/officeart/2005/8/layout/hList1"/>
    <dgm:cxn modelId="{251FEFF3-9B66-4828-B314-323EDC3D24D6}" type="presParOf" srcId="{C518403B-1E29-4A5C-BDEA-976B076CDBE1}" destId="{16183FD7-6A05-40E9-AD14-E07A7AB5C90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7CEB92-965C-40E3-B612-35016CB4D21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CN" altLang="en-US"/>
        </a:p>
      </dgm:t>
    </dgm:pt>
    <dgm:pt modelId="{8196C390-D238-4AEA-9F53-A9131654EB79}">
      <dgm:prSet phldrT="[文本]" custT="1"/>
      <dgm:spPr>
        <a:solidFill>
          <a:schemeClr val="accent3">
            <a:lumMod val="95000"/>
          </a:schemeClr>
        </a:solidFill>
        <a:ln>
          <a:noFill/>
        </a:ln>
        <a:effectLst>
          <a:outerShdw blurRad="149987" dist="250190" dir="8460000" algn="ctr">
            <a:srgbClr val="000000">
              <a:alpha val="28000"/>
            </a:srgbClr>
          </a:outerShdw>
        </a:effectLst>
      </dgm:spPr>
      <dgm:t>
        <a:bodyPr/>
        <a:lstStyle/>
        <a:p>
          <a:r>
            <a:rPr lang="en-US" sz="3200" b="1" dirty="0" smtClean="0">
              <a:latin typeface="+mn-ea"/>
              <a:ea typeface="+mn-ea"/>
            </a:rPr>
            <a:t>1</a:t>
          </a:r>
          <a:r>
            <a:rPr lang="zh-CN" sz="3200" b="1" dirty="0" smtClean="0">
              <a:latin typeface="+mn-ea"/>
              <a:ea typeface="+mn-ea"/>
            </a:rPr>
            <a:t>、按成本形成过程划分</a:t>
          </a:r>
          <a:endParaRPr lang="zh-CN" altLang="en-US" sz="3200" b="1" dirty="0">
            <a:latin typeface="+mn-ea"/>
            <a:ea typeface="+mn-ea"/>
          </a:endParaRPr>
        </a:p>
      </dgm:t>
    </dgm:pt>
    <dgm:pt modelId="{09CE334B-597F-494E-99D1-FAAF3D01891C}" type="parTrans" cxnId="{A1AAE6F0-9691-4544-B4A6-834889E55F55}">
      <dgm:prSet/>
      <dgm:spPr/>
      <dgm:t>
        <a:bodyPr/>
        <a:lstStyle/>
        <a:p>
          <a:endParaRPr lang="zh-CN" altLang="en-US" b="1">
            <a:latin typeface="+mn-ea"/>
            <a:ea typeface="+mn-ea"/>
          </a:endParaRPr>
        </a:p>
      </dgm:t>
    </dgm:pt>
    <dgm:pt modelId="{EE831B4E-66DB-4BF5-8311-280414A74A96}" type="sibTrans" cxnId="{A1AAE6F0-9691-4544-B4A6-834889E55F55}">
      <dgm:prSet/>
      <dgm:spPr/>
      <dgm:t>
        <a:bodyPr/>
        <a:lstStyle/>
        <a:p>
          <a:endParaRPr lang="zh-CN" altLang="en-US" b="1">
            <a:latin typeface="+mn-ea"/>
            <a:ea typeface="+mn-ea"/>
          </a:endParaRPr>
        </a:p>
      </dgm:t>
    </dgm:pt>
    <dgm:pt modelId="{07712C14-0A4D-4566-85DB-3DA8626DE76F}">
      <dgm:prSet phldrT="[文本]" custT="1"/>
      <dgm:spPr>
        <a:noFill/>
        <a:ln>
          <a:solidFill>
            <a:schemeClr val="tx2">
              <a:lumMod val="75000"/>
            </a:schemeClr>
          </a:solidFill>
        </a:ln>
        <a:effectLst/>
      </dgm:spPr>
      <dgm:t>
        <a:bodyPr/>
        <a:lstStyle/>
        <a:p>
          <a:pPr algn="l">
            <a:lnSpc>
              <a:spcPct val="150000"/>
            </a:lnSpc>
            <a:spcBef>
              <a:spcPts val="0"/>
            </a:spcBef>
            <a:spcAft>
              <a:spcPts val="0"/>
            </a:spcAft>
          </a:pPr>
          <a:r>
            <a:rPr lang="zh-CN" sz="2000" b="1" dirty="0" smtClean="0">
              <a:solidFill>
                <a:srgbClr val="002A00"/>
              </a:solidFill>
              <a:latin typeface="+mn-ea"/>
              <a:ea typeface="+mn-ea"/>
            </a:rPr>
            <a:t>（</a:t>
          </a:r>
          <a:r>
            <a:rPr lang="en-US" sz="2000" b="1" dirty="0" smtClean="0">
              <a:solidFill>
                <a:srgbClr val="002A00"/>
              </a:solidFill>
              <a:latin typeface="+mn-ea"/>
              <a:ea typeface="+mn-ea"/>
            </a:rPr>
            <a:t>1</a:t>
          </a:r>
          <a:r>
            <a:rPr lang="zh-CN" sz="2000" b="1" dirty="0" smtClean="0">
              <a:solidFill>
                <a:srgbClr val="002A00"/>
              </a:solidFill>
              <a:latin typeface="+mn-ea"/>
              <a:ea typeface="+mn-ea"/>
            </a:rPr>
            <a:t>）生产作业前的控制</a:t>
          </a:r>
          <a:endParaRPr lang="zh-CN" altLang="en-US" sz="2000" b="1" dirty="0">
            <a:solidFill>
              <a:srgbClr val="002A00"/>
            </a:solidFill>
            <a:latin typeface="+mn-ea"/>
            <a:ea typeface="+mn-ea"/>
          </a:endParaRPr>
        </a:p>
      </dgm:t>
    </dgm:pt>
    <dgm:pt modelId="{A54EE249-43D5-4285-B507-9803F3E877C2}" type="parTrans" cxnId="{95B58093-04B5-4203-BD19-F2120CC3A0DF}">
      <dgm:prSet/>
      <dgm:spPr/>
      <dgm:t>
        <a:bodyPr/>
        <a:lstStyle/>
        <a:p>
          <a:endParaRPr lang="zh-CN" altLang="en-US" b="1">
            <a:latin typeface="+mn-ea"/>
            <a:ea typeface="+mn-ea"/>
          </a:endParaRPr>
        </a:p>
      </dgm:t>
    </dgm:pt>
    <dgm:pt modelId="{4B269021-6058-45A7-90AC-304A39B39CE8}" type="sibTrans" cxnId="{95B58093-04B5-4203-BD19-F2120CC3A0DF}">
      <dgm:prSet/>
      <dgm:spPr/>
      <dgm:t>
        <a:bodyPr/>
        <a:lstStyle/>
        <a:p>
          <a:endParaRPr lang="zh-CN" altLang="en-US" b="1">
            <a:latin typeface="+mn-ea"/>
            <a:ea typeface="+mn-ea"/>
          </a:endParaRPr>
        </a:p>
      </dgm:t>
    </dgm:pt>
    <dgm:pt modelId="{E7EEB3C3-02E9-4C32-97BA-5DE1D55AE46D}">
      <dgm:prSet phldrT="[文本]" custT="1"/>
      <dgm:spPr>
        <a:noFill/>
        <a:ln>
          <a:solidFill>
            <a:schemeClr val="tx2">
              <a:lumMod val="75000"/>
            </a:schemeClr>
          </a:solidFill>
        </a:ln>
        <a:effectLst/>
      </dgm:spPr>
      <dgm:t>
        <a:bodyPr/>
        <a:lstStyle/>
        <a:p>
          <a:pPr algn="l">
            <a:lnSpc>
              <a:spcPct val="150000"/>
            </a:lnSpc>
            <a:spcBef>
              <a:spcPts val="0"/>
            </a:spcBef>
            <a:spcAft>
              <a:spcPts val="0"/>
            </a:spcAft>
          </a:pPr>
          <a:r>
            <a:rPr lang="zh-CN" sz="2000" b="1" dirty="0" smtClean="0">
              <a:solidFill>
                <a:srgbClr val="002A00"/>
              </a:solidFill>
              <a:latin typeface="+mn-ea"/>
              <a:ea typeface="+mn-ea"/>
            </a:rPr>
            <a:t>（</a:t>
          </a:r>
          <a:r>
            <a:rPr lang="en-US" sz="2000" b="1" dirty="0" smtClean="0">
              <a:solidFill>
                <a:srgbClr val="002A00"/>
              </a:solidFill>
              <a:latin typeface="+mn-ea"/>
              <a:ea typeface="+mn-ea"/>
            </a:rPr>
            <a:t>2</a:t>
          </a:r>
          <a:r>
            <a:rPr lang="zh-CN" sz="2000" b="1" dirty="0" smtClean="0">
              <a:solidFill>
                <a:srgbClr val="002A00"/>
              </a:solidFill>
              <a:latin typeface="+mn-ea"/>
              <a:ea typeface="+mn-ea"/>
            </a:rPr>
            <a:t>）生产作业过程中的控制</a:t>
          </a:r>
          <a:endParaRPr lang="zh-CN" altLang="en-US" sz="2000" b="1" dirty="0">
            <a:solidFill>
              <a:srgbClr val="002A00"/>
            </a:solidFill>
            <a:latin typeface="+mn-ea"/>
            <a:ea typeface="+mn-ea"/>
          </a:endParaRPr>
        </a:p>
      </dgm:t>
    </dgm:pt>
    <dgm:pt modelId="{FE6ADB57-EF4C-4FE4-BAD3-54B23D5221EE}" type="parTrans" cxnId="{35886EF1-4AD1-4141-A11C-E69152B60961}">
      <dgm:prSet/>
      <dgm:spPr/>
      <dgm:t>
        <a:bodyPr/>
        <a:lstStyle/>
        <a:p>
          <a:endParaRPr lang="zh-CN" altLang="en-US" b="1">
            <a:latin typeface="+mn-ea"/>
            <a:ea typeface="+mn-ea"/>
          </a:endParaRPr>
        </a:p>
      </dgm:t>
    </dgm:pt>
    <dgm:pt modelId="{608F356D-C783-46EA-91DE-E4AA50095222}" type="sibTrans" cxnId="{35886EF1-4AD1-4141-A11C-E69152B60961}">
      <dgm:prSet/>
      <dgm:spPr/>
      <dgm:t>
        <a:bodyPr/>
        <a:lstStyle/>
        <a:p>
          <a:endParaRPr lang="zh-CN" altLang="en-US" b="1">
            <a:latin typeface="+mn-ea"/>
            <a:ea typeface="+mn-ea"/>
          </a:endParaRPr>
        </a:p>
      </dgm:t>
    </dgm:pt>
    <dgm:pt modelId="{F7738646-E8AF-4703-A552-7FA6E450CF37}">
      <dgm:prSet phldrT="[文本]"/>
      <dgm:spPr>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smtClean="0">
              <a:latin typeface="+mn-ea"/>
              <a:ea typeface="+mn-ea"/>
            </a:rPr>
            <a:t>2</a:t>
          </a:r>
          <a:r>
            <a:rPr lang="zh-CN" b="1" dirty="0" smtClean="0">
              <a:latin typeface="+mn-ea"/>
              <a:ea typeface="+mn-ea"/>
            </a:rPr>
            <a:t>、按成本费用的构成划分</a:t>
          </a:r>
          <a:endParaRPr lang="zh-CN" altLang="en-US" b="1" dirty="0">
            <a:latin typeface="+mn-ea"/>
            <a:ea typeface="+mn-ea"/>
          </a:endParaRPr>
        </a:p>
      </dgm:t>
    </dgm:pt>
    <dgm:pt modelId="{6157D056-1B94-4B55-9533-3B834750F677}" type="parTrans" cxnId="{4E608A5B-A615-42F7-9310-C4F81A4B0C89}">
      <dgm:prSet/>
      <dgm:spPr/>
      <dgm:t>
        <a:bodyPr/>
        <a:lstStyle/>
        <a:p>
          <a:endParaRPr lang="zh-CN" altLang="en-US" b="1">
            <a:latin typeface="+mn-ea"/>
            <a:ea typeface="+mn-ea"/>
          </a:endParaRPr>
        </a:p>
      </dgm:t>
    </dgm:pt>
    <dgm:pt modelId="{59026EAB-2407-4A29-9713-98792879E669}" type="sibTrans" cxnId="{4E608A5B-A615-42F7-9310-C4F81A4B0C89}">
      <dgm:prSet/>
      <dgm:spPr/>
      <dgm:t>
        <a:bodyPr/>
        <a:lstStyle/>
        <a:p>
          <a:endParaRPr lang="zh-CN" altLang="en-US" b="1">
            <a:latin typeface="+mn-ea"/>
            <a:ea typeface="+mn-ea"/>
          </a:endParaRPr>
        </a:p>
      </dgm:t>
    </dgm:pt>
    <dgm:pt modelId="{0DD1D352-BF06-4FEA-9106-EEF389FFE715}">
      <dgm:prSet phldrT="[文本]" custT="1"/>
      <dgm:spPr>
        <a:noFill/>
        <a:ln>
          <a:solidFill>
            <a:schemeClr val="tx2">
              <a:lumMod val="75000"/>
            </a:schemeClr>
          </a:solidFill>
        </a:ln>
        <a:effectLst/>
      </dgm:spPr>
      <dgm:t>
        <a:bodyPr/>
        <a:lstStyle/>
        <a:p>
          <a:pPr algn="l">
            <a:lnSpc>
              <a:spcPct val="150000"/>
            </a:lnSpc>
            <a:spcBef>
              <a:spcPts val="0"/>
            </a:spcBef>
            <a:spcAft>
              <a:spcPts val="0"/>
            </a:spcAft>
          </a:pPr>
          <a:r>
            <a:rPr lang="zh-CN" sz="2000" b="1" dirty="0" smtClean="0">
              <a:solidFill>
                <a:srgbClr val="002A00"/>
              </a:solidFill>
              <a:latin typeface="+mn-ea"/>
              <a:ea typeface="+mn-ea"/>
            </a:rPr>
            <a:t>（</a:t>
          </a:r>
          <a:r>
            <a:rPr lang="en-US" sz="2000" b="1" dirty="0" smtClean="0">
              <a:solidFill>
                <a:srgbClr val="002A00"/>
              </a:solidFill>
              <a:latin typeface="+mn-ea"/>
              <a:ea typeface="+mn-ea"/>
            </a:rPr>
            <a:t>1</a:t>
          </a:r>
          <a:r>
            <a:rPr lang="zh-CN" sz="2000" b="1" dirty="0" smtClean="0">
              <a:solidFill>
                <a:srgbClr val="002A00"/>
              </a:solidFill>
              <a:latin typeface="+mn-ea"/>
              <a:ea typeface="+mn-ea"/>
            </a:rPr>
            <a:t>）燃材料、动力成本控制</a:t>
          </a:r>
          <a:endParaRPr lang="zh-CN" altLang="en-US" sz="2000" b="1" dirty="0">
            <a:solidFill>
              <a:srgbClr val="002A00"/>
            </a:solidFill>
            <a:latin typeface="+mn-ea"/>
            <a:ea typeface="+mn-ea"/>
          </a:endParaRPr>
        </a:p>
      </dgm:t>
    </dgm:pt>
    <dgm:pt modelId="{AAA5C3B0-9148-425C-972E-79515E8C5F2B}" type="parTrans" cxnId="{7723BDEB-7DB2-466E-8AA8-765E2C81C0C5}">
      <dgm:prSet/>
      <dgm:spPr/>
      <dgm:t>
        <a:bodyPr/>
        <a:lstStyle/>
        <a:p>
          <a:endParaRPr lang="zh-CN" altLang="en-US" b="1">
            <a:latin typeface="+mn-ea"/>
            <a:ea typeface="+mn-ea"/>
          </a:endParaRPr>
        </a:p>
      </dgm:t>
    </dgm:pt>
    <dgm:pt modelId="{DB8CA104-8C96-4D3C-8122-36B8E3259F03}" type="sibTrans" cxnId="{7723BDEB-7DB2-466E-8AA8-765E2C81C0C5}">
      <dgm:prSet/>
      <dgm:spPr/>
      <dgm:t>
        <a:bodyPr/>
        <a:lstStyle/>
        <a:p>
          <a:endParaRPr lang="zh-CN" altLang="en-US" b="1">
            <a:latin typeface="+mn-ea"/>
            <a:ea typeface="+mn-ea"/>
          </a:endParaRPr>
        </a:p>
      </dgm:t>
    </dgm:pt>
    <dgm:pt modelId="{EABEC4E6-41BF-4808-B4BD-D4F482F3C3E0}">
      <dgm:prSet phldrT="[文本]" custT="1"/>
      <dgm:spPr>
        <a:noFill/>
        <a:ln>
          <a:solidFill>
            <a:schemeClr val="tx2">
              <a:lumMod val="75000"/>
            </a:schemeClr>
          </a:solidFill>
        </a:ln>
        <a:effectLst/>
      </dgm:spPr>
      <dgm:t>
        <a:bodyPr/>
        <a:lstStyle/>
        <a:p>
          <a:pPr algn="l">
            <a:lnSpc>
              <a:spcPct val="150000"/>
            </a:lnSpc>
            <a:spcBef>
              <a:spcPts val="0"/>
            </a:spcBef>
            <a:spcAft>
              <a:spcPts val="0"/>
            </a:spcAft>
          </a:pPr>
          <a:r>
            <a:rPr lang="zh-CN" sz="2000" b="1" dirty="0" smtClean="0">
              <a:solidFill>
                <a:srgbClr val="002A00"/>
              </a:solidFill>
              <a:latin typeface="+mn-ea"/>
              <a:ea typeface="+mn-ea"/>
            </a:rPr>
            <a:t>（</a:t>
          </a:r>
          <a:r>
            <a:rPr lang="en-US" sz="2000" b="1" dirty="0" smtClean="0">
              <a:solidFill>
                <a:srgbClr val="002A00"/>
              </a:solidFill>
              <a:latin typeface="+mn-ea"/>
              <a:ea typeface="+mn-ea"/>
            </a:rPr>
            <a:t>2</a:t>
          </a:r>
          <a:r>
            <a:rPr lang="zh-CN" sz="2000" b="1" dirty="0" smtClean="0">
              <a:solidFill>
                <a:srgbClr val="002A00"/>
              </a:solidFill>
              <a:latin typeface="+mn-ea"/>
              <a:ea typeface="+mn-ea"/>
            </a:rPr>
            <a:t>）人工费用控制</a:t>
          </a:r>
          <a:endParaRPr lang="zh-CN" altLang="en-US" sz="2000" b="1" dirty="0">
            <a:solidFill>
              <a:srgbClr val="002A00"/>
            </a:solidFill>
            <a:latin typeface="+mn-ea"/>
            <a:ea typeface="+mn-ea"/>
          </a:endParaRPr>
        </a:p>
      </dgm:t>
    </dgm:pt>
    <dgm:pt modelId="{F00744A2-27D7-4151-8384-2F855A6F92A6}" type="parTrans" cxnId="{65E5C6A6-59B1-420B-A4C1-8C064018BCFA}">
      <dgm:prSet/>
      <dgm:spPr/>
      <dgm:t>
        <a:bodyPr/>
        <a:lstStyle/>
        <a:p>
          <a:endParaRPr lang="zh-CN" altLang="en-US" b="1">
            <a:latin typeface="+mn-ea"/>
            <a:ea typeface="+mn-ea"/>
          </a:endParaRPr>
        </a:p>
      </dgm:t>
    </dgm:pt>
    <dgm:pt modelId="{E7EDF0B6-83AB-46CE-9E96-2F8469CE8C0F}" type="sibTrans" cxnId="{65E5C6A6-59B1-420B-A4C1-8C064018BCFA}">
      <dgm:prSet/>
      <dgm:spPr/>
      <dgm:t>
        <a:bodyPr/>
        <a:lstStyle/>
        <a:p>
          <a:endParaRPr lang="zh-CN" altLang="en-US" b="1">
            <a:latin typeface="+mn-ea"/>
            <a:ea typeface="+mn-ea"/>
          </a:endParaRPr>
        </a:p>
      </dgm:t>
    </dgm:pt>
    <dgm:pt modelId="{3E7F3DE5-15FA-4D11-B1A6-FA5C31267BB2}">
      <dgm:prSet custT="1"/>
      <dgm:spPr>
        <a:noFill/>
        <a:ln>
          <a:solidFill>
            <a:schemeClr val="tx2">
              <a:lumMod val="75000"/>
            </a:schemeClr>
          </a:solidFill>
        </a:ln>
        <a:effectLst/>
      </dgm:spPr>
      <dgm:t>
        <a:bodyPr/>
        <a:lstStyle/>
        <a:p>
          <a:pPr algn="l">
            <a:lnSpc>
              <a:spcPct val="150000"/>
            </a:lnSpc>
            <a:spcBef>
              <a:spcPts val="0"/>
            </a:spcBef>
            <a:spcAft>
              <a:spcPts val="0"/>
            </a:spcAft>
          </a:pPr>
          <a:r>
            <a:rPr lang="zh-CN" sz="2000" b="1" smtClean="0">
              <a:solidFill>
                <a:srgbClr val="002A00"/>
              </a:solidFill>
              <a:latin typeface="+mn-ea"/>
              <a:ea typeface="+mn-ea"/>
            </a:rPr>
            <a:t>（</a:t>
          </a:r>
          <a:r>
            <a:rPr lang="en-US" sz="2000" b="1" smtClean="0">
              <a:solidFill>
                <a:srgbClr val="002A00"/>
              </a:solidFill>
              <a:latin typeface="+mn-ea"/>
              <a:ea typeface="+mn-ea"/>
            </a:rPr>
            <a:t>3</a:t>
          </a:r>
          <a:r>
            <a:rPr lang="zh-CN" sz="2000" b="1" smtClean="0">
              <a:solidFill>
                <a:srgbClr val="002A00"/>
              </a:solidFill>
              <a:latin typeface="+mn-ea"/>
              <a:ea typeface="+mn-ea"/>
            </a:rPr>
            <a:t>）保证生产的费用控制</a:t>
          </a:r>
          <a:endParaRPr lang="zh-CN" altLang="en-US" sz="2000" b="1">
            <a:solidFill>
              <a:srgbClr val="002A00"/>
            </a:solidFill>
            <a:latin typeface="+mn-ea"/>
            <a:ea typeface="+mn-ea"/>
          </a:endParaRPr>
        </a:p>
      </dgm:t>
    </dgm:pt>
    <dgm:pt modelId="{162E1482-698D-4662-B5B1-787F87EE7867}" type="parTrans" cxnId="{26ADEF8C-B8D1-475C-9068-87E8B866F4B5}">
      <dgm:prSet/>
      <dgm:spPr/>
      <dgm:t>
        <a:bodyPr/>
        <a:lstStyle/>
        <a:p>
          <a:endParaRPr lang="zh-CN" altLang="en-US" b="1">
            <a:latin typeface="+mn-ea"/>
            <a:ea typeface="+mn-ea"/>
          </a:endParaRPr>
        </a:p>
      </dgm:t>
    </dgm:pt>
    <dgm:pt modelId="{AFB87C8E-FDE1-4667-A0CA-9B9D43F3C652}" type="sibTrans" cxnId="{26ADEF8C-B8D1-475C-9068-87E8B866F4B5}">
      <dgm:prSet/>
      <dgm:spPr/>
      <dgm:t>
        <a:bodyPr/>
        <a:lstStyle/>
        <a:p>
          <a:endParaRPr lang="zh-CN" altLang="en-US" b="1">
            <a:latin typeface="+mn-ea"/>
            <a:ea typeface="+mn-ea"/>
          </a:endParaRPr>
        </a:p>
      </dgm:t>
    </dgm:pt>
    <dgm:pt modelId="{A52982CD-4989-443D-99C0-A04B85D450E1}">
      <dgm:prSet custT="1"/>
      <dgm:spPr>
        <a:noFill/>
        <a:ln>
          <a:solidFill>
            <a:schemeClr val="tx2">
              <a:lumMod val="75000"/>
            </a:schemeClr>
          </a:solidFill>
        </a:ln>
        <a:effectLst/>
      </dgm:spPr>
      <dgm:t>
        <a:bodyPr/>
        <a:lstStyle/>
        <a:p>
          <a:pPr algn="l">
            <a:lnSpc>
              <a:spcPct val="150000"/>
            </a:lnSpc>
            <a:spcBef>
              <a:spcPts val="0"/>
            </a:spcBef>
            <a:spcAft>
              <a:spcPts val="0"/>
            </a:spcAft>
          </a:pPr>
          <a:r>
            <a:rPr lang="zh-CN" sz="2000" b="1" smtClean="0">
              <a:solidFill>
                <a:srgbClr val="002A00"/>
              </a:solidFill>
              <a:latin typeface="+mn-ea"/>
              <a:ea typeface="+mn-ea"/>
            </a:rPr>
            <a:t>（</a:t>
          </a:r>
          <a:r>
            <a:rPr lang="en-US" sz="2000" b="1" smtClean="0">
              <a:solidFill>
                <a:srgbClr val="002A00"/>
              </a:solidFill>
              <a:latin typeface="+mn-ea"/>
              <a:ea typeface="+mn-ea"/>
            </a:rPr>
            <a:t>4</a:t>
          </a:r>
          <a:r>
            <a:rPr lang="zh-CN" sz="2000" b="1" smtClean="0">
              <a:solidFill>
                <a:srgbClr val="002A00"/>
              </a:solidFill>
              <a:latin typeface="+mn-ea"/>
              <a:ea typeface="+mn-ea"/>
            </a:rPr>
            <a:t>）企业管理费控制</a:t>
          </a:r>
          <a:endParaRPr lang="zh-CN" altLang="en-US" sz="2000" b="1">
            <a:solidFill>
              <a:srgbClr val="002A00"/>
            </a:solidFill>
            <a:latin typeface="+mn-ea"/>
            <a:ea typeface="+mn-ea"/>
          </a:endParaRPr>
        </a:p>
      </dgm:t>
    </dgm:pt>
    <dgm:pt modelId="{7EE29F34-9BA6-4D3F-ACD4-F106F83A93C6}" type="parTrans" cxnId="{7514D9A2-73E4-4F56-8291-4C344AC085CD}">
      <dgm:prSet/>
      <dgm:spPr/>
      <dgm:t>
        <a:bodyPr/>
        <a:lstStyle/>
        <a:p>
          <a:endParaRPr lang="zh-CN" altLang="en-US" b="1">
            <a:latin typeface="+mn-ea"/>
            <a:ea typeface="+mn-ea"/>
          </a:endParaRPr>
        </a:p>
      </dgm:t>
    </dgm:pt>
    <dgm:pt modelId="{6DE2920B-D533-4E37-A4EB-F24657B73449}" type="sibTrans" cxnId="{7514D9A2-73E4-4F56-8291-4C344AC085CD}">
      <dgm:prSet/>
      <dgm:spPr/>
      <dgm:t>
        <a:bodyPr/>
        <a:lstStyle/>
        <a:p>
          <a:endParaRPr lang="zh-CN" altLang="en-US" b="1">
            <a:latin typeface="+mn-ea"/>
            <a:ea typeface="+mn-ea"/>
          </a:endParaRPr>
        </a:p>
      </dgm:t>
    </dgm:pt>
    <dgm:pt modelId="{7C752B9D-1C08-4D0D-8FF4-EB5DE5B3730E}" type="pres">
      <dgm:prSet presAssocID="{187CEB92-965C-40E3-B612-35016CB4D21B}" presName="theList" presStyleCnt="0">
        <dgm:presLayoutVars>
          <dgm:dir/>
          <dgm:animLvl val="lvl"/>
          <dgm:resizeHandles val="exact"/>
        </dgm:presLayoutVars>
      </dgm:prSet>
      <dgm:spPr/>
      <dgm:t>
        <a:bodyPr/>
        <a:lstStyle/>
        <a:p>
          <a:endParaRPr lang="zh-CN" altLang="en-US"/>
        </a:p>
      </dgm:t>
    </dgm:pt>
    <dgm:pt modelId="{41D4D9DE-C35A-4DC9-B66E-72476D2F6460}" type="pres">
      <dgm:prSet presAssocID="{8196C390-D238-4AEA-9F53-A9131654EB79}" presName="compNode" presStyleCnt="0"/>
      <dgm:spPr>
        <a:ln>
          <a:noFill/>
        </a:ln>
        <a:effectLst>
          <a:outerShdw blurRad="149987" dist="250190" dir="8460000" algn="ctr">
            <a:srgbClr val="000000">
              <a:alpha val="28000"/>
            </a:srgbClr>
          </a:outerShdw>
        </a:effectLst>
      </dgm:spPr>
      <dgm:t>
        <a:bodyPr/>
        <a:lstStyle/>
        <a:p>
          <a:endParaRPr lang="zh-CN" altLang="en-US"/>
        </a:p>
      </dgm:t>
    </dgm:pt>
    <dgm:pt modelId="{00294CDE-9062-44BB-BA82-55CE113729F5}" type="pres">
      <dgm:prSet presAssocID="{8196C390-D238-4AEA-9F53-A9131654EB79}" presName="aNode" presStyleLbl="bgShp" presStyleIdx="0" presStyleCnt="2"/>
      <dgm:spPr/>
      <dgm:t>
        <a:bodyPr/>
        <a:lstStyle/>
        <a:p>
          <a:endParaRPr lang="zh-CN" altLang="en-US"/>
        </a:p>
      </dgm:t>
    </dgm:pt>
    <dgm:pt modelId="{E880DB5B-066A-4E67-9181-217AD0BC9618}" type="pres">
      <dgm:prSet presAssocID="{8196C390-D238-4AEA-9F53-A9131654EB79}" presName="textNode" presStyleLbl="bgShp" presStyleIdx="0" presStyleCnt="2"/>
      <dgm:spPr/>
      <dgm:t>
        <a:bodyPr/>
        <a:lstStyle/>
        <a:p>
          <a:endParaRPr lang="zh-CN" altLang="en-US"/>
        </a:p>
      </dgm:t>
    </dgm:pt>
    <dgm:pt modelId="{67191F99-285A-4A1D-91BA-D90E31BDE28B}" type="pres">
      <dgm:prSet presAssocID="{8196C390-D238-4AEA-9F53-A9131654EB79}" presName="compChildNode" presStyleCnt="0"/>
      <dgm:spPr>
        <a:ln>
          <a:noFill/>
        </a:ln>
        <a:effectLst>
          <a:outerShdw blurRad="149987" dist="250190" dir="8460000" algn="ctr">
            <a:srgbClr val="000000">
              <a:alpha val="28000"/>
            </a:srgbClr>
          </a:outerShdw>
        </a:effectLst>
      </dgm:spPr>
      <dgm:t>
        <a:bodyPr/>
        <a:lstStyle/>
        <a:p>
          <a:endParaRPr lang="zh-CN" altLang="en-US"/>
        </a:p>
      </dgm:t>
    </dgm:pt>
    <dgm:pt modelId="{6DE4F8CF-AE1A-4528-B66D-1B90EE13E964}" type="pres">
      <dgm:prSet presAssocID="{8196C390-D238-4AEA-9F53-A9131654EB79}" presName="theInnerList" presStyleCnt="0"/>
      <dgm:spPr>
        <a:ln>
          <a:noFill/>
        </a:ln>
        <a:effectLst>
          <a:outerShdw blurRad="149987" dist="250190" dir="8460000" algn="ctr">
            <a:srgbClr val="000000">
              <a:alpha val="28000"/>
            </a:srgbClr>
          </a:outerShdw>
        </a:effectLst>
      </dgm:spPr>
      <dgm:t>
        <a:bodyPr/>
        <a:lstStyle/>
        <a:p>
          <a:endParaRPr lang="zh-CN" altLang="en-US"/>
        </a:p>
      </dgm:t>
    </dgm:pt>
    <dgm:pt modelId="{E52312B4-8AE4-4EE8-ADE8-891C8C34F5B7}" type="pres">
      <dgm:prSet presAssocID="{07712C14-0A4D-4566-85DB-3DA8626DE76F}" presName="childNode" presStyleLbl="node1" presStyleIdx="0" presStyleCnt="6">
        <dgm:presLayoutVars>
          <dgm:bulletEnabled val="1"/>
        </dgm:presLayoutVars>
      </dgm:prSet>
      <dgm:spPr/>
      <dgm:t>
        <a:bodyPr/>
        <a:lstStyle/>
        <a:p>
          <a:endParaRPr lang="zh-CN" altLang="en-US"/>
        </a:p>
      </dgm:t>
    </dgm:pt>
    <dgm:pt modelId="{A4550807-9160-43DC-955F-31361AB4255F}" type="pres">
      <dgm:prSet presAssocID="{07712C14-0A4D-4566-85DB-3DA8626DE76F}" presName="aSpace2" presStyleCnt="0"/>
      <dgm:spPr>
        <a:ln>
          <a:noFill/>
        </a:ln>
        <a:effectLst>
          <a:outerShdw blurRad="149987" dist="250190" dir="8460000" algn="ctr">
            <a:srgbClr val="000000">
              <a:alpha val="28000"/>
            </a:srgbClr>
          </a:outerShdw>
        </a:effectLst>
      </dgm:spPr>
      <dgm:t>
        <a:bodyPr/>
        <a:lstStyle/>
        <a:p>
          <a:endParaRPr lang="zh-CN" altLang="en-US"/>
        </a:p>
      </dgm:t>
    </dgm:pt>
    <dgm:pt modelId="{79848B8E-AC25-4B2D-9672-450E5C4839A3}" type="pres">
      <dgm:prSet presAssocID="{E7EEB3C3-02E9-4C32-97BA-5DE1D55AE46D}" presName="childNode" presStyleLbl="node1" presStyleIdx="1" presStyleCnt="6">
        <dgm:presLayoutVars>
          <dgm:bulletEnabled val="1"/>
        </dgm:presLayoutVars>
      </dgm:prSet>
      <dgm:spPr/>
      <dgm:t>
        <a:bodyPr/>
        <a:lstStyle/>
        <a:p>
          <a:endParaRPr lang="zh-CN" altLang="en-US"/>
        </a:p>
      </dgm:t>
    </dgm:pt>
    <dgm:pt modelId="{EF059099-F8AD-4189-93FB-6253D631EA6F}" type="pres">
      <dgm:prSet presAssocID="{8196C390-D238-4AEA-9F53-A9131654EB79}" presName="aSpace" presStyleCnt="0"/>
      <dgm:spPr>
        <a:ln>
          <a:noFill/>
        </a:ln>
        <a:effectLst>
          <a:outerShdw blurRad="149987" dist="250190" dir="8460000" algn="ctr">
            <a:srgbClr val="000000">
              <a:alpha val="28000"/>
            </a:srgbClr>
          </a:outerShdw>
        </a:effectLst>
      </dgm:spPr>
      <dgm:t>
        <a:bodyPr/>
        <a:lstStyle/>
        <a:p>
          <a:endParaRPr lang="zh-CN" altLang="en-US"/>
        </a:p>
      </dgm:t>
    </dgm:pt>
    <dgm:pt modelId="{25552726-5DB4-47B1-8EFA-87666D736017}" type="pres">
      <dgm:prSet presAssocID="{F7738646-E8AF-4703-A552-7FA6E450CF37}" presName="compNode" presStyleCnt="0"/>
      <dgm:spPr>
        <a:ln>
          <a:noFill/>
        </a:ln>
        <a:effectLst>
          <a:outerShdw blurRad="149987" dist="250190" dir="8460000" algn="ctr">
            <a:srgbClr val="000000">
              <a:alpha val="28000"/>
            </a:srgbClr>
          </a:outerShdw>
        </a:effectLst>
      </dgm:spPr>
      <dgm:t>
        <a:bodyPr/>
        <a:lstStyle/>
        <a:p>
          <a:endParaRPr lang="zh-CN" altLang="en-US"/>
        </a:p>
      </dgm:t>
    </dgm:pt>
    <dgm:pt modelId="{D4624F8E-3A9D-4326-A045-B6373E24E434}" type="pres">
      <dgm:prSet presAssocID="{F7738646-E8AF-4703-A552-7FA6E450CF37}" presName="aNode" presStyleLbl="bgShp" presStyleIdx="1" presStyleCnt="2"/>
      <dgm:spPr/>
      <dgm:t>
        <a:bodyPr/>
        <a:lstStyle/>
        <a:p>
          <a:endParaRPr lang="zh-CN" altLang="en-US"/>
        </a:p>
      </dgm:t>
    </dgm:pt>
    <dgm:pt modelId="{7E1B6E95-3930-4962-9CF3-0F94864D79B2}" type="pres">
      <dgm:prSet presAssocID="{F7738646-E8AF-4703-A552-7FA6E450CF37}" presName="textNode" presStyleLbl="bgShp" presStyleIdx="1" presStyleCnt="2"/>
      <dgm:spPr/>
      <dgm:t>
        <a:bodyPr/>
        <a:lstStyle/>
        <a:p>
          <a:endParaRPr lang="zh-CN" altLang="en-US"/>
        </a:p>
      </dgm:t>
    </dgm:pt>
    <dgm:pt modelId="{3313BDCE-9293-484C-B871-CE4FFA830B2F}" type="pres">
      <dgm:prSet presAssocID="{F7738646-E8AF-4703-A552-7FA6E450CF37}" presName="compChildNode" presStyleCnt="0"/>
      <dgm:spPr>
        <a:ln>
          <a:noFill/>
        </a:ln>
        <a:effectLst>
          <a:outerShdw blurRad="149987" dist="250190" dir="8460000" algn="ctr">
            <a:srgbClr val="000000">
              <a:alpha val="28000"/>
            </a:srgbClr>
          </a:outerShdw>
        </a:effectLst>
      </dgm:spPr>
      <dgm:t>
        <a:bodyPr/>
        <a:lstStyle/>
        <a:p>
          <a:endParaRPr lang="zh-CN" altLang="en-US"/>
        </a:p>
      </dgm:t>
    </dgm:pt>
    <dgm:pt modelId="{B416FD8A-8989-4FE5-9570-A4BDA68E0A1B}" type="pres">
      <dgm:prSet presAssocID="{F7738646-E8AF-4703-A552-7FA6E450CF37}" presName="theInnerList" presStyleCnt="0"/>
      <dgm:spPr>
        <a:ln>
          <a:noFill/>
        </a:ln>
        <a:effectLst>
          <a:outerShdw blurRad="149987" dist="250190" dir="8460000" algn="ctr">
            <a:srgbClr val="000000">
              <a:alpha val="28000"/>
            </a:srgbClr>
          </a:outerShdw>
        </a:effectLst>
      </dgm:spPr>
      <dgm:t>
        <a:bodyPr/>
        <a:lstStyle/>
        <a:p>
          <a:endParaRPr lang="zh-CN" altLang="en-US"/>
        </a:p>
      </dgm:t>
    </dgm:pt>
    <dgm:pt modelId="{862F8889-2B29-495E-8D3D-1FCD9A20247F}" type="pres">
      <dgm:prSet presAssocID="{0DD1D352-BF06-4FEA-9106-EEF389FFE715}" presName="childNode" presStyleLbl="node1" presStyleIdx="2" presStyleCnt="6">
        <dgm:presLayoutVars>
          <dgm:bulletEnabled val="1"/>
        </dgm:presLayoutVars>
      </dgm:prSet>
      <dgm:spPr/>
      <dgm:t>
        <a:bodyPr/>
        <a:lstStyle/>
        <a:p>
          <a:endParaRPr lang="zh-CN" altLang="en-US"/>
        </a:p>
      </dgm:t>
    </dgm:pt>
    <dgm:pt modelId="{9FE18F08-62DA-4BFE-AF9E-40C09518E444}" type="pres">
      <dgm:prSet presAssocID="{0DD1D352-BF06-4FEA-9106-EEF389FFE715}" presName="aSpace2" presStyleCnt="0"/>
      <dgm:spPr>
        <a:ln>
          <a:noFill/>
        </a:ln>
        <a:effectLst>
          <a:outerShdw blurRad="149987" dist="250190" dir="8460000" algn="ctr">
            <a:srgbClr val="000000">
              <a:alpha val="28000"/>
            </a:srgbClr>
          </a:outerShdw>
        </a:effectLst>
      </dgm:spPr>
      <dgm:t>
        <a:bodyPr/>
        <a:lstStyle/>
        <a:p>
          <a:endParaRPr lang="zh-CN" altLang="en-US"/>
        </a:p>
      </dgm:t>
    </dgm:pt>
    <dgm:pt modelId="{64EB231D-6794-4C91-A3E8-25166D935D73}" type="pres">
      <dgm:prSet presAssocID="{EABEC4E6-41BF-4808-B4BD-D4F482F3C3E0}" presName="childNode" presStyleLbl="node1" presStyleIdx="3" presStyleCnt="6">
        <dgm:presLayoutVars>
          <dgm:bulletEnabled val="1"/>
        </dgm:presLayoutVars>
      </dgm:prSet>
      <dgm:spPr/>
      <dgm:t>
        <a:bodyPr/>
        <a:lstStyle/>
        <a:p>
          <a:endParaRPr lang="zh-CN" altLang="en-US"/>
        </a:p>
      </dgm:t>
    </dgm:pt>
    <dgm:pt modelId="{6EB716D4-36E8-469E-84A9-D77D7045AFA8}" type="pres">
      <dgm:prSet presAssocID="{EABEC4E6-41BF-4808-B4BD-D4F482F3C3E0}" presName="aSpace2" presStyleCnt="0"/>
      <dgm:spPr>
        <a:ln>
          <a:noFill/>
        </a:ln>
        <a:effectLst>
          <a:outerShdw blurRad="149987" dist="250190" dir="8460000" algn="ctr">
            <a:srgbClr val="000000">
              <a:alpha val="28000"/>
            </a:srgbClr>
          </a:outerShdw>
        </a:effectLst>
      </dgm:spPr>
      <dgm:t>
        <a:bodyPr/>
        <a:lstStyle/>
        <a:p>
          <a:endParaRPr lang="zh-CN" altLang="en-US"/>
        </a:p>
      </dgm:t>
    </dgm:pt>
    <dgm:pt modelId="{845E25D2-23EE-400B-9D34-5CB8DE3E9AC0}" type="pres">
      <dgm:prSet presAssocID="{3E7F3DE5-15FA-4D11-B1A6-FA5C31267BB2}" presName="childNode" presStyleLbl="node1" presStyleIdx="4" presStyleCnt="6">
        <dgm:presLayoutVars>
          <dgm:bulletEnabled val="1"/>
        </dgm:presLayoutVars>
      </dgm:prSet>
      <dgm:spPr/>
      <dgm:t>
        <a:bodyPr/>
        <a:lstStyle/>
        <a:p>
          <a:endParaRPr lang="zh-CN" altLang="en-US"/>
        </a:p>
      </dgm:t>
    </dgm:pt>
    <dgm:pt modelId="{E89E2209-3126-47C0-9F46-E0CE99DDA45B}" type="pres">
      <dgm:prSet presAssocID="{3E7F3DE5-15FA-4D11-B1A6-FA5C31267BB2}" presName="aSpace2" presStyleCnt="0"/>
      <dgm:spPr>
        <a:ln>
          <a:noFill/>
        </a:ln>
        <a:effectLst>
          <a:outerShdw blurRad="149987" dist="250190" dir="8460000" algn="ctr">
            <a:srgbClr val="000000">
              <a:alpha val="28000"/>
            </a:srgbClr>
          </a:outerShdw>
        </a:effectLst>
      </dgm:spPr>
      <dgm:t>
        <a:bodyPr/>
        <a:lstStyle/>
        <a:p>
          <a:endParaRPr lang="zh-CN" altLang="en-US"/>
        </a:p>
      </dgm:t>
    </dgm:pt>
    <dgm:pt modelId="{90676407-28C2-4343-9C0F-43CFC87CF2F1}" type="pres">
      <dgm:prSet presAssocID="{A52982CD-4989-443D-99C0-A04B85D450E1}" presName="childNode" presStyleLbl="node1" presStyleIdx="5" presStyleCnt="6">
        <dgm:presLayoutVars>
          <dgm:bulletEnabled val="1"/>
        </dgm:presLayoutVars>
      </dgm:prSet>
      <dgm:spPr/>
      <dgm:t>
        <a:bodyPr/>
        <a:lstStyle/>
        <a:p>
          <a:endParaRPr lang="zh-CN" altLang="en-US"/>
        </a:p>
      </dgm:t>
    </dgm:pt>
  </dgm:ptLst>
  <dgm:cxnLst>
    <dgm:cxn modelId="{9A6F5A97-DB05-4E31-95EF-03ADBFF5E98B}" type="presOf" srcId="{0DD1D352-BF06-4FEA-9106-EEF389FFE715}" destId="{862F8889-2B29-495E-8D3D-1FCD9A20247F}" srcOrd="0" destOrd="0" presId="urn:microsoft.com/office/officeart/2005/8/layout/lProcess2"/>
    <dgm:cxn modelId="{768A1839-F50A-49F2-8E11-A17CC857380E}" type="presOf" srcId="{EABEC4E6-41BF-4808-B4BD-D4F482F3C3E0}" destId="{64EB231D-6794-4C91-A3E8-25166D935D73}" srcOrd="0" destOrd="0" presId="urn:microsoft.com/office/officeart/2005/8/layout/lProcess2"/>
    <dgm:cxn modelId="{4E608A5B-A615-42F7-9310-C4F81A4B0C89}" srcId="{187CEB92-965C-40E3-B612-35016CB4D21B}" destId="{F7738646-E8AF-4703-A552-7FA6E450CF37}" srcOrd="1" destOrd="0" parTransId="{6157D056-1B94-4B55-9533-3B834750F677}" sibTransId="{59026EAB-2407-4A29-9713-98792879E669}"/>
    <dgm:cxn modelId="{65E5C6A6-59B1-420B-A4C1-8C064018BCFA}" srcId="{F7738646-E8AF-4703-A552-7FA6E450CF37}" destId="{EABEC4E6-41BF-4808-B4BD-D4F482F3C3E0}" srcOrd="1" destOrd="0" parTransId="{F00744A2-27D7-4151-8384-2F855A6F92A6}" sibTransId="{E7EDF0B6-83AB-46CE-9E96-2F8469CE8C0F}"/>
    <dgm:cxn modelId="{26ADEF8C-B8D1-475C-9068-87E8B866F4B5}" srcId="{F7738646-E8AF-4703-A552-7FA6E450CF37}" destId="{3E7F3DE5-15FA-4D11-B1A6-FA5C31267BB2}" srcOrd="2" destOrd="0" parTransId="{162E1482-698D-4662-B5B1-787F87EE7867}" sibTransId="{AFB87C8E-FDE1-4667-A0CA-9B9D43F3C652}"/>
    <dgm:cxn modelId="{D9AE94B7-A2C1-4EB2-B02B-349C5C255D2B}" type="presOf" srcId="{07712C14-0A4D-4566-85DB-3DA8626DE76F}" destId="{E52312B4-8AE4-4EE8-ADE8-891C8C34F5B7}" srcOrd="0" destOrd="0" presId="urn:microsoft.com/office/officeart/2005/8/layout/lProcess2"/>
    <dgm:cxn modelId="{E38478F8-193B-4428-84A6-1A667738E0C5}" type="presOf" srcId="{187CEB92-965C-40E3-B612-35016CB4D21B}" destId="{7C752B9D-1C08-4D0D-8FF4-EB5DE5B3730E}" srcOrd="0" destOrd="0" presId="urn:microsoft.com/office/officeart/2005/8/layout/lProcess2"/>
    <dgm:cxn modelId="{CB1F61C8-E8AC-4F5D-A1C4-5F04F5E038E1}" type="presOf" srcId="{F7738646-E8AF-4703-A552-7FA6E450CF37}" destId="{7E1B6E95-3930-4962-9CF3-0F94864D79B2}" srcOrd="1" destOrd="0" presId="urn:microsoft.com/office/officeart/2005/8/layout/lProcess2"/>
    <dgm:cxn modelId="{35886EF1-4AD1-4141-A11C-E69152B60961}" srcId="{8196C390-D238-4AEA-9F53-A9131654EB79}" destId="{E7EEB3C3-02E9-4C32-97BA-5DE1D55AE46D}" srcOrd="1" destOrd="0" parTransId="{FE6ADB57-EF4C-4FE4-BAD3-54B23D5221EE}" sibTransId="{608F356D-C783-46EA-91DE-E4AA50095222}"/>
    <dgm:cxn modelId="{D56C8ABB-5A97-40BB-9FF4-F694EF3B7770}" type="presOf" srcId="{A52982CD-4989-443D-99C0-A04B85D450E1}" destId="{90676407-28C2-4343-9C0F-43CFC87CF2F1}" srcOrd="0" destOrd="0" presId="urn:microsoft.com/office/officeart/2005/8/layout/lProcess2"/>
    <dgm:cxn modelId="{CF88675D-C6C6-4975-BF67-D6C46EB19ED8}" type="presOf" srcId="{8196C390-D238-4AEA-9F53-A9131654EB79}" destId="{00294CDE-9062-44BB-BA82-55CE113729F5}" srcOrd="0" destOrd="0" presId="urn:microsoft.com/office/officeart/2005/8/layout/lProcess2"/>
    <dgm:cxn modelId="{95B58093-04B5-4203-BD19-F2120CC3A0DF}" srcId="{8196C390-D238-4AEA-9F53-A9131654EB79}" destId="{07712C14-0A4D-4566-85DB-3DA8626DE76F}" srcOrd="0" destOrd="0" parTransId="{A54EE249-43D5-4285-B507-9803F3E877C2}" sibTransId="{4B269021-6058-45A7-90AC-304A39B39CE8}"/>
    <dgm:cxn modelId="{146C207B-8225-4665-9409-193989DFD3A3}" type="presOf" srcId="{E7EEB3C3-02E9-4C32-97BA-5DE1D55AE46D}" destId="{79848B8E-AC25-4B2D-9672-450E5C4839A3}" srcOrd="0" destOrd="0" presId="urn:microsoft.com/office/officeart/2005/8/layout/lProcess2"/>
    <dgm:cxn modelId="{767ED1C9-CC43-4D2D-9D29-F4F62E75DC95}" type="presOf" srcId="{3E7F3DE5-15FA-4D11-B1A6-FA5C31267BB2}" destId="{845E25D2-23EE-400B-9D34-5CB8DE3E9AC0}" srcOrd="0" destOrd="0" presId="urn:microsoft.com/office/officeart/2005/8/layout/lProcess2"/>
    <dgm:cxn modelId="{A1AAE6F0-9691-4544-B4A6-834889E55F55}" srcId="{187CEB92-965C-40E3-B612-35016CB4D21B}" destId="{8196C390-D238-4AEA-9F53-A9131654EB79}" srcOrd="0" destOrd="0" parTransId="{09CE334B-597F-494E-99D1-FAAF3D01891C}" sibTransId="{EE831B4E-66DB-4BF5-8311-280414A74A96}"/>
    <dgm:cxn modelId="{7514D9A2-73E4-4F56-8291-4C344AC085CD}" srcId="{F7738646-E8AF-4703-A552-7FA6E450CF37}" destId="{A52982CD-4989-443D-99C0-A04B85D450E1}" srcOrd="3" destOrd="0" parTransId="{7EE29F34-9BA6-4D3F-ACD4-F106F83A93C6}" sibTransId="{6DE2920B-D533-4E37-A4EB-F24657B73449}"/>
    <dgm:cxn modelId="{40981CA6-8F2F-4772-8DE5-E3C418E78756}" type="presOf" srcId="{F7738646-E8AF-4703-A552-7FA6E450CF37}" destId="{D4624F8E-3A9D-4326-A045-B6373E24E434}" srcOrd="0" destOrd="0" presId="urn:microsoft.com/office/officeart/2005/8/layout/lProcess2"/>
    <dgm:cxn modelId="{7723BDEB-7DB2-466E-8AA8-765E2C81C0C5}" srcId="{F7738646-E8AF-4703-A552-7FA6E450CF37}" destId="{0DD1D352-BF06-4FEA-9106-EEF389FFE715}" srcOrd="0" destOrd="0" parTransId="{AAA5C3B0-9148-425C-972E-79515E8C5F2B}" sibTransId="{DB8CA104-8C96-4D3C-8122-36B8E3259F03}"/>
    <dgm:cxn modelId="{E41569E4-27CD-4DD7-B830-CA57DC96276F}" type="presOf" srcId="{8196C390-D238-4AEA-9F53-A9131654EB79}" destId="{E880DB5B-066A-4E67-9181-217AD0BC9618}" srcOrd="1" destOrd="0" presId="urn:microsoft.com/office/officeart/2005/8/layout/lProcess2"/>
    <dgm:cxn modelId="{49C9608B-5A87-4E59-B607-3595CD23D4CB}" type="presParOf" srcId="{7C752B9D-1C08-4D0D-8FF4-EB5DE5B3730E}" destId="{41D4D9DE-C35A-4DC9-B66E-72476D2F6460}" srcOrd="0" destOrd="0" presId="urn:microsoft.com/office/officeart/2005/8/layout/lProcess2"/>
    <dgm:cxn modelId="{15A95ABA-236F-4705-9230-868D4836CB4E}" type="presParOf" srcId="{41D4D9DE-C35A-4DC9-B66E-72476D2F6460}" destId="{00294CDE-9062-44BB-BA82-55CE113729F5}" srcOrd="0" destOrd="0" presId="urn:microsoft.com/office/officeart/2005/8/layout/lProcess2"/>
    <dgm:cxn modelId="{A1F8BF09-E135-481B-8599-A0B19E680143}" type="presParOf" srcId="{41D4D9DE-C35A-4DC9-B66E-72476D2F6460}" destId="{E880DB5B-066A-4E67-9181-217AD0BC9618}" srcOrd="1" destOrd="0" presId="urn:microsoft.com/office/officeart/2005/8/layout/lProcess2"/>
    <dgm:cxn modelId="{69CCE658-3AEB-4B5F-A641-AE5F4D7BF472}" type="presParOf" srcId="{41D4D9DE-C35A-4DC9-B66E-72476D2F6460}" destId="{67191F99-285A-4A1D-91BA-D90E31BDE28B}" srcOrd="2" destOrd="0" presId="urn:microsoft.com/office/officeart/2005/8/layout/lProcess2"/>
    <dgm:cxn modelId="{88E6D7E7-34EE-4F29-82F5-9BDDCE089921}" type="presParOf" srcId="{67191F99-285A-4A1D-91BA-D90E31BDE28B}" destId="{6DE4F8CF-AE1A-4528-B66D-1B90EE13E964}" srcOrd="0" destOrd="0" presId="urn:microsoft.com/office/officeart/2005/8/layout/lProcess2"/>
    <dgm:cxn modelId="{1E0ABCB4-9AD2-4E80-A812-95625A7A801A}" type="presParOf" srcId="{6DE4F8CF-AE1A-4528-B66D-1B90EE13E964}" destId="{E52312B4-8AE4-4EE8-ADE8-891C8C34F5B7}" srcOrd="0" destOrd="0" presId="urn:microsoft.com/office/officeart/2005/8/layout/lProcess2"/>
    <dgm:cxn modelId="{85C50782-E575-4591-BC89-E055482364F6}" type="presParOf" srcId="{6DE4F8CF-AE1A-4528-B66D-1B90EE13E964}" destId="{A4550807-9160-43DC-955F-31361AB4255F}" srcOrd="1" destOrd="0" presId="urn:microsoft.com/office/officeart/2005/8/layout/lProcess2"/>
    <dgm:cxn modelId="{10C25A8A-75F0-48FD-9EE0-83A14C9C518E}" type="presParOf" srcId="{6DE4F8CF-AE1A-4528-B66D-1B90EE13E964}" destId="{79848B8E-AC25-4B2D-9672-450E5C4839A3}" srcOrd="2" destOrd="0" presId="urn:microsoft.com/office/officeart/2005/8/layout/lProcess2"/>
    <dgm:cxn modelId="{385EC924-8AD8-48CD-85A1-03E56A8B9105}" type="presParOf" srcId="{7C752B9D-1C08-4D0D-8FF4-EB5DE5B3730E}" destId="{EF059099-F8AD-4189-93FB-6253D631EA6F}" srcOrd="1" destOrd="0" presId="urn:microsoft.com/office/officeart/2005/8/layout/lProcess2"/>
    <dgm:cxn modelId="{A109BFD1-5F42-4819-B2CC-0E6D642C5FDA}" type="presParOf" srcId="{7C752B9D-1C08-4D0D-8FF4-EB5DE5B3730E}" destId="{25552726-5DB4-47B1-8EFA-87666D736017}" srcOrd="2" destOrd="0" presId="urn:microsoft.com/office/officeart/2005/8/layout/lProcess2"/>
    <dgm:cxn modelId="{DCD37E5B-3F72-464F-8AC1-AD8A907E5657}" type="presParOf" srcId="{25552726-5DB4-47B1-8EFA-87666D736017}" destId="{D4624F8E-3A9D-4326-A045-B6373E24E434}" srcOrd="0" destOrd="0" presId="urn:microsoft.com/office/officeart/2005/8/layout/lProcess2"/>
    <dgm:cxn modelId="{079E12BC-F424-4B8C-BBC7-D67BD7677679}" type="presParOf" srcId="{25552726-5DB4-47B1-8EFA-87666D736017}" destId="{7E1B6E95-3930-4962-9CF3-0F94864D79B2}" srcOrd="1" destOrd="0" presId="urn:microsoft.com/office/officeart/2005/8/layout/lProcess2"/>
    <dgm:cxn modelId="{F62FBEA0-135C-4527-9EF7-E287AEBE6EB6}" type="presParOf" srcId="{25552726-5DB4-47B1-8EFA-87666D736017}" destId="{3313BDCE-9293-484C-B871-CE4FFA830B2F}" srcOrd="2" destOrd="0" presId="urn:microsoft.com/office/officeart/2005/8/layout/lProcess2"/>
    <dgm:cxn modelId="{F959A38A-3BEE-4000-9523-04D591E4F3D7}" type="presParOf" srcId="{3313BDCE-9293-484C-B871-CE4FFA830B2F}" destId="{B416FD8A-8989-4FE5-9570-A4BDA68E0A1B}" srcOrd="0" destOrd="0" presId="urn:microsoft.com/office/officeart/2005/8/layout/lProcess2"/>
    <dgm:cxn modelId="{80FB1DAC-A5ED-40AE-BC3F-065344A7BBDA}" type="presParOf" srcId="{B416FD8A-8989-4FE5-9570-A4BDA68E0A1B}" destId="{862F8889-2B29-495E-8D3D-1FCD9A20247F}" srcOrd="0" destOrd="0" presId="urn:microsoft.com/office/officeart/2005/8/layout/lProcess2"/>
    <dgm:cxn modelId="{2E6DCCE7-52A5-445E-A861-FE5876A95E65}" type="presParOf" srcId="{B416FD8A-8989-4FE5-9570-A4BDA68E0A1B}" destId="{9FE18F08-62DA-4BFE-AF9E-40C09518E444}" srcOrd="1" destOrd="0" presId="urn:microsoft.com/office/officeart/2005/8/layout/lProcess2"/>
    <dgm:cxn modelId="{7FBB1EA8-9E1E-4018-9AC5-0EE1C59A6053}" type="presParOf" srcId="{B416FD8A-8989-4FE5-9570-A4BDA68E0A1B}" destId="{64EB231D-6794-4C91-A3E8-25166D935D73}" srcOrd="2" destOrd="0" presId="urn:microsoft.com/office/officeart/2005/8/layout/lProcess2"/>
    <dgm:cxn modelId="{5D6427EB-452C-4B21-A9B3-E4C2E6C58A46}" type="presParOf" srcId="{B416FD8A-8989-4FE5-9570-A4BDA68E0A1B}" destId="{6EB716D4-36E8-469E-84A9-D77D7045AFA8}" srcOrd="3" destOrd="0" presId="urn:microsoft.com/office/officeart/2005/8/layout/lProcess2"/>
    <dgm:cxn modelId="{E7B30BD2-ED78-4498-8D5B-DA0797B5D697}" type="presParOf" srcId="{B416FD8A-8989-4FE5-9570-A4BDA68E0A1B}" destId="{845E25D2-23EE-400B-9D34-5CB8DE3E9AC0}" srcOrd="4" destOrd="0" presId="urn:microsoft.com/office/officeart/2005/8/layout/lProcess2"/>
    <dgm:cxn modelId="{7AC800CF-5C53-4DF6-A69E-079D31A3BFA5}" type="presParOf" srcId="{B416FD8A-8989-4FE5-9570-A4BDA68E0A1B}" destId="{E89E2209-3126-47C0-9F46-E0CE99DDA45B}" srcOrd="5" destOrd="0" presId="urn:microsoft.com/office/officeart/2005/8/layout/lProcess2"/>
    <dgm:cxn modelId="{FF44CC4A-D998-4B3E-B8A9-614D55403A5F}" type="presParOf" srcId="{B416FD8A-8989-4FE5-9570-A4BDA68E0A1B}" destId="{90676407-28C2-4343-9C0F-43CFC87CF2F1}" srcOrd="6" destOrd="0" presId="urn:microsoft.com/office/officeart/2005/8/layout/lProcess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47D5F6-31CD-48F5-809D-1156696CEDA6}" type="doc">
      <dgm:prSet loTypeId="urn:microsoft.com/office/officeart/2005/8/layout/hList2#4" loCatId="list" qsTypeId="urn:microsoft.com/office/officeart/2005/8/quickstyle/simple1" qsCatId="simple" csTypeId="urn:microsoft.com/office/officeart/2005/8/colors/accent1_2" csCatId="accent1" phldr="1"/>
      <dgm:spPr/>
      <dgm:t>
        <a:bodyPr/>
        <a:lstStyle/>
        <a:p>
          <a:endParaRPr lang="zh-CN" altLang="en-US"/>
        </a:p>
      </dgm:t>
    </dgm:pt>
    <dgm:pt modelId="{FE9CBC04-A610-4F19-8EB5-B48902BD6D69}">
      <dgm:prSet phldrT="[文本]" phldr="1" custT="1"/>
      <dgm:spPr/>
      <dgm:t>
        <a:bodyPr/>
        <a:lstStyle/>
        <a:p>
          <a:endParaRPr lang="zh-CN" altLang="en-US" sz="1600"/>
        </a:p>
      </dgm:t>
    </dgm:pt>
    <dgm:pt modelId="{B8B14135-08DE-4CD2-B394-7AC0DDE65214}" type="parTrans" cxnId="{5CF34359-D097-4B02-98FC-9F0A7991FA65}">
      <dgm:prSet/>
      <dgm:spPr/>
      <dgm:t>
        <a:bodyPr/>
        <a:lstStyle/>
        <a:p>
          <a:endParaRPr lang="zh-CN" altLang="en-US" sz="1800"/>
        </a:p>
      </dgm:t>
    </dgm:pt>
    <dgm:pt modelId="{AEB940C9-6594-4A5F-B7A1-BA71B7F61DD7}" type="sibTrans" cxnId="{5CF34359-D097-4B02-98FC-9F0A7991FA65}">
      <dgm:prSet/>
      <dgm:spPr/>
      <dgm:t>
        <a:bodyPr/>
        <a:lstStyle/>
        <a:p>
          <a:endParaRPr lang="zh-CN" altLang="en-US" sz="1800"/>
        </a:p>
      </dgm:t>
    </dgm:pt>
    <dgm:pt modelId="{9F39FFBD-B653-45B0-BBB3-A1D73141927F}">
      <dgm:prSet phldrT="[文本]" custT="1"/>
      <dgm:spPr>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400" b="1" dirty="0" smtClean="0">
              <a:solidFill>
                <a:srgbClr val="002A00"/>
              </a:solidFill>
              <a:latin typeface="宋体" panose="02010600030101010101" pitchFamily="2" charset="-122"/>
            </a:rPr>
            <a:t>装卸有效性</a:t>
          </a:r>
          <a:endParaRPr lang="zh-CN" altLang="en-US" sz="2400" dirty="0">
            <a:solidFill>
              <a:srgbClr val="002A00"/>
            </a:solidFill>
          </a:endParaRPr>
        </a:p>
      </dgm:t>
    </dgm:pt>
    <dgm:pt modelId="{0D90E934-906B-43D3-9BF5-79D6B7F9B272}" type="parTrans" cxnId="{CCBD77FB-2405-4E35-8A62-CFABD7EFF7A4}">
      <dgm:prSet/>
      <dgm:spPr/>
      <dgm:t>
        <a:bodyPr/>
        <a:lstStyle/>
        <a:p>
          <a:endParaRPr lang="zh-CN" altLang="en-US" sz="1800"/>
        </a:p>
      </dgm:t>
    </dgm:pt>
    <dgm:pt modelId="{86F499EC-C7FD-4F64-AA9A-D51922D427E0}" type="sibTrans" cxnId="{CCBD77FB-2405-4E35-8A62-CFABD7EFF7A4}">
      <dgm:prSet/>
      <dgm:spPr/>
      <dgm:t>
        <a:bodyPr/>
        <a:lstStyle/>
        <a:p>
          <a:endParaRPr lang="zh-CN" altLang="en-US" sz="1800"/>
        </a:p>
      </dgm:t>
    </dgm:pt>
    <dgm:pt modelId="{E15D688F-A395-4054-88B0-115C2D6E8C3D}">
      <dgm:prSet phldrT="[文本]" phldr="1" custT="1"/>
      <dgm:spPr/>
      <dgm:t>
        <a:bodyPr/>
        <a:lstStyle/>
        <a:p>
          <a:endParaRPr lang="zh-CN" altLang="en-US" sz="1600"/>
        </a:p>
      </dgm:t>
    </dgm:pt>
    <dgm:pt modelId="{BA7DA48E-47CE-40F1-A27C-08BE6A3FB4DE}" type="parTrans" cxnId="{F6E61045-E6CB-45CC-A39E-C2265C1672E2}">
      <dgm:prSet/>
      <dgm:spPr/>
      <dgm:t>
        <a:bodyPr/>
        <a:lstStyle/>
        <a:p>
          <a:endParaRPr lang="zh-CN" altLang="en-US" sz="1800"/>
        </a:p>
      </dgm:t>
    </dgm:pt>
    <dgm:pt modelId="{7A42444D-C0C7-4F58-BCD4-A066484AC76F}" type="sibTrans" cxnId="{F6E61045-E6CB-45CC-A39E-C2265C1672E2}">
      <dgm:prSet/>
      <dgm:spPr/>
      <dgm:t>
        <a:bodyPr/>
        <a:lstStyle/>
        <a:p>
          <a:endParaRPr lang="zh-CN" altLang="en-US" sz="1800"/>
        </a:p>
      </dgm:t>
    </dgm:pt>
    <dgm:pt modelId="{4DC0E2D0-93F0-4D74-8B1E-2D7752CD14EB}">
      <dgm:prSet phldrT="[文本]" custT="1"/>
      <dgm:spPr>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400" b="1" dirty="0" smtClean="0">
              <a:solidFill>
                <a:srgbClr val="002A00"/>
              </a:solidFill>
              <a:latin typeface="宋体" panose="02010600030101010101" pitchFamily="2" charset="-122"/>
            </a:rPr>
            <a:t>装卸连续性</a:t>
          </a:r>
          <a:endParaRPr lang="zh-CN" altLang="en-US" sz="2400" dirty="0">
            <a:solidFill>
              <a:srgbClr val="002A00"/>
            </a:solidFill>
          </a:endParaRPr>
        </a:p>
      </dgm:t>
    </dgm:pt>
    <dgm:pt modelId="{B1599CE7-4684-406D-A4A9-E570884F7DEB}" type="parTrans" cxnId="{5F3AE66E-49A0-4829-9878-A5D9C96FF916}">
      <dgm:prSet/>
      <dgm:spPr/>
      <dgm:t>
        <a:bodyPr/>
        <a:lstStyle/>
        <a:p>
          <a:endParaRPr lang="zh-CN" altLang="en-US" sz="1800"/>
        </a:p>
      </dgm:t>
    </dgm:pt>
    <dgm:pt modelId="{FF4F4B13-193A-49A5-A9D2-479350A508FA}" type="sibTrans" cxnId="{5F3AE66E-49A0-4829-9878-A5D9C96FF916}">
      <dgm:prSet/>
      <dgm:spPr/>
      <dgm:t>
        <a:bodyPr/>
        <a:lstStyle/>
        <a:p>
          <a:endParaRPr lang="zh-CN" altLang="en-US" sz="1800"/>
        </a:p>
      </dgm:t>
    </dgm:pt>
    <dgm:pt modelId="{C2964ED9-1E22-48A6-A191-6108C5DD486E}">
      <dgm:prSet phldrT="[文本]" phldr="1" custT="1"/>
      <dgm:spPr/>
      <dgm:t>
        <a:bodyPr/>
        <a:lstStyle/>
        <a:p>
          <a:endParaRPr lang="zh-CN" altLang="en-US" sz="1600"/>
        </a:p>
      </dgm:t>
    </dgm:pt>
    <dgm:pt modelId="{62A28687-6787-4AD5-B259-AB35F911BED1}" type="parTrans" cxnId="{A871DE77-FAD8-4948-A7F8-4C97B4631A9F}">
      <dgm:prSet/>
      <dgm:spPr/>
      <dgm:t>
        <a:bodyPr/>
        <a:lstStyle/>
        <a:p>
          <a:endParaRPr lang="zh-CN" altLang="en-US" sz="1800"/>
        </a:p>
      </dgm:t>
    </dgm:pt>
    <dgm:pt modelId="{1D3CE164-3C4F-4D22-9BB0-BDA5E67C7C2C}" type="sibTrans" cxnId="{A871DE77-FAD8-4948-A7F8-4C97B4631A9F}">
      <dgm:prSet/>
      <dgm:spPr/>
      <dgm:t>
        <a:bodyPr/>
        <a:lstStyle/>
        <a:p>
          <a:endParaRPr lang="zh-CN" altLang="en-US" sz="1800"/>
        </a:p>
      </dgm:t>
    </dgm:pt>
    <dgm:pt modelId="{601630AF-D7A6-48D5-8298-1802C5F43046}">
      <dgm:prSet phldrT="[文本]" custT="1"/>
      <dgm:spPr>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400" b="1" dirty="0" smtClean="0">
              <a:solidFill>
                <a:srgbClr val="002A00"/>
              </a:solidFill>
              <a:latin typeface="宋体" panose="02010600030101010101" pitchFamily="2" charset="-122"/>
            </a:rPr>
            <a:t>装卸灵活性</a:t>
          </a:r>
          <a:endParaRPr lang="zh-CN" altLang="en-US" sz="2400" dirty="0">
            <a:solidFill>
              <a:srgbClr val="002A00"/>
            </a:solidFill>
          </a:endParaRPr>
        </a:p>
      </dgm:t>
    </dgm:pt>
    <dgm:pt modelId="{B99F60CD-32B6-4A31-B2F7-469F4E603A37}" type="parTrans" cxnId="{5089D6F0-FDF9-45BF-9756-273000B9A106}">
      <dgm:prSet/>
      <dgm:spPr/>
      <dgm:t>
        <a:bodyPr/>
        <a:lstStyle/>
        <a:p>
          <a:endParaRPr lang="zh-CN" altLang="en-US" sz="1800"/>
        </a:p>
      </dgm:t>
    </dgm:pt>
    <dgm:pt modelId="{E6ECD5F4-67CC-4B39-AB19-A98E88D718BB}" type="sibTrans" cxnId="{5089D6F0-FDF9-45BF-9756-273000B9A106}">
      <dgm:prSet/>
      <dgm:spPr/>
      <dgm:t>
        <a:bodyPr/>
        <a:lstStyle/>
        <a:p>
          <a:endParaRPr lang="zh-CN" altLang="en-US" sz="1800"/>
        </a:p>
      </dgm:t>
    </dgm:pt>
    <dgm:pt modelId="{E68A94B8-B16E-407F-BB41-732E9D3EB611}">
      <dgm:prSet custT="1"/>
      <dgm:spPr/>
      <dgm:t>
        <a:bodyPr/>
        <a:lstStyle/>
        <a:p>
          <a:endParaRPr lang="zh-CN" altLang="en-US" sz="1800" dirty="0"/>
        </a:p>
      </dgm:t>
    </dgm:pt>
    <dgm:pt modelId="{8F4EF25B-2FA2-4204-B43B-9406636DFE85}" type="parTrans" cxnId="{757C347F-638A-4821-AC8D-5E8412944412}">
      <dgm:prSet/>
      <dgm:spPr/>
      <dgm:t>
        <a:bodyPr/>
        <a:lstStyle/>
        <a:p>
          <a:endParaRPr lang="zh-CN" altLang="en-US" sz="1800"/>
        </a:p>
      </dgm:t>
    </dgm:pt>
    <dgm:pt modelId="{B9087D4C-227E-47A8-AD85-036605D6D59D}" type="sibTrans" cxnId="{757C347F-638A-4821-AC8D-5E8412944412}">
      <dgm:prSet/>
      <dgm:spPr/>
      <dgm:t>
        <a:bodyPr/>
        <a:lstStyle/>
        <a:p>
          <a:endParaRPr lang="zh-CN" altLang="en-US" sz="1800"/>
        </a:p>
      </dgm:t>
    </dgm:pt>
    <dgm:pt modelId="{756D88D1-35AA-43BC-9430-9FF783EF56CC}">
      <dgm:prSet custT="1"/>
      <dgm:spPr/>
      <dgm:t>
        <a:bodyPr/>
        <a:lstStyle/>
        <a:p>
          <a:endParaRPr lang="zh-CN" altLang="en-US" sz="1800" dirty="0"/>
        </a:p>
      </dgm:t>
    </dgm:pt>
    <dgm:pt modelId="{3E8321EC-3568-4A46-8E0F-D91BB3CD8B73}" type="parTrans" cxnId="{46B7DDE3-571F-423E-82FF-C7A6007A0012}">
      <dgm:prSet/>
      <dgm:spPr/>
      <dgm:t>
        <a:bodyPr/>
        <a:lstStyle/>
        <a:p>
          <a:endParaRPr lang="zh-CN" altLang="en-US" sz="1800"/>
        </a:p>
      </dgm:t>
    </dgm:pt>
    <dgm:pt modelId="{AE103942-D905-40D1-877B-A0AA89ED6B8F}" type="sibTrans" cxnId="{46B7DDE3-571F-423E-82FF-C7A6007A0012}">
      <dgm:prSet/>
      <dgm:spPr/>
      <dgm:t>
        <a:bodyPr/>
        <a:lstStyle/>
        <a:p>
          <a:endParaRPr lang="zh-CN" altLang="en-US" sz="1800"/>
        </a:p>
      </dgm:t>
    </dgm:pt>
    <dgm:pt modelId="{A4A6345C-79FB-4AFB-943F-A4293938E341}">
      <dgm:prSet custT="1"/>
      <dgm:spPr/>
      <dgm:t>
        <a:bodyPr/>
        <a:lstStyle/>
        <a:p>
          <a:endParaRPr lang="zh-CN" altLang="en-US" sz="1800" dirty="0"/>
        </a:p>
      </dgm:t>
    </dgm:pt>
    <dgm:pt modelId="{222EB2B9-DB75-4B78-B9E3-3CCFEF150BF3}" type="parTrans" cxnId="{89FB7CB3-31E1-4218-82B5-D0CA925A43DC}">
      <dgm:prSet/>
      <dgm:spPr/>
      <dgm:t>
        <a:bodyPr/>
        <a:lstStyle/>
        <a:p>
          <a:endParaRPr lang="zh-CN" altLang="en-US" sz="1800"/>
        </a:p>
      </dgm:t>
    </dgm:pt>
    <dgm:pt modelId="{95A9BCF4-2E0D-40FC-ACFE-993014647C34}" type="sibTrans" cxnId="{89FB7CB3-31E1-4218-82B5-D0CA925A43DC}">
      <dgm:prSet/>
      <dgm:spPr/>
      <dgm:t>
        <a:bodyPr/>
        <a:lstStyle/>
        <a:p>
          <a:endParaRPr lang="zh-CN" altLang="en-US" sz="1800"/>
        </a:p>
      </dgm:t>
    </dgm:pt>
    <dgm:pt modelId="{3572F42B-0C7A-4B30-9B51-564E7683AD45}">
      <dgm:prSet custT="1"/>
      <dgm:spPr>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400" b="1" smtClean="0">
              <a:solidFill>
                <a:srgbClr val="002A00"/>
              </a:solidFill>
              <a:latin typeface="宋体" panose="02010600030101010101" pitchFamily="2" charset="-122"/>
            </a:rPr>
            <a:t>装卸省力化</a:t>
          </a:r>
          <a:endParaRPr lang="zh-CN" altLang="en-US" sz="2400">
            <a:solidFill>
              <a:srgbClr val="002A00"/>
            </a:solidFill>
          </a:endParaRPr>
        </a:p>
      </dgm:t>
    </dgm:pt>
    <dgm:pt modelId="{5EF2B477-6F23-451D-B74B-4382EB905DD4}" type="parTrans" cxnId="{3CDE80E5-D161-4E60-8EAC-B026A5FD6E07}">
      <dgm:prSet/>
      <dgm:spPr/>
      <dgm:t>
        <a:bodyPr/>
        <a:lstStyle/>
        <a:p>
          <a:endParaRPr lang="zh-CN" altLang="en-US" sz="1800"/>
        </a:p>
      </dgm:t>
    </dgm:pt>
    <dgm:pt modelId="{0EB39335-6854-42ED-A5AA-4130BD8BFF08}" type="sibTrans" cxnId="{3CDE80E5-D161-4E60-8EAC-B026A5FD6E07}">
      <dgm:prSet/>
      <dgm:spPr/>
      <dgm:t>
        <a:bodyPr/>
        <a:lstStyle/>
        <a:p>
          <a:endParaRPr lang="zh-CN" altLang="en-US" sz="1800"/>
        </a:p>
      </dgm:t>
    </dgm:pt>
    <dgm:pt modelId="{2CCDD603-5991-4B54-B14B-E12BB6E9C613}">
      <dgm:prSet custT="1"/>
      <dgm:spPr>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400" b="1" smtClean="0">
              <a:solidFill>
                <a:srgbClr val="002A00"/>
              </a:solidFill>
              <a:latin typeface="宋体" panose="02010600030101010101" pitchFamily="2" charset="-122"/>
            </a:rPr>
            <a:t>物流整体性</a:t>
          </a:r>
          <a:endParaRPr lang="zh-CN" altLang="en-US" sz="2400">
            <a:solidFill>
              <a:srgbClr val="002A00"/>
            </a:solidFill>
          </a:endParaRPr>
        </a:p>
      </dgm:t>
    </dgm:pt>
    <dgm:pt modelId="{286484AA-9D88-4B82-ACC1-C34C90F5D4A7}" type="parTrans" cxnId="{75426512-5497-4471-BD7F-2AB8972DF889}">
      <dgm:prSet/>
      <dgm:spPr/>
      <dgm:t>
        <a:bodyPr/>
        <a:lstStyle/>
        <a:p>
          <a:endParaRPr lang="zh-CN" altLang="en-US" sz="1800"/>
        </a:p>
      </dgm:t>
    </dgm:pt>
    <dgm:pt modelId="{ADFD5AF1-F4B3-48E6-A5B8-1893524DB058}" type="sibTrans" cxnId="{75426512-5497-4471-BD7F-2AB8972DF889}">
      <dgm:prSet/>
      <dgm:spPr/>
      <dgm:t>
        <a:bodyPr/>
        <a:lstStyle/>
        <a:p>
          <a:endParaRPr lang="zh-CN" altLang="en-US" sz="1800"/>
        </a:p>
      </dgm:t>
    </dgm:pt>
    <dgm:pt modelId="{2F458465-CC63-4DBB-9C15-F76CA864A202}">
      <dgm:prSet custT="1"/>
      <dgm:spPr>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400" b="1" smtClean="0">
              <a:solidFill>
                <a:srgbClr val="002A00"/>
              </a:solidFill>
              <a:latin typeface="宋体" panose="02010600030101010101" pitchFamily="2" charset="-122"/>
            </a:rPr>
            <a:t>装卸单元化</a:t>
          </a:r>
          <a:br>
            <a:rPr lang="zh-CN" altLang="en-US" sz="2400" b="1" smtClean="0">
              <a:solidFill>
                <a:srgbClr val="002A00"/>
              </a:solidFill>
              <a:latin typeface="宋体" panose="02010600030101010101" pitchFamily="2" charset="-122"/>
            </a:rPr>
          </a:br>
          <a:endParaRPr lang="zh-CN" altLang="en-US" sz="2400">
            <a:solidFill>
              <a:srgbClr val="002A00"/>
            </a:solidFill>
          </a:endParaRPr>
        </a:p>
      </dgm:t>
    </dgm:pt>
    <dgm:pt modelId="{9A76FF1E-C3DD-4804-8277-1F83F812EC2D}" type="parTrans" cxnId="{B9BDD314-C20D-4E6A-9D6B-AF350D93D17B}">
      <dgm:prSet/>
      <dgm:spPr/>
      <dgm:t>
        <a:bodyPr/>
        <a:lstStyle/>
        <a:p>
          <a:endParaRPr lang="zh-CN" altLang="en-US" sz="1800"/>
        </a:p>
      </dgm:t>
    </dgm:pt>
    <dgm:pt modelId="{6673A959-ADAB-4622-B59E-1A6C62DE7367}" type="sibTrans" cxnId="{B9BDD314-C20D-4E6A-9D6B-AF350D93D17B}">
      <dgm:prSet/>
      <dgm:spPr/>
      <dgm:t>
        <a:bodyPr/>
        <a:lstStyle/>
        <a:p>
          <a:endParaRPr lang="zh-CN" altLang="en-US" sz="1800"/>
        </a:p>
      </dgm:t>
    </dgm:pt>
    <dgm:pt modelId="{F76C68AF-45DB-4903-8041-0FF45B7C17FC}" type="pres">
      <dgm:prSet presAssocID="{9F47D5F6-31CD-48F5-809D-1156696CEDA6}" presName="linearFlow" presStyleCnt="0">
        <dgm:presLayoutVars>
          <dgm:dir/>
          <dgm:animLvl val="lvl"/>
          <dgm:resizeHandles/>
        </dgm:presLayoutVars>
      </dgm:prSet>
      <dgm:spPr/>
      <dgm:t>
        <a:bodyPr/>
        <a:lstStyle/>
        <a:p>
          <a:endParaRPr lang="zh-CN" altLang="en-US"/>
        </a:p>
      </dgm:t>
    </dgm:pt>
    <dgm:pt modelId="{BD22B72A-29B0-471F-A10D-0999FDABCD86}" type="pres">
      <dgm:prSet presAssocID="{FE9CBC04-A610-4F19-8EB5-B48902BD6D69}" presName="compositeNode" presStyleCnt="0">
        <dgm:presLayoutVars>
          <dgm:bulletEnabled val="1"/>
        </dgm:presLayoutVars>
      </dgm:prSet>
      <dgm:spPr/>
    </dgm:pt>
    <dgm:pt modelId="{9323C6A6-3F54-4584-95C4-71A08F51DD58}" type="pres">
      <dgm:prSet presAssocID="{FE9CBC04-A610-4F19-8EB5-B48902BD6D69}" presName="image" presStyleLbl="fgImgPlace1" presStyleIdx="0" presStyleCnt="6" custScaleX="157113" custLinFactX="26274" custLinFactY="200000" custLinFactNeighborX="100000" custLinFactNeighborY="275345"/>
      <dgm:spPr>
        <a:prstGeom prst="teardrop">
          <a:avLst/>
        </a:prstGeom>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08E8066B-0178-4147-A855-CDEC2BAD922E}" type="pres">
      <dgm:prSet presAssocID="{FE9CBC04-A610-4F19-8EB5-B48902BD6D69}" presName="childNode" presStyleLbl="node1" presStyleIdx="0" presStyleCnt="6" custScaleY="98662" custLinFactNeighborX="-9361" custLinFactNeighborY="-13267">
        <dgm:presLayoutVars>
          <dgm:bulletEnabled val="1"/>
        </dgm:presLayoutVars>
      </dgm:prSet>
      <dgm:spPr>
        <a:prstGeom prst="snip1Rect">
          <a:avLst/>
        </a:prstGeom>
      </dgm:spPr>
      <dgm:t>
        <a:bodyPr/>
        <a:lstStyle/>
        <a:p>
          <a:endParaRPr lang="zh-CN" altLang="en-US"/>
        </a:p>
      </dgm:t>
    </dgm:pt>
    <dgm:pt modelId="{CAF82F58-6B80-4D25-93F2-3BAD5C56F0B2}" type="pres">
      <dgm:prSet presAssocID="{FE9CBC04-A610-4F19-8EB5-B48902BD6D69}" presName="parentNode" presStyleLbl="revTx" presStyleIdx="0" presStyleCnt="6">
        <dgm:presLayoutVars>
          <dgm:chMax val="0"/>
          <dgm:bulletEnabled val="1"/>
        </dgm:presLayoutVars>
      </dgm:prSet>
      <dgm:spPr/>
      <dgm:t>
        <a:bodyPr/>
        <a:lstStyle/>
        <a:p>
          <a:endParaRPr lang="zh-CN" altLang="en-US"/>
        </a:p>
      </dgm:t>
    </dgm:pt>
    <dgm:pt modelId="{57FC6EBB-04C3-4F02-B6E2-94414991591C}" type="pres">
      <dgm:prSet presAssocID="{AEB940C9-6594-4A5F-B7A1-BA71B7F61DD7}" presName="sibTrans" presStyleCnt="0"/>
      <dgm:spPr/>
    </dgm:pt>
    <dgm:pt modelId="{20F19506-A5B4-41C9-A1A7-7B9A7199F684}" type="pres">
      <dgm:prSet presAssocID="{E15D688F-A395-4054-88B0-115C2D6E8C3D}" presName="compositeNode" presStyleCnt="0">
        <dgm:presLayoutVars>
          <dgm:bulletEnabled val="1"/>
        </dgm:presLayoutVars>
      </dgm:prSet>
      <dgm:spPr/>
    </dgm:pt>
    <dgm:pt modelId="{B80CA9F5-80F4-4109-934A-49F46EF8A937}" type="pres">
      <dgm:prSet presAssocID="{E15D688F-A395-4054-88B0-115C2D6E8C3D}" presName="image" presStyleLbl="fgImgPlace1" presStyleIdx="1" presStyleCnt="6" custScaleX="157113" custLinFactX="26274" custLinFactY="200000" custLinFactNeighborX="100000" custLinFactNeighborY="275345"/>
      <dgm:spPr>
        <a:prstGeom prst="teardrop">
          <a:avLst/>
        </a:prstGeom>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3731C321-2515-4E36-BCF3-AA19AC6676D2}" type="pres">
      <dgm:prSet presAssocID="{E15D688F-A395-4054-88B0-115C2D6E8C3D}" presName="childNode" presStyleLbl="node1" presStyleIdx="1" presStyleCnt="6" custScaleY="98662" custLinFactNeighborX="-9361" custLinFactNeighborY="-13267">
        <dgm:presLayoutVars>
          <dgm:bulletEnabled val="1"/>
        </dgm:presLayoutVars>
      </dgm:prSet>
      <dgm:spPr>
        <a:prstGeom prst="snip1Rect">
          <a:avLst/>
        </a:prstGeom>
      </dgm:spPr>
      <dgm:t>
        <a:bodyPr/>
        <a:lstStyle/>
        <a:p>
          <a:endParaRPr lang="zh-CN" altLang="en-US"/>
        </a:p>
      </dgm:t>
    </dgm:pt>
    <dgm:pt modelId="{728D0C1A-0A10-4518-8F96-CCE1FFAA41D7}" type="pres">
      <dgm:prSet presAssocID="{E15D688F-A395-4054-88B0-115C2D6E8C3D}" presName="parentNode" presStyleLbl="revTx" presStyleIdx="1" presStyleCnt="6">
        <dgm:presLayoutVars>
          <dgm:chMax val="0"/>
          <dgm:bulletEnabled val="1"/>
        </dgm:presLayoutVars>
      </dgm:prSet>
      <dgm:spPr/>
      <dgm:t>
        <a:bodyPr/>
        <a:lstStyle/>
        <a:p>
          <a:endParaRPr lang="zh-CN" altLang="en-US"/>
        </a:p>
      </dgm:t>
    </dgm:pt>
    <dgm:pt modelId="{22A7E6A2-283C-4FC7-A123-E6EFB6DBC68E}" type="pres">
      <dgm:prSet presAssocID="{7A42444D-C0C7-4F58-BCD4-A066484AC76F}" presName="sibTrans" presStyleCnt="0"/>
      <dgm:spPr/>
    </dgm:pt>
    <dgm:pt modelId="{9F38EA00-78DC-4BB1-A93D-D2774E4F4041}" type="pres">
      <dgm:prSet presAssocID="{C2964ED9-1E22-48A6-A191-6108C5DD486E}" presName="compositeNode" presStyleCnt="0">
        <dgm:presLayoutVars>
          <dgm:bulletEnabled val="1"/>
        </dgm:presLayoutVars>
      </dgm:prSet>
      <dgm:spPr/>
    </dgm:pt>
    <dgm:pt modelId="{A475A1DD-847C-49A3-B74C-201FF068E1D8}" type="pres">
      <dgm:prSet presAssocID="{C2964ED9-1E22-48A6-A191-6108C5DD486E}" presName="image" presStyleLbl="fgImgPlace1" presStyleIdx="2" presStyleCnt="6" custScaleX="157113" custLinFactX="26274" custLinFactY="200000" custLinFactNeighborX="100000" custLinFactNeighborY="275345"/>
      <dgm:spPr>
        <a:prstGeom prst="teardrop">
          <a:avLst/>
        </a:prstGeom>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6367AAE1-BCCB-4AF2-9944-59E62B5D2EC1}" type="pres">
      <dgm:prSet presAssocID="{C2964ED9-1E22-48A6-A191-6108C5DD486E}" presName="childNode" presStyleLbl="node1" presStyleIdx="2" presStyleCnt="6" custScaleY="98662" custLinFactNeighborX="-9361" custLinFactNeighborY="-13267">
        <dgm:presLayoutVars>
          <dgm:bulletEnabled val="1"/>
        </dgm:presLayoutVars>
      </dgm:prSet>
      <dgm:spPr>
        <a:prstGeom prst="snip1Rect">
          <a:avLst/>
        </a:prstGeom>
      </dgm:spPr>
      <dgm:t>
        <a:bodyPr/>
        <a:lstStyle/>
        <a:p>
          <a:endParaRPr lang="zh-CN" altLang="en-US"/>
        </a:p>
      </dgm:t>
    </dgm:pt>
    <dgm:pt modelId="{0F2C8241-74CE-4483-BF0B-CE3B27F8E1EE}" type="pres">
      <dgm:prSet presAssocID="{C2964ED9-1E22-48A6-A191-6108C5DD486E}" presName="parentNode" presStyleLbl="revTx" presStyleIdx="2" presStyleCnt="6">
        <dgm:presLayoutVars>
          <dgm:chMax val="0"/>
          <dgm:bulletEnabled val="1"/>
        </dgm:presLayoutVars>
      </dgm:prSet>
      <dgm:spPr/>
      <dgm:t>
        <a:bodyPr/>
        <a:lstStyle/>
        <a:p>
          <a:endParaRPr lang="zh-CN" altLang="en-US"/>
        </a:p>
      </dgm:t>
    </dgm:pt>
    <dgm:pt modelId="{4D1B72B3-E20B-4E6C-A01E-1107AE959A70}" type="pres">
      <dgm:prSet presAssocID="{1D3CE164-3C4F-4D22-9BB0-BDA5E67C7C2C}" presName="sibTrans" presStyleCnt="0"/>
      <dgm:spPr/>
    </dgm:pt>
    <dgm:pt modelId="{FB2D12EF-5FFB-417D-8AC4-DF809A6762F1}" type="pres">
      <dgm:prSet presAssocID="{E68A94B8-B16E-407F-BB41-732E9D3EB611}" presName="compositeNode" presStyleCnt="0">
        <dgm:presLayoutVars>
          <dgm:bulletEnabled val="1"/>
        </dgm:presLayoutVars>
      </dgm:prSet>
      <dgm:spPr/>
    </dgm:pt>
    <dgm:pt modelId="{7D9157F3-F76D-477D-954B-5837AF9D49AE}" type="pres">
      <dgm:prSet presAssocID="{E68A94B8-B16E-407F-BB41-732E9D3EB611}" presName="image" presStyleLbl="fgImgPlace1" presStyleIdx="3" presStyleCnt="6" custScaleX="157113" custLinFactX="26274" custLinFactY="200000" custLinFactNeighborX="100000" custLinFactNeighborY="275345"/>
      <dgm:spPr>
        <a:prstGeom prst="teardrop">
          <a:avLst/>
        </a:prstGeom>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2004F18F-479F-48FA-B17D-C465586E7BD5}" type="pres">
      <dgm:prSet presAssocID="{E68A94B8-B16E-407F-BB41-732E9D3EB611}" presName="childNode" presStyleLbl="node1" presStyleIdx="3" presStyleCnt="6" custScaleY="98662" custLinFactNeighborX="-9361" custLinFactNeighborY="-13267">
        <dgm:presLayoutVars>
          <dgm:bulletEnabled val="1"/>
        </dgm:presLayoutVars>
      </dgm:prSet>
      <dgm:spPr>
        <a:prstGeom prst="snip1Rect">
          <a:avLst/>
        </a:prstGeom>
      </dgm:spPr>
      <dgm:t>
        <a:bodyPr/>
        <a:lstStyle/>
        <a:p>
          <a:endParaRPr lang="zh-CN" altLang="en-US"/>
        </a:p>
      </dgm:t>
    </dgm:pt>
    <dgm:pt modelId="{180B2AA7-9A18-4A6D-9430-9EA3DDDD5419}" type="pres">
      <dgm:prSet presAssocID="{E68A94B8-B16E-407F-BB41-732E9D3EB611}" presName="parentNode" presStyleLbl="revTx" presStyleIdx="3" presStyleCnt="6">
        <dgm:presLayoutVars>
          <dgm:chMax val="0"/>
          <dgm:bulletEnabled val="1"/>
        </dgm:presLayoutVars>
      </dgm:prSet>
      <dgm:spPr/>
      <dgm:t>
        <a:bodyPr/>
        <a:lstStyle/>
        <a:p>
          <a:endParaRPr lang="zh-CN" altLang="en-US"/>
        </a:p>
      </dgm:t>
    </dgm:pt>
    <dgm:pt modelId="{254F1039-D4F3-4CBB-9544-D56C599AA543}" type="pres">
      <dgm:prSet presAssocID="{B9087D4C-227E-47A8-AD85-036605D6D59D}" presName="sibTrans" presStyleCnt="0"/>
      <dgm:spPr/>
    </dgm:pt>
    <dgm:pt modelId="{AE674070-72B1-4175-A36B-1F99A9264C75}" type="pres">
      <dgm:prSet presAssocID="{756D88D1-35AA-43BC-9430-9FF783EF56CC}" presName="compositeNode" presStyleCnt="0">
        <dgm:presLayoutVars>
          <dgm:bulletEnabled val="1"/>
        </dgm:presLayoutVars>
      </dgm:prSet>
      <dgm:spPr/>
    </dgm:pt>
    <dgm:pt modelId="{49202898-C116-4A66-A34D-507F4976FFC3}" type="pres">
      <dgm:prSet presAssocID="{756D88D1-35AA-43BC-9430-9FF783EF56CC}" presName="image" presStyleLbl="fgImgPlace1" presStyleIdx="4" presStyleCnt="6" custScaleX="157113" custLinFactX="26274" custLinFactY="200000" custLinFactNeighborX="100000" custLinFactNeighborY="275345"/>
      <dgm:spPr>
        <a:prstGeom prst="teardrop">
          <a:avLst/>
        </a:prstGeom>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FB8C1009-7AE3-40D1-BA64-049B48E7B537}" type="pres">
      <dgm:prSet presAssocID="{756D88D1-35AA-43BC-9430-9FF783EF56CC}" presName="childNode" presStyleLbl="node1" presStyleIdx="4" presStyleCnt="6" custScaleY="98662" custLinFactNeighborX="-9361" custLinFactNeighborY="-13267">
        <dgm:presLayoutVars>
          <dgm:bulletEnabled val="1"/>
        </dgm:presLayoutVars>
      </dgm:prSet>
      <dgm:spPr>
        <a:prstGeom prst="snip1Rect">
          <a:avLst/>
        </a:prstGeom>
      </dgm:spPr>
      <dgm:t>
        <a:bodyPr/>
        <a:lstStyle/>
        <a:p>
          <a:endParaRPr lang="zh-CN" altLang="en-US"/>
        </a:p>
      </dgm:t>
    </dgm:pt>
    <dgm:pt modelId="{19BC7DBF-A423-4E33-92AD-B7DEAE647018}" type="pres">
      <dgm:prSet presAssocID="{756D88D1-35AA-43BC-9430-9FF783EF56CC}" presName="parentNode" presStyleLbl="revTx" presStyleIdx="4" presStyleCnt="6">
        <dgm:presLayoutVars>
          <dgm:chMax val="0"/>
          <dgm:bulletEnabled val="1"/>
        </dgm:presLayoutVars>
      </dgm:prSet>
      <dgm:spPr/>
      <dgm:t>
        <a:bodyPr/>
        <a:lstStyle/>
        <a:p>
          <a:endParaRPr lang="zh-CN" altLang="en-US"/>
        </a:p>
      </dgm:t>
    </dgm:pt>
    <dgm:pt modelId="{B312B5D6-937D-4F37-A9DC-7595736B3BAF}" type="pres">
      <dgm:prSet presAssocID="{AE103942-D905-40D1-877B-A0AA89ED6B8F}" presName="sibTrans" presStyleCnt="0"/>
      <dgm:spPr/>
    </dgm:pt>
    <dgm:pt modelId="{C9269065-61B1-4A76-AD6D-EF653C4179FB}" type="pres">
      <dgm:prSet presAssocID="{A4A6345C-79FB-4AFB-943F-A4293938E341}" presName="compositeNode" presStyleCnt="0">
        <dgm:presLayoutVars>
          <dgm:bulletEnabled val="1"/>
        </dgm:presLayoutVars>
      </dgm:prSet>
      <dgm:spPr/>
    </dgm:pt>
    <dgm:pt modelId="{B33B6EF3-6FC1-4A44-90AF-585BC5E5D28A}" type="pres">
      <dgm:prSet presAssocID="{A4A6345C-79FB-4AFB-943F-A4293938E341}" presName="image" presStyleLbl="fgImgPlace1" presStyleIdx="5" presStyleCnt="6" custScaleX="157113" custLinFactX="27402" custLinFactY="200000" custLinFactNeighborX="100000" custLinFactNeighborY="275345"/>
      <dgm:spPr>
        <a:prstGeom prst="teardrop">
          <a:avLst/>
        </a:prstGeom>
        <a:blipFill rotWithShape="1">
          <a:blip xmlns:r="http://schemas.openxmlformats.org/officeDocument/2006/relationships" r:embed="rId1"/>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4D47CC22-EEB3-45CB-AC32-2E153DEC2C11}" type="pres">
      <dgm:prSet presAssocID="{A4A6345C-79FB-4AFB-943F-A4293938E341}" presName="childNode" presStyleLbl="node1" presStyleIdx="5" presStyleCnt="6" custScaleY="98662" custLinFactNeighborX="-9361" custLinFactNeighborY="-13267">
        <dgm:presLayoutVars>
          <dgm:bulletEnabled val="1"/>
        </dgm:presLayoutVars>
      </dgm:prSet>
      <dgm:spPr>
        <a:prstGeom prst="snip1Rect">
          <a:avLst/>
        </a:prstGeom>
      </dgm:spPr>
      <dgm:t>
        <a:bodyPr/>
        <a:lstStyle/>
        <a:p>
          <a:endParaRPr lang="zh-CN" altLang="en-US"/>
        </a:p>
      </dgm:t>
    </dgm:pt>
    <dgm:pt modelId="{260BB48E-2D6D-4CE6-88C4-7342FF02534C}" type="pres">
      <dgm:prSet presAssocID="{A4A6345C-79FB-4AFB-943F-A4293938E341}" presName="parentNode" presStyleLbl="revTx" presStyleIdx="5" presStyleCnt="6">
        <dgm:presLayoutVars>
          <dgm:chMax val="0"/>
          <dgm:bulletEnabled val="1"/>
        </dgm:presLayoutVars>
      </dgm:prSet>
      <dgm:spPr/>
      <dgm:t>
        <a:bodyPr/>
        <a:lstStyle/>
        <a:p>
          <a:endParaRPr lang="zh-CN" altLang="en-US"/>
        </a:p>
      </dgm:t>
    </dgm:pt>
  </dgm:ptLst>
  <dgm:cxnLst>
    <dgm:cxn modelId="{B6766E36-F563-43F4-9FB4-69589BF29B46}" type="presOf" srcId="{FE9CBC04-A610-4F19-8EB5-B48902BD6D69}" destId="{CAF82F58-6B80-4D25-93F2-3BAD5C56F0B2}" srcOrd="0" destOrd="0" presId="urn:microsoft.com/office/officeart/2005/8/layout/hList2#4"/>
    <dgm:cxn modelId="{7EEEC651-9C1D-4E6F-A2AA-8639277A1009}" type="presOf" srcId="{A4A6345C-79FB-4AFB-943F-A4293938E341}" destId="{260BB48E-2D6D-4CE6-88C4-7342FF02534C}" srcOrd="0" destOrd="0" presId="urn:microsoft.com/office/officeart/2005/8/layout/hList2#4"/>
    <dgm:cxn modelId="{822C2149-0885-4937-8757-847175C901BC}" type="presOf" srcId="{2CCDD603-5991-4B54-B14B-E12BB6E9C613}" destId="{FB8C1009-7AE3-40D1-BA64-049B48E7B537}" srcOrd="0" destOrd="0" presId="urn:microsoft.com/office/officeart/2005/8/layout/hList2#4"/>
    <dgm:cxn modelId="{757C347F-638A-4821-AC8D-5E8412944412}" srcId="{9F47D5F6-31CD-48F5-809D-1156696CEDA6}" destId="{E68A94B8-B16E-407F-BB41-732E9D3EB611}" srcOrd="3" destOrd="0" parTransId="{8F4EF25B-2FA2-4204-B43B-9406636DFE85}" sibTransId="{B9087D4C-227E-47A8-AD85-036605D6D59D}"/>
    <dgm:cxn modelId="{5089D6F0-FDF9-45BF-9756-273000B9A106}" srcId="{C2964ED9-1E22-48A6-A191-6108C5DD486E}" destId="{601630AF-D7A6-48D5-8298-1802C5F43046}" srcOrd="0" destOrd="0" parTransId="{B99F60CD-32B6-4A31-B2F7-469F4E603A37}" sibTransId="{E6ECD5F4-67CC-4B39-AB19-A98E88D718BB}"/>
    <dgm:cxn modelId="{89FB7CB3-31E1-4218-82B5-D0CA925A43DC}" srcId="{9F47D5F6-31CD-48F5-809D-1156696CEDA6}" destId="{A4A6345C-79FB-4AFB-943F-A4293938E341}" srcOrd="5" destOrd="0" parTransId="{222EB2B9-DB75-4B78-B9E3-3CCFEF150BF3}" sibTransId="{95A9BCF4-2E0D-40FC-ACFE-993014647C34}"/>
    <dgm:cxn modelId="{3CDE80E5-D161-4E60-8EAC-B026A5FD6E07}" srcId="{A4A6345C-79FB-4AFB-943F-A4293938E341}" destId="{3572F42B-0C7A-4B30-9B51-564E7683AD45}" srcOrd="0" destOrd="0" parTransId="{5EF2B477-6F23-451D-B74B-4382EB905DD4}" sibTransId="{0EB39335-6854-42ED-A5AA-4130BD8BFF08}"/>
    <dgm:cxn modelId="{A871DE77-FAD8-4948-A7F8-4C97B4631A9F}" srcId="{9F47D5F6-31CD-48F5-809D-1156696CEDA6}" destId="{C2964ED9-1E22-48A6-A191-6108C5DD486E}" srcOrd="2" destOrd="0" parTransId="{62A28687-6787-4AD5-B259-AB35F911BED1}" sibTransId="{1D3CE164-3C4F-4D22-9BB0-BDA5E67C7C2C}"/>
    <dgm:cxn modelId="{B9BDD314-C20D-4E6A-9D6B-AF350D93D17B}" srcId="{E68A94B8-B16E-407F-BB41-732E9D3EB611}" destId="{2F458465-CC63-4DBB-9C15-F76CA864A202}" srcOrd="0" destOrd="0" parTransId="{9A76FF1E-C3DD-4804-8277-1F83F812EC2D}" sibTransId="{6673A959-ADAB-4622-B59E-1A6C62DE7367}"/>
    <dgm:cxn modelId="{D69740E6-2172-4451-9287-9578C844C65C}" type="presOf" srcId="{4DC0E2D0-93F0-4D74-8B1E-2D7752CD14EB}" destId="{3731C321-2515-4E36-BCF3-AA19AC6676D2}" srcOrd="0" destOrd="0" presId="urn:microsoft.com/office/officeart/2005/8/layout/hList2#4"/>
    <dgm:cxn modelId="{CCBD77FB-2405-4E35-8A62-CFABD7EFF7A4}" srcId="{FE9CBC04-A610-4F19-8EB5-B48902BD6D69}" destId="{9F39FFBD-B653-45B0-BBB3-A1D73141927F}" srcOrd="0" destOrd="0" parTransId="{0D90E934-906B-43D3-9BF5-79D6B7F9B272}" sibTransId="{86F499EC-C7FD-4F64-AA9A-D51922D427E0}"/>
    <dgm:cxn modelId="{5CF34359-D097-4B02-98FC-9F0A7991FA65}" srcId="{9F47D5F6-31CD-48F5-809D-1156696CEDA6}" destId="{FE9CBC04-A610-4F19-8EB5-B48902BD6D69}" srcOrd="0" destOrd="0" parTransId="{B8B14135-08DE-4CD2-B394-7AC0DDE65214}" sibTransId="{AEB940C9-6594-4A5F-B7A1-BA71B7F61DD7}"/>
    <dgm:cxn modelId="{F6E61045-E6CB-45CC-A39E-C2265C1672E2}" srcId="{9F47D5F6-31CD-48F5-809D-1156696CEDA6}" destId="{E15D688F-A395-4054-88B0-115C2D6E8C3D}" srcOrd="1" destOrd="0" parTransId="{BA7DA48E-47CE-40F1-A27C-08BE6A3FB4DE}" sibTransId="{7A42444D-C0C7-4F58-BCD4-A066484AC76F}"/>
    <dgm:cxn modelId="{7E7A5BE1-4A56-4EAB-B822-BEAF635718C9}" type="presOf" srcId="{756D88D1-35AA-43BC-9430-9FF783EF56CC}" destId="{19BC7DBF-A423-4E33-92AD-B7DEAE647018}" srcOrd="0" destOrd="0" presId="urn:microsoft.com/office/officeart/2005/8/layout/hList2#4"/>
    <dgm:cxn modelId="{1FE68BE7-AF72-431A-B892-0EDACFAF2BA2}" type="presOf" srcId="{3572F42B-0C7A-4B30-9B51-564E7683AD45}" destId="{4D47CC22-EEB3-45CB-AC32-2E153DEC2C11}" srcOrd="0" destOrd="0" presId="urn:microsoft.com/office/officeart/2005/8/layout/hList2#4"/>
    <dgm:cxn modelId="{883EEE2E-2E64-4346-9DD4-5FB537C77648}" type="presOf" srcId="{C2964ED9-1E22-48A6-A191-6108C5DD486E}" destId="{0F2C8241-74CE-4483-BF0B-CE3B27F8E1EE}" srcOrd="0" destOrd="0" presId="urn:microsoft.com/office/officeart/2005/8/layout/hList2#4"/>
    <dgm:cxn modelId="{65A0819B-41BF-487A-A550-DC82CD6D5E3C}" type="presOf" srcId="{E15D688F-A395-4054-88B0-115C2D6E8C3D}" destId="{728D0C1A-0A10-4518-8F96-CCE1FFAA41D7}" srcOrd="0" destOrd="0" presId="urn:microsoft.com/office/officeart/2005/8/layout/hList2#4"/>
    <dgm:cxn modelId="{0C7AD194-A5F5-40CD-AFD3-0F0BABCFCC56}" type="presOf" srcId="{9F47D5F6-31CD-48F5-809D-1156696CEDA6}" destId="{F76C68AF-45DB-4903-8041-0FF45B7C17FC}" srcOrd="0" destOrd="0" presId="urn:microsoft.com/office/officeart/2005/8/layout/hList2#4"/>
    <dgm:cxn modelId="{FB0B4BC9-3AEF-4CA7-8BF9-F0F44B86946F}" type="presOf" srcId="{601630AF-D7A6-48D5-8298-1802C5F43046}" destId="{6367AAE1-BCCB-4AF2-9944-59E62B5D2EC1}" srcOrd="0" destOrd="0" presId="urn:microsoft.com/office/officeart/2005/8/layout/hList2#4"/>
    <dgm:cxn modelId="{AB9B3565-B953-45CD-ACF6-600734CBAA4F}" type="presOf" srcId="{2F458465-CC63-4DBB-9C15-F76CA864A202}" destId="{2004F18F-479F-48FA-B17D-C465586E7BD5}" srcOrd="0" destOrd="0" presId="urn:microsoft.com/office/officeart/2005/8/layout/hList2#4"/>
    <dgm:cxn modelId="{75426512-5497-4471-BD7F-2AB8972DF889}" srcId="{756D88D1-35AA-43BC-9430-9FF783EF56CC}" destId="{2CCDD603-5991-4B54-B14B-E12BB6E9C613}" srcOrd="0" destOrd="0" parTransId="{286484AA-9D88-4B82-ACC1-C34C90F5D4A7}" sibTransId="{ADFD5AF1-F4B3-48E6-A5B8-1893524DB058}"/>
    <dgm:cxn modelId="{6852E3D3-E25D-4F87-AF97-48ED8E48FBE8}" type="presOf" srcId="{E68A94B8-B16E-407F-BB41-732E9D3EB611}" destId="{180B2AA7-9A18-4A6D-9430-9EA3DDDD5419}" srcOrd="0" destOrd="0" presId="urn:microsoft.com/office/officeart/2005/8/layout/hList2#4"/>
    <dgm:cxn modelId="{5F3AE66E-49A0-4829-9878-A5D9C96FF916}" srcId="{E15D688F-A395-4054-88B0-115C2D6E8C3D}" destId="{4DC0E2D0-93F0-4D74-8B1E-2D7752CD14EB}" srcOrd="0" destOrd="0" parTransId="{B1599CE7-4684-406D-A4A9-E570884F7DEB}" sibTransId="{FF4F4B13-193A-49A5-A9D2-479350A508FA}"/>
    <dgm:cxn modelId="{46B7DDE3-571F-423E-82FF-C7A6007A0012}" srcId="{9F47D5F6-31CD-48F5-809D-1156696CEDA6}" destId="{756D88D1-35AA-43BC-9430-9FF783EF56CC}" srcOrd="4" destOrd="0" parTransId="{3E8321EC-3568-4A46-8E0F-D91BB3CD8B73}" sibTransId="{AE103942-D905-40D1-877B-A0AA89ED6B8F}"/>
    <dgm:cxn modelId="{0DDC6115-9AD8-4278-8E7F-5A0EE3BDFAC5}" type="presOf" srcId="{9F39FFBD-B653-45B0-BBB3-A1D73141927F}" destId="{08E8066B-0178-4147-A855-CDEC2BAD922E}" srcOrd="0" destOrd="0" presId="urn:microsoft.com/office/officeart/2005/8/layout/hList2#4"/>
    <dgm:cxn modelId="{4E5E62C7-C357-4033-90D3-1FB1918740BC}" type="presParOf" srcId="{F76C68AF-45DB-4903-8041-0FF45B7C17FC}" destId="{BD22B72A-29B0-471F-A10D-0999FDABCD86}" srcOrd="0" destOrd="0" presId="urn:microsoft.com/office/officeart/2005/8/layout/hList2#4"/>
    <dgm:cxn modelId="{D288D395-7CA5-4F8A-9F65-21C1B8375116}" type="presParOf" srcId="{BD22B72A-29B0-471F-A10D-0999FDABCD86}" destId="{9323C6A6-3F54-4584-95C4-71A08F51DD58}" srcOrd="0" destOrd="0" presId="urn:microsoft.com/office/officeart/2005/8/layout/hList2#4"/>
    <dgm:cxn modelId="{36357308-7A90-4AF6-AA1A-3381D3BE4702}" type="presParOf" srcId="{BD22B72A-29B0-471F-A10D-0999FDABCD86}" destId="{08E8066B-0178-4147-A855-CDEC2BAD922E}" srcOrd="1" destOrd="0" presId="urn:microsoft.com/office/officeart/2005/8/layout/hList2#4"/>
    <dgm:cxn modelId="{DF50A231-DAFA-4E6E-8566-FF2A7938C006}" type="presParOf" srcId="{BD22B72A-29B0-471F-A10D-0999FDABCD86}" destId="{CAF82F58-6B80-4D25-93F2-3BAD5C56F0B2}" srcOrd="2" destOrd="0" presId="urn:microsoft.com/office/officeart/2005/8/layout/hList2#4"/>
    <dgm:cxn modelId="{143DA665-C6F6-40F5-8430-A207E18EE416}" type="presParOf" srcId="{F76C68AF-45DB-4903-8041-0FF45B7C17FC}" destId="{57FC6EBB-04C3-4F02-B6E2-94414991591C}" srcOrd="1" destOrd="0" presId="urn:microsoft.com/office/officeart/2005/8/layout/hList2#4"/>
    <dgm:cxn modelId="{5990EAE8-ECE0-41D5-A939-FF8BB25DBDA6}" type="presParOf" srcId="{F76C68AF-45DB-4903-8041-0FF45B7C17FC}" destId="{20F19506-A5B4-41C9-A1A7-7B9A7199F684}" srcOrd="2" destOrd="0" presId="urn:microsoft.com/office/officeart/2005/8/layout/hList2#4"/>
    <dgm:cxn modelId="{DDA21604-A116-4D12-870F-623FE18EB285}" type="presParOf" srcId="{20F19506-A5B4-41C9-A1A7-7B9A7199F684}" destId="{B80CA9F5-80F4-4109-934A-49F46EF8A937}" srcOrd="0" destOrd="0" presId="urn:microsoft.com/office/officeart/2005/8/layout/hList2#4"/>
    <dgm:cxn modelId="{DB68684E-0757-4D92-B913-13D18943197E}" type="presParOf" srcId="{20F19506-A5B4-41C9-A1A7-7B9A7199F684}" destId="{3731C321-2515-4E36-BCF3-AA19AC6676D2}" srcOrd="1" destOrd="0" presId="urn:microsoft.com/office/officeart/2005/8/layout/hList2#4"/>
    <dgm:cxn modelId="{5BB2366A-737F-495F-9E31-D5929CC4B389}" type="presParOf" srcId="{20F19506-A5B4-41C9-A1A7-7B9A7199F684}" destId="{728D0C1A-0A10-4518-8F96-CCE1FFAA41D7}" srcOrd="2" destOrd="0" presId="urn:microsoft.com/office/officeart/2005/8/layout/hList2#4"/>
    <dgm:cxn modelId="{705802CC-5625-4F28-A201-F8D5FF125151}" type="presParOf" srcId="{F76C68AF-45DB-4903-8041-0FF45B7C17FC}" destId="{22A7E6A2-283C-4FC7-A123-E6EFB6DBC68E}" srcOrd="3" destOrd="0" presId="urn:microsoft.com/office/officeart/2005/8/layout/hList2#4"/>
    <dgm:cxn modelId="{673A4F03-470B-4383-8BD6-0671C211509A}" type="presParOf" srcId="{F76C68AF-45DB-4903-8041-0FF45B7C17FC}" destId="{9F38EA00-78DC-4BB1-A93D-D2774E4F4041}" srcOrd="4" destOrd="0" presId="urn:microsoft.com/office/officeart/2005/8/layout/hList2#4"/>
    <dgm:cxn modelId="{7E7FEA4F-1523-4AC7-80FC-11A99B967276}" type="presParOf" srcId="{9F38EA00-78DC-4BB1-A93D-D2774E4F4041}" destId="{A475A1DD-847C-49A3-B74C-201FF068E1D8}" srcOrd="0" destOrd="0" presId="urn:microsoft.com/office/officeart/2005/8/layout/hList2#4"/>
    <dgm:cxn modelId="{24765C98-9F90-44B6-A8D3-53DEF9D54A7B}" type="presParOf" srcId="{9F38EA00-78DC-4BB1-A93D-D2774E4F4041}" destId="{6367AAE1-BCCB-4AF2-9944-59E62B5D2EC1}" srcOrd="1" destOrd="0" presId="urn:microsoft.com/office/officeart/2005/8/layout/hList2#4"/>
    <dgm:cxn modelId="{F7ED64EB-07B4-4623-AAA3-B003947B09DF}" type="presParOf" srcId="{9F38EA00-78DC-4BB1-A93D-D2774E4F4041}" destId="{0F2C8241-74CE-4483-BF0B-CE3B27F8E1EE}" srcOrd="2" destOrd="0" presId="urn:microsoft.com/office/officeart/2005/8/layout/hList2#4"/>
    <dgm:cxn modelId="{F5C25BC8-10F8-4A5D-9CDA-AC570502CF84}" type="presParOf" srcId="{F76C68AF-45DB-4903-8041-0FF45B7C17FC}" destId="{4D1B72B3-E20B-4E6C-A01E-1107AE959A70}" srcOrd="5" destOrd="0" presId="urn:microsoft.com/office/officeart/2005/8/layout/hList2#4"/>
    <dgm:cxn modelId="{5C953AAA-A8CF-498C-96A5-8A8B7812CA76}" type="presParOf" srcId="{F76C68AF-45DB-4903-8041-0FF45B7C17FC}" destId="{FB2D12EF-5FFB-417D-8AC4-DF809A6762F1}" srcOrd="6" destOrd="0" presId="urn:microsoft.com/office/officeart/2005/8/layout/hList2#4"/>
    <dgm:cxn modelId="{6314C390-7921-481B-B984-88E3863AA5B6}" type="presParOf" srcId="{FB2D12EF-5FFB-417D-8AC4-DF809A6762F1}" destId="{7D9157F3-F76D-477D-954B-5837AF9D49AE}" srcOrd="0" destOrd="0" presId="urn:microsoft.com/office/officeart/2005/8/layout/hList2#4"/>
    <dgm:cxn modelId="{3AEBD35B-F7C1-44FF-8D73-0F5565A74E8A}" type="presParOf" srcId="{FB2D12EF-5FFB-417D-8AC4-DF809A6762F1}" destId="{2004F18F-479F-48FA-B17D-C465586E7BD5}" srcOrd="1" destOrd="0" presId="urn:microsoft.com/office/officeart/2005/8/layout/hList2#4"/>
    <dgm:cxn modelId="{FAC0F1B3-29FC-4BD2-BCE2-DD422C8964FE}" type="presParOf" srcId="{FB2D12EF-5FFB-417D-8AC4-DF809A6762F1}" destId="{180B2AA7-9A18-4A6D-9430-9EA3DDDD5419}" srcOrd="2" destOrd="0" presId="urn:microsoft.com/office/officeart/2005/8/layout/hList2#4"/>
    <dgm:cxn modelId="{1A60B66B-82A7-4A8A-8C3C-B2BCA04BC211}" type="presParOf" srcId="{F76C68AF-45DB-4903-8041-0FF45B7C17FC}" destId="{254F1039-D4F3-4CBB-9544-D56C599AA543}" srcOrd="7" destOrd="0" presId="urn:microsoft.com/office/officeart/2005/8/layout/hList2#4"/>
    <dgm:cxn modelId="{0B789843-8C16-4042-BCD5-EAF8051F28D6}" type="presParOf" srcId="{F76C68AF-45DB-4903-8041-0FF45B7C17FC}" destId="{AE674070-72B1-4175-A36B-1F99A9264C75}" srcOrd="8" destOrd="0" presId="urn:microsoft.com/office/officeart/2005/8/layout/hList2#4"/>
    <dgm:cxn modelId="{0A63D270-885C-42EE-80B3-540A1265FFC6}" type="presParOf" srcId="{AE674070-72B1-4175-A36B-1F99A9264C75}" destId="{49202898-C116-4A66-A34D-507F4976FFC3}" srcOrd="0" destOrd="0" presId="urn:microsoft.com/office/officeart/2005/8/layout/hList2#4"/>
    <dgm:cxn modelId="{40D566B5-FA02-406E-A2BB-ABFF673C30F3}" type="presParOf" srcId="{AE674070-72B1-4175-A36B-1F99A9264C75}" destId="{FB8C1009-7AE3-40D1-BA64-049B48E7B537}" srcOrd="1" destOrd="0" presId="urn:microsoft.com/office/officeart/2005/8/layout/hList2#4"/>
    <dgm:cxn modelId="{D8B27EB5-6FDF-4659-9CAE-8781398B9015}" type="presParOf" srcId="{AE674070-72B1-4175-A36B-1F99A9264C75}" destId="{19BC7DBF-A423-4E33-92AD-B7DEAE647018}" srcOrd="2" destOrd="0" presId="urn:microsoft.com/office/officeart/2005/8/layout/hList2#4"/>
    <dgm:cxn modelId="{417F29D2-2308-41C6-83E7-7FAEC858355C}" type="presParOf" srcId="{F76C68AF-45DB-4903-8041-0FF45B7C17FC}" destId="{B312B5D6-937D-4F37-A9DC-7595736B3BAF}" srcOrd="9" destOrd="0" presId="urn:microsoft.com/office/officeart/2005/8/layout/hList2#4"/>
    <dgm:cxn modelId="{8B7829DF-CD03-4AAF-9BC7-D91D607DEDD3}" type="presParOf" srcId="{F76C68AF-45DB-4903-8041-0FF45B7C17FC}" destId="{C9269065-61B1-4A76-AD6D-EF653C4179FB}" srcOrd="10" destOrd="0" presId="urn:microsoft.com/office/officeart/2005/8/layout/hList2#4"/>
    <dgm:cxn modelId="{77E9D698-9492-484A-88DF-39306C624C67}" type="presParOf" srcId="{C9269065-61B1-4A76-AD6D-EF653C4179FB}" destId="{B33B6EF3-6FC1-4A44-90AF-585BC5E5D28A}" srcOrd="0" destOrd="0" presId="urn:microsoft.com/office/officeart/2005/8/layout/hList2#4"/>
    <dgm:cxn modelId="{FC513C1B-2078-440A-8987-CBE54287722D}" type="presParOf" srcId="{C9269065-61B1-4A76-AD6D-EF653C4179FB}" destId="{4D47CC22-EEB3-45CB-AC32-2E153DEC2C11}" srcOrd="1" destOrd="0" presId="urn:microsoft.com/office/officeart/2005/8/layout/hList2#4"/>
    <dgm:cxn modelId="{9A02CAF6-E990-4792-B385-15888E7E0E6B}" type="presParOf" srcId="{C9269065-61B1-4A76-AD6D-EF653C4179FB}" destId="{260BB48E-2D6D-4CE6-88C4-7342FF02534C}" srcOrd="2" destOrd="0" presId="urn:microsoft.com/office/officeart/2005/8/layout/hList2#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DC7EE7-A9E7-4788-ACF8-C4EE68FBB5F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zh-CN" altLang="en-US"/>
        </a:p>
      </dgm:t>
    </dgm:pt>
    <dgm:pt modelId="{17834461-5625-4CB5-A3BB-B66AE01E59BE}">
      <dgm:prSet phldrT="[文本]" custT="1"/>
      <dgm:spPr>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nSpc>
              <a:spcPct val="100000"/>
            </a:lnSpc>
            <a:spcAft>
              <a:spcPts val="0"/>
            </a:spcAft>
          </a:pPr>
          <a:r>
            <a:rPr lang="zh-CN" sz="2800" b="1" dirty="0" smtClean="0">
              <a:solidFill>
                <a:srgbClr val="002A00"/>
              </a:solidFill>
            </a:rPr>
            <a:t>降低装卸业务</a:t>
          </a:r>
          <a:endParaRPr lang="en-US" altLang="zh-CN" sz="2800" b="1" dirty="0" smtClean="0">
            <a:solidFill>
              <a:srgbClr val="002A00"/>
            </a:solidFill>
          </a:endParaRPr>
        </a:p>
        <a:p>
          <a:pPr>
            <a:lnSpc>
              <a:spcPct val="100000"/>
            </a:lnSpc>
            <a:spcAft>
              <a:spcPts val="0"/>
            </a:spcAft>
          </a:pPr>
          <a:r>
            <a:rPr lang="zh-CN" sz="2800" b="1" dirty="0" smtClean="0">
              <a:solidFill>
                <a:srgbClr val="002A00"/>
              </a:solidFill>
            </a:rPr>
            <a:t>的固定成本</a:t>
          </a:r>
          <a:endParaRPr lang="zh-CN" altLang="en-US" sz="2800" b="1" dirty="0">
            <a:solidFill>
              <a:srgbClr val="002A00"/>
            </a:solidFill>
          </a:endParaRPr>
        </a:p>
      </dgm:t>
    </dgm:pt>
    <dgm:pt modelId="{E98B661A-AB57-4147-9672-F2250ADA9A9A}" type="parTrans" cxnId="{43195DD9-987A-4655-970C-8673864636DC}">
      <dgm:prSet/>
      <dgm:spPr/>
      <dgm:t>
        <a:bodyPr/>
        <a:lstStyle/>
        <a:p>
          <a:endParaRPr lang="zh-CN" altLang="en-US" sz="2800"/>
        </a:p>
      </dgm:t>
    </dgm:pt>
    <dgm:pt modelId="{8B513D57-A312-48EA-923E-CAF3F2C39C90}" type="sibTrans" cxnId="{43195DD9-987A-4655-970C-8673864636DC}">
      <dgm:prSet/>
      <dgm:spPr/>
      <dgm:t>
        <a:bodyPr/>
        <a:lstStyle/>
        <a:p>
          <a:endParaRPr lang="zh-CN" altLang="en-US" sz="2800"/>
        </a:p>
      </dgm:t>
    </dgm:pt>
    <dgm:pt modelId="{4433BE3C-13ED-4970-8CCD-7B419138184A}">
      <dgm:prSet phldrT="[文本]" custT="1"/>
      <dgm:spPr>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nSpc>
              <a:spcPct val="100000"/>
            </a:lnSpc>
            <a:spcAft>
              <a:spcPts val="0"/>
            </a:spcAft>
          </a:pPr>
          <a:r>
            <a:rPr lang="zh-CN" sz="2800" b="1" dirty="0" smtClean="0">
              <a:solidFill>
                <a:srgbClr val="002A00"/>
              </a:solidFill>
            </a:rPr>
            <a:t>降低装卸业务</a:t>
          </a:r>
          <a:endParaRPr lang="en-US" altLang="zh-CN" sz="2800" b="1" dirty="0" smtClean="0">
            <a:solidFill>
              <a:srgbClr val="002A00"/>
            </a:solidFill>
          </a:endParaRPr>
        </a:p>
        <a:p>
          <a:pPr>
            <a:lnSpc>
              <a:spcPct val="100000"/>
            </a:lnSpc>
            <a:spcAft>
              <a:spcPts val="0"/>
            </a:spcAft>
          </a:pPr>
          <a:r>
            <a:rPr lang="zh-CN" sz="2800" b="1" dirty="0" smtClean="0">
              <a:solidFill>
                <a:srgbClr val="002A00"/>
              </a:solidFill>
            </a:rPr>
            <a:t>的变动成本</a:t>
          </a:r>
          <a:endParaRPr lang="zh-CN" altLang="en-US" sz="2800" b="1" dirty="0">
            <a:solidFill>
              <a:srgbClr val="002A00"/>
            </a:solidFill>
          </a:endParaRPr>
        </a:p>
      </dgm:t>
    </dgm:pt>
    <dgm:pt modelId="{42B9CE9B-7AFD-4051-BBA8-BE9C961B1614}" type="parTrans" cxnId="{D3EB8250-C8E4-4341-BE5E-DDFDB9D8CAE6}">
      <dgm:prSet/>
      <dgm:spPr/>
      <dgm:t>
        <a:bodyPr/>
        <a:lstStyle/>
        <a:p>
          <a:endParaRPr lang="zh-CN" altLang="en-US" sz="2800"/>
        </a:p>
      </dgm:t>
    </dgm:pt>
    <dgm:pt modelId="{F75CB35A-3721-4A4D-BCB6-9C00AA2C63EF}" type="sibTrans" cxnId="{D3EB8250-C8E4-4341-BE5E-DDFDB9D8CAE6}">
      <dgm:prSet/>
      <dgm:spPr/>
      <dgm:t>
        <a:bodyPr/>
        <a:lstStyle/>
        <a:p>
          <a:endParaRPr lang="zh-CN" altLang="en-US" sz="2800"/>
        </a:p>
      </dgm:t>
    </dgm:pt>
    <dgm:pt modelId="{76D9AA8B-0FDC-4119-85F3-A008F32712A5}" type="pres">
      <dgm:prSet presAssocID="{D1DC7EE7-A9E7-4788-ACF8-C4EE68FBB5F2}" presName="CompostProcess" presStyleCnt="0">
        <dgm:presLayoutVars>
          <dgm:dir/>
          <dgm:resizeHandles val="exact"/>
        </dgm:presLayoutVars>
      </dgm:prSet>
      <dgm:spPr/>
      <dgm:t>
        <a:bodyPr/>
        <a:lstStyle/>
        <a:p>
          <a:endParaRPr lang="zh-CN" altLang="en-US"/>
        </a:p>
      </dgm:t>
    </dgm:pt>
    <dgm:pt modelId="{8EEB2FD1-961D-48C1-A3F1-AACC1E16878A}" type="pres">
      <dgm:prSet presAssocID="{D1DC7EE7-A9E7-4788-ACF8-C4EE68FBB5F2}" presName="arrow" presStyleLbl="bgShp" presStyleIdx="0" presStyleCn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7F781D40-9A49-432B-9041-FD7BFC69A097}" type="pres">
      <dgm:prSet presAssocID="{D1DC7EE7-A9E7-4788-ACF8-C4EE68FBB5F2}" presName="linearProcess" presStyleCnt="0"/>
      <dgm:spPr/>
    </dgm:pt>
    <dgm:pt modelId="{BC246D92-D528-4EBF-87FA-6CF90AEFCA31}" type="pres">
      <dgm:prSet presAssocID="{17834461-5625-4CB5-A3BB-B66AE01E59BE}" presName="textNode" presStyleLbl="node1" presStyleIdx="0" presStyleCnt="2">
        <dgm:presLayoutVars>
          <dgm:bulletEnabled val="1"/>
        </dgm:presLayoutVars>
      </dgm:prSet>
      <dgm:spPr>
        <a:prstGeom prst="homePlate">
          <a:avLst/>
        </a:prstGeom>
      </dgm:spPr>
      <dgm:t>
        <a:bodyPr/>
        <a:lstStyle/>
        <a:p>
          <a:endParaRPr lang="zh-CN" altLang="en-US"/>
        </a:p>
      </dgm:t>
    </dgm:pt>
    <dgm:pt modelId="{02453407-F109-4175-82B2-D3A7777E4F1C}" type="pres">
      <dgm:prSet presAssocID="{8B513D57-A312-48EA-923E-CAF3F2C39C90}" presName="sibTrans" presStyleCnt="0"/>
      <dgm:spPr/>
    </dgm:pt>
    <dgm:pt modelId="{F9D1341C-C476-4760-B425-0715797D981E}" type="pres">
      <dgm:prSet presAssocID="{4433BE3C-13ED-4970-8CCD-7B419138184A}" presName="textNode" presStyleLbl="node1" presStyleIdx="1" presStyleCnt="2">
        <dgm:presLayoutVars>
          <dgm:bulletEnabled val="1"/>
        </dgm:presLayoutVars>
      </dgm:prSet>
      <dgm:spPr>
        <a:prstGeom prst="homePlate">
          <a:avLst/>
        </a:prstGeom>
      </dgm:spPr>
      <dgm:t>
        <a:bodyPr/>
        <a:lstStyle/>
        <a:p>
          <a:endParaRPr lang="zh-CN" altLang="en-US"/>
        </a:p>
      </dgm:t>
    </dgm:pt>
  </dgm:ptLst>
  <dgm:cxnLst>
    <dgm:cxn modelId="{D3EB8250-C8E4-4341-BE5E-DDFDB9D8CAE6}" srcId="{D1DC7EE7-A9E7-4788-ACF8-C4EE68FBB5F2}" destId="{4433BE3C-13ED-4970-8CCD-7B419138184A}" srcOrd="1" destOrd="0" parTransId="{42B9CE9B-7AFD-4051-BBA8-BE9C961B1614}" sibTransId="{F75CB35A-3721-4A4D-BCB6-9C00AA2C63EF}"/>
    <dgm:cxn modelId="{57581505-8E48-447E-9A15-ACAE14CB123F}" type="presOf" srcId="{17834461-5625-4CB5-A3BB-B66AE01E59BE}" destId="{BC246D92-D528-4EBF-87FA-6CF90AEFCA31}" srcOrd="0" destOrd="0" presId="urn:microsoft.com/office/officeart/2005/8/layout/hProcess9"/>
    <dgm:cxn modelId="{B9898DF7-5B29-4684-8751-0990D5163A95}" type="presOf" srcId="{4433BE3C-13ED-4970-8CCD-7B419138184A}" destId="{F9D1341C-C476-4760-B425-0715797D981E}" srcOrd="0" destOrd="0" presId="urn:microsoft.com/office/officeart/2005/8/layout/hProcess9"/>
    <dgm:cxn modelId="{43195DD9-987A-4655-970C-8673864636DC}" srcId="{D1DC7EE7-A9E7-4788-ACF8-C4EE68FBB5F2}" destId="{17834461-5625-4CB5-A3BB-B66AE01E59BE}" srcOrd="0" destOrd="0" parTransId="{E98B661A-AB57-4147-9672-F2250ADA9A9A}" sibTransId="{8B513D57-A312-48EA-923E-CAF3F2C39C90}"/>
    <dgm:cxn modelId="{5434A68D-906F-4783-84D7-DB23CA54275E}" type="presOf" srcId="{D1DC7EE7-A9E7-4788-ACF8-C4EE68FBB5F2}" destId="{76D9AA8B-0FDC-4119-85F3-A008F32712A5}" srcOrd="0" destOrd="0" presId="urn:microsoft.com/office/officeart/2005/8/layout/hProcess9"/>
    <dgm:cxn modelId="{17AAEEEC-73C1-4E68-8980-6E8B9BA5A742}" type="presParOf" srcId="{76D9AA8B-0FDC-4119-85F3-A008F32712A5}" destId="{8EEB2FD1-961D-48C1-A3F1-AACC1E16878A}" srcOrd="0" destOrd="0" presId="urn:microsoft.com/office/officeart/2005/8/layout/hProcess9"/>
    <dgm:cxn modelId="{192947C8-C5C2-4EE2-87FB-D409DADD1C6E}" type="presParOf" srcId="{76D9AA8B-0FDC-4119-85F3-A008F32712A5}" destId="{7F781D40-9A49-432B-9041-FD7BFC69A097}" srcOrd="1" destOrd="0" presId="urn:microsoft.com/office/officeart/2005/8/layout/hProcess9"/>
    <dgm:cxn modelId="{EA15433B-DFDC-42EC-8F7A-2575C7672BC2}" type="presParOf" srcId="{7F781D40-9A49-432B-9041-FD7BFC69A097}" destId="{BC246D92-D528-4EBF-87FA-6CF90AEFCA31}" srcOrd="0" destOrd="0" presId="urn:microsoft.com/office/officeart/2005/8/layout/hProcess9"/>
    <dgm:cxn modelId="{1A9C080E-EAFE-4F54-8F40-4837348A6C55}" type="presParOf" srcId="{7F781D40-9A49-432B-9041-FD7BFC69A097}" destId="{02453407-F109-4175-82B2-D3A7777E4F1C}" srcOrd="1" destOrd="0" presId="urn:microsoft.com/office/officeart/2005/8/layout/hProcess9"/>
    <dgm:cxn modelId="{F592D3CB-FA6F-4926-B7E7-BFF79B561308}" type="presParOf" srcId="{7F781D40-9A49-432B-9041-FD7BFC69A097}" destId="{F9D1341C-C476-4760-B425-0715797D981E}"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A0F84-15E5-48D4-99D3-D241B1FD3A1D}">
      <dsp:nvSpPr>
        <dsp:cNvPr id="0" name=""/>
        <dsp:cNvSpPr/>
      </dsp:nvSpPr>
      <dsp:spPr>
        <a:xfrm>
          <a:off x="5440" y="0"/>
          <a:ext cx="5233888" cy="3238500"/>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宋体" panose="02010600030101010101" pitchFamily="2" charset="-122"/>
            </a:rPr>
            <a:t>（一）装卸直接费用</a:t>
          </a:r>
          <a:br>
            <a:rPr lang="zh-CN" altLang="en-US" sz="2400" b="1" kern="1200" dirty="0" smtClean="0">
              <a:latin typeface="宋体" panose="02010600030101010101" pitchFamily="2" charset="-122"/>
            </a:rPr>
          </a:br>
          <a:endParaRPr lang="zh-CN" altLang="en-US" sz="2400" kern="1200" dirty="0"/>
        </a:p>
      </dsp:txBody>
      <dsp:txXfrm>
        <a:off x="5440" y="0"/>
        <a:ext cx="5233888" cy="971550"/>
      </dsp:txXfrm>
    </dsp:sp>
    <dsp:sp modelId="{4AEEB737-1254-4F65-866F-1882E86EB5FE}">
      <dsp:nvSpPr>
        <dsp:cNvPr id="0" name=""/>
        <dsp:cNvSpPr/>
      </dsp:nvSpPr>
      <dsp:spPr>
        <a:xfrm>
          <a:off x="528829" y="971550"/>
          <a:ext cx="4187110" cy="2105025"/>
        </a:xfrm>
        <a:prstGeom prst="roundRect">
          <a:avLst>
            <a:gd name="adj" fmla="val 1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chemeClr val="tx1"/>
              </a:solidFill>
              <a:latin typeface="宋体" panose="02010600030101010101" pitchFamily="2" charset="-122"/>
            </a:rPr>
            <a:t>（</a:t>
          </a:r>
          <a:r>
            <a:rPr lang="en-US" altLang="zh-CN" sz="2100" b="1" kern="1200" dirty="0" smtClean="0">
              <a:solidFill>
                <a:schemeClr val="tx1"/>
              </a:solidFill>
              <a:latin typeface="宋体" panose="02010600030101010101" pitchFamily="2" charset="-122"/>
            </a:rPr>
            <a:t>1</a:t>
          </a:r>
          <a:r>
            <a:rPr lang="zh-CN" altLang="en-US" sz="2100" b="1" kern="1200" dirty="0" smtClean="0">
              <a:solidFill>
                <a:schemeClr val="tx1"/>
              </a:solidFill>
              <a:latin typeface="宋体" panose="02010600030101010101" pitchFamily="2" charset="-122"/>
            </a:rPr>
            <a:t>）工资（</a:t>
          </a:r>
          <a:r>
            <a:rPr lang="en-US" altLang="zh-CN" sz="2100" b="1" kern="1200" dirty="0" smtClean="0">
              <a:solidFill>
                <a:schemeClr val="tx1"/>
              </a:solidFill>
              <a:latin typeface="宋体" panose="02010600030101010101" pitchFamily="2" charset="-122"/>
            </a:rPr>
            <a:t>2</a:t>
          </a:r>
          <a:r>
            <a:rPr lang="zh-CN" altLang="en-US" sz="2100" b="1" kern="1200" dirty="0" smtClean="0">
              <a:solidFill>
                <a:schemeClr val="tx1"/>
              </a:solidFill>
              <a:latin typeface="宋体" panose="02010600030101010101" pitchFamily="2" charset="-122"/>
            </a:rPr>
            <a:t>）职工福利费（</a:t>
          </a:r>
          <a:r>
            <a:rPr lang="en-US" altLang="zh-CN" sz="2100" b="1" kern="1200" dirty="0" smtClean="0">
              <a:solidFill>
                <a:schemeClr val="tx1"/>
              </a:solidFill>
              <a:latin typeface="宋体" panose="02010600030101010101" pitchFamily="2" charset="-122"/>
            </a:rPr>
            <a:t>3</a:t>
          </a:r>
          <a:r>
            <a:rPr lang="zh-CN" altLang="en-US" sz="2100" b="1" kern="1200" dirty="0" smtClean="0">
              <a:solidFill>
                <a:schemeClr val="tx1"/>
              </a:solidFill>
              <a:latin typeface="宋体" panose="02010600030101010101" pitchFamily="2" charset="-122"/>
            </a:rPr>
            <a:t>）燃料和动力（</a:t>
          </a:r>
          <a:r>
            <a:rPr lang="en-US" altLang="zh-CN" sz="2100" b="1" kern="1200" dirty="0" smtClean="0">
              <a:solidFill>
                <a:schemeClr val="tx1"/>
              </a:solidFill>
              <a:latin typeface="宋体" panose="02010600030101010101" pitchFamily="2" charset="-122"/>
            </a:rPr>
            <a:t>4</a:t>
          </a:r>
          <a:r>
            <a:rPr lang="zh-CN" altLang="en-US" sz="2100" b="1" kern="1200" dirty="0" smtClean="0">
              <a:solidFill>
                <a:schemeClr val="tx1"/>
              </a:solidFill>
              <a:latin typeface="宋体" panose="02010600030101010101" pitchFamily="2" charset="-122"/>
            </a:rPr>
            <a:t>）轮胎（</a:t>
          </a:r>
          <a:r>
            <a:rPr lang="en-US" altLang="zh-CN" sz="2100" b="1" kern="1200" dirty="0" smtClean="0">
              <a:solidFill>
                <a:schemeClr val="tx1"/>
              </a:solidFill>
              <a:latin typeface="宋体" panose="02010600030101010101" pitchFamily="2" charset="-122"/>
            </a:rPr>
            <a:t>5</a:t>
          </a:r>
          <a:r>
            <a:rPr lang="zh-CN" altLang="en-US" sz="2100" b="1" kern="1200" dirty="0" smtClean="0">
              <a:solidFill>
                <a:schemeClr val="tx1"/>
              </a:solidFill>
              <a:latin typeface="宋体" panose="02010600030101010101" pitchFamily="2" charset="-122"/>
            </a:rPr>
            <a:t>）修理（</a:t>
          </a:r>
          <a:r>
            <a:rPr lang="en-US" altLang="zh-CN" sz="2100" b="1" kern="1200" dirty="0" smtClean="0">
              <a:solidFill>
                <a:schemeClr val="tx1"/>
              </a:solidFill>
              <a:latin typeface="宋体" panose="02010600030101010101" pitchFamily="2" charset="-122"/>
            </a:rPr>
            <a:t>6</a:t>
          </a:r>
          <a:r>
            <a:rPr lang="zh-CN" altLang="en-US" sz="2100" b="1" kern="1200" dirty="0" smtClean="0">
              <a:solidFill>
                <a:schemeClr val="tx1"/>
              </a:solidFill>
              <a:latin typeface="宋体" panose="02010600030101010101" pitchFamily="2" charset="-122"/>
            </a:rPr>
            <a:t>）折旧（</a:t>
          </a:r>
          <a:r>
            <a:rPr lang="en-US" altLang="zh-CN" sz="2100" b="1" kern="1200" dirty="0" smtClean="0">
              <a:solidFill>
                <a:schemeClr val="tx1"/>
              </a:solidFill>
              <a:latin typeface="宋体" panose="02010600030101010101" pitchFamily="2" charset="-122"/>
            </a:rPr>
            <a:t>7</a:t>
          </a:r>
          <a:r>
            <a:rPr lang="zh-CN" altLang="en-US" sz="2100" b="1" kern="1200" dirty="0" smtClean="0">
              <a:solidFill>
                <a:schemeClr val="tx1"/>
              </a:solidFill>
              <a:latin typeface="宋体" panose="02010600030101010101" pitchFamily="2" charset="-122"/>
            </a:rPr>
            <a:t>）工具（</a:t>
          </a:r>
          <a:r>
            <a:rPr lang="en-US" altLang="zh-CN" sz="2100" b="1" kern="1200" dirty="0" smtClean="0">
              <a:solidFill>
                <a:schemeClr val="tx1"/>
              </a:solidFill>
              <a:latin typeface="宋体" panose="02010600030101010101" pitchFamily="2" charset="-122"/>
            </a:rPr>
            <a:t>8</a:t>
          </a:r>
          <a:r>
            <a:rPr lang="zh-CN" altLang="en-US" sz="2100" b="1" kern="1200" dirty="0" smtClean="0">
              <a:solidFill>
                <a:schemeClr val="tx1"/>
              </a:solidFill>
              <a:latin typeface="宋体" panose="02010600030101010101" pitchFamily="2" charset="-122"/>
            </a:rPr>
            <a:t>）租费（</a:t>
          </a:r>
          <a:r>
            <a:rPr lang="en-US" altLang="zh-CN" sz="2100" b="1" kern="1200" dirty="0" smtClean="0">
              <a:solidFill>
                <a:schemeClr val="tx1"/>
              </a:solidFill>
              <a:latin typeface="宋体" panose="02010600030101010101" pitchFamily="2" charset="-122"/>
            </a:rPr>
            <a:t>9</a:t>
          </a:r>
          <a:r>
            <a:rPr lang="zh-CN" altLang="en-US" sz="2100" b="1" kern="1200" dirty="0" smtClean="0">
              <a:solidFill>
                <a:schemeClr val="tx1"/>
              </a:solidFill>
              <a:latin typeface="宋体" panose="02010600030101010101" pitchFamily="2" charset="-122"/>
            </a:rPr>
            <a:t>）劳动保护费（</a:t>
          </a:r>
          <a:r>
            <a:rPr lang="en-US" altLang="zh-CN" sz="2100" b="1" kern="1200" dirty="0" smtClean="0">
              <a:solidFill>
                <a:schemeClr val="tx1"/>
              </a:solidFill>
              <a:latin typeface="宋体" panose="02010600030101010101" pitchFamily="2" charset="-122"/>
            </a:rPr>
            <a:t>10</a:t>
          </a:r>
          <a:r>
            <a:rPr lang="zh-CN" altLang="en-US" sz="2100" b="1" kern="1200" dirty="0" smtClean="0">
              <a:solidFill>
                <a:schemeClr val="tx1"/>
              </a:solidFill>
              <a:latin typeface="宋体" panose="02010600030101010101" pitchFamily="2" charset="-122"/>
            </a:rPr>
            <a:t>）外付装卸费（</a:t>
          </a:r>
          <a:r>
            <a:rPr lang="en-US" altLang="zh-CN" sz="2100" b="1" kern="1200" dirty="0" smtClean="0">
              <a:solidFill>
                <a:schemeClr val="tx1"/>
              </a:solidFill>
              <a:latin typeface="宋体" panose="02010600030101010101" pitchFamily="2" charset="-122"/>
            </a:rPr>
            <a:t>11</a:t>
          </a:r>
          <a:r>
            <a:rPr lang="zh-CN" altLang="en-US" sz="2100" b="1" kern="1200" dirty="0" smtClean="0">
              <a:solidFill>
                <a:schemeClr val="tx1"/>
              </a:solidFill>
              <a:latin typeface="宋体" panose="02010600030101010101" pitchFamily="2" charset="-122"/>
            </a:rPr>
            <a:t>）事故损失费（</a:t>
          </a:r>
          <a:r>
            <a:rPr lang="en-US" altLang="zh-CN" sz="2100" b="1" kern="1200" dirty="0" smtClean="0">
              <a:solidFill>
                <a:schemeClr val="tx1"/>
              </a:solidFill>
              <a:latin typeface="宋体" panose="02010600030101010101" pitchFamily="2" charset="-122"/>
            </a:rPr>
            <a:t>12</a:t>
          </a:r>
          <a:r>
            <a:rPr lang="zh-CN" altLang="en-US" sz="2100" b="1" kern="1200" dirty="0" smtClean="0">
              <a:solidFill>
                <a:schemeClr val="tx1"/>
              </a:solidFill>
              <a:latin typeface="宋体" panose="02010600030101010101" pitchFamily="2" charset="-122"/>
            </a:rPr>
            <a:t>）其他费用  </a:t>
          </a:r>
          <a:endParaRPr lang="zh-CN" altLang="en-US" sz="2100" kern="1200" dirty="0">
            <a:solidFill>
              <a:schemeClr val="tx1"/>
            </a:solidFill>
          </a:endParaRPr>
        </a:p>
      </dsp:txBody>
      <dsp:txXfrm>
        <a:off x="590483" y="1033204"/>
        <a:ext cx="4063802" cy="1981717"/>
      </dsp:txXfrm>
    </dsp:sp>
    <dsp:sp modelId="{5FFC4D92-B47D-4AAA-9ACE-9FF002DAA3A5}">
      <dsp:nvSpPr>
        <dsp:cNvPr id="0" name=""/>
        <dsp:cNvSpPr/>
      </dsp:nvSpPr>
      <dsp:spPr>
        <a:xfrm>
          <a:off x="5631870" y="0"/>
          <a:ext cx="5233888" cy="3238500"/>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CN" altLang="en-US" sz="2400" b="1" kern="1200" dirty="0" smtClean="0">
              <a:latin typeface="宋体" panose="02010600030101010101" pitchFamily="2" charset="-122"/>
            </a:rPr>
            <a:t>（二）营运间接费用</a:t>
          </a:r>
          <a:br>
            <a:rPr lang="zh-CN" altLang="en-US" sz="2400" b="1" kern="1200" dirty="0" smtClean="0">
              <a:latin typeface="宋体" panose="02010600030101010101" pitchFamily="2" charset="-122"/>
            </a:rPr>
          </a:br>
          <a:endParaRPr lang="zh-CN" altLang="en-US" sz="2400" kern="1200" dirty="0"/>
        </a:p>
      </dsp:txBody>
      <dsp:txXfrm>
        <a:off x="5631870" y="0"/>
        <a:ext cx="5233888" cy="971550"/>
      </dsp:txXfrm>
    </dsp:sp>
    <dsp:sp modelId="{82CFC448-9ECB-4250-934E-772E791AFD3D}">
      <dsp:nvSpPr>
        <dsp:cNvPr id="0" name=""/>
        <dsp:cNvSpPr/>
      </dsp:nvSpPr>
      <dsp:spPr>
        <a:xfrm>
          <a:off x="6155259" y="971550"/>
          <a:ext cx="4187110" cy="2105025"/>
        </a:xfrm>
        <a:prstGeom prst="roundRect">
          <a:avLst>
            <a:gd name="adj" fmla="val 1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zh-CN" altLang="en-US" sz="2100" b="1" kern="1200" dirty="0" smtClean="0">
              <a:solidFill>
                <a:schemeClr val="tx1"/>
              </a:solidFill>
              <a:latin typeface="宋体" panose="02010600030101010101" pitchFamily="2" charset="-122"/>
            </a:rPr>
            <a:t>营运间接费用，主要指营运过程中发生的、不能直接计入（需分配计入）各装卸作业成本计算对象的装卸作业部门的经费。</a:t>
          </a:r>
          <a:endParaRPr lang="zh-CN" altLang="en-US" sz="2100" kern="1200" dirty="0">
            <a:solidFill>
              <a:schemeClr val="tx1"/>
            </a:solidFill>
          </a:endParaRPr>
        </a:p>
      </dsp:txBody>
      <dsp:txXfrm>
        <a:off x="6216913" y="1033204"/>
        <a:ext cx="4063802" cy="19817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002C4-36AA-4628-95CA-0EB9EDA44422}">
      <dsp:nvSpPr>
        <dsp:cNvPr id="0" name=""/>
        <dsp:cNvSpPr/>
      </dsp:nvSpPr>
      <dsp:spPr>
        <a:xfrm>
          <a:off x="71520" y="2351282"/>
          <a:ext cx="619021" cy="748471"/>
        </a:xfrm>
        <a:prstGeom prst="roundRect">
          <a:avLst>
            <a:gd name="adj" fmla="val 10000"/>
          </a:avLst>
        </a:prstGeom>
        <a:blipFill rotWithShape="1">
          <a:blip xmlns:r="http://schemas.openxmlformats.org/officeDocument/2006/relationships" r:embed="rId1">
            <a:duotone>
              <a:schemeClr val="accent2">
                <a:shade val="45000"/>
                <a:satMod val="135000"/>
              </a:schemeClr>
              <a:prstClr val="white"/>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F701AF-B091-40A0-8850-92536267057D}">
      <dsp:nvSpPr>
        <dsp:cNvPr id="0" name=""/>
        <dsp:cNvSpPr/>
      </dsp:nvSpPr>
      <dsp:spPr>
        <a:xfrm>
          <a:off x="1" y="827134"/>
          <a:ext cx="1659397" cy="1659397"/>
        </a:xfrm>
        <a:prstGeom prst="teardrop">
          <a:avLst/>
        </a:prstGeom>
        <a:solidFill>
          <a:schemeClr val="accent5">
            <a:lumMod val="20000"/>
            <a:lumOff val="80000"/>
          </a:schemeClr>
        </a:solidFill>
        <a:ln w="25400" cap="flat" cmpd="sng" algn="ctr">
          <a:solidFill>
            <a:schemeClr val="accent5">
              <a:lumMod val="40000"/>
              <a:lumOff val="6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002A00"/>
              </a:solidFill>
            </a:rPr>
            <a:t>QC</a:t>
          </a:r>
          <a:r>
            <a:rPr lang="zh-CN" sz="2800" b="1" kern="1200" dirty="0" smtClean="0">
              <a:solidFill>
                <a:srgbClr val="002A00"/>
              </a:solidFill>
            </a:rPr>
            <a:t>活动选题</a:t>
          </a:r>
          <a:endParaRPr lang="zh-CN" altLang="en-US" sz="2800" b="1" kern="1200" dirty="0">
            <a:solidFill>
              <a:srgbClr val="002A00"/>
            </a:solidFill>
          </a:endParaRPr>
        </a:p>
      </dsp:txBody>
      <dsp:txXfrm>
        <a:off x="243014" y="1070147"/>
        <a:ext cx="1173371" cy="1173371"/>
      </dsp:txXfrm>
    </dsp:sp>
    <dsp:sp modelId="{6F7CE3F9-9C7B-4437-9FDD-98A0213EDB57}">
      <dsp:nvSpPr>
        <dsp:cNvPr id="0" name=""/>
        <dsp:cNvSpPr/>
      </dsp:nvSpPr>
      <dsp:spPr>
        <a:xfrm>
          <a:off x="1384820" y="2573201"/>
          <a:ext cx="379104" cy="304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1384820" y="2634128"/>
        <a:ext cx="287714" cy="182779"/>
      </dsp:txXfrm>
    </dsp:sp>
    <dsp:sp modelId="{9C77DB04-2CCE-4E72-8FA0-46A5D54A4F9C}">
      <dsp:nvSpPr>
        <dsp:cNvPr id="0" name=""/>
        <dsp:cNvSpPr/>
      </dsp:nvSpPr>
      <dsp:spPr>
        <a:xfrm>
          <a:off x="2374030" y="2351282"/>
          <a:ext cx="619021" cy="748471"/>
        </a:xfrm>
        <a:prstGeom prst="roundRect">
          <a:avLst>
            <a:gd name="adj" fmla="val 10000"/>
          </a:avLst>
        </a:prstGeom>
        <a:blipFill rotWithShape="1">
          <a:blip xmlns:r="http://schemas.openxmlformats.org/officeDocument/2006/relationships" r:embed="rId1">
            <a:duotone>
              <a:schemeClr val="accent2">
                <a:shade val="45000"/>
                <a:satMod val="135000"/>
              </a:schemeClr>
              <a:prstClr val="white"/>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8390A8-2CB6-4A5D-867C-2F7008E3468B}">
      <dsp:nvSpPr>
        <dsp:cNvPr id="0" name=""/>
        <dsp:cNvSpPr/>
      </dsp:nvSpPr>
      <dsp:spPr>
        <a:xfrm>
          <a:off x="2268726" y="827134"/>
          <a:ext cx="1659397" cy="1659397"/>
        </a:xfrm>
        <a:prstGeom prst="teardrop">
          <a:avLst/>
        </a:prstGeom>
        <a:solidFill>
          <a:schemeClr val="accent5">
            <a:lumMod val="20000"/>
            <a:lumOff val="80000"/>
          </a:schemeClr>
        </a:solidFill>
        <a:ln w="25400" cap="flat" cmpd="sng" algn="ctr">
          <a:solidFill>
            <a:schemeClr val="accent5">
              <a:lumMod val="40000"/>
              <a:lumOff val="6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002A00"/>
              </a:solidFill>
            </a:rPr>
            <a:t>分析</a:t>
          </a:r>
          <a:endParaRPr lang="zh-CN" altLang="en-US" sz="2800" b="1" kern="1200" dirty="0">
            <a:solidFill>
              <a:srgbClr val="002A00"/>
            </a:solidFill>
          </a:endParaRPr>
        </a:p>
      </dsp:txBody>
      <dsp:txXfrm>
        <a:off x="2511739" y="1070147"/>
        <a:ext cx="1173371" cy="1173371"/>
      </dsp:txXfrm>
    </dsp:sp>
    <dsp:sp modelId="{81CF1C69-24F9-4B98-9708-0460F7E5154C}">
      <dsp:nvSpPr>
        <dsp:cNvPr id="0" name=""/>
        <dsp:cNvSpPr/>
      </dsp:nvSpPr>
      <dsp:spPr>
        <a:xfrm>
          <a:off x="3623412" y="2542347"/>
          <a:ext cx="379104" cy="304633"/>
        </a:xfrm>
        <a:prstGeom prst="rightArrow">
          <a:avLst>
            <a:gd name="adj1" fmla="val 60000"/>
            <a:gd name="adj2" fmla="val 50000"/>
          </a:avLst>
        </a:prstGeom>
        <a:solidFill>
          <a:srgbClr val="C6D3A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solidFill>
              <a:srgbClr val="C6D3AD"/>
            </a:solidFill>
          </a:endParaRPr>
        </a:p>
      </dsp:txBody>
      <dsp:txXfrm>
        <a:off x="3623412" y="2603274"/>
        <a:ext cx="287714" cy="182779"/>
      </dsp:txXfrm>
    </dsp:sp>
    <dsp:sp modelId="{6B5C216E-0211-4879-A2E9-6FBACCDFC246}">
      <dsp:nvSpPr>
        <dsp:cNvPr id="0" name=""/>
        <dsp:cNvSpPr/>
      </dsp:nvSpPr>
      <dsp:spPr>
        <a:xfrm>
          <a:off x="4676540" y="2351282"/>
          <a:ext cx="619021" cy="748471"/>
        </a:xfrm>
        <a:prstGeom prst="roundRect">
          <a:avLst>
            <a:gd name="adj" fmla="val 10000"/>
          </a:avLst>
        </a:prstGeom>
        <a:blipFill rotWithShape="1">
          <a:blip xmlns:r="http://schemas.openxmlformats.org/officeDocument/2006/relationships" r:embed="rId1">
            <a:duotone>
              <a:schemeClr val="accent2">
                <a:shade val="45000"/>
                <a:satMod val="135000"/>
              </a:schemeClr>
              <a:prstClr val="white"/>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743528-96BA-4897-A26B-F75F640A350C}">
      <dsp:nvSpPr>
        <dsp:cNvPr id="0" name=""/>
        <dsp:cNvSpPr/>
      </dsp:nvSpPr>
      <dsp:spPr>
        <a:xfrm>
          <a:off x="4571236" y="827134"/>
          <a:ext cx="1659397" cy="1659397"/>
        </a:xfrm>
        <a:prstGeom prst="teardrop">
          <a:avLst/>
        </a:prstGeom>
        <a:solidFill>
          <a:schemeClr val="accent5">
            <a:lumMod val="20000"/>
            <a:lumOff val="80000"/>
          </a:schemeClr>
        </a:solidFill>
        <a:ln w="25400" cap="flat" cmpd="sng" algn="ctr">
          <a:solidFill>
            <a:schemeClr val="accent5">
              <a:lumMod val="40000"/>
              <a:lumOff val="6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002A00"/>
              </a:solidFill>
            </a:rPr>
            <a:t>对策与实施</a:t>
          </a:r>
          <a:endParaRPr lang="zh-CN" altLang="en-US" sz="2800" b="1" kern="1200" dirty="0">
            <a:solidFill>
              <a:srgbClr val="002A00"/>
            </a:solidFill>
          </a:endParaRPr>
        </a:p>
      </dsp:txBody>
      <dsp:txXfrm>
        <a:off x="4814249" y="1070147"/>
        <a:ext cx="1173371" cy="1173371"/>
      </dsp:txXfrm>
    </dsp:sp>
    <dsp:sp modelId="{ED04F409-D5AA-47AD-9E4E-7194CF758CBA}">
      <dsp:nvSpPr>
        <dsp:cNvPr id="0" name=""/>
        <dsp:cNvSpPr/>
      </dsp:nvSpPr>
      <dsp:spPr>
        <a:xfrm>
          <a:off x="5925922" y="2542347"/>
          <a:ext cx="379104" cy="304633"/>
        </a:xfrm>
        <a:prstGeom prst="rightArrow">
          <a:avLst>
            <a:gd name="adj1" fmla="val 60000"/>
            <a:gd name="adj2" fmla="val 50000"/>
          </a:avLst>
        </a:prstGeom>
        <a:solidFill>
          <a:srgbClr val="C6D3A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solidFill>
              <a:srgbClr val="C6D3AD"/>
            </a:solidFill>
          </a:endParaRPr>
        </a:p>
      </dsp:txBody>
      <dsp:txXfrm>
        <a:off x="5925922" y="2603274"/>
        <a:ext cx="287714" cy="182779"/>
      </dsp:txXfrm>
    </dsp:sp>
    <dsp:sp modelId="{CB90D232-9A52-4BAC-A479-21B7F85BA03C}">
      <dsp:nvSpPr>
        <dsp:cNvPr id="0" name=""/>
        <dsp:cNvSpPr/>
      </dsp:nvSpPr>
      <dsp:spPr>
        <a:xfrm>
          <a:off x="6979051" y="2351282"/>
          <a:ext cx="619021" cy="748471"/>
        </a:xfrm>
        <a:prstGeom prst="roundRect">
          <a:avLst>
            <a:gd name="adj" fmla="val 10000"/>
          </a:avLst>
        </a:prstGeom>
        <a:blipFill rotWithShape="1">
          <a:blip xmlns:r="http://schemas.openxmlformats.org/officeDocument/2006/relationships" r:embed="rId1">
            <a:duotone>
              <a:schemeClr val="accent2">
                <a:shade val="45000"/>
                <a:satMod val="135000"/>
              </a:schemeClr>
              <a:prstClr val="white"/>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8D2BB-E7D5-4BBE-B958-D2306E9C4E32}">
      <dsp:nvSpPr>
        <dsp:cNvPr id="0" name=""/>
        <dsp:cNvSpPr/>
      </dsp:nvSpPr>
      <dsp:spPr>
        <a:xfrm>
          <a:off x="6873746" y="827134"/>
          <a:ext cx="1659397" cy="1659397"/>
        </a:xfrm>
        <a:prstGeom prst="teardrop">
          <a:avLst/>
        </a:prstGeom>
        <a:solidFill>
          <a:schemeClr val="accent5">
            <a:lumMod val="20000"/>
            <a:lumOff val="80000"/>
          </a:schemeClr>
        </a:solidFill>
        <a:ln w="25400" cap="flat" cmpd="sng" algn="ctr">
          <a:solidFill>
            <a:schemeClr val="accent5">
              <a:lumMod val="40000"/>
              <a:lumOff val="6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002A00"/>
              </a:solidFill>
            </a:rPr>
            <a:t>实施效果</a:t>
          </a:r>
          <a:endParaRPr lang="zh-CN" altLang="en-US" sz="2800" b="1" kern="1200" dirty="0">
            <a:solidFill>
              <a:srgbClr val="002A00"/>
            </a:solidFill>
          </a:endParaRPr>
        </a:p>
      </dsp:txBody>
      <dsp:txXfrm>
        <a:off x="7116759" y="1070147"/>
        <a:ext cx="1173371" cy="1173371"/>
      </dsp:txXfrm>
    </dsp:sp>
    <dsp:sp modelId="{C2D011D0-D4D9-4E36-A5F1-51837AF44471}">
      <dsp:nvSpPr>
        <dsp:cNvPr id="0" name=""/>
        <dsp:cNvSpPr/>
      </dsp:nvSpPr>
      <dsp:spPr>
        <a:xfrm>
          <a:off x="8173376" y="2542347"/>
          <a:ext cx="345993" cy="304633"/>
        </a:xfrm>
        <a:prstGeom prst="rightArrow">
          <a:avLst>
            <a:gd name="adj1" fmla="val 60000"/>
            <a:gd name="adj2" fmla="val 50000"/>
          </a:avLst>
        </a:prstGeom>
        <a:solidFill>
          <a:srgbClr val="C6D3A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solidFill>
              <a:srgbClr val="C6D3AD"/>
            </a:solidFill>
          </a:endParaRPr>
        </a:p>
      </dsp:txBody>
      <dsp:txXfrm>
        <a:off x="8173376" y="2603274"/>
        <a:ext cx="254603" cy="182779"/>
      </dsp:txXfrm>
    </dsp:sp>
    <dsp:sp modelId="{0F983F04-0FD8-4C95-929A-1F815F567518}">
      <dsp:nvSpPr>
        <dsp:cNvPr id="0" name=""/>
        <dsp:cNvSpPr/>
      </dsp:nvSpPr>
      <dsp:spPr>
        <a:xfrm>
          <a:off x="9134522" y="2351282"/>
          <a:ext cx="619021" cy="748471"/>
        </a:xfrm>
        <a:prstGeom prst="roundRect">
          <a:avLst>
            <a:gd name="adj" fmla="val 10000"/>
          </a:avLst>
        </a:prstGeom>
        <a:blipFill rotWithShape="1">
          <a:blip xmlns:r="http://schemas.openxmlformats.org/officeDocument/2006/relationships" r:embed="rId1">
            <a:duotone>
              <a:schemeClr val="accent2">
                <a:shade val="45000"/>
                <a:satMod val="135000"/>
              </a:schemeClr>
              <a:prstClr val="white"/>
            </a:duotone>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CE59C5-2817-4F25-A71A-0A7C918A73D7}">
      <dsp:nvSpPr>
        <dsp:cNvPr id="0" name=""/>
        <dsp:cNvSpPr/>
      </dsp:nvSpPr>
      <dsp:spPr>
        <a:xfrm>
          <a:off x="9010782" y="827134"/>
          <a:ext cx="1659397" cy="1659397"/>
        </a:xfrm>
        <a:prstGeom prst="teardrop">
          <a:avLst/>
        </a:prstGeom>
        <a:solidFill>
          <a:schemeClr val="accent5">
            <a:lumMod val="20000"/>
            <a:lumOff val="80000"/>
          </a:schemeClr>
        </a:solidFill>
        <a:ln w="25400" cap="flat" cmpd="sng" algn="ctr">
          <a:solidFill>
            <a:schemeClr val="accent5">
              <a:lumMod val="40000"/>
              <a:lumOff val="60000"/>
            </a:schemeClr>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002A00"/>
              </a:solidFill>
            </a:rPr>
            <a:t>巩固成果</a:t>
          </a:r>
          <a:endParaRPr lang="zh-CN" altLang="en-US" sz="2800" b="1" kern="1200" dirty="0">
            <a:solidFill>
              <a:srgbClr val="002A00"/>
            </a:solidFill>
          </a:endParaRPr>
        </a:p>
      </dsp:txBody>
      <dsp:txXfrm>
        <a:off x="9253795" y="1070147"/>
        <a:ext cx="1173371" cy="11733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673F0-F2ED-4AF3-B9DB-00A6A987FB6C}">
      <dsp:nvSpPr>
        <dsp:cNvPr id="0" name=""/>
        <dsp:cNvSpPr/>
      </dsp:nvSpPr>
      <dsp:spPr>
        <a:xfrm>
          <a:off x="5440" y="0"/>
          <a:ext cx="5233888" cy="3883620"/>
        </a:xfrm>
        <a:prstGeom prst="roundRect">
          <a:avLst>
            <a:gd name="adj" fmla="val 1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002A00"/>
              </a:solidFill>
            </a:rPr>
            <a:t>1</a:t>
          </a:r>
          <a:r>
            <a:rPr lang="zh-CN" sz="2800" b="1" kern="1200" dirty="0" smtClean="0">
              <a:solidFill>
                <a:srgbClr val="002A00"/>
              </a:solidFill>
            </a:rPr>
            <a:t>、查找装载机耗费高的项目</a:t>
          </a:r>
          <a:endParaRPr lang="zh-CN" altLang="en-US" sz="2800" b="1" kern="1200" dirty="0">
            <a:solidFill>
              <a:srgbClr val="002A00"/>
            </a:solidFill>
          </a:endParaRPr>
        </a:p>
      </dsp:txBody>
      <dsp:txXfrm>
        <a:off x="5440" y="0"/>
        <a:ext cx="5233888" cy="1165086"/>
      </dsp:txXfrm>
    </dsp:sp>
    <dsp:sp modelId="{2F68E47A-F48E-4B1D-AEF7-30F5ED61BDEF}">
      <dsp:nvSpPr>
        <dsp:cNvPr id="0" name=""/>
        <dsp:cNvSpPr/>
      </dsp:nvSpPr>
      <dsp:spPr>
        <a:xfrm>
          <a:off x="503581" y="1147316"/>
          <a:ext cx="4187110" cy="762975"/>
        </a:xfrm>
        <a:prstGeom prst="homePlate">
          <a:avLst/>
        </a:prstGeom>
        <a:solidFill>
          <a:schemeClr val="accent5">
            <a:lumMod val="20000"/>
            <a:lumOff val="80000"/>
          </a:schemeClr>
        </a:solidFill>
        <a:ln w="25400" cap="flat" cmpd="sng" algn="ctr">
          <a:noFill/>
          <a:prstDash val="solid"/>
        </a:ln>
        <a:effectLst>
          <a:outerShdw blurRad="149987" dist="250190" dir="8460000" algn="ctr" rotWithShape="0">
            <a:srgbClr val="000000">
              <a:alpha val="28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zh-CN" sz="1600" b="1" kern="1200" dirty="0" smtClean="0">
              <a:solidFill>
                <a:srgbClr val="002A00"/>
              </a:solidFill>
            </a:rPr>
            <a:t>（</a:t>
          </a:r>
          <a:r>
            <a:rPr lang="en-US" sz="1600" b="1" kern="1200" dirty="0" smtClean="0">
              <a:solidFill>
                <a:srgbClr val="002A00"/>
              </a:solidFill>
            </a:rPr>
            <a:t>1</a:t>
          </a:r>
          <a:r>
            <a:rPr lang="zh-CN" sz="1600" b="1" kern="1200" dirty="0" smtClean="0">
              <a:solidFill>
                <a:srgbClr val="002A00"/>
              </a:solidFill>
            </a:rPr>
            <a:t>）对装载机耗费的各项目进行调查，其结果如表</a:t>
          </a:r>
          <a:r>
            <a:rPr lang="en-US" sz="1600" b="1" kern="1200" dirty="0" smtClean="0">
              <a:solidFill>
                <a:srgbClr val="002A00"/>
              </a:solidFill>
            </a:rPr>
            <a:t>9-15</a:t>
          </a:r>
          <a:r>
            <a:rPr lang="zh-CN" sz="1600" b="1" kern="1200" dirty="0" smtClean="0">
              <a:solidFill>
                <a:srgbClr val="002A00"/>
              </a:solidFill>
            </a:rPr>
            <a:t>所示。</a:t>
          </a:r>
          <a:endParaRPr lang="zh-CN" altLang="en-US" sz="1600" b="1" kern="1200" dirty="0">
            <a:solidFill>
              <a:srgbClr val="002A00"/>
            </a:solidFill>
          </a:endParaRPr>
        </a:p>
      </dsp:txBody>
      <dsp:txXfrm>
        <a:off x="503581" y="1147316"/>
        <a:ext cx="3996366" cy="762975"/>
      </dsp:txXfrm>
    </dsp:sp>
    <dsp:sp modelId="{3A72C634-1145-47B1-9116-E2C6887C9847}">
      <dsp:nvSpPr>
        <dsp:cNvPr id="0" name=""/>
        <dsp:cNvSpPr/>
      </dsp:nvSpPr>
      <dsp:spPr>
        <a:xfrm>
          <a:off x="503581" y="2027673"/>
          <a:ext cx="4187110" cy="762975"/>
        </a:xfrm>
        <a:prstGeom prst="homePlate">
          <a:avLst/>
        </a:prstGeom>
        <a:solidFill>
          <a:schemeClr val="accent5">
            <a:lumMod val="20000"/>
            <a:lumOff val="80000"/>
          </a:schemeClr>
        </a:solidFill>
        <a:ln w="25400" cap="flat" cmpd="sng" algn="ctr">
          <a:noFill/>
          <a:prstDash val="solid"/>
        </a:ln>
        <a:effectLst>
          <a:outerShdw blurRad="149987" dist="250190" dir="8460000" algn="ctr" rotWithShape="0">
            <a:srgbClr val="000000">
              <a:alpha val="28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zh-CN" sz="1600" b="1" kern="1200" dirty="0" smtClean="0">
              <a:solidFill>
                <a:srgbClr val="002A00"/>
              </a:solidFill>
            </a:rPr>
            <a:t>（</a:t>
          </a:r>
          <a:r>
            <a:rPr lang="en-US" sz="1600" b="1" kern="1200" dirty="0" smtClean="0">
              <a:solidFill>
                <a:srgbClr val="002A00"/>
              </a:solidFill>
            </a:rPr>
            <a:t>2</a:t>
          </a:r>
          <a:r>
            <a:rPr lang="zh-CN" sz="1600" b="1" kern="1200" dirty="0" smtClean="0">
              <a:solidFill>
                <a:srgbClr val="002A00"/>
              </a:solidFill>
            </a:rPr>
            <a:t>）按</a:t>
          </a:r>
          <a:r>
            <a:rPr lang="en-US" sz="1600" b="1" kern="1200" dirty="0" smtClean="0">
              <a:solidFill>
                <a:srgbClr val="002A00"/>
              </a:solidFill>
            </a:rPr>
            <a:t>ABC</a:t>
          </a:r>
          <a:r>
            <a:rPr lang="zh-CN" sz="1600" b="1" kern="1200" dirty="0" smtClean="0">
              <a:solidFill>
                <a:srgbClr val="002A00"/>
              </a:solidFill>
            </a:rPr>
            <a:t>分析法，对表</a:t>
          </a:r>
          <a:r>
            <a:rPr lang="en-US" sz="1600" b="1" kern="1200" dirty="0" smtClean="0">
              <a:solidFill>
                <a:srgbClr val="002A00"/>
              </a:solidFill>
            </a:rPr>
            <a:t>9-15</a:t>
          </a:r>
          <a:r>
            <a:rPr lang="zh-CN" sz="1600" b="1" kern="1200" dirty="0" smtClean="0">
              <a:solidFill>
                <a:srgbClr val="002A00"/>
              </a:solidFill>
            </a:rPr>
            <a:t>数据整理，编制</a:t>
          </a:r>
          <a:r>
            <a:rPr lang="en-US" sz="1600" b="1" kern="1200" dirty="0" smtClean="0">
              <a:solidFill>
                <a:srgbClr val="002A00"/>
              </a:solidFill>
            </a:rPr>
            <a:t>ABC</a:t>
          </a:r>
          <a:r>
            <a:rPr lang="zh-CN" sz="1600" b="1" kern="1200" dirty="0" smtClean="0">
              <a:solidFill>
                <a:srgbClr val="002A00"/>
              </a:solidFill>
            </a:rPr>
            <a:t>分析表，如表</a:t>
          </a:r>
          <a:r>
            <a:rPr lang="en-US" sz="1600" b="1" kern="1200" dirty="0" smtClean="0">
              <a:solidFill>
                <a:srgbClr val="002A00"/>
              </a:solidFill>
            </a:rPr>
            <a:t>9-16</a:t>
          </a:r>
          <a:r>
            <a:rPr lang="zh-CN" sz="1600" b="1" kern="1200" dirty="0" smtClean="0">
              <a:solidFill>
                <a:srgbClr val="002A00"/>
              </a:solidFill>
            </a:rPr>
            <a:t>所示。</a:t>
          </a:r>
          <a:endParaRPr lang="zh-CN" altLang="en-US" sz="1600" b="1" kern="1200" dirty="0">
            <a:solidFill>
              <a:srgbClr val="002A00"/>
            </a:solidFill>
          </a:endParaRPr>
        </a:p>
      </dsp:txBody>
      <dsp:txXfrm>
        <a:off x="503581" y="2027673"/>
        <a:ext cx="3996366" cy="762975"/>
      </dsp:txXfrm>
    </dsp:sp>
    <dsp:sp modelId="{72ECBB1C-6898-45FE-879B-5862E2784D67}">
      <dsp:nvSpPr>
        <dsp:cNvPr id="0" name=""/>
        <dsp:cNvSpPr/>
      </dsp:nvSpPr>
      <dsp:spPr>
        <a:xfrm>
          <a:off x="503581" y="2908030"/>
          <a:ext cx="4187110" cy="762975"/>
        </a:xfrm>
        <a:prstGeom prst="homePlate">
          <a:avLst/>
        </a:prstGeom>
        <a:solidFill>
          <a:schemeClr val="accent5">
            <a:lumMod val="20000"/>
            <a:lumOff val="80000"/>
          </a:schemeClr>
        </a:solidFill>
        <a:ln w="25400" cap="flat" cmpd="sng" algn="ctr">
          <a:noFill/>
          <a:prstDash val="solid"/>
        </a:ln>
        <a:effectLst>
          <a:outerShdw blurRad="149987" dist="250190" dir="8460000" algn="ctr" rotWithShape="0">
            <a:srgbClr val="000000">
              <a:alpha val="28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zh-CN" sz="1600" b="1" kern="1200" dirty="0" smtClean="0">
              <a:solidFill>
                <a:srgbClr val="002A00"/>
              </a:solidFill>
            </a:rPr>
            <a:t>（</a:t>
          </a:r>
          <a:r>
            <a:rPr lang="en-US" sz="1600" b="1" kern="1200" dirty="0" smtClean="0">
              <a:solidFill>
                <a:srgbClr val="002A00"/>
              </a:solidFill>
            </a:rPr>
            <a:t>3</a:t>
          </a:r>
          <a:r>
            <a:rPr lang="zh-CN" sz="1600" b="1" kern="1200" dirty="0" smtClean="0">
              <a:solidFill>
                <a:srgbClr val="002A00"/>
              </a:solidFill>
            </a:rPr>
            <a:t>）据</a:t>
          </a:r>
          <a:r>
            <a:rPr lang="en-US" sz="1600" b="1" kern="1200" dirty="0" smtClean="0">
              <a:solidFill>
                <a:srgbClr val="002A00"/>
              </a:solidFill>
            </a:rPr>
            <a:t>ABC</a:t>
          </a:r>
          <a:r>
            <a:rPr lang="zh-CN" sz="1600" b="1" kern="1200" dirty="0" smtClean="0">
              <a:solidFill>
                <a:srgbClr val="002A00"/>
              </a:solidFill>
            </a:rPr>
            <a:t>分析表制作分析图，如图</a:t>
          </a:r>
          <a:r>
            <a:rPr lang="en-US" sz="1600" b="1" kern="1200" dirty="0" smtClean="0">
              <a:solidFill>
                <a:srgbClr val="002A00"/>
              </a:solidFill>
            </a:rPr>
            <a:t>9-2</a:t>
          </a:r>
          <a:r>
            <a:rPr lang="zh-CN" sz="1600" b="1" kern="1200" dirty="0" smtClean="0">
              <a:solidFill>
                <a:srgbClr val="002A00"/>
              </a:solidFill>
            </a:rPr>
            <a:t>所示。</a:t>
          </a:r>
          <a:endParaRPr lang="zh-CN" sz="1600" b="1" kern="1200" dirty="0">
            <a:solidFill>
              <a:srgbClr val="002A00"/>
            </a:solidFill>
          </a:endParaRPr>
        </a:p>
      </dsp:txBody>
      <dsp:txXfrm>
        <a:off x="503581" y="2908030"/>
        <a:ext cx="3996366" cy="762975"/>
      </dsp:txXfrm>
    </dsp:sp>
    <dsp:sp modelId="{232AAD3A-6FDA-443C-86F0-ED6D13EBB293}">
      <dsp:nvSpPr>
        <dsp:cNvPr id="0" name=""/>
        <dsp:cNvSpPr/>
      </dsp:nvSpPr>
      <dsp:spPr>
        <a:xfrm>
          <a:off x="5631870" y="0"/>
          <a:ext cx="5233888" cy="3883620"/>
        </a:xfrm>
        <a:prstGeom prst="roundRect">
          <a:avLst>
            <a:gd name="adj" fmla="val 1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solidFill>
                <a:srgbClr val="002A00"/>
              </a:solidFill>
            </a:rPr>
            <a:t>2</a:t>
          </a:r>
          <a:r>
            <a:rPr lang="zh-CN" sz="2800" b="1" kern="1200" dirty="0" smtClean="0">
              <a:solidFill>
                <a:srgbClr val="002A00"/>
              </a:solidFill>
            </a:rPr>
            <a:t>、查找燃油消耗高的原因</a:t>
          </a:r>
          <a:endParaRPr lang="zh-CN" altLang="en-US" sz="2800" b="1" kern="1200" dirty="0">
            <a:solidFill>
              <a:srgbClr val="002A00"/>
            </a:solidFill>
          </a:endParaRPr>
        </a:p>
      </dsp:txBody>
      <dsp:txXfrm>
        <a:off x="5631870" y="0"/>
        <a:ext cx="5233888" cy="1165086"/>
      </dsp:txXfrm>
    </dsp:sp>
    <dsp:sp modelId="{BE8A71D0-5905-4EA8-868A-D3DDB8B77C32}">
      <dsp:nvSpPr>
        <dsp:cNvPr id="0" name=""/>
        <dsp:cNvSpPr/>
      </dsp:nvSpPr>
      <dsp:spPr>
        <a:xfrm>
          <a:off x="6130011" y="1147079"/>
          <a:ext cx="4187110" cy="565760"/>
        </a:xfrm>
        <a:prstGeom prst="homePlate">
          <a:avLst/>
        </a:prstGeom>
        <a:solidFill>
          <a:schemeClr val="accent5">
            <a:lumMod val="20000"/>
            <a:lumOff val="80000"/>
          </a:schemeClr>
        </a:solidFill>
        <a:ln w="25400" cap="flat" cmpd="sng" algn="ctr">
          <a:noFill/>
          <a:prstDash val="solid"/>
        </a:ln>
        <a:effectLst>
          <a:outerShdw blurRad="149987" dist="250190" dir="8460000" algn="ctr" rotWithShape="0">
            <a:srgbClr val="000000">
              <a:alpha val="28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zh-CN" sz="1600" b="1" kern="1200" dirty="0" smtClean="0">
              <a:solidFill>
                <a:srgbClr val="002A00"/>
              </a:solidFill>
            </a:rPr>
            <a:t>（</a:t>
          </a:r>
          <a:r>
            <a:rPr lang="en-US" sz="1600" b="1" kern="1200" dirty="0" smtClean="0">
              <a:solidFill>
                <a:srgbClr val="002A00"/>
              </a:solidFill>
            </a:rPr>
            <a:t>1</a:t>
          </a:r>
          <a:r>
            <a:rPr lang="zh-CN" sz="1600" b="1" kern="1200" dirty="0" smtClean="0">
              <a:solidFill>
                <a:srgbClr val="002A00"/>
              </a:solidFill>
            </a:rPr>
            <a:t>）利用因果图分析造成燃油消耗过高的因素、寻找减少燃油消耗的途径</a:t>
          </a:r>
          <a:endParaRPr lang="zh-CN" altLang="en-US" sz="1600" b="1" kern="1200" dirty="0">
            <a:solidFill>
              <a:srgbClr val="002A00"/>
            </a:solidFill>
          </a:endParaRPr>
        </a:p>
      </dsp:txBody>
      <dsp:txXfrm>
        <a:off x="6130011" y="1147079"/>
        <a:ext cx="4045670" cy="565760"/>
      </dsp:txXfrm>
    </dsp:sp>
    <dsp:sp modelId="{BA495330-85CA-4AC2-A387-EC8EBB698DC3}">
      <dsp:nvSpPr>
        <dsp:cNvPr id="0" name=""/>
        <dsp:cNvSpPr/>
      </dsp:nvSpPr>
      <dsp:spPr>
        <a:xfrm>
          <a:off x="6130011" y="1799880"/>
          <a:ext cx="4187110" cy="565760"/>
        </a:xfrm>
        <a:prstGeom prst="homePlate">
          <a:avLst/>
        </a:prstGeom>
        <a:solidFill>
          <a:schemeClr val="accent5">
            <a:lumMod val="20000"/>
            <a:lumOff val="80000"/>
          </a:schemeClr>
        </a:solidFill>
        <a:ln w="25400" cap="flat" cmpd="sng" algn="ctr">
          <a:noFill/>
          <a:prstDash val="solid"/>
        </a:ln>
        <a:effectLst>
          <a:outerShdw blurRad="149987" dist="250190" dir="8460000" algn="ctr" rotWithShape="0">
            <a:srgbClr val="000000">
              <a:alpha val="28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zh-CN" sz="1600" b="1" kern="1200" dirty="0" smtClean="0">
              <a:solidFill>
                <a:srgbClr val="002A00"/>
              </a:solidFill>
            </a:rPr>
            <a:t>（</a:t>
          </a:r>
          <a:r>
            <a:rPr lang="en-US" sz="1600" b="1" kern="1200" dirty="0" smtClean="0">
              <a:solidFill>
                <a:srgbClr val="002A00"/>
              </a:solidFill>
            </a:rPr>
            <a:t>2</a:t>
          </a:r>
          <a:r>
            <a:rPr lang="zh-CN" sz="1600" b="1" kern="1200" dirty="0" smtClean="0">
              <a:solidFill>
                <a:srgbClr val="002A00"/>
              </a:solidFill>
            </a:rPr>
            <a:t>）对</a:t>
          </a:r>
          <a:r>
            <a:rPr lang="en-US" sz="1600" b="1" kern="1200" dirty="0" smtClean="0">
              <a:solidFill>
                <a:srgbClr val="002A00"/>
              </a:solidFill>
            </a:rPr>
            <a:t>6</a:t>
          </a:r>
          <a:r>
            <a:rPr lang="zh-CN" sz="1600" b="1" kern="1200" dirty="0" smtClean="0">
              <a:solidFill>
                <a:srgbClr val="002A00"/>
              </a:solidFill>
            </a:rPr>
            <a:t>名装载机司机按其操作方法与操作技术好差排序</a:t>
          </a:r>
          <a:endParaRPr lang="zh-CN" altLang="en-US" sz="1600" b="1" kern="1200" dirty="0">
            <a:solidFill>
              <a:srgbClr val="002A00"/>
            </a:solidFill>
          </a:endParaRPr>
        </a:p>
      </dsp:txBody>
      <dsp:txXfrm>
        <a:off x="6130011" y="1799880"/>
        <a:ext cx="4045670" cy="565760"/>
      </dsp:txXfrm>
    </dsp:sp>
    <dsp:sp modelId="{7F7EE1A1-7B9F-41A3-A3BA-1B400187FF34}">
      <dsp:nvSpPr>
        <dsp:cNvPr id="0" name=""/>
        <dsp:cNvSpPr/>
      </dsp:nvSpPr>
      <dsp:spPr>
        <a:xfrm>
          <a:off x="6130011" y="2452681"/>
          <a:ext cx="4187110" cy="565760"/>
        </a:xfrm>
        <a:prstGeom prst="homePlate">
          <a:avLst/>
        </a:prstGeom>
        <a:solidFill>
          <a:schemeClr val="accent5">
            <a:lumMod val="20000"/>
            <a:lumOff val="80000"/>
          </a:schemeClr>
        </a:solidFill>
        <a:ln w="25400" cap="flat" cmpd="sng" algn="ctr">
          <a:noFill/>
          <a:prstDash val="solid"/>
        </a:ln>
        <a:effectLst>
          <a:outerShdw blurRad="149987" dist="250190" dir="8460000" algn="ctr" rotWithShape="0">
            <a:srgbClr val="000000">
              <a:alpha val="28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zh-CN" sz="1600" b="1" kern="1200" smtClean="0">
              <a:solidFill>
                <a:srgbClr val="002A00"/>
              </a:solidFill>
            </a:rPr>
            <a:t>（</a:t>
          </a:r>
          <a:r>
            <a:rPr lang="en-US" sz="1600" b="1" kern="1200" smtClean="0">
              <a:solidFill>
                <a:srgbClr val="002A00"/>
              </a:solidFill>
            </a:rPr>
            <a:t>3</a:t>
          </a:r>
          <a:r>
            <a:rPr lang="zh-CN" sz="1600" b="1" kern="1200" smtClean="0">
              <a:solidFill>
                <a:srgbClr val="002A00"/>
              </a:solidFill>
            </a:rPr>
            <a:t>）对三台装载机按其燃油耗费水平高低排序</a:t>
          </a:r>
          <a:endParaRPr lang="zh-CN" sz="1600" b="1" kern="1200">
            <a:solidFill>
              <a:srgbClr val="002A00"/>
            </a:solidFill>
          </a:endParaRPr>
        </a:p>
      </dsp:txBody>
      <dsp:txXfrm>
        <a:off x="6130011" y="2452681"/>
        <a:ext cx="4045670" cy="565760"/>
      </dsp:txXfrm>
    </dsp:sp>
    <dsp:sp modelId="{6BD80F4F-D8D6-44A8-869C-C60C8182D884}">
      <dsp:nvSpPr>
        <dsp:cNvPr id="0" name=""/>
        <dsp:cNvSpPr/>
      </dsp:nvSpPr>
      <dsp:spPr>
        <a:xfrm>
          <a:off x="6130011" y="3105482"/>
          <a:ext cx="4187110" cy="565760"/>
        </a:xfrm>
        <a:prstGeom prst="homePlate">
          <a:avLst/>
        </a:prstGeom>
        <a:solidFill>
          <a:schemeClr val="accent5">
            <a:lumMod val="20000"/>
            <a:lumOff val="80000"/>
          </a:schemeClr>
        </a:solidFill>
        <a:ln w="25400" cap="flat" cmpd="sng" algn="ctr">
          <a:noFill/>
          <a:prstDash val="solid"/>
        </a:ln>
        <a:effectLst>
          <a:outerShdw blurRad="149987" dist="250190" dir="8460000" algn="ctr" rotWithShape="0">
            <a:srgbClr val="000000">
              <a:alpha val="28000"/>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zh-CN" sz="1600" b="1" kern="1200" smtClean="0">
              <a:solidFill>
                <a:srgbClr val="002A00"/>
              </a:solidFill>
            </a:rPr>
            <a:t>（</a:t>
          </a:r>
          <a:r>
            <a:rPr lang="en-US" sz="1600" b="1" kern="1200" smtClean="0">
              <a:solidFill>
                <a:srgbClr val="002A00"/>
              </a:solidFill>
            </a:rPr>
            <a:t>4</a:t>
          </a:r>
          <a:r>
            <a:rPr lang="zh-CN" sz="1600" b="1" kern="1200" smtClean="0">
              <a:solidFill>
                <a:srgbClr val="002A00"/>
              </a:solidFill>
            </a:rPr>
            <a:t>）对于装卸作业环境与场地的不利因素，一时无法解决，固排除在活动之外。</a:t>
          </a:r>
          <a:endParaRPr lang="zh-CN" sz="1600" b="1" kern="1200">
            <a:solidFill>
              <a:srgbClr val="002A00"/>
            </a:solidFill>
          </a:endParaRPr>
        </a:p>
      </dsp:txBody>
      <dsp:txXfrm>
        <a:off x="6130011" y="3105482"/>
        <a:ext cx="4045670" cy="5657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673F0-F2ED-4AF3-B9DB-00A6A987FB6C}">
      <dsp:nvSpPr>
        <dsp:cNvPr id="0" name=""/>
        <dsp:cNvSpPr/>
      </dsp:nvSpPr>
      <dsp:spPr>
        <a:xfrm>
          <a:off x="5440" y="0"/>
          <a:ext cx="5233888" cy="4033837"/>
        </a:xfrm>
        <a:prstGeom prst="roundRect">
          <a:avLst>
            <a:gd name="adj" fmla="val 10000"/>
          </a:avLst>
        </a:prstGeom>
        <a:solidFill>
          <a:schemeClr val="accent6">
            <a:lumMod val="20000"/>
            <a:lumOff val="80000"/>
          </a:schemeClr>
        </a:solidFill>
        <a:ln>
          <a:noFill/>
        </a:ln>
        <a:effectLst>
          <a:outerShdw blurRad="149987" dist="250190" dir="8460000" algn="ctr" rotWithShape="0">
            <a:srgbClr val="000000">
              <a:alpha val="28000"/>
            </a:srgbClr>
          </a:outerShdw>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latin typeface="+mn-ea"/>
              <a:ea typeface="+mn-ea"/>
            </a:rPr>
            <a:t>1</a:t>
          </a:r>
          <a:r>
            <a:rPr lang="zh-CN" sz="2800" b="1" kern="1200" dirty="0" smtClean="0">
              <a:latin typeface="+mn-ea"/>
              <a:ea typeface="+mn-ea"/>
            </a:rPr>
            <a:t>、第一次</a:t>
          </a:r>
          <a:r>
            <a:rPr lang="en-US" sz="2800" b="1" kern="1200" dirty="0" smtClean="0">
              <a:latin typeface="+mn-ea"/>
              <a:ea typeface="+mn-ea"/>
            </a:rPr>
            <a:t>PDCA</a:t>
          </a:r>
          <a:r>
            <a:rPr lang="zh-CN" sz="2800" b="1" kern="1200" dirty="0" smtClean="0">
              <a:latin typeface="+mn-ea"/>
              <a:ea typeface="+mn-ea"/>
            </a:rPr>
            <a:t>循环，主要解决司机操作技术与操作方法问题</a:t>
          </a:r>
          <a:endParaRPr lang="zh-CN" altLang="en-US" sz="2800" b="1" kern="1200" dirty="0">
            <a:latin typeface="+mn-ea"/>
            <a:ea typeface="+mn-ea"/>
          </a:endParaRPr>
        </a:p>
      </dsp:txBody>
      <dsp:txXfrm>
        <a:off x="5440" y="0"/>
        <a:ext cx="5233888" cy="1210151"/>
      </dsp:txXfrm>
    </dsp:sp>
    <dsp:sp modelId="{2F68E47A-F48E-4B1D-AEF7-30F5ED61BDEF}">
      <dsp:nvSpPr>
        <dsp:cNvPr id="0" name=""/>
        <dsp:cNvSpPr/>
      </dsp:nvSpPr>
      <dsp:spPr>
        <a:xfrm>
          <a:off x="528829" y="1210495"/>
          <a:ext cx="4187110" cy="792487"/>
        </a:xfrm>
        <a:prstGeom prst="homePlate">
          <a:avLst/>
        </a:prstGeom>
        <a:solidFill>
          <a:schemeClr val="bg1">
            <a:lumMod val="95000"/>
          </a:schemeClr>
        </a:solidFill>
        <a:ln w="127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l" defTabSz="800100">
            <a:lnSpc>
              <a:spcPct val="90000"/>
            </a:lnSpc>
            <a:spcBef>
              <a:spcPct val="0"/>
            </a:spcBef>
            <a:spcAft>
              <a:spcPct val="35000"/>
            </a:spcAft>
          </a:pPr>
          <a:r>
            <a:rPr lang="zh-CN" sz="1800" b="1" kern="1200" dirty="0" smtClean="0">
              <a:solidFill>
                <a:srgbClr val="002A00"/>
              </a:solidFill>
              <a:latin typeface="+mn-ea"/>
              <a:ea typeface="+mn-ea"/>
            </a:rPr>
            <a:t>（</a:t>
          </a:r>
          <a:r>
            <a:rPr lang="en-US" sz="1800" b="1" kern="1200" dirty="0" smtClean="0">
              <a:solidFill>
                <a:srgbClr val="002A00"/>
              </a:solidFill>
              <a:latin typeface="+mn-ea"/>
              <a:ea typeface="+mn-ea"/>
            </a:rPr>
            <a:t>1</a:t>
          </a:r>
          <a:r>
            <a:rPr lang="zh-CN" sz="1800" b="1" kern="1200" dirty="0" smtClean="0">
              <a:solidFill>
                <a:srgbClr val="002A00"/>
              </a:solidFill>
              <a:latin typeface="+mn-ea"/>
              <a:ea typeface="+mn-ea"/>
            </a:rPr>
            <a:t>）制订对策实施表，见表</a:t>
          </a:r>
          <a:r>
            <a:rPr lang="en-US" sz="1800" b="1" kern="1200" dirty="0" smtClean="0">
              <a:solidFill>
                <a:srgbClr val="002A00"/>
              </a:solidFill>
              <a:latin typeface="+mn-ea"/>
              <a:ea typeface="+mn-ea"/>
            </a:rPr>
            <a:t>9-17</a:t>
          </a:r>
          <a:r>
            <a:rPr lang="zh-CN" sz="1800" b="1" kern="1200" dirty="0" smtClean="0">
              <a:solidFill>
                <a:srgbClr val="002A00"/>
              </a:solidFill>
              <a:latin typeface="+mn-ea"/>
              <a:ea typeface="+mn-ea"/>
            </a:rPr>
            <a:t>。</a:t>
          </a:r>
          <a:endParaRPr lang="zh-CN" altLang="en-US" sz="1800" b="1" kern="1200" dirty="0">
            <a:solidFill>
              <a:srgbClr val="002A00"/>
            </a:solidFill>
            <a:latin typeface="+mn-ea"/>
            <a:ea typeface="+mn-ea"/>
          </a:endParaRPr>
        </a:p>
      </dsp:txBody>
      <dsp:txXfrm>
        <a:off x="528829" y="1210495"/>
        <a:ext cx="3988988" cy="792487"/>
      </dsp:txXfrm>
    </dsp:sp>
    <dsp:sp modelId="{3A72C634-1145-47B1-9116-E2C6887C9847}">
      <dsp:nvSpPr>
        <dsp:cNvPr id="0" name=""/>
        <dsp:cNvSpPr/>
      </dsp:nvSpPr>
      <dsp:spPr>
        <a:xfrm>
          <a:off x="528829" y="2124904"/>
          <a:ext cx="4187110" cy="792487"/>
        </a:xfrm>
        <a:prstGeom prst="homePlate">
          <a:avLst/>
        </a:prstGeom>
        <a:solidFill>
          <a:schemeClr val="bg1">
            <a:lumMod val="95000"/>
          </a:schemeClr>
        </a:solidFill>
        <a:ln w="127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l" defTabSz="800100">
            <a:lnSpc>
              <a:spcPct val="90000"/>
            </a:lnSpc>
            <a:spcBef>
              <a:spcPct val="0"/>
            </a:spcBef>
            <a:spcAft>
              <a:spcPct val="35000"/>
            </a:spcAft>
          </a:pPr>
          <a:r>
            <a:rPr lang="zh-CN" sz="1800" b="1" kern="1200" dirty="0" smtClean="0">
              <a:solidFill>
                <a:srgbClr val="002A00"/>
              </a:solidFill>
              <a:latin typeface="+mn-ea"/>
              <a:ea typeface="+mn-ea"/>
            </a:rPr>
            <a:t>（</a:t>
          </a:r>
          <a:r>
            <a:rPr lang="en-US" sz="1800" b="1" kern="1200" dirty="0" smtClean="0">
              <a:solidFill>
                <a:srgbClr val="002A00"/>
              </a:solidFill>
              <a:latin typeface="+mn-ea"/>
              <a:ea typeface="+mn-ea"/>
            </a:rPr>
            <a:t>2</a:t>
          </a:r>
          <a:r>
            <a:rPr lang="zh-CN" sz="1800" b="1" kern="1200" dirty="0" smtClean="0">
              <a:solidFill>
                <a:srgbClr val="002A00"/>
              </a:solidFill>
              <a:latin typeface="+mn-ea"/>
              <a:ea typeface="+mn-ea"/>
            </a:rPr>
            <a:t>）制作装车作业循环工步图，如图</a:t>
          </a:r>
          <a:r>
            <a:rPr lang="en-US" sz="1800" b="1" kern="1200" dirty="0" smtClean="0">
              <a:solidFill>
                <a:srgbClr val="002A00"/>
              </a:solidFill>
              <a:latin typeface="+mn-ea"/>
              <a:ea typeface="+mn-ea"/>
            </a:rPr>
            <a:t>9-6</a:t>
          </a:r>
          <a:r>
            <a:rPr lang="zh-CN" sz="1800" b="1" kern="1200" dirty="0" smtClean="0">
              <a:solidFill>
                <a:srgbClr val="002A00"/>
              </a:solidFill>
              <a:latin typeface="+mn-ea"/>
              <a:ea typeface="+mn-ea"/>
            </a:rPr>
            <a:t>所示。</a:t>
          </a:r>
          <a:endParaRPr lang="zh-CN" altLang="en-US" sz="1800" b="1" kern="1200" dirty="0">
            <a:solidFill>
              <a:srgbClr val="002A00"/>
            </a:solidFill>
            <a:latin typeface="+mn-ea"/>
            <a:ea typeface="+mn-ea"/>
          </a:endParaRPr>
        </a:p>
      </dsp:txBody>
      <dsp:txXfrm>
        <a:off x="528829" y="2124904"/>
        <a:ext cx="3988988" cy="792487"/>
      </dsp:txXfrm>
    </dsp:sp>
    <dsp:sp modelId="{72ECBB1C-6898-45FE-879B-5862E2784D67}">
      <dsp:nvSpPr>
        <dsp:cNvPr id="0" name=""/>
        <dsp:cNvSpPr/>
      </dsp:nvSpPr>
      <dsp:spPr>
        <a:xfrm>
          <a:off x="528829" y="3039313"/>
          <a:ext cx="4187110" cy="792487"/>
        </a:xfrm>
        <a:prstGeom prst="homePlate">
          <a:avLst/>
        </a:prstGeom>
        <a:solidFill>
          <a:schemeClr val="bg1">
            <a:lumMod val="95000"/>
          </a:schemeClr>
        </a:solidFill>
        <a:ln w="127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l" defTabSz="800100">
            <a:lnSpc>
              <a:spcPct val="90000"/>
            </a:lnSpc>
            <a:spcBef>
              <a:spcPct val="0"/>
            </a:spcBef>
            <a:spcAft>
              <a:spcPct val="35000"/>
            </a:spcAft>
          </a:pPr>
          <a:r>
            <a:rPr lang="zh-CN" sz="1800" b="1" kern="1200" dirty="0" smtClean="0">
              <a:solidFill>
                <a:srgbClr val="002A00"/>
              </a:solidFill>
              <a:latin typeface="+mn-ea"/>
              <a:ea typeface="+mn-ea"/>
            </a:rPr>
            <a:t>（</a:t>
          </a:r>
          <a:r>
            <a:rPr lang="en-US" sz="1800" b="1" kern="1200" dirty="0" smtClean="0">
              <a:solidFill>
                <a:srgbClr val="002A00"/>
              </a:solidFill>
              <a:latin typeface="+mn-ea"/>
              <a:ea typeface="+mn-ea"/>
            </a:rPr>
            <a:t>3</a:t>
          </a:r>
          <a:r>
            <a:rPr lang="zh-CN" sz="1800" b="1" kern="1200" dirty="0" smtClean="0">
              <a:solidFill>
                <a:srgbClr val="002A00"/>
              </a:solidFill>
              <a:latin typeface="+mn-ea"/>
              <a:ea typeface="+mn-ea"/>
            </a:rPr>
            <a:t>）制订操作工步时间参照表，如表</a:t>
          </a:r>
          <a:r>
            <a:rPr lang="en-US" sz="1800" b="1" kern="1200" dirty="0" smtClean="0">
              <a:solidFill>
                <a:srgbClr val="002A00"/>
              </a:solidFill>
              <a:latin typeface="+mn-ea"/>
              <a:ea typeface="+mn-ea"/>
            </a:rPr>
            <a:t>9-18</a:t>
          </a:r>
          <a:r>
            <a:rPr lang="zh-CN" sz="1800" b="1" kern="1200" dirty="0" smtClean="0">
              <a:solidFill>
                <a:srgbClr val="002A00"/>
              </a:solidFill>
              <a:latin typeface="+mn-ea"/>
              <a:ea typeface="+mn-ea"/>
            </a:rPr>
            <a:t>所示。</a:t>
          </a:r>
          <a:endParaRPr lang="zh-CN" sz="1800" b="1" kern="1200" dirty="0">
            <a:solidFill>
              <a:srgbClr val="002A00"/>
            </a:solidFill>
            <a:latin typeface="+mn-ea"/>
            <a:ea typeface="+mn-ea"/>
          </a:endParaRPr>
        </a:p>
      </dsp:txBody>
      <dsp:txXfrm>
        <a:off x="528829" y="3039313"/>
        <a:ext cx="3988988" cy="792487"/>
      </dsp:txXfrm>
    </dsp:sp>
    <dsp:sp modelId="{232AAD3A-6FDA-443C-86F0-ED6D13EBB293}">
      <dsp:nvSpPr>
        <dsp:cNvPr id="0" name=""/>
        <dsp:cNvSpPr/>
      </dsp:nvSpPr>
      <dsp:spPr>
        <a:xfrm>
          <a:off x="5631870" y="0"/>
          <a:ext cx="5233888" cy="4033837"/>
        </a:xfrm>
        <a:prstGeom prst="roundRect">
          <a:avLst>
            <a:gd name="adj" fmla="val 10000"/>
          </a:avLst>
        </a:prstGeom>
        <a:solidFill>
          <a:schemeClr val="accent6">
            <a:lumMod val="20000"/>
            <a:lumOff val="80000"/>
          </a:schemeClr>
        </a:solidFill>
        <a:ln>
          <a:noFill/>
        </a:ln>
        <a:effectLst>
          <a:outerShdw blurRad="149987" dist="250190" dir="8460000" algn="ctr" rotWithShape="0">
            <a:srgbClr val="000000">
              <a:alpha val="28000"/>
            </a:srgbClr>
          </a:outerShdw>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latin typeface="+mn-ea"/>
              <a:ea typeface="+mn-ea"/>
            </a:rPr>
            <a:t>2</a:t>
          </a:r>
          <a:r>
            <a:rPr lang="zh-CN" sz="2800" b="1" kern="1200" dirty="0" smtClean="0">
              <a:latin typeface="+mn-ea"/>
              <a:ea typeface="+mn-ea"/>
            </a:rPr>
            <a:t>、第二次</a:t>
          </a:r>
          <a:r>
            <a:rPr lang="en-US" sz="2800" b="1" kern="1200" dirty="0" smtClean="0">
              <a:latin typeface="+mn-ea"/>
              <a:ea typeface="+mn-ea"/>
            </a:rPr>
            <a:t>PDCA</a:t>
          </a:r>
          <a:r>
            <a:rPr lang="zh-CN" sz="2800" b="1" kern="1200" dirty="0" smtClean="0">
              <a:latin typeface="+mn-ea"/>
              <a:ea typeface="+mn-ea"/>
            </a:rPr>
            <a:t>循环主要解决</a:t>
          </a:r>
          <a:r>
            <a:rPr lang="en-US" sz="2800" b="1" kern="1200" dirty="0" smtClean="0">
              <a:latin typeface="+mn-ea"/>
              <a:ea typeface="+mn-ea"/>
            </a:rPr>
            <a:t>072</a:t>
          </a:r>
          <a:r>
            <a:rPr lang="zh-CN" sz="2800" b="1" kern="1200" dirty="0" smtClean="0">
              <a:latin typeface="+mn-ea"/>
              <a:ea typeface="+mn-ea"/>
            </a:rPr>
            <a:t>号装载机油耗过高问题</a:t>
          </a:r>
          <a:endParaRPr lang="zh-CN" altLang="en-US" sz="2800" b="1" kern="1200" dirty="0">
            <a:latin typeface="+mn-ea"/>
            <a:ea typeface="+mn-ea"/>
          </a:endParaRPr>
        </a:p>
      </dsp:txBody>
      <dsp:txXfrm>
        <a:off x="5631870" y="0"/>
        <a:ext cx="5233888" cy="1210151"/>
      </dsp:txXfrm>
    </dsp:sp>
    <dsp:sp modelId="{BE8A71D0-5905-4EA8-868A-D3DDB8B77C32}">
      <dsp:nvSpPr>
        <dsp:cNvPr id="0" name=""/>
        <dsp:cNvSpPr/>
      </dsp:nvSpPr>
      <dsp:spPr>
        <a:xfrm>
          <a:off x="6155259" y="1211332"/>
          <a:ext cx="4187110" cy="1216257"/>
        </a:xfrm>
        <a:prstGeom prst="homePlate">
          <a:avLst/>
        </a:prstGeom>
        <a:solidFill>
          <a:schemeClr val="bg1">
            <a:lumMod val="95000"/>
          </a:schemeClr>
        </a:solidFill>
        <a:ln w="12700" cap="flat" cmpd="sng" algn="ctr">
          <a:solidFill>
            <a:schemeClr val="accent4">
              <a:lumMod val="90000"/>
              <a:lumOff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l" defTabSz="800100">
            <a:lnSpc>
              <a:spcPct val="90000"/>
            </a:lnSpc>
            <a:spcBef>
              <a:spcPct val="0"/>
            </a:spcBef>
            <a:spcAft>
              <a:spcPct val="35000"/>
            </a:spcAft>
          </a:pPr>
          <a:r>
            <a:rPr lang="zh-CN" sz="1800" b="1" kern="1200" dirty="0" smtClean="0">
              <a:solidFill>
                <a:srgbClr val="002A00"/>
              </a:solidFill>
              <a:latin typeface="+mn-ea"/>
              <a:ea typeface="+mn-ea"/>
            </a:rPr>
            <a:t>（</a:t>
          </a:r>
          <a:r>
            <a:rPr lang="en-US" sz="1800" b="1" kern="1200" dirty="0" smtClean="0">
              <a:solidFill>
                <a:srgbClr val="002A00"/>
              </a:solidFill>
              <a:latin typeface="+mn-ea"/>
              <a:ea typeface="+mn-ea"/>
            </a:rPr>
            <a:t>1</a:t>
          </a:r>
          <a:r>
            <a:rPr lang="zh-CN" sz="1800" b="1" kern="1200" dirty="0" smtClean="0">
              <a:solidFill>
                <a:srgbClr val="002A00"/>
              </a:solidFill>
              <a:latin typeface="+mn-ea"/>
              <a:ea typeface="+mn-ea"/>
            </a:rPr>
            <a:t>）制订对策实施表，如表</a:t>
          </a:r>
          <a:r>
            <a:rPr lang="en-US" sz="1800" b="1" kern="1200" dirty="0" smtClean="0">
              <a:solidFill>
                <a:srgbClr val="002A00"/>
              </a:solidFill>
              <a:latin typeface="+mn-ea"/>
              <a:ea typeface="+mn-ea"/>
            </a:rPr>
            <a:t>9-19</a:t>
          </a:r>
          <a:r>
            <a:rPr lang="zh-CN" sz="1800" b="1" kern="1200" dirty="0" smtClean="0">
              <a:solidFill>
                <a:srgbClr val="002A00"/>
              </a:solidFill>
              <a:latin typeface="+mn-ea"/>
              <a:ea typeface="+mn-ea"/>
            </a:rPr>
            <a:t>所示。</a:t>
          </a:r>
          <a:endParaRPr lang="zh-CN" altLang="en-US" sz="1800" b="1" kern="1200" dirty="0">
            <a:solidFill>
              <a:srgbClr val="002A00"/>
            </a:solidFill>
            <a:latin typeface="+mn-ea"/>
            <a:ea typeface="+mn-ea"/>
          </a:endParaRPr>
        </a:p>
      </dsp:txBody>
      <dsp:txXfrm>
        <a:off x="6155259" y="1211332"/>
        <a:ext cx="3883046" cy="1216257"/>
      </dsp:txXfrm>
    </dsp:sp>
    <dsp:sp modelId="{BA495330-85CA-4AC2-A387-EC8EBB698DC3}">
      <dsp:nvSpPr>
        <dsp:cNvPr id="0" name=""/>
        <dsp:cNvSpPr/>
      </dsp:nvSpPr>
      <dsp:spPr>
        <a:xfrm>
          <a:off x="6155259" y="2614706"/>
          <a:ext cx="4187110" cy="1216257"/>
        </a:xfrm>
        <a:prstGeom prst="homePlate">
          <a:avLst/>
        </a:prstGeom>
        <a:solidFill>
          <a:schemeClr val="bg1">
            <a:lumMod val="95000"/>
          </a:schemeClr>
        </a:solidFill>
        <a:ln w="127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l" defTabSz="800100">
            <a:lnSpc>
              <a:spcPct val="90000"/>
            </a:lnSpc>
            <a:spcBef>
              <a:spcPct val="0"/>
            </a:spcBef>
            <a:spcAft>
              <a:spcPct val="35000"/>
            </a:spcAft>
          </a:pPr>
          <a:r>
            <a:rPr lang="zh-CN" sz="1800" b="1" kern="1200" dirty="0" smtClean="0">
              <a:solidFill>
                <a:srgbClr val="002A00"/>
              </a:solidFill>
              <a:latin typeface="+mn-ea"/>
              <a:ea typeface="+mn-ea"/>
            </a:rPr>
            <a:t>（</a:t>
          </a:r>
          <a:r>
            <a:rPr lang="en-US" sz="1800" b="1" kern="1200" dirty="0" smtClean="0">
              <a:solidFill>
                <a:srgbClr val="002A00"/>
              </a:solidFill>
              <a:latin typeface="+mn-ea"/>
              <a:ea typeface="+mn-ea"/>
            </a:rPr>
            <a:t>2</a:t>
          </a:r>
          <a:r>
            <a:rPr lang="zh-CN" sz="1800" b="1" kern="1200" dirty="0" smtClean="0">
              <a:solidFill>
                <a:srgbClr val="002A00"/>
              </a:solidFill>
              <a:latin typeface="+mn-ea"/>
              <a:ea typeface="+mn-ea"/>
            </a:rPr>
            <a:t>）制订百元产值耗油合格、良好、优秀标准，如表</a:t>
          </a:r>
          <a:r>
            <a:rPr lang="en-US" sz="1800" b="1" kern="1200" dirty="0" smtClean="0">
              <a:solidFill>
                <a:srgbClr val="002A00"/>
              </a:solidFill>
              <a:latin typeface="+mn-ea"/>
              <a:ea typeface="+mn-ea"/>
            </a:rPr>
            <a:t>9-20</a:t>
          </a:r>
          <a:r>
            <a:rPr lang="zh-CN" sz="1800" b="1" kern="1200" dirty="0" smtClean="0">
              <a:solidFill>
                <a:srgbClr val="002A00"/>
              </a:solidFill>
              <a:latin typeface="+mn-ea"/>
              <a:ea typeface="+mn-ea"/>
            </a:rPr>
            <a:t>所示。</a:t>
          </a:r>
          <a:endParaRPr lang="zh-CN" altLang="en-US" sz="1800" b="1" kern="1200" dirty="0">
            <a:solidFill>
              <a:srgbClr val="002A00"/>
            </a:solidFill>
            <a:latin typeface="+mn-ea"/>
            <a:ea typeface="+mn-ea"/>
          </a:endParaRPr>
        </a:p>
      </dsp:txBody>
      <dsp:txXfrm>
        <a:off x="6155259" y="2614706"/>
        <a:ext cx="3883046" cy="12162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CB774-67E3-4466-AEBB-0954C8D80E81}">
      <dsp:nvSpPr>
        <dsp:cNvPr id="0" name=""/>
        <dsp:cNvSpPr/>
      </dsp:nvSpPr>
      <dsp:spPr>
        <a:xfrm>
          <a:off x="5440" y="0"/>
          <a:ext cx="5233888" cy="3238500"/>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1</a:t>
          </a:r>
          <a:r>
            <a:rPr lang="zh-CN" sz="3600" kern="1200" dirty="0" smtClean="0"/>
            <a:t>、集体计件制适用范围</a:t>
          </a:r>
          <a:endParaRPr lang="zh-CN" altLang="en-US" sz="3600" kern="1200" dirty="0"/>
        </a:p>
      </dsp:txBody>
      <dsp:txXfrm>
        <a:off x="5440" y="0"/>
        <a:ext cx="5233888" cy="971550"/>
      </dsp:txXfrm>
    </dsp:sp>
    <dsp:sp modelId="{83D8E3E7-6350-4631-A9BA-C78BA091AC99}">
      <dsp:nvSpPr>
        <dsp:cNvPr id="0" name=""/>
        <dsp:cNvSpPr/>
      </dsp:nvSpPr>
      <dsp:spPr>
        <a:xfrm>
          <a:off x="503581" y="969999"/>
          <a:ext cx="4187110" cy="697649"/>
        </a:xfrm>
        <a:prstGeom prst="roundRect">
          <a:avLst>
            <a:gd name="adj" fmla="val 10000"/>
          </a:avLst>
        </a:prstGeom>
        <a:solidFill>
          <a:schemeClr val="accent3">
            <a:lumMod val="95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80000" lvl="0" algn="l" defTabSz="711200">
            <a:lnSpc>
              <a:spcPct val="110000"/>
            </a:lnSpc>
            <a:spcBef>
              <a:spcPct val="0"/>
            </a:spcBef>
            <a:spcAft>
              <a:spcPts val="0"/>
            </a:spcAft>
          </a:pPr>
          <a:r>
            <a:rPr lang="zh-CN" altLang="en-US" sz="1600" b="1" kern="1200" dirty="0" smtClean="0">
              <a:solidFill>
                <a:srgbClr val="002A00"/>
              </a:solidFill>
            </a:rPr>
            <a:t>班组内没有严格的分工</a:t>
          </a:r>
          <a:endParaRPr lang="zh-CN" altLang="en-US" sz="1600" b="1" kern="1200" dirty="0">
            <a:solidFill>
              <a:srgbClr val="002A00"/>
            </a:solidFill>
          </a:endParaRPr>
        </a:p>
      </dsp:txBody>
      <dsp:txXfrm>
        <a:off x="524014" y="990432"/>
        <a:ext cx="4146244" cy="656783"/>
      </dsp:txXfrm>
    </dsp:sp>
    <dsp:sp modelId="{5B8C7FEC-BDEC-4C6F-B7C7-66F8F55E6F6D}">
      <dsp:nvSpPr>
        <dsp:cNvPr id="0" name=""/>
        <dsp:cNvSpPr/>
      </dsp:nvSpPr>
      <dsp:spPr>
        <a:xfrm>
          <a:off x="503581" y="1673015"/>
          <a:ext cx="4187110" cy="697649"/>
        </a:xfrm>
        <a:prstGeom prst="roundRect">
          <a:avLst>
            <a:gd name="adj" fmla="val 10000"/>
          </a:avLst>
        </a:prstGeom>
        <a:solidFill>
          <a:schemeClr val="accent3">
            <a:lumMod val="95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80000" lvl="0" algn="l" defTabSz="711200">
            <a:lnSpc>
              <a:spcPct val="110000"/>
            </a:lnSpc>
            <a:spcBef>
              <a:spcPct val="0"/>
            </a:spcBef>
            <a:spcAft>
              <a:spcPts val="0"/>
            </a:spcAft>
          </a:pPr>
          <a:r>
            <a:rPr lang="zh-CN" altLang="en-US" sz="1600" b="1" kern="1200" dirty="0" smtClean="0">
              <a:solidFill>
                <a:srgbClr val="002A00"/>
              </a:solidFill>
            </a:rPr>
            <a:t>不能规定和计算个人产量</a:t>
          </a:r>
          <a:endParaRPr lang="zh-CN" altLang="en-US" sz="1600" b="1" kern="1200" dirty="0">
            <a:solidFill>
              <a:srgbClr val="002A00"/>
            </a:solidFill>
          </a:endParaRPr>
        </a:p>
      </dsp:txBody>
      <dsp:txXfrm>
        <a:off x="524014" y="1693448"/>
        <a:ext cx="4146244" cy="656783"/>
      </dsp:txXfrm>
    </dsp:sp>
    <dsp:sp modelId="{2D0ED995-6E7A-4402-A936-EFF8303F8FDB}">
      <dsp:nvSpPr>
        <dsp:cNvPr id="0" name=""/>
        <dsp:cNvSpPr/>
      </dsp:nvSpPr>
      <dsp:spPr>
        <a:xfrm>
          <a:off x="503581" y="2376031"/>
          <a:ext cx="4187110" cy="697649"/>
        </a:xfrm>
        <a:prstGeom prst="roundRect">
          <a:avLst>
            <a:gd name="adj" fmla="val 10000"/>
          </a:avLst>
        </a:prstGeom>
        <a:solidFill>
          <a:schemeClr val="accent3">
            <a:lumMod val="95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80000" lvl="0" algn="l" defTabSz="711200">
            <a:lnSpc>
              <a:spcPct val="110000"/>
            </a:lnSpc>
            <a:spcBef>
              <a:spcPct val="0"/>
            </a:spcBef>
            <a:spcAft>
              <a:spcPts val="0"/>
            </a:spcAft>
          </a:pPr>
          <a:r>
            <a:rPr lang="zh-CN" altLang="en-US" sz="1600" b="1" kern="1200" smtClean="0">
              <a:solidFill>
                <a:srgbClr val="002A00"/>
              </a:solidFill>
            </a:rPr>
            <a:t>要求班组内每一个成员，都要严格按照规定的进度进行同步工作，按节拍生产</a:t>
          </a:r>
          <a:endParaRPr lang="zh-CN" altLang="en-US" sz="1600" b="1" kern="1200">
            <a:solidFill>
              <a:srgbClr val="002A00"/>
            </a:solidFill>
          </a:endParaRPr>
        </a:p>
      </dsp:txBody>
      <dsp:txXfrm>
        <a:off x="524014" y="2396464"/>
        <a:ext cx="4146244" cy="656783"/>
      </dsp:txXfrm>
    </dsp:sp>
    <dsp:sp modelId="{6890FCC0-A7D8-4744-A3D3-2E464919363E}">
      <dsp:nvSpPr>
        <dsp:cNvPr id="0" name=""/>
        <dsp:cNvSpPr/>
      </dsp:nvSpPr>
      <dsp:spPr>
        <a:xfrm>
          <a:off x="5631870" y="0"/>
          <a:ext cx="5233888" cy="3238500"/>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2</a:t>
          </a:r>
          <a:r>
            <a:rPr lang="zh-CN" sz="3600" kern="1200" dirty="0" smtClean="0"/>
            <a:t>、集体计件工资的分配</a:t>
          </a:r>
          <a:endParaRPr lang="zh-CN" altLang="en-US" sz="3600" kern="1200" dirty="0"/>
        </a:p>
      </dsp:txBody>
      <dsp:txXfrm>
        <a:off x="5631870" y="0"/>
        <a:ext cx="5233888" cy="971550"/>
      </dsp:txXfrm>
    </dsp:sp>
    <dsp:sp modelId="{BD2AA22B-3DE9-4199-A8F5-2A74575F15A1}">
      <dsp:nvSpPr>
        <dsp:cNvPr id="0" name=""/>
        <dsp:cNvSpPr/>
      </dsp:nvSpPr>
      <dsp:spPr>
        <a:xfrm>
          <a:off x="6130011" y="969453"/>
          <a:ext cx="4187110" cy="1048401"/>
        </a:xfrm>
        <a:prstGeom prst="roundRect">
          <a:avLst>
            <a:gd name="adj" fmla="val 10000"/>
          </a:avLst>
        </a:prstGeom>
        <a:solidFill>
          <a:schemeClr val="accent3">
            <a:lumMod val="95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80000" lvl="0" algn="l" defTabSz="711200">
            <a:lnSpc>
              <a:spcPct val="110000"/>
            </a:lnSpc>
            <a:spcBef>
              <a:spcPct val="0"/>
            </a:spcBef>
            <a:spcAft>
              <a:spcPts val="0"/>
            </a:spcAft>
          </a:pPr>
          <a:r>
            <a:rPr lang="zh-CN" altLang="en-US" sz="1600" b="1" kern="1200" dirty="0" smtClean="0">
              <a:solidFill>
                <a:srgbClr val="002A00"/>
              </a:solidFill>
            </a:rPr>
            <a:t>按照本人标准工资分配</a:t>
          </a:r>
          <a:endParaRPr lang="zh-CN" altLang="en-US" sz="1600" b="1" kern="1200" dirty="0">
            <a:solidFill>
              <a:srgbClr val="002A00"/>
            </a:solidFill>
          </a:endParaRPr>
        </a:p>
      </dsp:txBody>
      <dsp:txXfrm>
        <a:off x="6160718" y="1000160"/>
        <a:ext cx="4125696" cy="986987"/>
      </dsp:txXfrm>
    </dsp:sp>
    <dsp:sp modelId="{4523D210-D627-452F-B057-B5CEB6526725}">
      <dsp:nvSpPr>
        <dsp:cNvPr id="0" name=""/>
        <dsp:cNvSpPr/>
      </dsp:nvSpPr>
      <dsp:spPr>
        <a:xfrm>
          <a:off x="6130011" y="2025918"/>
          <a:ext cx="4187110" cy="1048401"/>
        </a:xfrm>
        <a:prstGeom prst="roundRect">
          <a:avLst>
            <a:gd name="adj" fmla="val 10000"/>
          </a:avLst>
        </a:prstGeom>
        <a:solidFill>
          <a:schemeClr val="accent3">
            <a:lumMod val="95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80000" lvl="0" algn="l" defTabSz="711200">
            <a:lnSpc>
              <a:spcPct val="110000"/>
            </a:lnSpc>
            <a:spcBef>
              <a:spcPct val="0"/>
            </a:spcBef>
            <a:spcAft>
              <a:spcPts val="0"/>
            </a:spcAft>
          </a:pPr>
          <a:r>
            <a:rPr lang="zh-CN" altLang="en-US" sz="1600" b="1" kern="1200" dirty="0" smtClean="0">
              <a:solidFill>
                <a:srgbClr val="002A00"/>
              </a:solidFill>
            </a:rPr>
            <a:t>按照实际工作天数平均分配</a:t>
          </a:r>
          <a:endParaRPr lang="zh-CN" altLang="en-US" sz="1600" b="1" kern="1200" dirty="0">
            <a:solidFill>
              <a:srgbClr val="002A00"/>
            </a:solidFill>
          </a:endParaRPr>
        </a:p>
      </dsp:txBody>
      <dsp:txXfrm>
        <a:off x="6160718" y="2056625"/>
        <a:ext cx="4125696" cy="986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B50EB-C1E9-45EA-B9E1-506C96E092B2}">
      <dsp:nvSpPr>
        <dsp:cNvPr id="0" name=""/>
        <dsp:cNvSpPr/>
      </dsp:nvSpPr>
      <dsp:spPr>
        <a:xfrm>
          <a:off x="4623"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b="1" kern="1200" dirty="0" smtClean="0">
              <a:solidFill>
                <a:srgbClr val="002A00"/>
              </a:solidFill>
            </a:rPr>
            <a:t>工资工福费</a:t>
          </a:r>
          <a:endParaRPr lang="zh-CN" altLang="en-US" sz="2300" b="1" kern="1200" dirty="0">
            <a:solidFill>
              <a:srgbClr val="002A00"/>
            </a:solidFill>
          </a:endParaRPr>
        </a:p>
      </dsp:txBody>
      <dsp:txXfrm>
        <a:off x="240506" y="0"/>
        <a:ext cx="471767" cy="1996365"/>
      </dsp:txXfrm>
    </dsp:sp>
    <dsp:sp modelId="{9A2C0386-CA6F-4BAE-930F-22D5AA888ABB}">
      <dsp:nvSpPr>
        <dsp:cNvPr id="0" name=""/>
        <dsp:cNvSpPr/>
      </dsp:nvSpPr>
      <dsp:spPr>
        <a:xfrm>
          <a:off x="1106670"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b="1" kern="1200" smtClean="0">
              <a:solidFill>
                <a:srgbClr val="002A00"/>
              </a:solidFill>
            </a:rPr>
            <a:t>燃料和动力</a:t>
          </a:r>
          <a:endParaRPr lang="zh-CN" altLang="en-US" sz="2300" b="1" kern="1200" dirty="0">
            <a:solidFill>
              <a:srgbClr val="002A00"/>
            </a:solidFill>
            <a:ea typeface="黑体" panose="02010609060101010101" pitchFamily="49" charset="-122"/>
          </a:endParaRPr>
        </a:p>
      </dsp:txBody>
      <dsp:txXfrm>
        <a:off x="1342553" y="0"/>
        <a:ext cx="471767" cy="1996365"/>
      </dsp:txXfrm>
    </dsp:sp>
    <dsp:sp modelId="{04414BDA-4617-4C8C-8334-194B2021DDB9}">
      <dsp:nvSpPr>
        <dsp:cNvPr id="0" name=""/>
        <dsp:cNvSpPr/>
      </dsp:nvSpPr>
      <dsp:spPr>
        <a:xfrm>
          <a:off x="2208716"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b="1" kern="1200" dirty="0" smtClean="0">
              <a:solidFill>
                <a:srgbClr val="002A00"/>
              </a:solidFill>
            </a:rPr>
            <a:t>轮胎</a:t>
          </a:r>
          <a:endParaRPr lang="zh-CN" altLang="en-US" sz="2300" b="1" kern="1200" dirty="0">
            <a:solidFill>
              <a:srgbClr val="002A00"/>
            </a:solidFill>
          </a:endParaRPr>
        </a:p>
      </dsp:txBody>
      <dsp:txXfrm>
        <a:off x="2444599" y="0"/>
        <a:ext cx="471767" cy="1996365"/>
      </dsp:txXfrm>
    </dsp:sp>
    <dsp:sp modelId="{115603A2-0BA0-42FB-94C5-9F6267EE63B0}">
      <dsp:nvSpPr>
        <dsp:cNvPr id="0" name=""/>
        <dsp:cNvSpPr/>
      </dsp:nvSpPr>
      <dsp:spPr>
        <a:xfrm>
          <a:off x="3310763"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b="1" kern="1200" smtClean="0">
              <a:solidFill>
                <a:srgbClr val="002A00"/>
              </a:solidFill>
            </a:rPr>
            <a:t>修理费</a:t>
          </a:r>
          <a:endParaRPr lang="zh-CN" altLang="en-US" sz="2300" b="1" kern="1200" dirty="0">
            <a:solidFill>
              <a:srgbClr val="002A00"/>
            </a:solidFill>
            <a:ea typeface="黑体" panose="02010609060101010101" pitchFamily="49" charset="-122"/>
          </a:endParaRPr>
        </a:p>
      </dsp:txBody>
      <dsp:txXfrm>
        <a:off x="3546646" y="0"/>
        <a:ext cx="471767" cy="1996365"/>
      </dsp:txXfrm>
    </dsp:sp>
    <dsp:sp modelId="{DD69FCDF-8491-49CF-A33B-E8278FCF0824}">
      <dsp:nvSpPr>
        <dsp:cNvPr id="0" name=""/>
        <dsp:cNvSpPr/>
      </dsp:nvSpPr>
      <dsp:spPr>
        <a:xfrm>
          <a:off x="4412810"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b="1" kern="1200" smtClean="0">
              <a:solidFill>
                <a:srgbClr val="002A00"/>
              </a:solidFill>
            </a:rPr>
            <a:t>折旧</a:t>
          </a:r>
          <a:endParaRPr lang="zh-CN" altLang="en-US" sz="2300" b="1" kern="1200" dirty="0">
            <a:solidFill>
              <a:srgbClr val="002A00"/>
            </a:solidFill>
            <a:ea typeface="黑体" panose="02010609060101010101" pitchFamily="49" charset="-122"/>
          </a:endParaRPr>
        </a:p>
      </dsp:txBody>
      <dsp:txXfrm>
        <a:off x="4648693" y="0"/>
        <a:ext cx="471767" cy="1996365"/>
      </dsp:txXfrm>
    </dsp:sp>
    <dsp:sp modelId="{6F9A088E-86DA-4371-BE12-073F0F874994}">
      <dsp:nvSpPr>
        <dsp:cNvPr id="0" name=""/>
        <dsp:cNvSpPr/>
      </dsp:nvSpPr>
      <dsp:spPr>
        <a:xfrm>
          <a:off x="5514856"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b="1" kern="1200" smtClean="0">
              <a:solidFill>
                <a:srgbClr val="002A00"/>
              </a:solidFill>
            </a:rPr>
            <a:t>工具劳保费</a:t>
          </a:r>
          <a:endParaRPr lang="zh-CN" altLang="en-US" sz="2300" b="1" kern="1200" dirty="0">
            <a:solidFill>
              <a:srgbClr val="002A00"/>
            </a:solidFill>
          </a:endParaRPr>
        </a:p>
      </dsp:txBody>
      <dsp:txXfrm>
        <a:off x="5750739" y="0"/>
        <a:ext cx="471767" cy="1996365"/>
      </dsp:txXfrm>
    </dsp:sp>
    <dsp:sp modelId="{7231D36F-9BD1-4CF4-BEA5-24C9E9FCEF24}">
      <dsp:nvSpPr>
        <dsp:cNvPr id="0" name=""/>
        <dsp:cNvSpPr/>
      </dsp:nvSpPr>
      <dsp:spPr>
        <a:xfrm>
          <a:off x="6616903"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b="1" kern="1200" smtClean="0">
              <a:solidFill>
                <a:srgbClr val="002A00"/>
              </a:solidFill>
            </a:rPr>
            <a:t>租费</a:t>
          </a:r>
          <a:endParaRPr lang="zh-CN" altLang="en-US" sz="2300" b="1" kern="1200" dirty="0">
            <a:solidFill>
              <a:srgbClr val="002A00"/>
            </a:solidFill>
          </a:endParaRPr>
        </a:p>
      </dsp:txBody>
      <dsp:txXfrm>
        <a:off x="6852786" y="0"/>
        <a:ext cx="471767" cy="1996365"/>
      </dsp:txXfrm>
    </dsp:sp>
    <dsp:sp modelId="{D8847E24-9561-405A-B3D1-22285798B346}">
      <dsp:nvSpPr>
        <dsp:cNvPr id="0" name=""/>
        <dsp:cNvSpPr/>
      </dsp:nvSpPr>
      <dsp:spPr>
        <a:xfrm>
          <a:off x="7718950"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b="1" kern="1200" smtClean="0">
              <a:solidFill>
                <a:srgbClr val="002A00"/>
              </a:solidFill>
            </a:rPr>
            <a:t>外付装卸费</a:t>
          </a:r>
          <a:endParaRPr lang="zh-CN" altLang="en-US" sz="2300" b="1" kern="1200" dirty="0">
            <a:solidFill>
              <a:srgbClr val="002A00"/>
            </a:solidFill>
          </a:endParaRPr>
        </a:p>
      </dsp:txBody>
      <dsp:txXfrm>
        <a:off x="7954833" y="0"/>
        <a:ext cx="471767" cy="1996365"/>
      </dsp:txXfrm>
    </dsp:sp>
    <dsp:sp modelId="{013BF458-93FD-4570-9054-66A8B98CF3B7}">
      <dsp:nvSpPr>
        <dsp:cNvPr id="0" name=""/>
        <dsp:cNvSpPr/>
      </dsp:nvSpPr>
      <dsp:spPr>
        <a:xfrm>
          <a:off x="8820996"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b="1" kern="1200" smtClean="0">
              <a:solidFill>
                <a:srgbClr val="002A00"/>
              </a:solidFill>
            </a:rPr>
            <a:t>事故损失</a:t>
          </a:r>
          <a:endParaRPr lang="zh-CN" altLang="en-US" sz="2300" b="1" kern="1200" dirty="0">
            <a:solidFill>
              <a:srgbClr val="002A00"/>
            </a:solidFill>
          </a:endParaRPr>
        </a:p>
      </dsp:txBody>
      <dsp:txXfrm>
        <a:off x="9056879" y="0"/>
        <a:ext cx="471767" cy="1996365"/>
      </dsp:txXfrm>
    </dsp:sp>
    <dsp:sp modelId="{DBB76A6E-7F00-4878-92D6-7F766F1E1852}">
      <dsp:nvSpPr>
        <dsp:cNvPr id="0" name=""/>
        <dsp:cNvSpPr/>
      </dsp:nvSpPr>
      <dsp:spPr>
        <a:xfrm>
          <a:off x="9923043" y="0"/>
          <a:ext cx="943533" cy="2232248"/>
        </a:xfrm>
        <a:prstGeom prst="downArrow">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b="1" kern="1200" smtClean="0">
              <a:solidFill>
                <a:srgbClr val="002A00"/>
              </a:solidFill>
            </a:rPr>
            <a:t>其他费用</a:t>
          </a:r>
          <a:endParaRPr lang="zh-CN" altLang="en-US" sz="2300" b="1" kern="1200" dirty="0">
            <a:solidFill>
              <a:srgbClr val="002A00"/>
            </a:solidFill>
          </a:endParaRPr>
        </a:p>
      </dsp:txBody>
      <dsp:txXfrm>
        <a:off x="10158926" y="0"/>
        <a:ext cx="471767" cy="19963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47FAE-2D00-4B28-807F-EE770A71EBF3}">
      <dsp:nvSpPr>
        <dsp:cNvPr id="0" name=""/>
        <dsp:cNvSpPr/>
      </dsp:nvSpPr>
      <dsp:spPr>
        <a:xfrm rot="16200000">
          <a:off x="-1055812" y="1573202"/>
          <a:ext cx="2526030" cy="53435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0" tIns="0" rIns="471269" bIns="0" numCol="1" spcCol="1270" anchor="t" anchorCtr="0">
          <a:noAutofit/>
        </a:bodyPr>
        <a:lstStyle/>
        <a:p>
          <a:pPr lvl="0" algn="r" defTabSz="1555750">
            <a:lnSpc>
              <a:spcPct val="90000"/>
            </a:lnSpc>
            <a:spcBef>
              <a:spcPct val="0"/>
            </a:spcBef>
            <a:spcAft>
              <a:spcPct val="35000"/>
            </a:spcAft>
          </a:pPr>
          <a:endParaRPr lang="zh-CN" altLang="en-US" sz="3500" kern="1200">
            <a:solidFill>
              <a:schemeClr val="tx1"/>
            </a:solidFill>
          </a:endParaRPr>
        </a:p>
      </dsp:txBody>
      <dsp:txXfrm>
        <a:off x="-1055812" y="1573202"/>
        <a:ext cx="2526030" cy="534352"/>
      </dsp:txXfrm>
    </dsp:sp>
    <dsp:sp modelId="{5D2872E3-5583-48C2-AD10-C8EF67A001B6}">
      <dsp:nvSpPr>
        <dsp:cNvPr id="0" name=""/>
        <dsp:cNvSpPr/>
      </dsp:nvSpPr>
      <dsp:spPr>
        <a:xfrm>
          <a:off x="631086" y="828640"/>
          <a:ext cx="2050393" cy="2023476"/>
        </a:xfrm>
        <a:prstGeom prst="rect">
          <a:avLst/>
        </a:prstGeom>
        <a:solidFill>
          <a:schemeClr val="accent5">
            <a:lumMod val="40000"/>
            <a:lumOff val="6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284480" tIns="471269" rIns="284480" bIns="284480" numCol="1" spcCol="1270" anchor="t" anchorCtr="0">
          <a:noAutofit/>
        </a:bodyPr>
        <a:lstStyle/>
        <a:p>
          <a:pPr marL="285750" lvl="1" indent="-285750" algn="l" defTabSz="1377950">
            <a:lnSpc>
              <a:spcPct val="90000"/>
            </a:lnSpc>
            <a:spcBef>
              <a:spcPct val="0"/>
            </a:spcBef>
            <a:spcAft>
              <a:spcPct val="15000"/>
            </a:spcAft>
            <a:buChar char="••"/>
          </a:pPr>
          <a:r>
            <a:rPr lang="zh-CN" altLang="en-US" sz="3100" b="1" kern="1200" dirty="0" smtClean="0">
              <a:solidFill>
                <a:schemeClr val="tx1"/>
              </a:solidFill>
              <a:latin typeface="宋体" panose="02010600030101010101" pitchFamily="2" charset="-122"/>
            </a:rPr>
            <a:t>装卸单位成本</a:t>
          </a:r>
          <a:endParaRPr lang="zh-CN" altLang="en-US" sz="3100" kern="1200" dirty="0">
            <a:solidFill>
              <a:schemeClr val="tx1"/>
            </a:solidFill>
          </a:endParaRPr>
        </a:p>
      </dsp:txBody>
      <dsp:txXfrm>
        <a:off x="631086" y="828640"/>
        <a:ext cx="2050393" cy="2023476"/>
      </dsp:txXfrm>
    </dsp:sp>
    <dsp:sp modelId="{49E66CB6-543A-42A0-9754-274E4461FFE1}">
      <dsp:nvSpPr>
        <dsp:cNvPr id="0" name=""/>
        <dsp:cNvSpPr/>
      </dsp:nvSpPr>
      <dsp:spPr>
        <a:xfrm>
          <a:off x="570407" y="408000"/>
          <a:ext cx="732137" cy="542528"/>
        </a:xfrm>
        <a:prstGeom prst="ellipse">
          <a:avLst/>
        </a:prstGeom>
        <a:blipFill rotWithShape="1">
          <a:blip xmlns:r="http://schemas.openxmlformats.org/officeDocument/2006/relationships" r:embed="rId1"/>
          <a:stretch>
            <a:fillRect/>
          </a:stretch>
        </a:blip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EAB6FC3B-B168-44B9-BA3D-669FCD9A6090}">
      <dsp:nvSpPr>
        <dsp:cNvPr id="0" name=""/>
        <dsp:cNvSpPr/>
      </dsp:nvSpPr>
      <dsp:spPr>
        <a:xfrm rot="16200000">
          <a:off x="2880037" y="1573202"/>
          <a:ext cx="2526030" cy="53435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0" tIns="0" rIns="471269" bIns="0" numCol="1" spcCol="1270" anchor="t" anchorCtr="0">
          <a:noAutofit/>
        </a:bodyPr>
        <a:lstStyle/>
        <a:p>
          <a:pPr lvl="0" algn="r" defTabSz="1555750">
            <a:lnSpc>
              <a:spcPct val="90000"/>
            </a:lnSpc>
            <a:spcBef>
              <a:spcPct val="0"/>
            </a:spcBef>
            <a:spcAft>
              <a:spcPct val="35000"/>
            </a:spcAft>
          </a:pPr>
          <a:endParaRPr lang="zh-CN" altLang="en-US" sz="3500" kern="1200" dirty="0">
            <a:solidFill>
              <a:schemeClr val="tx1"/>
            </a:solidFill>
          </a:endParaRPr>
        </a:p>
      </dsp:txBody>
      <dsp:txXfrm>
        <a:off x="2880037" y="1573202"/>
        <a:ext cx="2526030" cy="534352"/>
      </dsp:txXfrm>
    </dsp:sp>
    <dsp:sp modelId="{5354AE42-47F4-4F33-89A9-E4ADC9CD2F91}">
      <dsp:nvSpPr>
        <dsp:cNvPr id="0" name=""/>
        <dsp:cNvSpPr/>
      </dsp:nvSpPr>
      <dsp:spPr>
        <a:xfrm>
          <a:off x="4566935" y="828640"/>
          <a:ext cx="2050393" cy="2023476"/>
        </a:xfrm>
        <a:prstGeom prst="rect">
          <a:avLst/>
        </a:prstGeom>
        <a:solidFill>
          <a:schemeClr val="accent5">
            <a:lumMod val="40000"/>
            <a:lumOff val="6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284480" tIns="471269" rIns="284480" bIns="284480" numCol="1" spcCol="1270" anchor="t" anchorCtr="0">
          <a:noAutofit/>
        </a:bodyPr>
        <a:lstStyle/>
        <a:p>
          <a:pPr marL="285750" lvl="1" indent="-285750" algn="l" defTabSz="1377950">
            <a:lnSpc>
              <a:spcPct val="90000"/>
            </a:lnSpc>
            <a:spcBef>
              <a:spcPct val="0"/>
            </a:spcBef>
            <a:spcAft>
              <a:spcPct val="15000"/>
            </a:spcAft>
            <a:buChar char="••"/>
          </a:pPr>
          <a:r>
            <a:rPr lang="zh-CN" altLang="en-US" sz="3100" b="1" kern="1200" dirty="0" smtClean="0">
              <a:solidFill>
                <a:schemeClr val="tx1"/>
              </a:solidFill>
              <a:latin typeface="宋体" panose="02010600030101010101" pitchFamily="2" charset="-122"/>
            </a:rPr>
            <a:t>成本降低额</a:t>
          </a:r>
          <a:endParaRPr lang="zh-CN" altLang="en-US" sz="3100" kern="1200" dirty="0">
            <a:solidFill>
              <a:schemeClr val="tx1"/>
            </a:solidFill>
          </a:endParaRPr>
        </a:p>
      </dsp:txBody>
      <dsp:txXfrm>
        <a:off x="4566935" y="828640"/>
        <a:ext cx="2050393" cy="2023476"/>
      </dsp:txXfrm>
    </dsp:sp>
    <dsp:sp modelId="{4456867E-3A5B-464F-AA28-D15FDD4A7A19}">
      <dsp:nvSpPr>
        <dsp:cNvPr id="0" name=""/>
        <dsp:cNvSpPr/>
      </dsp:nvSpPr>
      <dsp:spPr>
        <a:xfrm>
          <a:off x="4484882" y="408000"/>
          <a:ext cx="732137" cy="542528"/>
        </a:xfrm>
        <a:prstGeom prst="ellipse">
          <a:avLst/>
        </a:prstGeom>
        <a:blipFill rotWithShape="1">
          <a:blip xmlns:r="http://schemas.openxmlformats.org/officeDocument/2006/relationships" r:embed="rId1"/>
          <a:stretch>
            <a:fillRect/>
          </a:stretch>
        </a:blip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7028BDD2-5C88-40E9-B624-805FCED891F7}">
      <dsp:nvSpPr>
        <dsp:cNvPr id="0" name=""/>
        <dsp:cNvSpPr/>
      </dsp:nvSpPr>
      <dsp:spPr>
        <a:xfrm rot="16200000">
          <a:off x="6815886" y="1573202"/>
          <a:ext cx="2526030" cy="534352"/>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0" tIns="0" rIns="471269" bIns="0" numCol="1" spcCol="1270" anchor="t" anchorCtr="0">
          <a:noAutofit/>
        </a:bodyPr>
        <a:lstStyle/>
        <a:p>
          <a:pPr lvl="0" algn="r" defTabSz="1555750">
            <a:lnSpc>
              <a:spcPct val="90000"/>
            </a:lnSpc>
            <a:spcBef>
              <a:spcPct val="0"/>
            </a:spcBef>
            <a:spcAft>
              <a:spcPct val="35000"/>
            </a:spcAft>
          </a:pPr>
          <a:endParaRPr lang="zh-CN" altLang="en-US" sz="3500" kern="1200" dirty="0">
            <a:solidFill>
              <a:schemeClr val="tx1"/>
            </a:solidFill>
          </a:endParaRPr>
        </a:p>
      </dsp:txBody>
      <dsp:txXfrm>
        <a:off x="6815886" y="1573202"/>
        <a:ext cx="2526030" cy="534352"/>
      </dsp:txXfrm>
    </dsp:sp>
    <dsp:sp modelId="{759FDBE4-E210-4D34-8437-B113C30013BA}">
      <dsp:nvSpPr>
        <dsp:cNvPr id="0" name=""/>
        <dsp:cNvSpPr/>
      </dsp:nvSpPr>
      <dsp:spPr>
        <a:xfrm>
          <a:off x="8502785" y="828640"/>
          <a:ext cx="2050393" cy="2023476"/>
        </a:xfrm>
        <a:prstGeom prst="rect">
          <a:avLst/>
        </a:prstGeom>
        <a:solidFill>
          <a:schemeClr val="accent5">
            <a:lumMod val="40000"/>
            <a:lumOff val="6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284480" tIns="471269" rIns="284480" bIns="284480" numCol="1" spcCol="1270" anchor="t" anchorCtr="0">
          <a:noAutofit/>
        </a:bodyPr>
        <a:lstStyle/>
        <a:p>
          <a:pPr marL="285750" lvl="1" indent="-285750" algn="l" defTabSz="1377950">
            <a:lnSpc>
              <a:spcPct val="90000"/>
            </a:lnSpc>
            <a:spcBef>
              <a:spcPct val="0"/>
            </a:spcBef>
            <a:spcAft>
              <a:spcPct val="15000"/>
            </a:spcAft>
            <a:buChar char="••"/>
          </a:pPr>
          <a:r>
            <a:rPr lang="zh-CN" altLang="en-US" sz="3100" b="1" kern="1200" dirty="0" smtClean="0">
              <a:solidFill>
                <a:schemeClr val="tx1"/>
              </a:solidFill>
              <a:latin typeface="宋体" panose="02010600030101010101" pitchFamily="2" charset="-122"/>
            </a:rPr>
            <a:t>成本降低率</a:t>
          </a:r>
          <a:endParaRPr lang="zh-CN" altLang="en-US" sz="3100" kern="1200" dirty="0">
            <a:solidFill>
              <a:schemeClr val="tx1"/>
            </a:solidFill>
          </a:endParaRPr>
        </a:p>
      </dsp:txBody>
      <dsp:txXfrm>
        <a:off x="8502785" y="828640"/>
        <a:ext cx="2050393" cy="2023476"/>
      </dsp:txXfrm>
    </dsp:sp>
    <dsp:sp modelId="{88253DB2-A3D0-4BEA-9D0D-12D6B93E92C3}">
      <dsp:nvSpPr>
        <dsp:cNvPr id="0" name=""/>
        <dsp:cNvSpPr/>
      </dsp:nvSpPr>
      <dsp:spPr>
        <a:xfrm>
          <a:off x="8420732" y="408000"/>
          <a:ext cx="732137" cy="542528"/>
        </a:xfrm>
        <a:prstGeom prst="ellipse">
          <a:avLst/>
        </a:prstGeom>
        <a:blipFill rotWithShape="1">
          <a:blip xmlns:r="http://schemas.openxmlformats.org/officeDocument/2006/relationships" r:embed="rId1"/>
          <a:stretch>
            <a:fillRect/>
          </a:stretch>
        </a:blip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41616-CF25-49B1-AB0B-1940A34B457A}">
      <dsp:nvSpPr>
        <dsp:cNvPr id="0" name=""/>
        <dsp:cNvSpPr/>
      </dsp:nvSpPr>
      <dsp:spPr>
        <a:xfrm>
          <a:off x="4559" y="50601"/>
          <a:ext cx="5035214" cy="3137296"/>
        </a:xfrm>
        <a:prstGeom prst="rect">
          <a:avLst/>
        </a:prstGeom>
        <a:solidFill>
          <a:schemeClr val="lt1">
            <a:alpha val="40000"/>
            <a:hueOff val="0"/>
            <a:satOff val="0"/>
            <a:lumOff val="0"/>
            <a:alphaOff val="0"/>
          </a:schemeClr>
        </a:soli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1">
          <a:scrgbClr r="0" g="0" b="0"/>
        </a:fillRef>
        <a:effectRef idx="0">
          <a:scrgbClr r="0" g="0" b="0"/>
        </a:effectRef>
        <a:fontRef idx="minor"/>
      </dsp:style>
    </dsp:sp>
    <dsp:sp modelId="{BAD5FE7D-FEB3-45DC-ABA4-F381E97F975E}">
      <dsp:nvSpPr>
        <dsp:cNvPr id="0" name=""/>
        <dsp:cNvSpPr/>
      </dsp:nvSpPr>
      <dsp:spPr>
        <a:xfrm>
          <a:off x="1029778" y="332217"/>
          <a:ext cx="2984775" cy="2039242"/>
        </a:xfrm>
        <a:prstGeom prst="ellipse">
          <a:avLst/>
        </a:prstGeom>
        <a:blipFill rotWithShape="1">
          <a:blip xmlns:r="http://schemas.openxmlformats.org/officeDocument/2006/relationships" r:embed="rId1"/>
          <a:stretch>
            <a:fillRect/>
          </a:stretch>
        </a:blip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FA6B1B64-0660-494D-973F-CC32748E3B9D}">
      <dsp:nvSpPr>
        <dsp:cNvPr id="0" name=""/>
        <dsp:cNvSpPr/>
      </dsp:nvSpPr>
      <dsp:spPr>
        <a:xfrm>
          <a:off x="91497" y="2316468"/>
          <a:ext cx="4861337" cy="847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b="1" kern="1200" dirty="0" smtClean="0"/>
            <a:t>一、装卸成本预算完成情况总体分析</a:t>
          </a:r>
          <a:endParaRPr lang="zh-CN" altLang="en-US" sz="2200" b="1" kern="1200" dirty="0"/>
        </a:p>
      </dsp:txBody>
      <dsp:txXfrm>
        <a:off x="91497" y="2316468"/>
        <a:ext cx="4861337" cy="847070"/>
      </dsp:txXfrm>
    </dsp:sp>
    <dsp:sp modelId="{420F66FE-F39A-4C64-ACE4-EE802365020F}">
      <dsp:nvSpPr>
        <dsp:cNvPr id="0" name=""/>
        <dsp:cNvSpPr/>
      </dsp:nvSpPr>
      <dsp:spPr>
        <a:xfrm>
          <a:off x="6120970" y="50601"/>
          <a:ext cx="5035214" cy="3137296"/>
        </a:xfrm>
        <a:prstGeom prst="rect">
          <a:avLst/>
        </a:prstGeom>
        <a:solidFill>
          <a:schemeClr val="lt1">
            <a:alpha val="40000"/>
            <a:hueOff val="0"/>
            <a:satOff val="0"/>
            <a:lumOff val="0"/>
            <a:alphaOff val="0"/>
          </a:schemeClr>
        </a:soli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1">
          <a:scrgbClr r="0" g="0" b="0"/>
        </a:fillRef>
        <a:effectRef idx="0">
          <a:scrgbClr r="0" g="0" b="0"/>
        </a:effectRef>
        <a:fontRef idx="minor"/>
      </dsp:style>
    </dsp:sp>
    <dsp:sp modelId="{F455F330-577A-4FCB-B47C-7808211D490A}">
      <dsp:nvSpPr>
        <dsp:cNvPr id="0" name=""/>
        <dsp:cNvSpPr/>
      </dsp:nvSpPr>
      <dsp:spPr>
        <a:xfrm>
          <a:off x="7146189" y="332217"/>
          <a:ext cx="2984775" cy="2039242"/>
        </a:xfrm>
        <a:prstGeom prst="ellipse">
          <a:avLst/>
        </a:prstGeom>
        <a:blipFill rotWithShape="1">
          <a:blip xmlns:r="http://schemas.openxmlformats.org/officeDocument/2006/relationships" r:embed="rId1"/>
          <a:stretch>
            <a:fillRect/>
          </a:stretch>
        </a:blip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8FBB9DC3-9142-4B59-A21E-7F68DDBE5884}">
      <dsp:nvSpPr>
        <dsp:cNvPr id="0" name=""/>
        <dsp:cNvSpPr/>
      </dsp:nvSpPr>
      <dsp:spPr>
        <a:xfrm>
          <a:off x="6207909" y="2316468"/>
          <a:ext cx="4861337" cy="847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CN" sz="2200" b="1" kern="1200" dirty="0" smtClean="0"/>
            <a:t>二、主要成本项目分析</a:t>
          </a:r>
          <a:endParaRPr lang="zh-CN" altLang="en-US" sz="2200" b="1" kern="1200" dirty="0"/>
        </a:p>
      </dsp:txBody>
      <dsp:txXfrm>
        <a:off x="6207909" y="2316468"/>
        <a:ext cx="4861337" cy="847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B2FD1-961D-48C1-A3F1-AACC1E16878A}">
      <dsp:nvSpPr>
        <dsp:cNvPr id="0" name=""/>
        <dsp:cNvSpPr/>
      </dsp:nvSpPr>
      <dsp:spPr>
        <a:xfrm>
          <a:off x="815339" y="0"/>
          <a:ext cx="9240520" cy="3238500"/>
        </a:xfrm>
        <a:prstGeom prst="rightArrow">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sp>
    <dsp:sp modelId="{BC246D92-D528-4EBF-87FA-6CF90AEFCA31}">
      <dsp:nvSpPr>
        <dsp:cNvPr id="0" name=""/>
        <dsp:cNvSpPr/>
      </dsp:nvSpPr>
      <dsp:spPr>
        <a:xfrm>
          <a:off x="3715" y="971549"/>
          <a:ext cx="2414170" cy="1295400"/>
        </a:xfrm>
        <a:prstGeom prst="roundRect">
          <a:avLst/>
        </a:prstGeom>
        <a:solidFill>
          <a:schemeClr val="accent1">
            <a:lumMod val="5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1</a:t>
          </a:r>
          <a:r>
            <a:rPr lang="zh-CN" sz="2400" kern="1200" dirty="0" smtClean="0"/>
            <a:t>、计件工资差异双因素分析</a:t>
          </a:r>
          <a:endParaRPr lang="zh-CN" altLang="en-US" sz="2400" kern="1200" dirty="0"/>
        </a:p>
      </dsp:txBody>
      <dsp:txXfrm>
        <a:off x="66951" y="1034785"/>
        <a:ext cx="2287698" cy="1168928"/>
      </dsp:txXfrm>
    </dsp:sp>
    <dsp:sp modelId="{F9D1341C-C476-4760-B425-0715797D981E}">
      <dsp:nvSpPr>
        <dsp:cNvPr id="0" name=""/>
        <dsp:cNvSpPr/>
      </dsp:nvSpPr>
      <dsp:spPr>
        <a:xfrm>
          <a:off x="2820248" y="971549"/>
          <a:ext cx="2414170" cy="1295400"/>
        </a:xfrm>
        <a:prstGeom prst="roundRect">
          <a:avLst/>
        </a:prstGeom>
        <a:solidFill>
          <a:schemeClr val="accent1">
            <a:lumMod val="5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2</a:t>
          </a:r>
          <a:r>
            <a:rPr lang="zh-CN" sz="2400" kern="1200" dirty="0" smtClean="0"/>
            <a:t>、底薪差异多因素分析</a:t>
          </a:r>
          <a:endParaRPr lang="zh-CN" altLang="en-US" sz="2400" kern="1200" dirty="0"/>
        </a:p>
      </dsp:txBody>
      <dsp:txXfrm>
        <a:off x="2883484" y="1034785"/>
        <a:ext cx="2287698" cy="1168928"/>
      </dsp:txXfrm>
    </dsp:sp>
    <dsp:sp modelId="{2CFF19A5-2B2D-48B3-BEAC-909295F53DF6}">
      <dsp:nvSpPr>
        <dsp:cNvPr id="0" name=""/>
        <dsp:cNvSpPr/>
      </dsp:nvSpPr>
      <dsp:spPr>
        <a:xfrm>
          <a:off x="5636780" y="971549"/>
          <a:ext cx="2414170" cy="1295400"/>
        </a:xfrm>
        <a:prstGeom prst="roundRect">
          <a:avLst/>
        </a:prstGeom>
        <a:solidFill>
          <a:schemeClr val="accent1">
            <a:lumMod val="5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3</a:t>
          </a:r>
          <a:r>
            <a:rPr lang="zh-CN" sz="2400" kern="1200" dirty="0" smtClean="0"/>
            <a:t>、燃料费用差异多因素分析</a:t>
          </a:r>
          <a:endParaRPr lang="zh-CN" altLang="en-US" sz="2400" kern="1200" dirty="0"/>
        </a:p>
      </dsp:txBody>
      <dsp:txXfrm>
        <a:off x="5700016" y="1034785"/>
        <a:ext cx="2287698" cy="1168928"/>
      </dsp:txXfrm>
    </dsp:sp>
    <dsp:sp modelId="{AD29473B-7ED5-42FE-8926-695FE3C187E9}">
      <dsp:nvSpPr>
        <dsp:cNvPr id="0" name=""/>
        <dsp:cNvSpPr/>
      </dsp:nvSpPr>
      <dsp:spPr>
        <a:xfrm>
          <a:off x="8453313" y="971549"/>
          <a:ext cx="2414170" cy="1295400"/>
        </a:xfrm>
        <a:prstGeom prst="roundRect">
          <a:avLst/>
        </a:prstGeom>
        <a:solidFill>
          <a:schemeClr val="accent1">
            <a:lumMod val="5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smtClean="0"/>
            <a:t>4</a:t>
          </a:r>
          <a:r>
            <a:rPr lang="zh-CN" sz="2400" kern="1200" dirty="0" smtClean="0"/>
            <a:t>、动力及照明费用差异多因素分析</a:t>
          </a:r>
          <a:endParaRPr lang="zh-CN" altLang="en-US" sz="2400" kern="1200" dirty="0"/>
        </a:p>
      </dsp:txBody>
      <dsp:txXfrm>
        <a:off x="8516549" y="1034785"/>
        <a:ext cx="2287698" cy="11689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7A721-91AB-4970-B39C-E4C11FCEBAC0}">
      <dsp:nvSpPr>
        <dsp:cNvPr id="0" name=""/>
        <dsp:cNvSpPr/>
      </dsp:nvSpPr>
      <dsp:spPr>
        <a:xfrm>
          <a:off x="3217" y="18176"/>
          <a:ext cx="3137411" cy="720000"/>
        </a:xfrm>
        <a:prstGeom prst="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zh-CN" altLang="en-US" sz="2800" b="1" kern="1200"/>
        </a:p>
      </dsp:txBody>
      <dsp:txXfrm>
        <a:off x="3217" y="18176"/>
        <a:ext cx="3137411" cy="720000"/>
      </dsp:txXfrm>
    </dsp:sp>
    <dsp:sp modelId="{32D45079-D23F-41A0-A50C-601B69003411}">
      <dsp:nvSpPr>
        <dsp:cNvPr id="0" name=""/>
        <dsp:cNvSpPr/>
      </dsp:nvSpPr>
      <dsp:spPr>
        <a:xfrm>
          <a:off x="3217" y="452147"/>
          <a:ext cx="3137411" cy="1833931"/>
        </a:xfrm>
        <a:prstGeom prst="rect">
          <a:avLst/>
        </a:prstGeom>
        <a:solidFill>
          <a:schemeClr val="accent6">
            <a:lumMod val="20000"/>
            <a:lumOff val="8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smtClean="0">
              <a:latin typeface="宋体" panose="02010600030101010101" pitchFamily="2" charset="-122"/>
            </a:rPr>
            <a:t>成本控制的划分</a:t>
          </a:r>
          <a:endParaRPr lang="zh-CN" altLang="en-US" sz="2800" b="1" kern="1200" dirty="0"/>
        </a:p>
      </dsp:txBody>
      <dsp:txXfrm>
        <a:off x="3217" y="452147"/>
        <a:ext cx="3137411" cy="1833931"/>
      </dsp:txXfrm>
    </dsp:sp>
    <dsp:sp modelId="{AD40AE0E-8694-4DE0-9B87-C8171A830CF4}">
      <dsp:nvSpPr>
        <dsp:cNvPr id="0" name=""/>
        <dsp:cNvSpPr/>
      </dsp:nvSpPr>
      <dsp:spPr>
        <a:xfrm>
          <a:off x="3579866" y="18176"/>
          <a:ext cx="3137411" cy="720000"/>
        </a:xfrm>
        <a:prstGeom prst="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zh-CN" altLang="en-US" sz="2800" b="1" kern="1200"/>
        </a:p>
      </dsp:txBody>
      <dsp:txXfrm>
        <a:off x="3579866" y="18176"/>
        <a:ext cx="3137411" cy="720000"/>
      </dsp:txXfrm>
    </dsp:sp>
    <dsp:sp modelId="{B18175C7-1068-4357-804C-0AC1A5AC66AD}">
      <dsp:nvSpPr>
        <dsp:cNvPr id="0" name=""/>
        <dsp:cNvSpPr/>
      </dsp:nvSpPr>
      <dsp:spPr>
        <a:xfrm>
          <a:off x="3579866" y="452147"/>
          <a:ext cx="3137411" cy="1833931"/>
        </a:xfrm>
        <a:prstGeom prst="rect">
          <a:avLst/>
        </a:prstGeom>
        <a:solidFill>
          <a:schemeClr val="accent6">
            <a:lumMod val="20000"/>
            <a:lumOff val="8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smtClean="0">
              <a:latin typeface="宋体" panose="02010600030101010101" pitchFamily="2" charset="-122"/>
            </a:rPr>
            <a:t>装卸作业合理化</a:t>
          </a:r>
          <a:endParaRPr lang="zh-CN" altLang="en-US" sz="2800" b="1" kern="1200" dirty="0"/>
        </a:p>
      </dsp:txBody>
      <dsp:txXfrm>
        <a:off x="3579866" y="452147"/>
        <a:ext cx="3137411" cy="1833931"/>
      </dsp:txXfrm>
    </dsp:sp>
    <dsp:sp modelId="{0F6895C8-3527-4A00-BC32-FDEB3A9D92DE}">
      <dsp:nvSpPr>
        <dsp:cNvPr id="0" name=""/>
        <dsp:cNvSpPr/>
      </dsp:nvSpPr>
      <dsp:spPr>
        <a:xfrm>
          <a:off x="7156515" y="18176"/>
          <a:ext cx="3137411" cy="720000"/>
        </a:xfrm>
        <a:prstGeom prst="rect">
          <a:avLst/>
        </a:prstGeom>
        <a:solidFill>
          <a:schemeClr val="accen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zh-CN" altLang="en-US" sz="2800" b="1" kern="1200" dirty="0"/>
        </a:p>
      </dsp:txBody>
      <dsp:txXfrm>
        <a:off x="7156515" y="18176"/>
        <a:ext cx="3137411" cy="720000"/>
      </dsp:txXfrm>
    </dsp:sp>
    <dsp:sp modelId="{16183FD7-6A05-40E9-AD14-E07A7AB5C904}">
      <dsp:nvSpPr>
        <dsp:cNvPr id="0" name=""/>
        <dsp:cNvSpPr/>
      </dsp:nvSpPr>
      <dsp:spPr>
        <a:xfrm>
          <a:off x="7156515" y="452147"/>
          <a:ext cx="3137411" cy="1833931"/>
        </a:xfrm>
        <a:prstGeom prst="rect">
          <a:avLst/>
        </a:prstGeom>
        <a:solidFill>
          <a:schemeClr val="accent6">
            <a:lumMod val="20000"/>
            <a:lumOff val="8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smtClean="0">
              <a:latin typeface="宋体" panose="02010600030101010101" pitchFamily="2" charset="-122"/>
            </a:rPr>
            <a:t>降低装卸成本的主要途径</a:t>
          </a:r>
          <a:endParaRPr lang="zh-CN" altLang="en-US" sz="2800" b="1" kern="1200" dirty="0"/>
        </a:p>
      </dsp:txBody>
      <dsp:txXfrm>
        <a:off x="7156515" y="452147"/>
        <a:ext cx="3137411" cy="18339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94CDE-9062-44BB-BA82-55CE113729F5}">
      <dsp:nvSpPr>
        <dsp:cNvPr id="0" name=""/>
        <dsp:cNvSpPr/>
      </dsp:nvSpPr>
      <dsp:spPr>
        <a:xfrm>
          <a:off x="5009" y="0"/>
          <a:ext cx="4818840" cy="3456384"/>
        </a:xfrm>
        <a:prstGeom prst="roundRect">
          <a:avLst>
            <a:gd name="adj" fmla="val 10000"/>
          </a:avLst>
        </a:prstGeom>
        <a:solidFill>
          <a:schemeClr val="accent3">
            <a:lumMod val="95000"/>
          </a:schemeClr>
        </a:solidFill>
        <a:ln>
          <a:noFill/>
        </a:ln>
        <a:effectLst>
          <a:outerShdw blurRad="149987" dist="250190" dir="8460000" algn="ctr" rotWithShape="0">
            <a:srgbClr val="000000">
              <a:alpha val="28000"/>
            </a:srgbClr>
          </a:outerShdw>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latin typeface="+mn-ea"/>
              <a:ea typeface="+mn-ea"/>
            </a:rPr>
            <a:t>1</a:t>
          </a:r>
          <a:r>
            <a:rPr lang="zh-CN" sz="3200" b="1" kern="1200" dirty="0" smtClean="0">
              <a:latin typeface="+mn-ea"/>
              <a:ea typeface="+mn-ea"/>
            </a:rPr>
            <a:t>、按成本形成过程划分</a:t>
          </a:r>
          <a:endParaRPr lang="zh-CN" altLang="en-US" sz="3200" b="1" kern="1200" dirty="0">
            <a:latin typeface="+mn-ea"/>
            <a:ea typeface="+mn-ea"/>
          </a:endParaRPr>
        </a:p>
      </dsp:txBody>
      <dsp:txXfrm>
        <a:off x="5009" y="0"/>
        <a:ext cx="4818840" cy="1036915"/>
      </dsp:txXfrm>
    </dsp:sp>
    <dsp:sp modelId="{E52312B4-8AE4-4EE8-ADE8-891C8C34F5B7}">
      <dsp:nvSpPr>
        <dsp:cNvPr id="0" name=""/>
        <dsp:cNvSpPr/>
      </dsp:nvSpPr>
      <dsp:spPr>
        <a:xfrm>
          <a:off x="486893" y="1037927"/>
          <a:ext cx="3855072" cy="1042147"/>
        </a:xfrm>
        <a:prstGeom prst="roundRect">
          <a:avLst>
            <a:gd name="adj" fmla="val 10000"/>
          </a:avLst>
        </a:prstGeom>
        <a:no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150000"/>
            </a:lnSpc>
            <a:spcBef>
              <a:spcPct val="0"/>
            </a:spcBef>
            <a:spcAft>
              <a:spcPts val="0"/>
            </a:spcAft>
          </a:pPr>
          <a:r>
            <a:rPr lang="zh-CN" sz="2000" b="1" kern="1200" dirty="0" smtClean="0">
              <a:solidFill>
                <a:srgbClr val="002A00"/>
              </a:solidFill>
              <a:latin typeface="+mn-ea"/>
              <a:ea typeface="+mn-ea"/>
            </a:rPr>
            <a:t>（</a:t>
          </a:r>
          <a:r>
            <a:rPr lang="en-US" sz="2000" b="1" kern="1200" dirty="0" smtClean="0">
              <a:solidFill>
                <a:srgbClr val="002A00"/>
              </a:solidFill>
              <a:latin typeface="+mn-ea"/>
              <a:ea typeface="+mn-ea"/>
            </a:rPr>
            <a:t>1</a:t>
          </a:r>
          <a:r>
            <a:rPr lang="zh-CN" sz="2000" b="1" kern="1200" dirty="0" smtClean="0">
              <a:solidFill>
                <a:srgbClr val="002A00"/>
              </a:solidFill>
              <a:latin typeface="+mn-ea"/>
              <a:ea typeface="+mn-ea"/>
            </a:rPr>
            <a:t>）生产作业前的控制</a:t>
          </a:r>
          <a:endParaRPr lang="zh-CN" altLang="en-US" sz="2000" b="1" kern="1200" dirty="0">
            <a:solidFill>
              <a:srgbClr val="002A00"/>
            </a:solidFill>
            <a:latin typeface="+mn-ea"/>
            <a:ea typeface="+mn-ea"/>
          </a:endParaRPr>
        </a:p>
      </dsp:txBody>
      <dsp:txXfrm>
        <a:off x="517416" y="1068450"/>
        <a:ext cx="3794026" cy="981101"/>
      </dsp:txXfrm>
    </dsp:sp>
    <dsp:sp modelId="{79848B8E-AC25-4B2D-9672-450E5C4839A3}">
      <dsp:nvSpPr>
        <dsp:cNvPr id="0" name=""/>
        <dsp:cNvSpPr/>
      </dsp:nvSpPr>
      <dsp:spPr>
        <a:xfrm>
          <a:off x="486893" y="2240405"/>
          <a:ext cx="3855072" cy="1042147"/>
        </a:xfrm>
        <a:prstGeom prst="roundRect">
          <a:avLst>
            <a:gd name="adj" fmla="val 10000"/>
          </a:avLst>
        </a:prstGeom>
        <a:no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150000"/>
            </a:lnSpc>
            <a:spcBef>
              <a:spcPct val="0"/>
            </a:spcBef>
            <a:spcAft>
              <a:spcPts val="0"/>
            </a:spcAft>
          </a:pPr>
          <a:r>
            <a:rPr lang="zh-CN" sz="2000" b="1" kern="1200" dirty="0" smtClean="0">
              <a:solidFill>
                <a:srgbClr val="002A00"/>
              </a:solidFill>
              <a:latin typeface="+mn-ea"/>
              <a:ea typeface="+mn-ea"/>
            </a:rPr>
            <a:t>（</a:t>
          </a:r>
          <a:r>
            <a:rPr lang="en-US" sz="2000" b="1" kern="1200" dirty="0" smtClean="0">
              <a:solidFill>
                <a:srgbClr val="002A00"/>
              </a:solidFill>
              <a:latin typeface="+mn-ea"/>
              <a:ea typeface="+mn-ea"/>
            </a:rPr>
            <a:t>2</a:t>
          </a:r>
          <a:r>
            <a:rPr lang="zh-CN" sz="2000" b="1" kern="1200" dirty="0" smtClean="0">
              <a:solidFill>
                <a:srgbClr val="002A00"/>
              </a:solidFill>
              <a:latin typeface="+mn-ea"/>
              <a:ea typeface="+mn-ea"/>
            </a:rPr>
            <a:t>）生产作业过程中的控制</a:t>
          </a:r>
          <a:endParaRPr lang="zh-CN" altLang="en-US" sz="2000" b="1" kern="1200" dirty="0">
            <a:solidFill>
              <a:srgbClr val="002A00"/>
            </a:solidFill>
            <a:latin typeface="+mn-ea"/>
            <a:ea typeface="+mn-ea"/>
          </a:endParaRPr>
        </a:p>
      </dsp:txBody>
      <dsp:txXfrm>
        <a:off x="517416" y="2270928"/>
        <a:ext cx="3794026" cy="981101"/>
      </dsp:txXfrm>
    </dsp:sp>
    <dsp:sp modelId="{D4624F8E-3A9D-4326-A045-B6373E24E434}">
      <dsp:nvSpPr>
        <dsp:cNvPr id="0" name=""/>
        <dsp:cNvSpPr/>
      </dsp:nvSpPr>
      <dsp:spPr>
        <a:xfrm>
          <a:off x="5185262" y="0"/>
          <a:ext cx="4818840" cy="3456384"/>
        </a:xfrm>
        <a:prstGeom prst="roundRect">
          <a:avLst>
            <a:gd name="adj" fmla="val 10000"/>
          </a:avLst>
        </a:prstGeom>
        <a:solidFill>
          <a:schemeClr val="accent3">
            <a:lumMod val="9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kern="1200" dirty="0" smtClean="0">
              <a:latin typeface="+mn-ea"/>
              <a:ea typeface="+mn-ea"/>
            </a:rPr>
            <a:t>2</a:t>
          </a:r>
          <a:r>
            <a:rPr lang="zh-CN" sz="3100" b="1" kern="1200" dirty="0" smtClean="0">
              <a:latin typeface="+mn-ea"/>
              <a:ea typeface="+mn-ea"/>
            </a:rPr>
            <a:t>、按成本费用的构成划分</a:t>
          </a:r>
          <a:endParaRPr lang="zh-CN" altLang="en-US" sz="3100" b="1" kern="1200" dirty="0">
            <a:latin typeface="+mn-ea"/>
            <a:ea typeface="+mn-ea"/>
          </a:endParaRPr>
        </a:p>
      </dsp:txBody>
      <dsp:txXfrm>
        <a:off x="5185262" y="0"/>
        <a:ext cx="4818840" cy="1036915"/>
      </dsp:txXfrm>
    </dsp:sp>
    <dsp:sp modelId="{862F8889-2B29-495E-8D3D-1FCD9A20247F}">
      <dsp:nvSpPr>
        <dsp:cNvPr id="0" name=""/>
        <dsp:cNvSpPr/>
      </dsp:nvSpPr>
      <dsp:spPr>
        <a:xfrm>
          <a:off x="5667146" y="1036999"/>
          <a:ext cx="3855072" cy="503521"/>
        </a:xfrm>
        <a:prstGeom prst="roundRect">
          <a:avLst>
            <a:gd name="adj" fmla="val 10000"/>
          </a:avLst>
        </a:prstGeom>
        <a:no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150000"/>
            </a:lnSpc>
            <a:spcBef>
              <a:spcPct val="0"/>
            </a:spcBef>
            <a:spcAft>
              <a:spcPts val="0"/>
            </a:spcAft>
          </a:pPr>
          <a:r>
            <a:rPr lang="zh-CN" sz="2000" b="1" kern="1200" dirty="0" smtClean="0">
              <a:solidFill>
                <a:srgbClr val="002A00"/>
              </a:solidFill>
              <a:latin typeface="+mn-ea"/>
              <a:ea typeface="+mn-ea"/>
            </a:rPr>
            <a:t>（</a:t>
          </a:r>
          <a:r>
            <a:rPr lang="en-US" sz="2000" b="1" kern="1200" dirty="0" smtClean="0">
              <a:solidFill>
                <a:srgbClr val="002A00"/>
              </a:solidFill>
              <a:latin typeface="+mn-ea"/>
              <a:ea typeface="+mn-ea"/>
            </a:rPr>
            <a:t>1</a:t>
          </a:r>
          <a:r>
            <a:rPr lang="zh-CN" sz="2000" b="1" kern="1200" dirty="0" smtClean="0">
              <a:solidFill>
                <a:srgbClr val="002A00"/>
              </a:solidFill>
              <a:latin typeface="+mn-ea"/>
              <a:ea typeface="+mn-ea"/>
            </a:rPr>
            <a:t>）燃材料、动力成本控制</a:t>
          </a:r>
          <a:endParaRPr lang="zh-CN" altLang="en-US" sz="2000" b="1" kern="1200" dirty="0">
            <a:solidFill>
              <a:srgbClr val="002A00"/>
            </a:solidFill>
            <a:latin typeface="+mn-ea"/>
            <a:ea typeface="+mn-ea"/>
          </a:endParaRPr>
        </a:p>
      </dsp:txBody>
      <dsp:txXfrm>
        <a:off x="5681894" y="1051747"/>
        <a:ext cx="3825576" cy="474025"/>
      </dsp:txXfrm>
    </dsp:sp>
    <dsp:sp modelId="{64EB231D-6794-4C91-A3E8-25166D935D73}">
      <dsp:nvSpPr>
        <dsp:cNvPr id="0" name=""/>
        <dsp:cNvSpPr/>
      </dsp:nvSpPr>
      <dsp:spPr>
        <a:xfrm>
          <a:off x="5667146" y="1617986"/>
          <a:ext cx="3855072" cy="503521"/>
        </a:xfrm>
        <a:prstGeom prst="roundRect">
          <a:avLst>
            <a:gd name="adj" fmla="val 10000"/>
          </a:avLst>
        </a:prstGeom>
        <a:no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150000"/>
            </a:lnSpc>
            <a:spcBef>
              <a:spcPct val="0"/>
            </a:spcBef>
            <a:spcAft>
              <a:spcPts val="0"/>
            </a:spcAft>
          </a:pPr>
          <a:r>
            <a:rPr lang="zh-CN" sz="2000" b="1" kern="1200" dirty="0" smtClean="0">
              <a:solidFill>
                <a:srgbClr val="002A00"/>
              </a:solidFill>
              <a:latin typeface="+mn-ea"/>
              <a:ea typeface="+mn-ea"/>
            </a:rPr>
            <a:t>（</a:t>
          </a:r>
          <a:r>
            <a:rPr lang="en-US" sz="2000" b="1" kern="1200" dirty="0" smtClean="0">
              <a:solidFill>
                <a:srgbClr val="002A00"/>
              </a:solidFill>
              <a:latin typeface="+mn-ea"/>
              <a:ea typeface="+mn-ea"/>
            </a:rPr>
            <a:t>2</a:t>
          </a:r>
          <a:r>
            <a:rPr lang="zh-CN" sz="2000" b="1" kern="1200" dirty="0" smtClean="0">
              <a:solidFill>
                <a:srgbClr val="002A00"/>
              </a:solidFill>
              <a:latin typeface="+mn-ea"/>
              <a:ea typeface="+mn-ea"/>
            </a:rPr>
            <a:t>）人工费用控制</a:t>
          </a:r>
          <a:endParaRPr lang="zh-CN" altLang="en-US" sz="2000" b="1" kern="1200" dirty="0">
            <a:solidFill>
              <a:srgbClr val="002A00"/>
            </a:solidFill>
            <a:latin typeface="+mn-ea"/>
            <a:ea typeface="+mn-ea"/>
          </a:endParaRPr>
        </a:p>
      </dsp:txBody>
      <dsp:txXfrm>
        <a:off x="5681894" y="1632734"/>
        <a:ext cx="3825576" cy="474025"/>
      </dsp:txXfrm>
    </dsp:sp>
    <dsp:sp modelId="{845E25D2-23EE-400B-9D34-5CB8DE3E9AC0}">
      <dsp:nvSpPr>
        <dsp:cNvPr id="0" name=""/>
        <dsp:cNvSpPr/>
      </dsp:nvSpPr>
      <dsp:spPr>
        <a:xfrm>
          <a:off x="5667146" y="2198972"/>
          <a:ext cx="3855072" cy="503521"/>
        </a:xfrm>
        <a:prstGeom prst="roundRect">
          <a:avLst>
            <a:gd name="adj" fmla="val 10000"/>
          </a:avLst>
        </a:prstGeom>
        <a:no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150000"/>
            </a:lnSpc>
            <a:spcBef>
              <a:spcPct val="0"/>
            </a:spcBef>
            <a:spcAft>
              <a:spcPts val="0"/>
            </a:spcAft>
          </a:pPr>
          <a:r>
            <a:rPr lang="zh-CN" sz="2000" b="1" kern="1200" smtClean="0">
              <a:solidFill>
                <a:srgbClr val="002A00"/>
              </a:solidFill>
              <a:latin typeface="+mn-ea"/>
              <a:ea typeface="+mn-ea"/>
            </a:rPr>
            <a:t>（</a:t>
          </a:r>
          <a:r>
            <a:rPr lang="en-US" sz="2000" b="1" kern="1200" smtClean="0">
              <a:solidFill>
                <a:srgbClr val="002A00"/>
              </a:solidFill>
              <a:latin typeface="+mn-ea"/>
              <a:ea typeface="+mn-ea"/>
            </a:rPr>
            <a:t>3</a:t>
          </a:r>
          <a:r>
            <a:rPr lang="zh-CN" sz="2000" b="1" kern="1200" smtClean="0">
              <a:solidFill>
                <a:srgbClr val="002A00"/>
              </a:solidFill>
              <a:latin typeface="+mn-ea"/>
              <a:ea typeface="+mn-ea"/>
            </a:rPr>
            <a:t>）保证生产的费用控制</a:t>
          </a:r>
          <a:endParaRPr lang="zh-CN" altLang="en-US" sz="2000" b="1" kern="1200">
            <a:solidFill>
              <a:srgbClr val="002A00"/>
            </a:solidFill>
            <a:latin typeface="+mn-ea"/>
            <a:ea typeface="+mn-ea"/>
          </a:endParaRPr>
        </a:p>
      </dsp:txBody>
      <dsp:txXfrm>
        <a:off x="5681894" y="2213720"/>
        <a:ext cx="3825576" cy="474025"/>
      </dsp:txXfrm>
    </dsp:sp>
    <dsp:sp modelId="{90676407-28C2-4343-9C0F-43CFC87CF2F1}">
      <dsp:nvSpPr>
        <dsp:cNvPr id="0" name=""/>
        <dsp:cNvSpPr/>
      </dsp:nvSpPr>
      <dsp:spPr>
        <a:xfrm>
          <a:off x="5667146" y="2779958"/>
          <a:ext cx="3855072" cy="503521"/>
        </a:xfrm>
        <a:prstGeom prst="roundRect">
          <a:avLst>
            <a:gd name="adj" fmla="val 10000"/>
          </a:avLst>
        </a:prstGeom>
        <a:no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150000"/>
            </a:lnSpc>
            <a:spcBef>
              <a:spcPct val="0"/>
            </a:spcBef>
            <a:spcAft>
              <a:spcPts val="0"/>
            </a:spcAft>
          </a:pPr>
          <a:r>
            <a:rPr lang="zh-CN" sz="2000" b="1" kern="1200" smtClean="0">
              <a:solidFill>
                <a:srgbClr val="002A00"/>
              </a:solidFill>
              <a:latin typeface="+mn-ea"/>
              <a:ea typeface="+mn-ea"/>
            </a:rPr>
            <a:t>（</a:t>
          </a:r>
          <a:r>
            <a:rPr lang="en-US" sz="2000" b="1" kern="1200" smtClean="0">
              <a:solidFill>
                <a:srgbClr val="002A00"/>
              </a:solidFill>
              <a:latin typeface="+mn-ea"/>
              <a:ea typeface="+mn-ea"/>
            </a:rPr>
            <a:t>4</a:t>
          </a:r>
          <a:r>
            <a:rPr lang="zh-CN" sz="2000" b="1" kern="1200" smtClean="0">
              <a:solidFill>
                <a:srgbClr val="002A00"/>
              </a:solidFill>
              <a:latin typeface="+mn-ea"/>
              <a:ea typeface="+mn-ea"/>
            </a:rPr>
            <a:t>）企业管理费控制</a:t>
          </a:r>
          <a:endParaRPr lang="zh-CN" altLang="en-US" sz="2000" b="1" kern="1200">
            <a:solidFill>
              <a:srgbClr val="002A00"/>
            </a:solidFill>
            <a:latin typeface="+mn-ea"/>
            <a:ea typeface="+mn-ea"/>
          </a:endParaRPr>
        </a:p>
      </dsp:txBody>
      <dsp:txXfrm>
        <a:off x="5681894" y="2794706"/>
        <a:ext cx="3825576" cy="4740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82F58-6B80-4D25-93F2-3BAD5C56F0B2}">
      <dsp:nvSpPr>
        <dsp:cNvPr id="0" name=""/>
        <dsp:cNvSpPr/>
      </dsp:nvSpPr>
      <dsp:spPr>
        <a:xfrm rot="16200000">
          <a:off x="-1497400" y="2056057"/>
          <a:ext cx="3146392" cy="244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5739" bIns="0" numCol="1" spcCol="1270" anchor="t" anchorCtr="0">
          <a:noAutofit/>
        </a:bodyPr>
        <a:lstStyle/>
        <a:p>
          <a:pPr lvl="0" algn="r" defTabSz="711200">
            <a:lnSpc>
              <a:spcPct val="90000"/>
            </a:lnSpc>
            <a:spcBef>
              <a:spcPct val="0"/>
            </a:spcBef>
            <a:spcAft>
              <a:spcPct val="35000"/>
            </a:spcAft>
          </a:pPr>
          <a:endParaRPr lang="zh-CN" altLang="en-US" sz="1600" kern="1200"/>
        </a:p>
      </dsp:txBody>
      <dsp:txXfrm>
        <a:off x="-1497400" y="2056057"/>
        <a:ext cx="3146392" cy="244617"/>
      </dsp:txXfrm>
    </dsp:sp>
    <dsp:sp modelId="{08E8066B-0178-4147-A855-CDEC2BAD922E}">
      <dsp:nvSpPr>
        <dsp:cNvPr id="0" name=""/>
        <dsp:cNvSpPr/>
      </dsp:nvSpPr>
      <dsp:spPr>
        <a:xfrm>
          <a:off x="84044" y="208786"/>
          <a:ext cx="1218454" cy="3104294"/>
        </a:xfrm>
        <a:prstGeom prst="snip1Rect">
          <a:avLst/>
        </a:prstGeom>
        <a:solidFill>
          <a:schemeClr val="accent5"/>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0688" tIns="215739" rIns="170688" bIns="170688" numCol="1" spcCol="1270" anchor="t" anchorCtr="0">
          <a:noAutofit/>
        </a:bodyPr>
        <a:lstStyle/>
        <a:p>
          <a:pPr marL="228600" lvl="1" indent="-228600" algn="l" defTabSz="1066800">
            <a:lnSpc>
              <a:spcPct val="90000"/>
            </a:lnSpc>
            <a:spcBef>
              <a:spcPct val="0"/>
            </a:spcBef>
            <a:spcAft>
              <a:spcPct val="15000"/>
            </a:spcAft>
            <a:buChar char="••"/>
          </a:pPr>
          <a:r>
            <a:rPr lang="zh-CN" altLang="en-US" sz="2400" b="1" kern="1200" dirty="0" smtClean="0">
              <a:solidFill>
                <a:srgbClr val="002A00"/>
              </a:solidFill>
              <a:latin typeface="宋体" panose="02010600030101010101" pitchFamily="2" charset="-122"/>
            </a:rPr>
            <a:t>装卸有效性</a:t>
          </a:r>
          <a:endParaRPr lang="zh-CN" altLang="en-US" sz="2400" kern="1200" dirty="0">
            <a:solidFill>
              <a:srgbClr val="002A00"/>
            </a:solidFill>
          </a:endParaRPr>
        </a:p>
      </dsp:txBody>
      <dsp:txXfrm>
        <a:off x="84044" y="310326"/>
        <a:ext cx="1116914" cy="3002754"/>
      </dsp:txXfrm>
    </dsp:sp>
    <dsp:sp modelId="{9323C6A6-3F54-4584-95C4-71A08F51DD58}">
      <dsp:nvSpPr>
        <dsp:cNvPr id="0" name=""/>
        <dsp:cNvSpPr/>
      </dsp:nvSpPr>
      <dsp:spPr>
        <a:xfrm>
          <a:off x="431555" y="2607827"/>
          <a:ext cx="768651" cy="489234"/>
        </a:xfrm>
        <a:prstGeom prst="teardrop">
          <a:avLst/>
        </a:prstGeom>
        <a:blipFill rotWithShape="1">
          <a:blip xmlns:r="http://schemas.openxmlformats.org/officeDocument/2006/relationships" r:embed="rId1"/>
          <a:stretch>
            <a:fillRect/>
          </a:stretch>
        </a:blip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728D0C1A-0A10-4518-8F96-CCE1FFAA41D7}">
      <dsp:nvSpPr>
        <dsp:cNvPr id="0" name=""/>
        <dsp:cNvSpPr/>
      </dsp:nvSpPr>
      <dsp:spPr>
        <a:xfrm rot="16200000">
          <a:off x="430771" y="2056057"/>
          <a:ext cx="3146392" cy="244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5739" bIns="0" numCol="1" spcCol="1270" anchor="t" anchorCtr="0">
          <a:noAutofit/>
        </a:bodyPr>
        <a:lstStyle/>
        <a:p>
          <a:pPr lvl="0" algn="r" defTabSz="711200">
            <a:lnSpc>
              <a:spcPct val="90000"/>
            </a:lnSpc>
            <a:spcBef>
              <a:spcPct val="0"/>
            </a:spcBef>
            <a:spcAft>
              <a:spcPct val="35000"/>
            </a:spcAft>
          </a:pPr>
          <a:endParaRPr lang="zh-CN" altLang="en-US" sz="1600" kern="1200"/>
        </a:p>
      </dsp:txBody>
      <dsp:txXfrm>
        <a:off x="430771" y="2056057"/>
        <a:ext cx="3146392" cy="244617"/>
      </dsp:txXfrm>
    </dsp:sp>
    <dsp:sp modelId="{3731C321-2515-4E36-BCF3-AA19AC6676D2}">
      <dsp:nvSpPr>
        <dsp:cNvPr id="0" name=""/>
        <dsp:cNvSpPr/>
      </dsp:nvSpPr>
      <dsp:spPr>
        <a:xfrm>
          <a:off x="2012217" y="208786"/>
          <a:ext cx="1218454" cy="3104294"/>
        </a:xfrm>
        <a:prstGeom prst="snip1Rect">
          <a:avLst/>
        </a:prstGeom>
        <a:solidFill>
          <a:schemeClr val="accent5"/>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0688" tIns="215739" rIns="170688" bIns="170688" numCol="1" spcCol="1270" anchor="t" anchorCtr="0">
          <a:noAutofit/>
        </a:bodyPr>
        <a:lstStyle/>
        <a:p>
          <a:pPr marL="228600" lvl="1" indent="-228600" algn="l" defTabSz="1066800">
            <a:lnSpc>
              <a:spcPct val="90000"/>
            </a:lnSpc>
            <a:spcBef>
              <a:spcPct val="0"/>
            </a:spcBef>
            <a:spcAft>
              <a:spcPct val="15000"/>
            </a:spcAft>
            <a:buChar char="••"/>
          </a:pPr>
          <a:r>
            <a:rPr lang="zh-CN" altLang="en-US" sz="2400" b="1" kern="1200" dirty="0" smtClean="0">
              <a:solidFill>
                <a:srgbClr val="002A00"/>
              </a:solidFill>
              <a:latin typeface="宋体" panose="02010600030101010101" pitchFamily="2" charset="-122"/>
            </a:rPr>
            <a:t>装卸连续性</a:t>
          </a:r>
          <a:endParaRPr lang="zh-CN" altLang="en-US" sz="2400" kern="1200" dirty="0">
            <a:solidFill>
              <a:srgbClr val="002A00"/>
            </a:solidFill>
          </a:endParaRPr>
        </a:p>
      </dsp:txBody>
      <dsp:txXfrm>
        <a:off x="2012217" y="310326"/>
        <a:ext cx="1116914" cy="3002754"/>
      </dsp:txXfrm>
    </dsp:sp>
    <dsp:sp modelId="{B80CA9F5-80F4-4109-934A-49F46EF8A937}">
      <dsp:nvSpPr>
        <dsp:cNvPr id="0" name=""/>
        <dsp:cNvSpPr/>
      </dsp:nvSpPr>
      <dsp:spPr>
        <a:xfrm>
          <a:off x="2359727" y="2607827"/>
          <a:ext cx="768651" cy="489234"/>
        </a:xfrm>
        <a:prstGeom prst="teardrop">
          <a:avLst/>
        </a:prstGeom>
        <a:blipFill rotWithShape="1">
          <a:blip xmlns:r="http://schemas.openxmlformats.org/officeDocument/2006/relationships" r:embed="rId1"/>
          <a:stretch>
            <a:fillRect/>
          </a:stretch>
        </a:blip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0F2C8241-74CE-4483-BF0B-CE3B27F8E1EE}">
      <dsp:nvSpPr>
        <dsp:cNvPr id="0" name=""/>
        <dsp:cNvSpPr/>
      </dsp:nvSpPr>
      <dsp:spPr>
        <a:xfrm rot="16200000">
          <a:off x="2358944" y="2056057"/>
          <a:ext cx="3146392" cy="244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5739" bIns="0" numCol="1" spcCol="1270" anchor="t" anchorCtr="0">
          <a:noAutofit/>
        </a:bodyPr>
        <a:lstStyle/>
        <a:p>
          <a:pPr lvl="0" algn="r" defTabSz="711200">
            <a:lnSpc>
              <a:spcPct val="90000"/>
            </a:lnSpc>
            <a:spcBef>
              <a:spcPct val="0"/>
            </a:spcBef>
            <a:spcAft>
              <a:spcPct val="35000"/>
            </a:spcAft>
          </a:pPr>
          <a:endParaRPr lang="zh-CN" altLang="en-US" sz="1600" kern="1200"/>
        </a:p>
      </dsp:txBody>
      <dsp:txXfrm>
        <a:off x="2358944" y="2056057"/>
        <a:ext cx="3146392" cy="244617"/>
      </dsp:txXfrm>
    </dsp:sp>
    <dsp:sp modelId="{6367AAE1-BCCB-4AF2-9944-59E62B5D2EC1}">
      <dsp:nvSpPr>
        <dsp:cNvPr id="0" name=""/>
        <dsp:cNvSpPr/>
      </dsp:nvSpPr>
      <dsp:spPr>
        <a:xfrm>
          <a:off x="3940390" y="208786"/>
          <a:ext cx="1218454" cy="3104294"/>
        </a:xfrm>
        <a:prstGeom prst="snip1Rect">
          <a:avLst/>
        </a:prstGeom>
        <a:solidFill>
          <a:schemeClr val="accent5"/>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0688" tIns="215739" rIns="170688" bIns="170688" numCol="1" spcCol="1270" anchor="t" anchorCtr="0">
          <a:noAutofit/>
        </a:bodyPr>
        <a:lstStyle/>
        <a:p>
          <a:pPr marL="228600" lvl="1" indent="-228600" algn="l" defTabSz="1066800">
            <a:lnSpc>
              <a:spcPct val="90000"/>
            </a:lnSpc>
            <a:spcBef>
              <a:spcPct val="0"/>
            </a:spcBef>
            <a:spcAft>
              <a:spcPct val="15000"/>
            </a:spcAft>
            <a:buChar char="••"/>
          </a:pPr>
          <a:r>
            <a:rPr lang="zh-CN" altLang="en-US" sz="2400" b="1" kern="1200" dirty="0" smtClean="0">
              <a:solidFill>
                <a:srgbClr val="002A00"/>
              </a:solidFill>
              <a:latin typeface="宋体" panose="02010600030101010101" pitchFamily="2" charset="-122"/>
            </a:rPr>
            <a:t>装卸灵活性</a:t>
          </a:r>
          <a:endParaRPr lang="zh-CN" altLang="en-US" sz="2400" kern="1200" dirty="0">
            <a:solidFill>
              <a:srgbClr val="002A00"/>
            </a:solidFill>
          </a:endParaRPr>
        </a:p>
      </dsp:txBody>
      <dsp:txXfrm>
        <a:off x="3940390" y="310326"/>
        <a:ext cx="1116914" cy="3002754"/>
      </dsp:txXfrm>
    </dsp:sp>
    <dsp:sp modelId="{A475A1DD-847C-49A3-B74C-201FF068E1D8}">
      <dsp:nvSpPr>
        <dsp:cNvPr id="0" name=""/>
        <dsp:cNvSpPr/>
      </dsp:nvSpPr>
      <dsp:spPr>
        <a:xfrm>
          <a:off x="4287900" y="2607827"/>
          <a:ext cx="768651" cy="489234"/>
        </a:xfrm>
        <a:prstGeom prst="teardrop">
          <a:avLst/>
        </a:prstGeom>
        <a:blipFill rotWithShape="1">
          <a:blip xmlns:r="http://schemas.openxmlformats.org/officeDocument/2006/relationships" r:embed="rId1"/>
          <a:stretch>
            <a:fillRect/>
          </a:stretch>
        </a:blip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180B2AA7-9A18-4A6D-9430-9EA3DDDD5419}">
      <dsp:nvSpPr>
        <dsp:cNvPr id="0" name=""/>
        <dsp:cNvSpPr/>
      </dsp:nvSpPr>
      <dsp:spPr>
        <a:xfrm rot="16200000">
          <a:off x="4287117" y="2056057"/>
          <a:ext cx="3146392" cy="244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5739" bIns="0" numCol="1" spcCol="1270" anchor="t" anchorCtr="0">
          <a:noAutofit/>
        </a:bodyPr>
        <a:lstStyle/>
        <a:p>
          <a:pPr lvl="0" algn="r" defTabSz="800100">
            <a:lnSpc>
              <a:spcPct val="90000"/>
            </a:lnSpc>
            <a:spcBef>
              <a:spcPct val="0"/>
            </a:spcBef>
            <a:spcAft>
              <a:spcPct val="35000"/>
            </a:spcAft>
          </a:pPr>
          <a:endParaRPr lang="zh-CN" altLang="en-US" sz="1800" kern="1200" dirty="0"/>
        </a:p>
      </dsp:txBody>
      <dsp:txXfrm>
        <a:off x="4287117" y="2056057"/>
        <a:ext cx="3146392" cy="244617"/>
      </dsp:txXfrm>
    </dsp:sp>
    <dsp:sp modelId="{2004F18F-479F-48FA-B17D-C465586E7BD5}">
      <dsp:nvSpPr>
        <dsp:cNvPr id="0" name=""/>
        <dsp:cNvSpPr/>
      </dsp:nvSpPr>
      <dsp:spPr>
        <a:xfrm>
          <a:off x="5868562" y="208786"/>
          <a:ext cx="1218454" cy="3104294"/>
        </a:xfrm>
        <a:prstGeom prst="snip1Rect">
          <a:avLst/>
        </a:prstGeom>
        <a:solidFill>
          <a:schemeClr val="accent5"/>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0688" tIns="215739" rIns="170688" bIns="170688" numCol="1" spcCol="1270" anchor="t" anchorCtr="0">
          <a:noAutofit/>
        </a:bodyPr>
        <a:lstStyle/>
        <a:p>
          <a:pPr marL="228600" lvl="1" indent="-228600" algn="l" defTabSz="1066800">
            <a:lnSpc>
              <a:spcPct val="90000"/>
            </a:lnSpc>
            <a:spcBef>
              <a:spcPct val="0"/>
            </a:spcBef>
            <a:spcAft>
              <a:spcPct val="15000"/>
            </a:spcAft>
            <a:buChar char="••"/>
          </a:pPr>
          <a:r>
            <a:rPr lang="zh-CN" altLang="en-US" sz="2400" b="1" kern="1200" smtClean="0">
              <a:solidFill>
                <a:srgbClr val="002A00"/>
              </a:solidFill>
              <a:latin typeface="宋体" panose="02010600030101010101" pitchFamily="2" charset="-122"/>
            </a:rPr>
            <a:t>装卸单元化</a:t>
          </a:r>
          <a:br>
            <a:rPr lang="zh-CN" altLang="en-US" sz="2400" b="1" kern="1200" smtClean="0">
              <a:solidFill>
                <a:srgbClr val="002A00"/>
              </a:solidFill>
              <a:latin typeface="宋体" panose="02010600030101010101" pitchFamily="2" charset="-122"/>
            </a:rPr>
          </a:br>
          <a:endParaRPr lang="zh-CN" altLang="en-US" sz="2400" kern="1200">
            <a:solidFill>
              <a:srgbClr val="002A00"/>
            </a:solidFill>
          </a:endParaRPr>
        </a:p>
      </dsp:txBody>
      <dsp:txXfrm>
        <a:off x="5868562" y="310326"/>
        <a:ext cx="1116914" cy="3002754"/>
      </dsp:txXfrm>
    </dsp:sp>
    <dsp:sp modelId="{7D9157F3-F76D-477D-954B-5837AF9D49AE}">
      <dsp:nvSpPr>
        <dsp:cNvPr id="0" name=""/>
        <dsp:cNvSpPr/>
      </dsp:nvSpPr>
      <dsp:spPr>
        <a:xfrm>
          <a:off x="6216072" y="2607827"/>
          <a:ext cx="768651" cy="489234"/>
        </a:xfrm>
        <a:prstGeom prst="teardrop">
          <a:avLst/>
        </a:prstGeom>
        <a:blipFill rotWithShape="1">
          <a:blip xmlns:r="http://schemas.openxmlformats.org/officeDocument/2006/relationships" r:embed="rId1"/>
          <a:stretch>
            <a:fillRect/>
          </a:stretch>
        </a:blip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19BC7DBF-A423-4E33-92AD-B7DEAE647018}">
      <dsp:nvSpPr>
        <dsp:cNvPr id="0" name=""/>
        <dsp:cNvSpPr/>
      </dsp:nvSpPr>
      <dsp:spPr>
        <a:xfrm rot="16200000">
          <a:off x="6215289" y="2056057"/>
          <a:ext cx="3146392" cy="244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5739" bIns="0" numCol="1" spcCol="1270" anchor="t" anchorCtr="0">
          <a:noAutofit/>
        </a:bodyPr>
        <a:lstStyle/>
        <a:p>
          <a:pPr lvl="0" algn="r" defTabSz="800100">
            <a:lnSpc>
              <a:spcPct val="90000"/>
            </a:lnSpc>
            <a:spcBef>
              <a:spcPct val="0"/>
            </a:spcBef>
            <a:spcAft>
              <a:spcPct val="35000"/>
            </a:spcAft>
          </a:pPr>
          <a:endParaRPr lang="zh-CN" altLang="en-US" sz="1800" kern="1200" dirty="0"/>
        </a:p>
      </dsp:txBody>
      <dsp:txXfrm>
        <a:off x="6215289" y="2056057"/>
        <a:ext cx="3146392" cy="244617"/>
      </dsp:txXfrm>
    </dsp:sp>
    <dsp:sp modelId="{FB8C1009-7AE3-40D1-BA64-049B48E7B537}">
      <dsp:nvSpPr>
        <dsp:cNvPr id="0" name=""/>
        <dsp:cNvSpPr/>
      </dsp:nvSpPr>
      <dsp:spPr>
        <a:xfrm>
          <a:off x="7796735" y="208786"/>
          <a:ext cx="1218454" cy="3104294"/>
        </a:xfrm>
        <a:prstGeom prst="snip1Rect">
          <a:avLst/>
        </a:prstGeom>
        <a:solidFill>
          <a:schemeClr val="accent5"/>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0688" tIns="215739" rIns="170688" bIns="170688" numCol="1" spcCol="1270" anchor="t" anchorCtr="0">
          <a:noAutofit/>
        </a:bodyPr>
        <a:lstStyle/>
        <a:p>
          <a:pPr marL="228600" lvl="1" indent="-228600" algn="l" defTabSz="1066800">
            <a:lnSpc>
              <a:spcPct val="90000"/>
            </a:lnSpc>
            <a:spcBef>
              <a:spcPct val="0"/>
            </a:spcBef>
            <a:spcAft>
              <a:spcPct val="15000"/>
            </a:spcAft>
            <a:buChar char="••"/>
          </a:pPr>
          <a:r>
            <a:rPr lang="zh-CN" altLang="en-US" sz="2400" b="1" kern="1200" smtClean="0">
              <a:solidFill>
                <a:srgbClr val="002A00"/>
              </a:solidFill>
              <a:latin typeface="宋体" panose="02010600030101010101" pitchFamily="2" charset="-122"/>
            </a:rPr>
            <a:t>物流整体性</a:t>
          </a:r>
          <a:endParaRPr lang="zh-CN" altLang="en-US" sz="2400" kern="1200">
            <a:solidFill>
              <a:srgbClr val="002A00"/>
            </a:solidFill>
          </a:endParaRPr>
        </a:p>
      </dsp:txBody>
      <dsp:txXfrm>
        <a:off x="7796735" y="310326"/>
        <a:ext cx="1116914" cy="3002754"/>
      </dsp:txXfrm>
    </dsp:sp>
    <dsp:sp modelId="{49202898-C116-4A66-A34D-507F4976FFC3}">
      <dsp:nvSpPr>
        <dsp:cNvPr id="0" name=""/>
        <dsp:cNvSpPr/>
      </dsp:nvSpPr>
      <dsp:spPr>
        <a:xfrm>
          <a:off x="8144245" y="2607827"/>
          <a:ext cx="768651" cy="489234"/>
        </a:xfrm>
        <a:prstGeom prst="teardrop">
          <a:avLst/>
        </a:prstGeom>
        <a:blipFill rotWithShape="1">
          <a:blip xmlns:r="http://schemas.openxmlformats.org/officeDocument/2006/relationships" r:embed="rId1"/>
          <a:stretch>
            <a:fillRect/>
          </a:stretch>
        </a:blip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260BB48E-2D6D-4CE6-88C4-7342FF02534C}">
      <dsp:nvSpPr>
        <dsp:cNvPr id="0" name=""/>
        <dsp:cNvSpPr/>
      </dsp:nvSpPr>
      <dsp:spPr>
        <a:xfrm rot="16200000">
          <a:off x="8143462" y="2056057"/>
          <a:ext cx="3146392" cy="244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15739" bIns="0" numCol="1" spcCol="1270" anchor="t" anchorCtr="0">
          <a:noAutofit/>
        </a:bodyPr>
        <a:lstStyle/>
        <a:p>
          <a:pPr lvl="0" algn="r" defTabSz="800100">
            <a:lnSpc>
              <a:spcPct val="90000"/>
            </a:lnSpc>
            <a:spcBef>
              <a:spcPct val="0"/>
            </a:spcBef>
            <a:spcAft>
              <a:spcPct val="35000"/>
            </a:spcAft>
          </a:pPr>
          <a:endParaRPr lang="zh-CN" altLang="en-US" sz="1800" kern="1200" dirty="0"/>
        </a:p>
      </dsp:txBody>
      <dsp:txXfrm>
        <a:off x="8143462" y="2056057"/>
        <a:ext cx="3146392" cy="244617"/>
      </dsp:txXfrm>
    </dsp:sp>
    <dsp:sp modelId="{4D47CC22-EEB3-45CB-AC32-2E153DEC2C11}">
      <dsp:nvSpPr>
        <dsp:cNvPr id="0" name=""/>
        <dsp:cNvSpPr/>
      </dsp:nvSpPr>
      <dsp:spPr>
        <a:xfrm>
          <a:off x="9724907" y="208786"/>
          <a:ext cx="1218454" cy="3104294"/>
        </a:xfrm>
        <a:prstGeom prst="snip1Rect">
          <a:avLst/>
        </a:prstGeom>
        <a:solidFill>
          <a:schemeClr val="accent5"/>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70688" tIns="215739" rIns="170688" bIns="170688" numCol="1" spcCol="1270" anchor="t" anchorCtr="0">
          <a:noAutofit/>
        </a:bodyPr>
        <a:lstStyle/>
        <a:p>
          <a:pPr marL="228600" lvl="1" indent="-228600" algn="l" defTabSz="1066800">
            <a:lnSpc>
              <a:spcPct val="90000"/>
            </a:lnSpc>
            <a:spcBef>
              <a:spcPct val="0"/>
            </a:spcBef>
            <a:spcAft>
              <a:spcPct val="15000"/>
            </a:spcAft>
            <a:buChar char="••"/>
          </a:pPr>
          <a:r>
            <a:rPr lang="zh-CN" altLang="en-US" sz="2400" b="1" kern="1200" smtClean="0">
              <a:solidFill>
                <a:srgbClr val="002A00"/>
              </a:solidFill>
              <a:latin typeface="宋体" panose="02010600030101010101" pitchFamily="2" charset="-122"/>
            </a:rPr>
            <a:t>装卸省力化</a:t>
          </a:r>
          <a:endParaRPr lang="zh-CN" altLang="en-US" sz="2400" kern="1200">
            <a:solidFill>
              <a:srgbClr val="002A00"/>
            </a:solidFill>
          </a:endParaRPr>
        </a:p>
      </dsp:txBody>
      <dsp:txXfrm>
        <a:off x="9724907" y="310326"/>
        <a:ext cx="1116914" cy="3002754"/>
      </dsp:txXfrm>
    </dsp:sp>
    <dsp:sp modelId="{B33B6EF3-6FC1-4A44-90AF-585BC5E5D28A}">
      <dsp:nvSpPr>
        <dsp:cNvPr id="0" name=""/>
        <dsp:cNvSpPr/>
      </dsp:nvSpPr>
      <dsp:spPr>
        <a:xfrm>
          <a:off x="10077936" y="2607827"/>
          <a:ext cx="768651" cy="489234"/>
        </a:xfrm>
        <a:prstGeom prst="teardrop">
          <a:avLst/>
        </a:prstGeom>
        <a:blipFill rotWithShape="1">
          <a:blip xmlns:r="http://schemas.openxmlformats.org/officeDocument/2006/relationships" r:embed="rId1"/>
          <a:stretch>
            <a:fillRect/>
          </a:stretch>
        </a:blip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B2FD1-961D-48C1-A3F1-AACC1E16878A}">
      <dsp:nvSpPr>
        <dsp:cNvPr id="0" name=""/>
        <dsp:cNvSpPr/>
      </dsp:nvSpPr>
      <dsp:spPr>
        <a:xfrm>
          <a:off x="815339" y="0"/>
          <a:ext cx="9240520" cy="3238500"/>
        </a:xfrm>
        <a:prstGeom prst="rightArrow">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sp>
    <dsp:sp modelId="{BC246D92-D528-4EBF-87FA-6CF90AEFCA31}">
      <dsp:nvSpPr>
        <dsp:cNvPr id="0" name=""/>
        <dsp:cNvSpPr/>
      </dsp:nvSpPr>
      <dsp:spPr>
        <a:xfrm>
          <a:off x="1902459" y="971549"/>
          <a:ext cx="3261360" cy="1295400"/>
        </a:xfrm>
        <a:prstGeom prst="homePlate">
          <a:avLst/>
        </a:prstGeom>
        <a:solidFill>
          <a:schemeClr val="accent6">
            <a:lumMod val="20000"/>
            <a:lumOff val="8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zh-CN" sz="2800" b="1" kern="1200" dirty="0" smtClean="0">
              <a:solidFill>
                <a:srgbClr val="002A00"/>
              </a:solidFill>
            </a:rPr>
            <a:t>降低装卸业务</a:t>
          </a:r>
          <a:endParaRPr lang="en-US" altLang="zh-CN" sz="2800" b="1" kern="1200" dirty="0" smtClean="0">
            <a:solidFill>
              <a:srgbClr val="002A00"/>
            </a:solidFill>
          </a:endParaRPr>
        </a:p>
        <a:p>
          <a:pPr lvl="0" algn="ctr" defTabSz="1244600">
            <a:lnSpc>
              <a:spcPct val="100000"/>
            </a:lnSpc>
            <a:spcBef>
              <a:spcPct val="0"/>
            </a:spcBef>
            <a:spcAft>
              <a:spcPts val="0"/>
            </a:spcAft>
          </a:pPr>
          <a:r>
            <a:rPr lang="zh-CN" sz="2800" b="1" kern="1200" dirty="0" smtClean="0">
              <a:solidFill>
                <a:srgbClr val="002A00"/>
              </a:solidFill>
            </a:rPr>
            <a:t>的固定成本</a:t>
          </a:r>
          <a:endParaRPr lang="zh-CN" altLang="en-US" sz="2800" b="1" kern="1200" dirty="0">
            <a:solidFill>
              <a:srgbClr val="002A00"/>
            </a:solidFill>
          </a:endParaRPr>
        </a:p>
      </dsp:txBody>
      <dsp:txXfrm>
        <a:off x="1902459" y="971549"/>
        <a:ext cx="2937510" cy="1295400"/>
      </dsp:txXfrm>
    </dsp:sp>
    <dsp:sp modelId="{F9D1341C-C476-4760-B425-0715797D981E}">
      <dsp:nvSpPr>
        <dsp:cNvPr id="0" name=""/>
        <dsp:cNvSpPr/>
      </dsp:nvSpPr>
      <dsp:spPr>
        <a:xfrm>
          <a:off x="5707380" y="971549"/>
          <a:ext cx="3261360" cy="1295400"/>
        </a:xfrm>
        <a:prstGeom prst="homePlate">
          <a:avLst/>
        </a:prstGeom>
        <a:solidFill>
          <a:schemeClr val="accent6">
            <a:lumMod val="20000"/>
            <a:lumOff val="8000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ts val="0"/>
            </a:spcAft>
          </a:pPr>
          <a:r>
            <a:rPr lang="zh-CN" sz="2800" b="1" kern="1200" dirty="0" smtClean="0">
              <a:solidFill>
                <a:srgbClr val="002A00"/>
              </a:solidFill>
            </a:rPr>
            <a:t>降低装卸业务</a:t>
          </a:r>
          <a:endParaRPr lang="en-US" altLang="zh-CN" sz="2800" b="1" kern="1200" dirty="0" smtClean="0">
            <a:solidFill>
              <a:srgbClr val="002A00"/>
            </a:solidFill>
          </a:endParaRPr>
        </a:p>
        <a:p>
          <a:pPr lvl="0" algn="ctr" defTabSz="1244600">
            <a:lnSpc>
              <a:spcPct val="100000"/>
            </a:lnSpc>
            <a:spcBef>
              <a:spcPct val="0"/>
            </a:spcBef>
            <a:spcAft>
              <a:spcPts val="0"/>
            </a:spcAft>
          </a:pPr>
          <a:r>
            <a:rPr lang="zh-CN" sz="2800" b="1" kern="1200" dirty="0" smtClean="0">
              <a:solidFill>
                <a:srgbClr val="002A00"/>
              </a:solidFill>
            </a:rPr>
            <a:t>的变动成本</a:t>
          </a:r>
          <a:endParaRPr lang="zh-CN" altLang="en-US" sz="2800" b="1" kern="1200" dirty="0">
            <a:solidFill>
              <a:srgbClr val="002A00"/>
            </a:solidFill>
          </a:endParaRPr>
        </a:p>
      </dsp:txBody>
      <dsp:txXfrm>
        <a:off x="5707380" y="971549"/>
        <a:ext cx="2937510" cy="129540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2#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2#4">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baseline="0">
                <a:solidFill>
                  <a:schemeClr val="tx1"/>
                </a:solidFill>
                <a:latin typeface="Arial" panose="020B0604020202020204" pitchFamily="34" charset="0"/>
              </a:defRPr>
            </a:lvl1pPr>
          </a:lstStyle>
          <a:p>
            <a:endParaRPr lang="en-US" altLang="zh-CN"/>
          </a:p>
        </p:txBody>
      </p:sp>
      <p:sp>
        <p:nvSpPr>
          <p:cNvPr id="573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baseline="0">
                <a:solidFill>
                  <a:schemeClr val="tx1"/>
                </a:solidFill>
                <a:latin typeface="Arial" panose="020B0604020202020204" pitchFamily="34" charset="0"/>
              </a:defRPr>
            </a:lvl1pPr>
          </a:lstStyle>
          <a:p>
            <a:endParaRPr lang="en-US" altLang="zh-CN"/>
          </a:p>
        </p:txBody>
      </p:sp>
      <p:sp>
        <p:nvSpPr>
          <p:cNvPr id="573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baseline="0">
                <a:solidFill>
                  <a:schemeClr val="tx1"/>
                </a:solidFill>
                <a:latin typeface="Arial" panose="020B0604020202020204" pitchFamily="34" charset="0"/>
              </a:defRPr>
            </a:lvl1pPr>
          </a:lstStyle>
          <a:p>
            <a:endParaRPr lang="en-US" altLang="zh-CN"/>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baseline="0">
                <a:solidFill>
                  <a:schemeClr val="tx1"/>
                </a:solidFill>
                <a:latin typeface="Arial" panose="020B0604020202020204" pitchFamily="34" charset="0"/>
              </a:defRPr>
            </a:lvl1pPr>
          </a:lstStyle>
          <a:p>
            <a:fld id="{678790E3-3A13-4ACE-A2FC-7F6294537070}" type="slidenum">
              <a:rPr lang="en-US" altLang="zh-CN"/>
              <a:pPr/>
              <a:t>‹#›</a:t>
            </a:fld>
            <a:endParaRPr lang="en-US" altLang="zh-CN"/>
          </a:p>
        </p:txBody>
      </p:sp>
    </p:spTree>
    <p:extLst>
      <p:ext uri="{BB962C8B-B14F-4D97-AF65-F5344CB8AC3E}">
        <p14:creationId xmlns:p14="http://schemas.microsoft.com/office/powerpoint/2010/main" val="18704313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B1A4B2-25E5-4B64-B7C5-F42EC6900CE3}" type="slidenum">
              <a:rPr lang="en-US" altLang="zh-CN"/>
              <a:pPr/>
              <a:t>4</a:t>
            </a:fld>
            <a:endParaRPr lang="en-US" altLang="zh-CN"/>
          </a:p>
        </p:txBody>
      </p:sp>
      <p:sp>
        <p:nvSpPr>
          <p:cNvPr id="66562" name="Rectangle 2"/>
          <p:cNvSpPr>
            <a:spLocks noGrp="1" noRot="1" noChangeAspect="1" noChangeArrowheads="1" noTextEdit="1"/>
          </p:cNvSpPr>
          <p:nvPr>
            <p:ph type="sldImg"/>
          </p:nvPr>
        </p:nvSpPr>
        <p:spPr>
          <a:xfrm>
            <a:off x="381000" y="685800"/>
            <a:ext cx="6096000" cy="3429000"/>
          </a:xfrm>
          <a:ln/>
        </p:spPr>
      </p:sp>
      <p:sp>
        <p:nvSpPr>
          <p:cNvPr id="66563" name="Rectangle 3"/>
          <p:cNvSpPr>
            <a:spLocks noGrp="1" noChangeArrowheads="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（一）成本计算对象</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专营装卸业务的企业、企业内部的装卸部门，以及以运输业务为主同时经营装卸业务的运输企业，可按机械装卸作业和人工装卸作业分别作为成本计算对象，核算其成本，并根据需要对成本计算对象按机械种类加以细化。</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以机械装卸作业为主、人工作业为辅的作业活动，可不单独核算人工装卸成本；以人工装卸作业为主、机械装卸作业为辅的作业活动，也可不单独核算机械装卸成本。</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对于港口企业，为了加强成本管理，在采用综合的装卸成本计算对象时，还可以分操作过程、分货种计算货物的装卸成本。分操作过程、分货种计算货物的装卸成本，应根据作业区生产的特点，正确地划分操作过程和货种；在货种之间分配各项费用时，需选择合理的分配标准。</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（二）成本计算期</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各类装卸成本计算期，通常以月为单位，并按日历的月、季、年计算各种业务成本。</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（三）成本计算单位</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由于装卸成本计算对象为装卸作业或货物，所以装卸成本计算单位应为装卸作业或货物的计量单位。现实中，装卸作业或货物的计量单位并不具有单一性，可以是货物的包装单位或装卸运输单元，如箱、桶、捆、垛、袋、车、托盘等，也可以是货物的重量单位，如吨、千吨、千操作吨，还可以是装卸次数。成本计算对象的计量单位的选择应当适于成本计算与控制的要求，要求不同，计量单位的选择也就不同。</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集装箱装卸业务的成本计算单位，通常为“标准箱”。</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港口企业的装卸成本一般以千操作量（也称为千操作吨）为成本计算单位。在一个既定的操作过程中，一吨货物不论经过几组工人或几部机械的操作。也不论搬运距离的远近、是否有辅助作业，均只计算为一个操作量。完整的操作过程是指货物由某一运输工具到另一个运输工具或库场，即货物在船、库、库场之间每两个环节所完成的一个完整的装卸过程。</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809908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式（</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）中</a:t>
            </a:r>
          </a:p>
          <a:p>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0</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—上年单位成本，元</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t</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n</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—单位成本预算数，元</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t</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—单位成本实际数，元</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t</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r>
              <a:rPr lang="en-US" altLang="zh-CN" sz="1200" kern="1200" dirty="0" err="1" smtClean="0">
                <a:solidFill>
                  <a:schemeClr val="tx1"/>
                </a:solidFill>
                <a:effectLst/>
                <a:latin typeface="Arial" panose="020B0604020202020204" pitchFamily="34" charset="0"/>
                <a:ea typeface="宋体" panose="02010600030101010101" pitchFamily="2" charset="-122"/>
                <a:cs typeface="+mn-cs"/>
              </a:rPr>
              <a:t>Q</a:t>
            </a:r>
            <a:r>
              <a:rPr lang="en-US" altLang="zh-CN" sz="1200" kern="1200" baseline="-25000" dirty="0" err="1" smtClean="0">
                <a:solidFill>
                  <a:schemeClr val="tx1"/>
                </a:solidFill>
                <a:effectLst/>
                <a:latin typeface="Arial" panose="020B0604020202020204" pitchFamily="34" charset="0"/>
                <a:ea typeface="宋体" panose="02010600030101010101" pitchFamily="2" charset="-122"/>
                <a:cs typeface="+mn-cs"/>
              </a:rPr>
              <a:t>n</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—作业量预算数，</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t</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r>
              <a:rPr lang="en-US" altLang="zh-CN" sz="1200" kern="1200" dirty="0" smtClean="0">
                <a:solidFill>
                  <a:schemeClr val="tx1"/>
                </a:solidFill>
                <a:effectLst/>
                <a:latin typeface="Arial" panose="020B0604020202020204" pitchFamily="34" charset="0"/>
                <a:ea typeface="宋体" panose="02010600030101010101" pitchFamily="2" charset="-122"/>
                <a:cs typeface="+mn-cs"/>
              </a:rPr>
              <a:t>Q</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—作业量实际数，</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effectLst/>
                <a:latin typeface="Arial" panose="020B0604020202020204" pitchFamily="34" charset="0"/>
                <a:ea typeface="宋体" panose="02010600030101010101" pitchFamily="2" charset="-122"/>
                <a:cs typeface="+mn-cs"/>
              </a:rPr>
              <a:t>3</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t</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32</a:t>
            </a:fld>
            <a:endParaRPr lang="en-US" altLang="zh-CN"/>
          </a:p>
        </p:txBody>
      </p:sp>
    </p:spTree>
    <p:extLst>
      <p:ext uri="{BB962C8B-B14F-4D97-AF65-F5344CB8AC3E}">
        <p14:creationId xmlns:p14="http://schemas.microsoft.com/office/powerpoint/2010/main" val="2153527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根据双因素分析原理，可将Δ</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M</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分解为量差与价差，即</a:t>
            </a:r>
          </a:p>
          <a:p>
            <a:pPr latinLnBrk="1"/>
            <a:r>
              <a:rPr lang="zh-CN" altLang="zh-CN" sz="1200" kern="1200" dirty="0" smtClean="0">
                <a:solidFill>
                  <a:schemeClr val="tx1"/>
                </a:solidFill>
                <a:effectLst/>
                <a:latin typeface="Arial" panose="020B0604020202020204" pitchFamily="34" charset="0"/>
                <a:ea typeface="宋体" panose="02010600030101010101" pitchFamily="2" charset="-122"/>
                <a:cs typeface="+mn-cs"/>
              </a:rPr>
              <a:t>Δ</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M=</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Δ</a:t>
            </a:r>
            <a:r>
              <a:rPr lang="en-US" altLang="zh-CN" sz="1200" kern="1200" dirty="0" err="1" smtClean="0">
                <a:solidFill>
                  <a:schemeClr val="tx1"/>
                </a:solidFill>
                <a:effectLst/>
                <a:latin typeface="Arial" panose="020B0604020202020204" pitchFamily="34" charset="0"/>
                <a:ea typeface="宋体" panose="02010600030101010101" pitchFamily="2" charset="-122"/>
                <a:cs typeface="+mn-cs"/>
              </a:rPr>
              <a:t>M</a:t>
            </a:r>
            <a:r>
              <a:rPr lang="en-US" altLang="zh-CN" sz="1200" kern="1200" baseline="-25000" dirty="0" err="1" smtClean="0">
                <a:solidFill>
                  <a:schemeClr val="tx1"/>
                </a:solidFill>
                <a:effectLst/>
                <a:latin typeface="Arial" panose="020B0604020202020204" pitchFamily="34" charset="0"/>
                <a:ea typeface="宋体" panose="02010600030101010101" pitchFamily="2" charset="-122"/>
                <a:cs typeface="+mn-cs"/>
              </a:rPr>
              <a:t>q</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Δ</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M</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c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式（</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）中</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Δ</a:t>
            </a:r>
            <a:r>
              <a:rPr lang="en-US" altLang="zh-CN" sz="1200" kern="1200" dirty="0" err="1" smtClean="0">
                <a:solidFill>
                  <a:schemeClr val="tx1"/>
                </a:solidFill>
                <a:effectLst/>
                <a:latin typeface="Arial" panose="020B0604020202020204" pitchFamily="34" charset="0"/>
                <a:ea typeface="宋体" panose="02010600030101010101" pitchFamily="2" charset="-122"/>
                <a:cs typeface="+mn-cs"/>
              </a:rPr>
              <a:t>M</a:t>
            </a:r>
            <a:r>
              <a:rPr lang="en-US" altLang="zh-CN" sz="1200" kern="1200" baseline="-25000" dirty="0" err="1" smtClean="0">
                <a:solidFill>
                  <a:schemeClr val="tx1"/>
                </a:solidFill>
                <a:effectLst/>
                <a:latin typeface="Arial" panose="020B0604020202020204" pitchFamily="34" charset="0"/>
                <a:ea typeface="宋体" panose="02010600030101010101" pitchFamily="2" charset="-122"/>
                <a:cs typeface="+mn-cs"/>
              </a:rPr>
              <a:t>q</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—作业量</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Q</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变动所致成本降低额差异，计算式为</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Δ</a:t>
            </a:r>
            <a:r>
              <a:rPr lang="en-US" altLang="zh-CN" sz="1200" kern="1200" dirty="0" err="1" smtClean="0">
                <a:solidFill>
                  <a:schemeClr val="tx1"/>
                </a:solidFill>
                <a:effectLst/>
                <a:latin typeface="Arial" panose="020B0604020202020204" pitchFamily="34" charset="0"/>
                <a:ea typeface="宋体" panose="02010600030101010101" pitchFamily="2" charset="-122"/>
                <a:cs typeface="+mn-cs"/>
              </a:rPr>
              <a:t>M</a:t>
            </a:r>
            <a:r>
              <a:rPr lang="en-US" altLang="zh-CN" sz="1200" kern="1200" baseline="-25000" dirty="0" err="1" smtClean="0">
                <a:solidFill>
                  <a:schemeClr val="tx1"/>
                </a:solidFill>
                <a:effectLst/>
                <a:latin typeface="Arial" panose="020B0604020202020204" pitchFamily="34" charset="0"/>
                <a:ea typeface="宋体" panose="02010600030101010101" pitchFamily="2" charset="-122"/>
                <a:cs typeface="+mn-cs"/>
              </a:rPr>
              <a:t>q</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0</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n </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)Q</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0</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n</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err="1" smtClean="0">
                <a:solidFill>
                  <a:schemeClr val="tx1"/>
                </a:solidFill>
                <a:effectLst/>
                <a:latin typeface="Arial" panose="020B0604020202020204" pitchFamily="34" charset="0"/>
                <a:ea typeface="宋体" panose="02010600030101010101" pitchFamily="2" charset="-122"/>
                <a:cs typeface="+mn-cs"/>
              </a:rPr>
              <a:t>Q</a:t>
            </a:r>
            <a:r>
              <a:rPr lang="en-US" altLang="zh-CN" sz="1200" kern="1200" baseline="-25000" dirty="0" err="1" smtClean="0">
                <a:solidFill>
                  <a:schemeClr val="tx1"/>
                </a:solidFill>
                <a:effectLst/>
                <a:latin typeface="Arial" panose="020B0604020202020204" pitchFamily="34" charset="0"/>
                <a:ea typeface="宋体" panose="02010600030101010101" pitchFamily="2" charset="-122"/>
                <a:cs typeface="+mn-cs"/>
              </a:rPr>
              <a:t>n</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pPr latinLnBrk="1"/>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0</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n </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)×(Q</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err="1" smtClean="0">
                <a:solidFill>
                  <a:schemeClr val="tx1"/>
                </a:solidFill>
                <a:effectLst/>
                <a:latin typeface="Arial" panose="020B0604020202020204" pitchFamily="34" charset="0"/>
                <a:ea typeface="宋体" panose="02010600030101010101" pitchFamily="2" charset="-122"/>
                <a:cs typeface="+mn-cs"/>
              </a:rPr>
              <a:t>Q</a:t>
            </a:r>
            <a:r>
              <a:rPr lang="en-US" altLang="zh-CN" sz="1200" kern="1200" baseline="-25000" dirty="0" err="1" smtClean="0">
                <a:solidFill>
                  <a:schemeClr val="tx1"/>
                </a:solidFill>
                <a:effectLst/>
                <a:latin typeface="Arial" panose="020B0604020202020204" pitchFamily="34" charset="0"/>
                <a:ea typeface="宋体" panose="02010600030101010101" pitchFamily="2" charset="-122"/>
                <a:cs typeface="+mn-cs"/>
              </a:rPr>
              <a:t>n</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9-3</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Δ</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M</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c</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—装卸单位成本</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变动所致成本降低额差异，计算式为</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Δ</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M</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0</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1</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)Q</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0</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n</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)Q</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1</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pPr latinLnBrk="1"/>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n</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1</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)Q</a:t>
            </a:r>
            <a:r>
              <a:rPr lang="en-US" altLang="zh-CN" sz="1200" kern="1200" baseline="-25000" dirty="0" smtClean="0">
                <a:solidFill>
                  <a:schemeClr val="tx1"/>
                </a:solidFill>
                <a:effectLst/>
                <a:latin typeface="Arial" panose="020B0604020202020204" pitchFamily="34" charset="0"/>
                <a:ea typeface="宋体" panose="02010600030101010101" pitchFamily="2" charset="-122"/>
                <a:cs typeface="+mn-cs"/>
              </a:rPr>
              <a:t>1</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以表</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9-3</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为例，可对成本降低额实际数与成本降低额预算数之差（</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-8.74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万元）进行装卸单位成本和作业量双因素变动影响分析：</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33</a:t>
            </a:fld>
            <a:endParaRPr lang="en-US" altLang="zh-CN"/>
          </a:p>
        </p:txBody>
      </p:sp>
    </p:spTree>
    <p:extLst>
      <p:ext uri="{BB962C8B-B14F-4D97-AF65-F5344CB8AC3E}">
        <p14:creationId xmlns:p14="http://schemas.microsoft.com/office/powerpoint/2010/main" val="3867771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smtClean="0">
                <a:latin typeface="宋体" panose="02010600030101010101" pitchFamily="2" charset="-122"/>
              </a:rPr>
              <a:t>表明在假定装卸单位成本不变前提下，由于作业量增加，使成本降低额实际数比预算数增加</a:t>
            </a:r>
            <a:r>
              <a:rPr lang="en-US" altLang="zh-CN" sz="1200" b="1" dirty="0" smtClean="0">
                <a:latin typeface="宋体" panose="02010600030101010101" pitchFamily="2" charset="-122"/>
              </a:rPr>
              <a:t>12948</a:t>
            </a:r>
            <a:r>
              <a:rPr lang="zh-CN" altLang="en-US" sz="1200" b="1" dirty="0" smtClean="0">
                <a:latin typeface="宋体" panose="02010600030101010101" pitchFamily="2" charset="-122"/>
              </a:rPr>
              <a:t>元。</a:t>
            </a:r>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35</a:t>
            </a:fld>
            <a:endParaRPr lang="en-US" altLang="zh-CN"/>
          </a:p>
        </p:txBody>
      </p:sp>
    </p:spTree>
    <p:extLst>
      <p:ext uri="{BB962C8B-B14F-4D97-AF65-F5344CB8AC3E}">
        <p14:creationId xmlns:p14="http://schemas.microsoft.com/office/powerpoint/2010/main" val="164876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表明在作业量为实际数时，由于装卸单位成本上升，使成本降低额实际数比预算数减少</a:t>
            </a:r>
            <a:r>
              <a:rPr lang="en-US" altLang="zh-CN" sz="1200" kern="1200" dirty="0" smtClean="0">
                <a:solidFill>
                  <a:schemeClr val="tx1"/>
                </a:solidFill>
                <a:latin typeface="Arial" panose="020B0604020202020204" pitchFamily="34" charset="0"/>
                <a:ea typeface="宋体" panose="02010600030101010101" pitchFamily="2" charset="-122"/>
                <a:cs typeface="+mn-cs"/>
              </a:rPr>
              <a:t>100 280</a:t>
            </a:r>
            <a:r>
              <a:rPr lang="zh-CN" altLang="zh-CN" sz="1200" kern="1200" dirty="0" smtClean="0">
                <a:solidFill>
                  <a:schemeClr val="tx1"/>
                </a:solidFill>
                <a:latin typeface="Arial" panose="020B0604020202020204" pitchFamily="34" charset="0"/>
                <a:ea typeface="宋体" panose="02010600030101010101" pitchFamily="2" charset="-122"/>
                <a:cs typeface="+mn-cs"/>
              </a:rPr>
              <a:t>元。</a:t>
            </a:r>
          </a:p>
          <a:p>
            <a:r>
              <a:rPr lang="zh-CN" altLang="zh-CN" sz="1200" kern="1200" dirty="0" smtClean="0">
                <a:solidFill>
                  <a:schemeClr val="tx1"/>
                </a:solidFill>
                <a:latin typeface="Arial" panose="020B0604020202020204" pitchFamily="34" charset="0"/>
                <a:ea typeface="宋体" panose="02010600030101010101" pitchFamily="2" charset="-122"/>
                <a:cs typeface="+mn-cs"/>
              </a:rPr>
              <a:t>双因素所致成本降低额差异合计为－</a:t>
            </a:r>
            <a:r>
              <a:rPr lang="en-US" altLang="zh-CN" sz="1200" kern="1200" dirty="0" smtClean="0">
                <a:solidFill>
                  <a:schemeClr val="tx1"/>
                </a:solidFill>
                <a:latin typeface="Arial" panose="020B0604020202020204" pitchFamily="34" charset="0"/>
                <a:ea typeface="宋体" panose="02010600030101010101" pitchFamily="2" charset="-122"/>
                <a:cs typeface="+mn-cs"/>
              </a:rPr>
              <a:t>8.733 2</a:t>
            </a:r>
            <a:r>
              <a:rPr lang="zh-CN" altLang="zh-CN" sz="1200" kern="1200" dirty="0" smtClean="0">
                <a:solidFill>
                  <a:schemeClr val="tx1"/>
                </a:solidFill>
                <a:latin typeface="Arial" panose="020B0604020202020204" pitchFamily="34" charset="0"/>
                <a:ea typeface="宋体" panose="02010600030101010101" pitchFamily="2" charset="-122"/>
                <a:cs typeface="+mn-cs"/>
              </a:rPr>
              <a:t>万元。</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36</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不难看出，单位成本中的固定成本实际数与预算数之差等于固定成本总额、作业量两因素变动对装卸单位成本影响数值之和，即</a:t>
            </a:r>
          </a:p>
          <a:p>
            <a:r>
              <a:rPr lang="en-US" altLang="zh-CN" sz="1200" i="1" kern="1200" dirty="0" smtClean="0">
                <a:solidFill>
                  <a:schemeClr val="tx1"/>
                </a:solidFill>
                <a:latin typeface="Arial" panose="020B0604020202020204" pitchFamily="34" charset="0"/>
                <a:ea typeface="宋体" panose="02010600030101010101" pitchFamily="2" charset="-122"/>
                <a:cs typeface="+mn-cs"/>
              </a:rPr>
              <a:t>	C</a:t>
            </a:r>
            <a:r>
              <a:rPr lang="en-US" altLang="zh-CN" sz="1200" kern="1200" baseline="-25000" dirty="0" smtClean="0">
                <a:solidFill>
                  <a:schemeClr val="tx1"/>
                </a:solidFill>
                <a:latin typeface="Arial" panose="020B0604020202020204" pitchFamily="34" charset="0"/>
                <a:ea typeface="宋体" panose="02010600030101010101" pitchFamily="2" charset="-122"/>
                <a:cs typeface="+mn-cs"/>
              </a:rPr>
              <a:t>a,1</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a,n</a:t>
            </a:r>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a</a:t>
            </a:r>
            <a:r>
              <a:rPr lang="en-US" altLang="zh-CN" sz="1200" kern="1200" dirty="0" err="1" smtClean="0">
                <a:solidFill>
                  <a:schemeClr val="tx1"/>
                </a:solidFill>
                <a:latin typeface="Arial" panose="020B0604020202020204" pitchFamily="34" charset="0"/>
                <a:ea typeface="宋体" panose="02010600030101010101" pitchFamily="2" charset="-122"/>
                <a:cs typeface="+mn-cs"/>
              </a:rPr>
              <a:t>+</a:t>
            </a:r>
            <a:r>
              <a:rPr lang="en-US" altLang="zh-CN" sz="1200" kern="1200" dirty="0" err="1"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q</a:t>
            </a:r>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i="1" kern="1200" dirty="0"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latin typeface="Arial" panose="020B0604020202020204" pitchFamily="34" charset="0"/>
                <a:ea typeface="宋体" panose="02010600030101010101" pitchFamily="2" charset="-122"/>
                <a:cs typeface="+mn-cs"/>
              </a:rPr>
              <a:t>a,1</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i="1" kern="1200" dirty="0"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latin typeface="Arial" panose="020B0604020202020204" pitchFamily="34" charset="0"/>
                <a:ea typeface="宋体" panose="02010600030101010101" pitchFamily="2" charset="-122"/>
                <a:cs typeface="+mn-cs"/>
              </a:rPr>
              <a:t>a,n</a:t>
            </a:r>
            <a:r>
              <a:rPr lang="en-US" altLang="zh-CN" sz="1200" i="1" kern="1200" dirty="0" smtClean="0">
                <a:solidFill>
                  <a:schemeClr val="tx1"/>
                </a:solidFill>
                <a:latin typeface="Arial" panose="020B0604020202020204" pitchFamily="34" charset="0"/>
                <a:ea typeface="宋体" panose="02010600030101010101" pitchFamily="2" charset="-122"/>
                <a:cs typeface="+mn-cs"/>
              </a:rPr>
              <a:t>Q</a:t>
            </a:r>
            <a:r>
              <a:rPr lang="en-US" altLang="zh-CN" sz="1200" kern="1200" baseline="-25000" dirty="0" smtClean="0">
                <a:solidFill>
                  <a:schemeClr val="tx1"/>
                </a:solidFill>
                <a:latin typeface="Arial" panose="020B0604020202020204" pitchFamily="34" charset="0"/>
                <a:ea typeface="宋体" panose="02010600030101010101" pitchFamily="2" charset="-122"/>
                <a:cs typeface="+mn-cs"/>
              </a:rPr>
              <a:t>n</a:t>
            </a:r>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i="1" kern="1200" dirty="0" smtClean="0">
                <a:solidFill>
                  <a:schemeClr val="tx1"/>
                </a:solidFill>
                <a:latin typeface="Arial" panose="020B0604020202020204" pitchFamily="34" charset="0"/>
                <a:ea typeface="宋体" panose="02010600030101010101" pitchFamily="2" charset="-122"/>
                <a:cs typeface="+mn-cs"/>
              </a:rPr>
              <a:t>Q</a:t>
            </a:r>
            <a:r>
              <a:rPr lang="en-US" altLang="zh-CN" sz="1200" kern="1200" baseline="-250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a,n</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Q</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n</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en-US" altLang="zh-CN" sz="1200" i="1" kern="1200" dirty="0" smtClean="0">
                <a:solidFill>
                  <a:schemeClr val="tx1"/>
                </a:solidFill>
                <a:latin typeface="Arial" panose="020B0604020202020204" pitchFamily="34" charset="0"/>
                <a:ea typeface="宋体" panose="02010600030101010101" pitchFamily="2" charset="-122"/>
                <a:cs typeface="+mn-cs"/>
              </a:rPr>
              <a:t>Q</a:t>
            </a:r>
            <a:r>
              <a:rPr lang="en-US" altLang="zh-CN" sz="1200" kern="1200" baseline="-250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a,n</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latin typeface="Arial" panose="020B0604020202020204" pitchFamily="34" charset="0"/>
                <a:ea typeface="宋体" panose="02010600030101010101" pitchFamily="2" charset="-122"/>
                <a:cs typeface="+mn-cs"/>
              </a:rPr>
              <a:t>本例中</a:t>
            </a:r>
          </a:p>
          <a:p>
            <a:r>
              <a:rPr lang="en-US" altLang="zh-CN" sz="1200" i="1" kern="1200" dirty="0"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latin typeface="Arial" panose="020B0604020202020204" pitchFamily="34" charset="0"/>
                <a:ea typeface="宋体" panose="02010600030101010101" pitchFamily="2" charset="-122"/>
                <a:cs typeface="+mn-cs"/>
              </a:rPr>
              <a:t>a,1</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a,n</a:t>
            </a:r>
            <a:r>
              <a:rPr lang="en-US" altLang="zh-CN" sz="1200" kern="1200" dirty="0" smtClean="0">
                <a:solidFill>
                  <a:schemeClr val="tx1"/>
                </a:solidFill>
                <a:latin typeface="Arial" panose="020B0604020202020204" pitchFamily="34" charset="0"/>
                <a:ea typeface="宋体" panose="02010600030101010101" pitchFamily="2" charset="-122"/>
                <a:cs typeface="+mn-cs"/>
              </a:rPr>
              <a:t>=4 038.7</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4 094.2</a:t>
            </a:r>
            <a:endParaRPr lang="zh-CN" altLang="zh-CN" sz="1200" kern="1200" dirty="0" smtClean="0">
              <a:solidFill>
                <a:schemeClr val="tx1"/>
              </a:solidFill>
              <a:latin typeface="Arial" panose="020B0604020202020204" pitchFamily="34" charset="0"/>
              <a:ea typeface="宋体" panose="02010600030101010101" pitchFamily="2" charset="-122"/>
              <a:cs typeface="+mn-cs"/>
            </a:endParaRPr>
          </a:p>
          <a:p>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a</a:t>
            </a:r>
            <a:r>
              <a:rPr lang="en-US" altLang="zh-CN" sz="1200" kern="1200" dirty="0" err="1" smtClean="0">
                <a:solidFill>
                  <a:schemeClr val="tx1"/>
                </a:solidFill>
                <a:latin typeface="Arial" panose="020B0604020202020204" pitchFamily="34" charset="0"/>
                <a:ea typeface="宋体" panose="02010600030101010101" pitchFamily="2" charset="-122"/>
                <a:cs typeface="+mn-cs"/>
              </a:rPr>
              <a:t>+</a:t>
            </a:r>
            <a:r>
              <a:rPr lang="en-US" altLang="zh-CN" sz="1200" kern="1200" dirty="0" err="1"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q</a:t>
            </a:r>
            <a:r>
              <a:rPr lang="en-US" altLang="zh-CN" sz="1200" kern="1200" dirty="0" smtClean="0">
                <a:solidFill>
                  <a:schemeClr val="tx1"/>
                </a:solidFill>
                <a:latin typeface="Arial" panose="020B0604020202020204" pitchFamily="34" charset="0"/>
                <a:ea typeface="宋体" panose="02010600030101010101" pitchFamily="2" charset="-122"/>
                <a:cs typeface="+mn-cs"/>
              </a:rPr>
              <a:t>=0.86+</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56.36</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55.5</a:t>
            </a:r>
            <a:r>
              <a:rPr lang="zh-CN" altLang="zh-CN" sz="1200" kern="1200" dirty="0" smtClean="0">
                <a:solidFill>
                  <a:schemeClr val="tx1"/>
                </a:solidFill>
                <a:latin typeface="Arial" panose="020B0604020202020204" pitchFamily="34" charset="0"/>
                <a:ea typeface="宋体" panose="02010600030101010101" pitchFamily="2" charset="-122"/>
                <a:cs typeface="+mn-cs"/>
              </a:rPr>
              <a:t>（元</a:t>
            </a:r>
            <a:r>
              <a:rPr lang="en-US" altLang="zh-CN" sz="1200" kern="1200" dirty="0" smtClean="0">
                <a:solidFill>
                  <a:schemeClr val="tx1"/>
                </a:solidFill>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latin typeface="Arial" panose="020B0604020202020204" pitchFamily="34" charset="0"/>
                <a:ea typeface="宋体" panose="02010600030101010101" pitchFamily="2" charset="-122"/>
                <a:cs typeface="+mn-cs"/>
              </a:rPr>
              <a:t>3</a:t>
            </a:r>
            <a:r>
              <a:rPr lang="en-US" altLang="zh-CN" sz="1200" kern="1200" dirty="0" smtClean="0">
                <a:solidFill>
                  <a:schemeClr val="tx1"/>
                </a:solidFill>
                <a:latin typeface="Arial" panose="020B0604020202020204" pitchFamily="34" charset="0"/>
                <a:ea typeface="宋体" panose="02010600030101010101" pitchFamily="2" charset="-122"/>
                <a:cs typeface="+mn-cs"/>
              </a:rPr>
              <a:t>t</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latin typeface="Arial" panose="020B0604020202020204" pitchFamily="34" charset="0"/>
                <a:ea typeface="宋体" panose="02010600030101010101" pitchFamily="2" charset="-122"/>
                <a:cs typeface="+mn-cs"/>
              </a:rPr>
              <a:t>关系式</a:t>
            </a:r>
            <a:r>
              <a:rPr lang="en-US" altLang="zh-CN" sz="1200" i="1" kern="1200" dirty="0"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latin typeface="Arial" panose="020B0604020202020204" pitchFamily="34" charset="0"/>
                <a:ea typeface="宋体" panose="02010600030101010101" pitchFamily="2" charset="-122"/>
                <a:cs typeface="+mn-cs"/>
              </a:rPr>
              <a:t>a,1</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a,n</a:t>
            </a:r>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a</a:t>
            </a:r>
            <a:r>
              <a:rPr lang="en-US" altLang="zh-CN" sz="1200" kern="1200" dirty="0" err="1" smtClean="0">
                <a:solidFill>
                  <a:schemeClr val="tx1"/>
                </a:solidFill>
                <a:latin typeface="Arial" panose="020B0604020202020204" pitchFamily="34" charset="0"/>
                <a:ea typeface="宋体" panose="02010600030101010101" pitchFamily="2" charset="-122"/>
                <a:cs typeface="+mn-cs"/>
              </a:rPr>
              <a:t>+</a:t>
            </a:r>
            <a:r>
              <a:rPr lang="en-US" altLang="zh-CN" sz="1200" kern="1200" dirty="0" err="1"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q</a:t>
            </a:r>
            <a:r>
              <a:rPr lang="zh-CN" altLang="zh-CN" sz="1200" kern="1200" dirty="0" smtClean="0">
                <a:solidFill>
                  <a:schemeClr val="tx1"/>
                </a:solidFill>
                <a:latin typeface="Arial" panose="020B0604020202020204" pitchFamily="34" charset="0"/>
                <a:ea typeface="宋体" panose="02010600030101010101" pitchFamily="2" charset="-122"/>
                <a:cs typeface="+mn-cs"/>
              </a:rPr>
              <a:t>，表明单位装卸成本中的固定成本实际数与预算数差异，是固定成本总额和作业量双因素变动所致。</a:t>
            </a:r>
          </a:p>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显然，当作业量不变，固定成本总额实际数大于预算数时（预算超支），必然使单位成本中的固定成本上升；反之，固定成本总额实际数小于预算数时（预算节支），必然使单位成本中的固定成本下降。当固定成本总额不变，而作业量实际数大于预算数时，则使单位成本中的固定成本下降；反之，作业量实际数小于预算数时，则使单位成本中的固定成本上升。固定成本总额与作业量两者变动，对单位成本中的固定成本的影响数值，可以通过</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smtClean="0">
                <a:solidFill>
                  <a:schemeClr val="tx1"/>
                </a:solidFill>
                <a:latin typeface="Arial" panose="020B0604020202020204" pitchFamily="34" charset="0"/>
                <a:ea typeface="宋体" panose="02010600030101010101" pitchFamily="2" charset="-122"/>
                <a:cs typeface="+mn-cs"/>
              </a:rPr>
              <a:t>a</a:t>
            </a:r>
            <a:r>
              <a:rPr lang="zh-CN" altLang="zh-CN" sz="1200" kern="1200" dirty="0" smtClean="0">
                <a:solidFill>
                  <a:schemeClr val="tx1"/>
                </a:solidFill>
                <a:latin typeface="Arial" panose="020B0604020202020204" pitchFamily="34" charset="0"/>
                <a:ea typeface="宋体" panose="02010600030101010101" pitchFamily="2" charset="-122"/>
                <a:cs typeface="+mn-cs"/>
              </a:rPr>
              <a:t>和</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i="1" kern="1200" dirty="0" err="1" smtClean="0">
                <a:solidFill>
                  <a:schemeClr val="tx1"/>
                </a:solidFill>
                <a:latin typeface="Arial" panose="020B0604020202020204" pitchFamily="34" charset="0"/>
                <a:ea typeface="宋体" panose="02010600030101010101" pitchFamily="2" charset="-122"/>
                <a:cs typeface="+mn-cs"/>
              </a:rPr>
              <a:t>C</a:t>
            </a:r>
            <a:r>
              <a:rPr lang="en-US" altLang="zh-CN" sz="1200" kern="1200" baseline="-25000" dirty="0" err="1" smtClean="0">
                <a:solidFill>
                  <a:schemeClr val="tx1"/>
                </a:solidFill>
                <a:latin typeface="Arial" panose="020B0604020202020204" pitchFamily="34" charset="0"/>
                <a:ea typeface="宋体" panose="02010600030101010101" pitchFamily="2" charset="-122"/>
                <a:cs typeface="+mn-cs"/>
              </a:rPr>
              <a:t>q</a:t>
            </a:r>
            <a:r>
              <a:rPr lang="zh-CN" altLang="zh-CN" sz="1200" kern="1200" dirty="0" smtClean="0">
                <a:solidFill>
                  <a:schemeClr val="tx1"/>
                </a:solidFill>
                <a:latin typeface="Arial" panose="020B0604020202020204" pitchFamily="34" charset="0"/>
                <a:ea typeface="宋体" panose="02010600030101010101" pitchFamily="2" charset="-122"/>
                <a:cs typeface="+mn-cs"/>
              </a:rPr>
              <a:t>的计算而分别得出。</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47</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lnSpc>
                <a:spcPts val="1700"/>
              </a:lnSpc>
              <a:spcBef>
                <a:spcPts val="600"/>
              </a:spcBef>
              <a:spcAft>
                <a:spcPts val="400"/>
              </a:spcAft>
            </a:pPr>
            <a:r>
              <a:rPr lang="en-US" altLang="zh-CN" sz="1200" kern="100" dirty="0" smtClean="0">
                <a:latin typeface="Times New Roman"/>
                <a:ea typeface="宋体"/>
              </a:rPr>
              <a:t>3</a:t>
            </a:r>
            <a:r>
              <a:rPr lang="zh-CN" altLang="zh-CN" sz="1200" kern="100" dirty="0" smtClean="0">
                <a:latin typeface="Times New Roman"/>
                <a:ea typeface="宋体"/>
              </a:rPr>
              <a:t>．装卸单位成本的明细分析</a:t>
            </a:r>
          </a:p>
          <a:p>
            <a:pPr indent="266700">
              <a:lnSpc>
                <a:spcPts val="1700"/>
              </a:lnSpc>
              <a:spcAft>
                <a:spcPts val="0"/>
              </a:spcAft>
            </a:pPr>
            <a:r>
              <a:rPr lang="zh-CN" altLang="zh-CN" sz="1200" kern="100" dirty="0" smtClean="0">
                <a:latin typeface="Times New Roman"/>
                <a:ea typeface="宋体"/>
              </a:rPr>
              <a:t>装卸单位成本分析应按装卸成本项目逐项细化分析，可以通过编制“装卸单位成本预算执行情况分析表”列示分析过程与结果，见表</a:t>
            </a:r>
            <a:r>
              <a:rPr lang="en-US" altLang="zh-CN" sz="1200" kern="100" dirty="0" smtClean="0">
                <a:latin typeface="Times New Roman"/>
                <a:ea typeface="宋体"/>
              </a:rPr>
              <a:t>9</a:t>
            </a:r>
            <a:r>
              <a:rPr lang="en-US" altLang="zh-CN" sz="1200" kern="100" dirty="0" smtClean="0">
                <a:latin typeface="黑体"/>
                <a:ea typeface="宋体"/>
              </a:rPr>
              <a:t>-</a:t>
            </a:r>
            <a:r>
              <a:rPr lang="en-US" altLang="zh-CN" sz="1200" kern="100" dirty="0" smtClean="0">
                <a:latin typeface="Times New Roman"/>
                <a:ea typeface="宋体"/>
              </a:rPr>
              <a:t>4</a:t>
            </a:r>
            <a:r>
              <a:rPr lang="zh-CN" altLang="zh-CN" sz="1200" kern="100" dirty="0" smtClean="0">
                <a:latin typeface="Times New Roman"/>
                <a:ea typeface="宋体"/>
              </a:rPr>
              <a:t>。</a:t>
            </a:r>
          </a:p>
          <a:p>
            <a:pPr indent="266700">
              <a:lnSpc>
                <a:spcPts val="1700"/>
              </a:lnSpc>
              <a:spcAft>
                <a:spcPts val="0"/>
              </a:spcAft>
            </a:pPr>
            <a:r>
              <a:rPr lang="zh-CN" altLang="zh-CN" sz="1200" kern="0" dirty="0" smtClean="0">
                <a:latin typeface="Times New Roman"/>
                <a:ea typeface="宋体"/>
              </a:rPr>
              <a:t>装卸单位成本预算执行情况的明细</a:t>
            </a:r>
            <a:r>
              <a:rPr lang="zh-CN" altLang="zh-CN" sz="1200" kern="100" dirty="0" smtClean="0">
                <a:latin typeface="Times New Roman"/>
                <a:ea typeface="宋体"/>
              </a:rPr>
              <a:t>分析，是装卸成本预算完成情况总体分析的后续工作，首先应对各成本明细项目，按其</a:t>
            </a:r>
            <a:r>
              <a:rPr lang="zh-CN" altLang="zh-CN" sz="1200" kern="0" dirty="0" smtClean="0">
                <a:latin typeface="Times New Roman"/>
                <a:ea typeface="宋体"/>
              </a:rPr>
              <a:t>实际数与预算数节超差异大小分别排序。分析的重点应放在差异偏大的成本项目上。本例中，超支项目的分析重点在前三位的项目，依次是计件工资、事故损失和劳动保护费；节支项目的分析重点在前三位的项目，依次是外付装卸费、基本折旧和大修理基金。</a:t>
            </a:r>
            <a:endParaRPr lang="zh-CN" altLang="zh-CN" sz="1200" kern="100" dirty="0" smtClean="0">
              <a:latin typeface="Times New Roman"/>
              <a:ea typeface="宋体"/>
            </a:endParaRP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49</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A3E8B0-2703-4DCB-81D7-7B10CC3EB601}" type="slidenum">
              <a:rPr lang="en-US" altLang="zh-CN"/>
              <a:pPr/>
              <a:t>51</a:t>
            </a:fld>
            <a:endParaRPr lang="en-US" altLang="zh-CN"/>
          </a:p>
        </p:txBody>
      </p:sp>
      <p:sp>
        <p:nvSpPr>
          <p:cNvPr id="266242" name="Rectangle 2"/>
          <p:cNvSpPr>
            <a:spLocks noGrp="1" noRot="1" noChangeAspect="1" noChangeArrowheads="1" noTextEdit="1"/>
          </p:cNvSpPr>
          <p:nvPr>
            <p:ph type="sldImg"/>
          </p:nvPr>
        </p:nvSpPr>
        <p:spPr>
          <a:xfrm>
            <a:off x="381000" y="685800"/>
            <a:ext cx="6096000" cy="3429000"/>
          </a:xfrm>
          <a:ln/>
        </p:spPr>
      </p:sp>
      <p:sp>
        <p:nvSpPr>
          <p:cNvPr id="266243" name="Rectangle 3"/>
          <p:cNvSpPr>
            <a:spLocks noGrp="1" noChangeArrowheads="1"/>
          </p:cNvSpPr>
          <p:nvPr>
            <p:ph type="body" idx="1"/>
          </p:nvPr>
        </p:nvSpPr>
        <p:spPr/>
        <p:txBody>
          <a:bodyPr/>
          <a:lstStyle/>
          <a:p>
            <a:r>
              <a:rPr lang="en-US" altLang="zh-CN"/>
              <a:t>1</a:t>
            </a:r>
            <a:r>
              <a:rPr lang="zh-CN" altLang="en-US"/>
              <a:t>、计件工资差异双因素分析</a:t>
            </a:r>
            <a:br>
              <a:rPr lang="zh-CN" altLang="en-US"/>
            </a:br>
            <a:r>
              <a:rPr lang="zh-CN" altLang="en-US"/>
              <a:t>由于计件工资是计件单价与装卸作业量的乘积，所以计件工资分析的重点是计划期内的计件单价有无变化，以及对单位成本中的变动成本的影响数额。</a:t>
            </a:r>
            <a:br>
              <a:rPr lang="zh-CN" altLang="en-US"/>
            </a:br>
            <a:r>
              <a:rPr lang="zh-CN" altLang="en-US"/>
              <a:t>对于不同货种、不同装卸方式及不同装卸工具来说，即便作业量单位均为千操作吨，但其计件单价也有区别，因此，还应按不同计件单价分别分析其对单位成本中的变动成本数额。并对计件单价的变动原因做进一步分析，看其是否合理。</a:t>
            </a:r>
          </a:p>
          <a:p>
            <a:endParaRPr lang="en-US" altLang="zh-CN"/>
          </a:p>
        </p:txBody>
      </p:sp>
    </p:spTree>
    <p:extLst>
      <p:ext uri="{BB962C8B-B14F-4D97-AF65-F5344CB8AC3E}">
        <p14:creationId xmlns:p14="http://schemas.microsoft.com/office/powerpoint/2010/main" val="1614442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lnSpc>
                <a:spcPts val="1700"/>
              </a:lnSpc>
              <a:spcBef>
                <a:spcPts val="700"/>
              </a:spcBef>
              <a:spcAft>
                <a:spcPts val="0"/>
              </a:spcAft>
            </a:pPr>
            <a:r>
              <a:rPr lang="zh-CN" altLang="zh-CN" sz="1200" kern="100" dirty="0" smtClean="0">
                <a:latin typeface="Times New Roman"/>
                <a:ea typeface="宋体"/>
              </a:rPr>
              <a:t>由上表可知，三种货物的平均计件单价的实际数</a:t>
            </a:r>
            <a:r>
              <a:rPr lang="en-US" altLang="zh-CN" sz="1200" kern="100" spc="-200" dirty="0" smtClean="0">
                <a:latin typeface="Times New Roman"/>
                <a:ea typeface="宋体"/>
                <a:sym typeface="Symbol"/>
              </a:rPr>
              <a:t></a:t>
            </a:r>
            <a:r>
              <a:rPr lang="en-US" altLang="zh-CN" sz="1200" i="1" kern="100" dirty="0" smtClean="0">
                <a:latin typeface="Times New Roman"/>
                <a:ea typeface="宋体"/>
              </a:rPr>
              <a:t>p</a:t>
            </a:r>
            <a:r>
              <a:rPr lang="en-US" altLang="zh-CN" sz="1200" i="1" kern="100" baseline="-25000" dirty="0" smtClean="0">
                <a:latin typeface="Times New Roman"/>
                <a:ea typeface="宋体"/>
              </a:rPr>
              <a:t>1</a:t>
            </a:r>
            <a:r>
              <a:rPr lang="en-US" altLang="zh-CN" sz="1200" kern="100" dirty="0" smtClean="0">
                <a:latin typeface="Times New Roman"/>
                <a:ea typeface="宋体"/>
              </a:rPr>
              <a:t> =700.7</a:t>
            </a:r>
            <a:r>
              <a:rPr lang="zh-CN" altLang="zh-CN" sz="1200" kern="100" dirty="0" smtClean="0">
                <a:latin typeface="Times New Roman"/>
                <a:ea typeface="宋体"/>
              </a:rPr>
              <a:t>元</a:t>
            </a:r>
            <a:r>
              <a:rPr lang="en-US" altLang="zh-CN" sz="1200" kern="100" dirty="0" smtClean="0">
                <a:latin typeface="Times New Roman"/>
                <a:ea typeface="宋体"/>
              </a:rPr>
              <a:t>/10</a:t>
            </a:r>
            <a:r>
              <a:rPr lang="en-US" altLang="zh-CN" sz="1200" kern="100" baseline="30000" dirty="0" smtClean="0">
                <a:latin typeface="Times New Roman"/>
                <a:ea typeface="宋体"/>
              </a:rPr>
              <a:t>3</a:t>
            </a:r>
            <a:r>
              <a:rPr lang="en-US" altLang="zh-CN" sz="1200" kern="100" dirty="0" smtClean="0">
                <a:latin typeface="Times New Roman"/>
                <a:ea typeface="宋体"/>
              </a:rPr>
              <a:t>t</a:t>
            </a:r>
            <a:r>
              <a:rPr lang="zh-CN" altLang="zh-CN" sz="1200" kern="100" dirty="0" smtClean="0">
                <a:latin typeface="Times New Roman"/>
                <a:ea typeface="宋体"/>
              </a:rPr>
              <a:t>和预算数</a:t>
            </a:r>
            <a:r>
              <a:rPr lang="en-US" altLang="zh-CN" sz="1200" kern="100" spc="-200" dirty="0" smtClean="0">
                <a:latin typeface="Times New Roman"/>
                <a:ea typeface="宋体"/>
                <a:sym typeface="Symbol"/>
              </a:rPr>
              <a:t></a:t>
            </a:r>
            <a:r>
              <a:rPr lang="en-US" altLang="zh-CN" sz="1200" i="1" kern="100" dirty="0" err="1" smtClean="0">
                <a:latin typeface="Times New Roman"/>
                <a:ea typeface="宋体"/>
              </a:rPr>
              <a:t>p</a:t>
            </a:r>
            <a:r>
              <a:rPr lang="en-US" altLang="zh-CN" sz="1200" i="1" kern="100" baseline="-25000" dirty="0" err="1" smtClean="0">
                <a:latin typeface="Times New Roman"/>
                <a:ea typeface="宋体"/>
              </a:rPr>
              <a:t>n</a:t>
            </a:r>
            <a:r>
              <a:rPr lang="en-US" altLang="zh-CN" sz="1200" kern="100" dirty="0" smtClean="0">
                <a:latin typeface="Times New Roman"/>
                <a:ea typeface="宋体"/>
              </a:rPr>
              <a:t> =</a:t>
            </a:r>
            <a:r>
              <a:rPr lang="en-US" altLang="zh-CN" sz="1200" b="1" kern="100" dirty="0" smtClean="0">
                <a:latin typeface="Times New Roman"/>
                <a:ea typeface="宋体"/>
              </a:rPr>
              <a:t>536.57</a:t>
            </a:r>
            <a:r>
              <a:rPr lang="zh-CN" altLang="zh-CN" sz="1200" kern="100" dirty="0" smtClean="0">
                <a:latin typeface="Times New Roman"/>
                <a:ea typeface="宋体"/>
              </a:rPr>
              <a:t>元</a:t>
            </a:r>
            <a:r>
              <a:rPr lang="en-US" altLang="zh-CN" sz="1200" kern="100" dirty="0" smtClean="0">
                <a:latin typeface="Times New Roman"/>
                <a:ea typeface="宋体"/>
              </a:rPr>
              <a:t>/10</a:t>
            </a:r>
            <a:r>
              <a:rPr lang="en-US" altLang="zh-CN" sz="1200" kern="100" baseline="30000" dirty="0" smtClean="0">
                <a:latin typeface="Times New Roman"/>
                <a:ea typeface="宋体"/>
              </a:rPr>
              <a:t>3</a:t>
            </a:r>
            <a:r>
              <a:rPr lang="en-US" altLang="zh-CN" sz="1200" kern="100" dirty="0" smtClean="0">
                <a:latin typeface="Times New Roman"/>
                <a:ea typeface="宋体"/>
              </a:rPr>
              <a:t>t</a:t>
            </a:r>
            <a:r>
              <a:rPr lang="zh-CN" altLang="zh-CN" sz="1200" kern="100" dirty="0" smtClean="0">
                <a:latin typeface="Times New Roman"/>
                <a:ea typeface="宋体"/>
              </a:rPr>
              <a:t>之差为</a:t>
            </a:r>
            <a:r>
              <a:rPr lang="en-US" altLang="zh-CN" sz="1200" kern="100" spc="-200" dirty="0" smtClean="0">
                <a:latin typeface="Times New Roman"/>
                <a:ea typeface="宋体"/>
                <a:sym typeface="Symbol"/>
              </a:rPr>
              <a:t></a:t>
            </a:r>
            <a:r>
              <a:rPr lang="en-US" altLang="zh-CN" sz="1200" i="1" kern="100" dirty="0" smtClean="0">
                <a:latin typeface="Times New Roman"/>
                <a:ea typeface="宋体"/>
              </a:rPr>
              <a:t>p</a:t>
            </a:r>
            <a:r>
              <a:rPr lang="en-US" altLang="zh-CN" sz="1200" i="1" kern="100" baseline="-25000" dirty="0" smtClean="0">
                <a:latin typeface="Times New Roman"/>
                <a:ea typeface="宋体"/>
              </a:rPr>
              <a:t>1</a:t>
            </a:r>
            <a:r>
              <a:rPr lang="zh-CN" altLang="zh-CN" sz="1200" i="1" kern="100" baseline="-25000" dirty="0" smtClean="0">
                <a:latin typeface="Times New Roman"/>
                <a:ea typeface="宋体"/>
              </a:rPr>
              <a:t>－</a:t>
            </a:r>
            <a:r>
              <a:rPr lang="en-US" altLang="zh-CN" sz="1200" kern="100" spc="-200" dirty="0" smtClean="0">
                <a:latin typeface="Times New Roman"/>
                <a:ea typeface="宋体"/>
                <a:sym typeface="Symbol"/>
              </a:rPr>
              <a:t></a:t>
            </a:r>
            <a:r>
              <a:rPr lang="en-US" altLang="zh-CN" sz="1200" i="1" kern="100" dirty="0" err="1" smtClean="0">
                <a:latin typeface="Times New Roman"/>
                <a:ea typeface="宋体"/>
              </a:rPr>
              <a:t>p</a:t>
            </a:r>
            <a:r>
              <a:rPr lang="en-US" altLang="zh-CN" sz="1200" i="1" kern="100" baseline="-25000" dirty="0" err="1" smtClean="0">
                <a:latin typeface="Times New Roman"/>
                <a:ea typeface="宋体"/>
              </a:rPr>
              <a:t>n</a:t>
            </a:r>
            <a:r>
              <a:rPr lang="en-US" altLang="zh-CN" sz="1200" kern="100" dirty="0" smtClean="0">
                <a:latin typeface="Times New Roman"/>
                <a:ea typeface="宋体"/>
              </a:rPr>
              <a:t> =+</a:t>
            </a:r>
            <a:r>
              <a:rPr lang="en-US" altLang="zh-CN" sz="1200" b="1" kern="100" dirty="0" smtClean="0">
                <a:latin typeface="Times New Roman"/>
                <a:ea typeface="宋体"/>
              </a:rPr>
              <a:t>164.12</a:t>
            </a:r>
            <a:r>
              <a:rPr lang="zh-CN" altLang="zh-CN" sz="1200" kern="100" dirty="0" smtClean="0">
                <a:latin typeface="Times New Roman"/>
                <a:ea typeface="宋体"/>
              </a:rPr>
              <a:t>元</a:t>
            </a:r>
            <a:r>
              <a:rPr lang="en-US" altLang="zh-CN" sz="1200" kern="100" dirty="0" smtClean="0">
                <a:latin typeface="Times New Roman"/>
                <a:ea typeface="宋体"/>
              </a:rPr>
              <a:t>/10</a:t>
            </a:r>
            <a:r>
              <a:rPr lang="en-US" altLang="zh-CN" sz="1200" kern="100" baseline="30000" dirty="0" smtClean="0">
                <a:latin typeface="Times New Roman"/>
                <a:ea typeface="宋体"/>
              </a:rPr>
              <a:t>3</a:t>
            </a:r>
            <a:r>
              <a:rPr lang="en-US" altLang="zh-CN" sz="1200" kern="100" dirty="0" smtClean="0">
                <a:latin typeface="Times New Roman"/>
                <a:ea typeface="宋体"/>
              </a:rPr>
              <a:t>t</a:t>
            </a:r>
            <a:r>
              <a:rPr lang="zh-CN" altLang="zh-CN" sz="1200" kern="100" dirty="0" smtClean="0">
                <a:latin typeface="Times New Roman"/>
                <a:ea typeface="宋体"/>
              </a:rPr>
              <a:t>，影响这个差额的因素有两个，一个是不同货种的作业量结构变动所致，另一个是不同货种计件单价实际数脱离预算数所致。</a:t>
            </a:r>
          </a:p>
          <a:p>
            <a:pPr indent="269875" algn="just">
              <a:lnSpc>
                <a:spcPts val="1700"/>
              </a:lnSpc>
              <a:spcBef>
                <a:spcPts val="600"/>
              </a:spcBef>
              <a:spcAft>
                <a:spcPts val="0"/>
              </a:spcAft>
            </a:pPr>
            <a:r>
              <a:rPr lang="zh-CN" altLang="zh-CN" sz="1200" kern="100" dirty="0" smtClean="0">
                <a:latin typeface="Times New Roman"/>
                <a:ea typeface="宋体"/>
              </a:rPr>
              <a:t>为简化分析起见，可用连环因素替代法对这个差额</a:t>
            </a:r>
            <a:r>
              <a:rPr lang="en-US" altLang="zh-CN" sz="1200" kern="100" spc="-200" dirty="0" smtClean="0">
                <a:latin typeface="Times New Roman"/>
                <a:ea typeface="宋体"/>
                <a:sym typeface="Symbol"/>
              </a:rPr>
              <a:t></a:t>
            </a:r>
            <a:r>
              <a:rPr lang="en-US" altLang="zh-CN" sz="1200" i="1" kern="100" dirty="0" smtClean="0">
                <a:latin typeface="Times New Roman"/>
                <a:ea typeface="宋体"/>
              </a:rPr>
              <a:t>p</a:t>
            </a:r>
            <a:r>
              <a:rPr lang="en-US" altLang="zh-CN" sz="1200" i="1" kern="100" baseline="-25000" dirty="0" smtClean="0">
                <a:latin typeface="Times New Roman"/>
                <a:ea typeface="宋体"/>
              </a:rPr>
              <a:t>1</a:t>
            </a:r>
            <a:r>
              <a:rPr lang="zh-CN" altLang="zh-CN" sz="1200" i="1" kern="100" baseline="-25000" dirty="0" smtClean="0">
                <a:latin typeface="Times New Roman"/>
                <a:ea typeface="宋体"/>
              </a:rPr>
              <a:t>－</a:t>
            </a:r>
            <a:r>
              <a:rPr lang="en-US" altLang="zh-CN" sz="1200" kern="100" spc="-200" dirty="0" smtClean="0">
                <a:latin typeface="Times New Roman"/>
                <a:ea typeface="宋体"/>
                <a:sym typeface="Symbol"/>
              </a:rPr>
              <a:t></a:t>
            </a:r>
            <a:r>
              <a:rPr lang="en-US" altLang="zh-CN" sz="1200" i="1" kern="100" dirty="0" err="1" smtClean="0">
                <a:latin typeface="Times New Roman"/>
                <a:ea typeface="宋体"/>
              </a:rPr>
              <a:t>p</a:t>
            </a:r>
            <a:r>
              <a:rPr lang="en-US" altLang="zh-CN" sz="1200" i="1" kern="100" baseline="-25000" dirty="0" err="1" smtClean="0">
                <a:latin typeface="Times New Roman"/>
                <a:ea typeface="宋体"/>
              </a:rPr>
              <a:t>n</a:t>
            </a:r>
            <a:r>
              <a:rPr lang="en-US" altLang="zh-CN" sz="1200" kern="100" dirty="0" smtClean="0">
                <a:latin typeface="Times New Roman"/>
                <a:ea typeface="宋体"/>
              </a:rPr>
              <a:t> =+</a:t>
            </a:r>
            <a:r>
              <a:rPr lang="en-US" altLang="zh-CN" sz="1200" b="1" kern="100" dirty="0" smtClean="0">
                <a:latin typeface="Times New Roman"/>
                <a:ea typeface="宋体"/>
              </a:rPr>
              <a:t>164.12</a:t>
            </a:r>
            <a:r>
              <a:rPr lang="zh-CN" altLang="zh-CN" sz="1200" kern="100" dirty="0" smtClean="0">
                <a:latin typeface="Times New Roman"/>
                <a:ea typeface="宋体"/>
              </a:rPr>
              <a:t>元</a:t>
            </a:r>
            <a:r>
              <a:rPr lang="en-US" altLang="zh-CN" sz="1200" kern="100" dirty="0" smtClean="0">
                <a:latin typeface="Times New Roman"/>
                <a:ea typeface="宋体"/>
              </a:rPr>
              <a:t>/10</a:t>
            </a:r>
            <a:r>
              <a:rPr lang="en-US" altLang="zh-CN" sz="1200" kern="100" baseline="30000" dirty="0" smtClean="0">
                <a:latin typeface="Times New Roman"/>
                <a:ea typeface="宋体"/>
              </a:rPr>
              <a:t>3</a:t>
            </a:r>
            <a:r>
              <a:rPr lang="en-US" altLang="zh-CN" sz="1200" kern="100" dirty="0" smtClean="0">
                <a:latin typeface="Times New Roman"/>
                <a:ea typeface="宋体"/>
              </a:rPr>
              <a:t>t</a:t>
            </a:r>
            <a:r>
              <a:rPr lang="zh-CN" altLang="zh-CN" sz="1200" kern="100" dirty="0" smtClean="0">
                <a:latin typeface="Times New Roman"/>
                <a:ea typeface="宋体"/>
              </a:rPr>
              <a:t>做双因素分析，见表</a:t>
            </a:r>
            <a:r>
              <a:rPr lang="en-US" altLang="zh-CN" sz="1200" kern="100" dirty="0" smtClean="0">
                <a:latin typeface="Times New Roman"/>
                <a:ea typeface="宋体"/>
              </a:rPr>
              <a:t>9-6</a:t>
            </a:r>
            <a:r>
              <a:rPr lang="zh-CN" altLang="zh-CN" sz="1200" kern="100" dirty="0" smtClean="0">
                <a:latin typeface="Times New Roman"/>
                <a:ea typeface="宋体"/>
              </a:rPr>
              <a:t>。</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52</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替代分析结果表明：由于货种作业量结构发生了变动，使单位成本中的平均计件单价实际数比预算数增加</a:t>
            </a:r>
            <a:r>
              <a:rPr lang="en-US" altLang="zh-CN" sz="1200" kern="1200" dirty="0" smtClean="0">
                <a:solidFill>
                  <a:schemeClr val="tx1"/>
                </a:solidFill>
                <a:latin typeface="Arial" panose="020B0604020202020204" pitchFamily="34" charset="0"/>
                <a:ea typeface="宋体" panose="02010600030101010101" pitchFamily="2" charset="-122"/>
                <a:cs typeface="+mn-cs"/>
              </a:rPr>
              <a:t>2.05</a:t>
            </a:r>
            <a:r>
              <a:rPr lang="zh-CN" altLang="zh-CN" sz="1200" kern="1200" dirty="0" smtClean="0">
                <a:solidFill>
                  <a:schemeClr val="tx1"/>
                </a:solidFill>
                <a:latin typeface="Arial" panose="020B0604020202020204" pitchFamily="34" charset="0"/>
                <a:ea typeface="宋体" panose="02010600030101010101" pitchFamily="2" charset="-122"/>
                <a:cs typeface="+mn-cs"/>
              </a:rPr>
              <a:t>元</a:t>
            </a:r>
            <a:r>
              <a:rPr lang="en-US" altLang="zh-CN" sz="1200" kern="1200" dirty="0" smtClean="0">
                <a:solidFill>
                  <a:schemeClr val="tx1"/>
                </a:solidFill>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latin typeface="Arial" panose="020B0604020202020204" pitchFamily="34" charset="0"/>
                <a:ea typeface="宋体" panose="02010600030101010101" pitchFamily="2" charset="-122"/>
                <a:cs typeface="+mn-cs"/>
              </a:rPr>
              <a:t>3</a:t>
            </a:r>
            <a:r>
              <a:rPr lang="en-US" altLang="zh-CN" sz="1200" kern="1200" dirty="0" smtClean="0">
                <a:solidFill>
                  <a:schemeClr val="tx1"/>
                </a:solidFill>
                <a:latin typeface="Arial" panose="020B0604020202020204" pitchFamily="34" charset="0"/>
                <a:ea typeface="宋体" panose="02010600030101010101" pitchFamily="2" charset="-122"/>
                <a:cs typeface="+mn-cs"/>
              </a:rPr>
              <a:t>t</a:t>
            </a:r>
            <a:r>
              <a:rPr lang="zh-CN" altLang="zh-CN" sz="1200" kern="1200" dirty="0" smtClean="0">
                <a:solidFill>
                  <a:schemeClr val="tx1"/>
                </a:solidFill>
                <a:latin typeface="Arial" panose="020B0604020202020204" pitchFamily="34" charset="0"/>
                <a:ea typeface="宋体" panose="02010600030101010101" pitchFamily="2" charset="-122"/>
                <a:cs typeface="+mn-cs"/>
              </a:rPr>
              <a:t>；由于不同货种计件单价发生变动，使单位成本中的平均计件单价实际数比预算数增加</a:t>
            </a:r>
            <a:r>
              <a:rPr lang="en-US" altLang="zh-CN" sz="1200" kern="1200" dirty="0" smtClean="0">
                <a:solidFill>
                  <a:schemeClr val="tx1"/>
                </a:solidFill>
                <a:latin typeface="Arial" panose="020B0604020202020204" pitchFamily="34" charset="0"/>
                <a:ea typeface="宋体" panose="02010600030101010101" pitchFamily="2" charset="-122"/>
                <a:cs typeface="+mn-cs"/>
              </a:rPr>
              <a:t>162.07</a:t>
            </a:r>
            <a:r>
              <a:rPr lang="zh-CN" altLang="zh-CN" sz="1200" kern="1200" dirty="0" smtClean="0">
                <a:solidFill>
                  <a:schemeClr val="tx1"/>
                </a:solidFill>
                <a:latin typeface="Arial" panose="020B0604020202020204" pitchFamily="34" charset="0"/>
                <a:ea typeface="宋体" panose="02010600030101010101" pitchFamily="2" charset="-122"/>
                <a:cs typeface="+mn-cs"/>
              </a:rPr>
              <a:t>元</a:t>
            </a:r>
            <a:r>
              <a:rPr lang="en-US" altLang="zh-CN" sz="1200" kern="1200" dirty="0" smtClean="0">
                <a:solidFill>
                  <a:schemeClr val="tx1"/>
                </a:solidFill>
                <a:latin typeface="Arial" panose="020B0604020202020204" pitchFamily="34" charset="0"/>
                <a:ea typeface="宋体" panose="02010600030101010101" pitchFamily="2" charset="-122"/>
                <a:cs typeface="+mn-cs"/>
              </a:rPr>
              <a:t>/10</a:t>
            </a:r>
            <a:r>
              <a:rPr lang="en-US" altLang="zh-CN" sz="1200" kern="1200" baseline="30000" dirty="0" smtClean="0">
                <a:solidFill>
                  <a:schemeClr val="tx1"/>
                </a:solidFill>
                <a:latin typeface="Arial" panose="020B0604020202020204" pitchFamily="34" charset="0"/>
                <a:ea typeface="宋体" panose="02010600030101010101" pitchFamily="2" charset="-122"/>
                <a:cs typeface="+mn-cs"/>
              </a:rPr>
              <a:t>3</a:t>
            </a:r>
            <a:r>
              <a:rPr lang="en-US" altLang="zh-CN" sz="1200" kern="1200" dirty="0" smtClean="0">
                <a:solidFill>
                  <a:schemeClr val="tx1"/>
                </a:solidFill>
                <a:latin typeface="Arial" panose="020B0604020202020204" pitchFamily="34" charset="0"/>
                <a:ea typeface="宋体" panose="02010600030101010101" pitchFamily="2" charset="-122"/>
                <a:cs typeface="+mn-cs"/>
              </a:rPr>
              <a:t>t</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54</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由上式可以看出，共有三个因素变量，可用连环替代法进行因素影响分析。分析前，先来确定替代顺序。根据连环替代法 </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的要求，替代的顺序一般是先替代数量指标，后替代质量指标；先替代实物量指标，后替代货币量指标，故替代顺序依次为装卸作业量、装卸工人数、平均工资。替代过程及影响差异计算过程如表</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9-8</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所示。</a:t>
            </a:r>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60</a:t>
            </a:fld>
            <a:endParaRPr lang="en-US" altLang="zh-CN"/>
          </a:p>
        </p:txBody>
      </p:sp>
    </p:spTree>
    <p:extLst>
      <p:ext uri="{BB962C8B-B14F-4D97-AF65-F5344CB8AC3E}">
        <p14:creationId xmlns:p14="http://schemas.microsoft.com/office/powerpoint/2010/main" val="87492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BACCD-B539-4ECD-A9EE-2953295DCBFE}" type="slidenum">
              <a:rPr lang="en-US" altLang="zh-CN"/>
              <a:pPr/>
              <a:t>5</a:t>
            </a:fld>
            <a:endParaRPr lang="en-US" altLang="zh-CN"/>
          </a:p>
        </p:txBody>
      </p:sp>
      <p:sp>
        <p:nvSpPr>
          <p:cNvPr id="580610" name="Rectangle 2"/>
          <p:cNvSpPr>
            <a:spLocks noGrp="1" noRot="1" noChangeAspect="1" noChangeArrowheads="1" noTextEdit="1"/>
          </p:cNvSpPr>
          <p:nvPr>
            <p:ph type="sldImg"/>
          </p:nvPr>
        </p:nvSpPr>
        <p:spPr>
          <a:xfrm>
            <a:off x="381000" y="685800"/>
            <a:ext cx="6096000" cy="3429000"/>
          </a:xfrm>
          <a:ln/>
        </p:spPr>
      </p:sp>
      <p:sp>
        <p:nvSpPr>
          <p:cNvPr id="580611" name="Rectangle 3"/>
          <p:cNvSpPr>
            <a:spLocks noGrp="1" noChangeArrowheads="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装卸业务成本项目包括装卸直接费用和营运间接费用两类。</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（一）装卸直接费用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）工资</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指按规定支付给装卸工人、装卸机械司机的计时工资、计件工资、加班工资及各种工资性津贴。</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）职工福利费  指按装卸工人工资总额和按规定比例计提的职工福利费。</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3</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）燃料和动力  指装卸机械在运行和操作过程中所耗用的燃料、动力和电力费用。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）轮胎</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指装卸机械领用的外胎、内胎、垫带及其翻新和零星修补费用。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5</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）修理</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指为装卸机械和装卸工具进行维护和小修所发生的工料费用，以及装卸机械在运行和操作过程中耗用的机油、润滑油的费用。为装卸机械维修领用周转总成 的费用和按规定预提的装卸机械的大修理费用，也列入本项目。</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6</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）折旧</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指装卸机械按规定计提的折旧费。</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7</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）工具</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指装卸机械耗用的工具费，包括装卸工具的摊销额和工具的修理费。</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8</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）租费</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指企业租入装卸机械或装卸设备进行装卸作业，按合同规定支付的租金。</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）劳动保护费</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指从事装卸业务使用的劳动保护用品，防暑、防寒、保健饮料，以及劳动保护案例措施所发生的各项费用。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）外付装卸费</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指支付给外单位支援装卸工作所发生的费用。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）事故损失费</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指在装卸作业过程中，因此项工作造成的应由本期装卸成本负担的货损、机械损坏、外单位人员人身伤亡等事故所发生的损失，包括货物破损等货损、货差损失和损坏装卸机械设备所支付的修理费用。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）其他费用</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指不属于以上各项目的其他装卸直接费用。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（二）营运间接费用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营运间接费用，主要指营运过程中发生的、不能直接计入（需分配计入）各装卸作业成本计算对象的装卸作业部门的经费。它包括装卸作业部门非直接生产人员的工资及福利费、办公费、水电费、折旧费等，但不包括企业本身的管理费用。</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578092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装卸成本中的燃料项目，是指装卸机械所耗用的燃油费用。对燃料费用的实际数与预算数之差，可按燃料品种及消耗量变动、燃料品种数量比例构成变动和价格变动进行多因素分析。此外，还需对燃料消耗定额进行重点分析。</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63</a:t>
            </a:fld>
            <a:endParaRPr lang="en-US" altLang="zh-CN"/>
          </a:p>
        </p:txBody>
      </p:sp>
    </p:spTree>
    <p:extLst>
      <p:ext uri="{BB962C8B-B14F-4D97-AF65-F5344CB8AC3E}">
        <p14:creationId xmlns:p14="http://schemas.microsoft.com/office/powerpoint/2010/main" val="2127969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从表</a:t>
            </a:r>
            <a:r>
              <a:rPr lang="en-US" altLang="zh-CN" sz="1200" kern="1200" dirty="0" smtClean="0">
                <a:solidFill>
                  <a:schemeClr val="tx1"/>
                </a:solidFill>
                <a:latin typeface="Arial" panose="020B0604020202020204" pitchFamily="34" charset="0"/>
                <a:ea typeface="宋体" panose="02010600030101010101" pitchFamily="2" charset="-122"/>
                <a:cs typeface="+mn-cs"/>
              </a:rPr>
              <a:t>9-10</a:t>
            </a:r>
            <a:r>
              <a:rPr lang="zh-CN" altLang="zh-CN" sz="1200" kern="1200" dirty="0" smtClean="0">
                <a:solidFill>
                  <a:schemeClr val="tx1"/>
                </a:solidFill>
                <a:latin typeface="Arial" panose="020B0604020202020204" pitchFamily="34" charset="0"/>
                <a:ea typeface="宋体" panose="02010600030101010101" pitchFamily="2" charset="-122"/>
                <a:cs typeface="+mn-cs"/>
              </a:rPr>
              <a:t>可知，汽油千起运吨实际消耗水平超出定额</a:t>
            </a:r>
            <a:r>
              <a:rPr lang="en-US" altLang="zh-CN" sz="1200" kern="1200" dirty="0" smtClean="0">
                <a:solidFill>
                  <a:schemeClr val="tx1"/>
                </a:solidFill>
                <a:latin typeface="Arial" panose="020B0604020202020204" pitchFamily="34" charset="0"/>
                <a:ea typeface="宋体" panose="02010600030101010101" pitchFamily="2" charset="-122"/>
                <a:cs typeface="+mn-cs"/>
              </a:rPr>
              <a:t>0.003L</a:t>
            </a:r>
            <a:r>
              <a:rPr lang="zh-CN" altLang="zh-CN" sz="1200" kern="1200" dirty="0" smtClean="0">
                <a:solidFill>
                  <a:schemeClr val="tx1"/>
                </a:solidFill>
                <a:latin typeface="Arial" panose="020B0604020202020204" pitchFamily="34" charset="0"/>
                <a:ea typeface="宋体" panose="02010600030101010101" pitchFamily="2" charset="-122"/>
                <a:cs typeface="+mn-cs"/>
              </a:rPr>
              <a:t>，涨幅为</a:t>
            </a:r>
            <a:r>
              <a:rPr lang="en-US" altLang="zh-CN" sz="1200" kern="1200" dirty="0" smtClean="0">
                <a:solidFill>
                  <a:schemeClr val="tx1"/>
                </a:solidFill>
                <a:latin typeface="Arial" panose="020B0604020202020204" pitchFamily="34" charset="0"/>
                <a:ea typeface="宋体" panose="02010600030101010101" pitchFamily="2" charset="-122"/>
                <a:cs typeface="+mn-cs"/>
              </a:rPr>
              <a:t>5.45%</a:t>
            </a:r>
            <a:r>
              <a:rPr lang="zh-CN" altLang="zh-CN" sz="1200" kern="1200" dirty="0" smtClean="0">
                <a:solidFill>
                  <a:schemeClr val="tx1"/>
                </a:solidFill>
                <a:latin typeface="Arial" panose="020B0604020202020204" pitchFamily="34" charset="0"/>
                <a:ea typeface="宋体" panose="02010600030101010101" pitchFamily="2" charset="-122"/>
                <a:cs typeface="+mn-cs"/>
              </a:rPr>
              <a:t>；柴油千起运吨实际消耗水平低于定额</a:t>
            </a:r>
            <a:r>
              <a:rPr lang="en-US" altLang="zh-CN" sz="1200" kern="1200" dirty="0" smtClean="0">
                <a:solidFill>
                  <a:schemeClr val="tx1"/>
                </a:solidFill>
                <a:latin typeface="Arial" panose="020B0604020202020204" pitchFamily="34" charset="0"/>
                <a:ea typeface="宋体" panose="02010600030101010101" pitchFamily="2" charset="-122"/>
                <a:cs typeface="+mn-cs"/>
              </a:rPr>
              <a:t>0.001t</a:t>
            </a:r>
            <a:r>
              <a:rPr lang="zh-CN" altLang="zh-CN" sz="1200" kern="1200" dirty="0" smtClean="0">
                <a:solidFill>
                  <a:schemeClr val="tx1"/>
                </a:solidFill>
                <a:latin typeface="Arial" panose="020B0604020202020204" pitchFamily="34" charset="0"/>
                <a:ea typeface="宋体" panose="02010600030101010101" pitchFamily="2" charset="-122"/>
                <a:cs typeface="+mn-cs"/>
              </a:rPr>
              <a:t>，降幅为</a:t>
            </a:r>
            <a:r>
              <a:rPr lang="en-US" altLang="zh-CN" sz="1200" kern="1200" dirty="0" smtClean="0">
                <a:solidFill>
                  <a:schemeClr val="tx1"/>
                </a:solidFill>
                <a:latin typeface="Arial" panose="020B0604020202020204" pitchFamily="34" charset="0"/>
                <a:ea typeface="宋体" panose="02010600030101010101" pitchFamily="2" charset="-122"/>
                <a:cs typeface="+mn-cs"/>
              </a:rPr>
              <a:t>8.33%</a:t>
            </a:r>
            <a:r>
              <a:rPr lang="zh-CN" altLang="zh-CN" sz="1200" kern="1200" dirty="0" smtClean="0">
                <a:solidFill>
                  <a:schemeClr val="tx1"/>
                </a:solidFill>
                <a:latin typeface="Arial" panose="020B0604020202020204" pitchFamily="34" charset="0"/>
                <a:ea typeface="宋体" panose="02010600030101010101" pitchFamily="2" charset="-122"/>
                <a:cs typeface="+mn-cs"/>
              </a:rPr>
              <a:t>。表明柴油节油成效明显，应总结经验，加以推广，如若采用了节油较为明显的节油技术，使得耗油量普遍下降时，可考虑对燃料消耗定额进行适时修订；汽油超耗需查找原因，结合具体情况，制订相应对策。</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64</a:t>
            </a:fld>
            <a:endParaRPr lang="en-US" altLang="zh-CN"/>
          </a:p>
        </p:txBody>
      </p:sp>
    </p:spTree>
    <p:extLst>
      <p:ext uri="{BB962C8B-B14F-4D97-AF65-F5344CB8AC3E}">
        <p14:creationId xmlns:p14="http://schemas.microsoft.com/office/powerpoint/2010/main" val="395345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8CC96-BA57-493A-B18F-BCB1FCF33687}" type="slidenum">
              <a:rPr lang="en-US" altLang="zh-CN"/>
              <a:pPr/>
              <a:t>65</a:t>
            </a:fld>
            <a:endParaRPr lang="en-US" altLang="zh-CN"/>
          </a:p>
        </p:txBody>
      </p:sp>
      <p:sp>
        <p:nvSpPr>
          <p:cNvPr id="328706" name="Rectangle 2"/>
          <p:cNvSpPr>
            <a:spLocks noGrp="1" noRot="1" noChangeAspect="1" noChangeArrowheads="1" noTextEdit="1"/>
          </p:cNvSpPr>
          <p:nvPr>
            <p:ph type="sldImg"/>
          </p:nvPr>
        </p:nvSpPr>
        <p:spPr>
          <a:xfrm>
            <a:off x="381000" y="685800"/>
            <a:ext cx="6096000" cy="3429000"/>
          </a:xfrm>
          <a:ln/>
        </p:spPr>
      </p:sp>
      <p:sp>
        <p:nvSpPr>
          <p:cNvPr id="328707" name="Rectangle 3"/>
          <p:cNvSpPr>
            <a:spLocks noGrp="1" noChangeArrowheads="1"/>
          </p:cNvSpPr>
          <p:nvPr>
            <p:ph type="body" idx="1"/>
          </p:nvPr>
        </p:nvSpPr>
        <p:spPr/>
        <p:txBody>
          <a:bodyPr/>
          <a:lstStyle/>
          <a:p>
            <a:r>
              <a:rPr lang="en-US" altLang="zh-CN" dirty="0"/>
              <a:t>4</a:t>
            </a:r>
            <a:r>
              <a:rPr lang="zh-CN" altLang="en-US" dirty="0"/>
              <a:t>、动力及照明费用差异多因素分析</a:t>
            </a:r>
            <a:br>
              <a:rPr lang="zh-CN" altLang="en-US" dirty="0"/>
            </a:br>
            <a:r>
              <a:rPr lang="zh-CN" altLang="en-US" dirty="0"/>
              <a:t>动力及照明费用，是指装卸货物所消耗的电力费用。港口装卸作业消耗的动力主要是电力。对于以电力为主要动力的装卸企业或部门的用电情况进行定期分析，是一项重要的工作。为加强动力消耗的管理，应对各类装卸机械和用电分别设置电能表，计量各自用电情况，并定期分析考核，如表</a:t>
            </a:r>
            <a:r>
              <a:rPr lang="en-US" altLang="zh-CN" dirty="0" smtClean="0"/>
              <a:t>9-11</a:t>
            </a:r>
            <a:r>
              <a:rPr lang="zh-CN" altLang="en-US" dirty="0" smtClean="0"/>
              <a:t>所</a:t>
            </a:r>
            <a:r>
              <a:rPr lang="zh-CN" altLang="en-US" dirty="0"/>
              <a:t>示。</a:t>
            </a:r>
          </a:p>
          <a:p>
            <a:endParaRPr lang="en-US" altLang="zh-CN" dirty="0"/>
          </a:p>
        </p:txBody>
      </p:sp>
    </p:spTree>
    <p:extLst>
      <p:ext uri="{BB962C8B-B14F-4D97-AF65-F5344CB8AC3E}">
        <p14:creationId xmlns:p14="http://schemas.microsoft.com/office/powerpoint/2010/main" val="4115628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表</a:t>
            </a:r>
            <a:r>
              <a:rPr lang="en-US" altLang="zh-CN" sz="1200" kern="1200" dirty="0" smtClean="0">
                <a:solidFill>
                  <a:schemeClr val="tx1"/>
                </a:solidFill>
                <a:latin typeface="Arial" panose="020B0604020202020204" pitchFamily="34" charset="0"/>
                <a:ea typeface="宋体" panose="02010600030101010101" pitchFamily="2" charset="-122"/>
                <a:cs typeface="+mn-cs"/>
              </a:rPr>
              <a:t>9-11</a:t>
            </a:r>
            <a:r>
              <a:rPr lang="zh-CN" altLang="zh-CN" sz="1200" kern="1200" dirty="0" smtClean="0">
                <a:solidFill>
                  <a:schemeClr val="tx1"/>
                </a:solidFill>
                <a:latin typeface="Arial" panose="020B0604020202020204" pitchFamily="34" charset="0"/>
                <a:ea typeface="宋体" panose="02010600030101010101" pitchFamily="2" charset="-122"/>
                <a:cs typeface="+mn-cs"/>
              </a:rPr>
              <a:t>表明，电动吊车与皮带输送机用电成本实际数均超出预算数，现就其超支数进行因素分析。</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）电动吊车电费超支数因素分析</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zh-CN" altLang="zh-CN" sz="1200" kern="1200" dirty="0" smtClean="0">
                <a:solidFill>
                  <a:schemeClr val="tx1"/>
                </a:solidFill>
                <a:latin typeface="Arial" panose="020B0604020202020204" pitchFamily="34" charset="0"/>
                <a:ea typeface="宋体" panose="02010600030101010101" pitchFamily="2" charset="-122"/>
                <a:cs typeface="+mn-cs"/>
              </a:rPr>
              <a:t>对电动吊车耗电费用的电费超支数，可用连环替代法进行因素分析，见表</a:t>
            </a:r>
            <a:r>
              <a:rPr lang="en-US" altLang="zh-CN" sz="1200" kern="1200" dirty="0" smtClean="0">
                <a:solidFill>
                  <a:schemeClr val="tx1"/>
                </a:solidFill>
                <a:latin typeface="Arial" panose="020B0604020202020204" pitchFamily="34" charset="0"/>
                <a:ea typeface="宋体" panose="02010600030101010101" pitchFamily="2" charset="-122"/>
                <a:cs typeface="+mn-cs"/>
              </a:rPr>
              <a:t>9-12</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66</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）皮带输送机电费超支数因素分析</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zh-CN" altLang="zh-CN" sz="1200" kern="1200" dirty="0" smtClean="0">
                <a:solidFill>
                  <a:schemeClr val="tx1"/>
                </a:solidFill>
                <a:latin typeface="Arial" panose="020B0604020202020204" pitchFamily="34" charset="0"/>
                <a:ea typeface="宋体" panose="02010600030101010101" pitchFamily="2" charset="-122"/>
                <a:cs typeface="+mn-cs"/>
              </a:rPr>
              <a:t>同理，对皮带输送机电费超支数，可用连环替代法进行因素分析，见表</a:t>
            </a:r>
            <a:r>
              <a:rPr lang="en-US" altLang="zh-CN" sz="1200" kern="1200" dirty="0" smtClean="0">
                <a:solidFill>
                  <a:schemeClr val="tx1"/>
                </a:solidFill>
                <a:latin typeface="Arial" panose="020B0604020202020204" pitchFamily="34" charset="0"/>
                <a:ea typeface="宋体" panose="02010600030101010101" pitchFamily="2" charset="-122"/>
                <a:cs typeface="+mn-cs"/>
              </a:rPr>
              <a:t>9-13</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68</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上述初步分析表明，电动吊车由于单耗增加使电费超支了</a:t>
            </a:r>
            <a:r>
              <a:rPr lang="en-US" altLang="zh-CN" sz="1200" kern="1200" dirty="0" smtClean="0">
                <a:solidFill>
                  <a:schemeClr val="tx1"/>
                </a:solidFill>
                <a:latin typeface="Arial" panose="020B0604020202020204" pitchFamily="34" charset="0"/>
                <a:ea typeface="宋体" panose="02010600030101010101" pitchFamily="2" charset="-122"/>
                <a:cs typeface="+mn-cs"/>
              </a:rPr>
              <a:t>14 400</a:t>
            </a:r>
            <a:r>
              <a:rPr lang="zh-CN" altLang="zh-CN" sz="1200" kern="1200" dirty="0" smtClean="0">
                <a:solidFill>
                  <a:schemeClr val="tx1"/>
                </a:solidFill>
                <a:latin typeface="Arial" panose="020B0604020202020204" pitchFamily="34" charset="0"/>
                <a:ea typeface="宋体" panose="02010600030101010101" pitchFamily="2" charset="-122"/>
                <a:cs typeface="+mn-cs"/>
              </a:rPr>
              <a:t>元，占电费超支总额</a:t>
            </a:r>
            <a:r>
              <a:rPr lang="en-US" altLang="zh-CN" sz="1200" kern="1200" dirty="0" smtClean="0">
                <a:solidFill>
                  <a:schemeClr val="tx1"/>
                </a:solidFill>
                <a:latin typeface="Arial" panose="020B0604020202020204" pitchFamily="34" charset="0"/>
                <a:ea typeface="宋体" panose="02010600030101010101" pitchFamily="2" charset="-122"/>
                <a:cs typeface="+mn-cs"/>
              </a:rPr>
              <a:t>26 150</a:t>
            </a:r>
            <a:r>
              <a:rPr lang="zh-CN" altLang="zh-CN" sz="1200" kern="1200" dirty="0" smtClean="0">
                <a:solidFill>
                  <a:schemeClr val="tx1"/>
                </a:solidFill>
                <a:latin typeface="Arial" panose="020B0604020202020204" pitchFamily="34" charset="0"/>
                <a:ea typeface="宋体" panose="02010600030101010101" pitchFamily="2" charset="-122"/>
                <a:cs typeface="+mn-cs"/>
              </a:rPr>
              <a:t>元的</a:t>
            </a:r>
            <a:r>
              <a:rPr lang="en-US" altLang="zh-CN" sz="1200" kern="1200" dirty="0" smtClean="0">
                <a:solidFill>
                  <a:schemeClr val="tx1"/>
                </a:solidFill>
                <a:latin typeface="Arial" panose="020B0604020202020204" pitchFamily="34" charset="0"/>
                <a:ea typeface="宋体" panose="02010600030101010101" pitchFamily="2" charset="-122"/>
                <a:cs typeface="+mn-cs"/>
              </a:rPr>
              <a:t>55%</a:t>
            </a:r>
            <a:r>
              <a:rPr lang="zh-CN" altLang="zh-CN" sz="1200" kern="1200" dirty="0" smtClean="0">
                <a:solidFill>
                  <a:schemeClr val="tx1"/>
                </a:solidFill>
                <a:latin typeface="Arial" panose="020B0604020202020204" pitchFamily="34" charset="0"/>
                <a:ea typeface="宋体" panose="02010600030101010101" pitchFamily="2" charset="-122"/>
                <a:cs typeface="+mn-cs"/>
              </a:rPr>
              <a:t>，所以对电动吊车电力单耗增加的原因还需进一步分析。</a:t>
            </a:r>
          </a:p>
          <a:p>
            <a:r>
              <a:rPr lang="zh-CN" altLang="zh-CN" sz="1200" kern="1200" dirty="0" smtClean="0">
                <a:solidFill>
                  <a:schemeClr val="tx1"/>
                </a:solidFill>
                <a:latin typeface="Arial" panose="020B0604020202020204" pitchFamily="34" charset="0"/>
                <a:ea typeface="宋体" panose="02010600030101010101" pitchFamily="2" charset="-122"/>
                <a:cs typeface="+mn-cs"/>
              </a:rPr>
              <a:t>在装卸货物的过程中，如负载时多时少，或长期负荷不足，均会浪费电力，对此应进一步改进装卸工艺，保证装卸机械满载运行；此外，由于管理不当，机械处于不良状态也会浪费电力。所以，应从研究装卸工艺入手，通过改进装卸工艺，健全保养制度，改善机械技术状态来节省电力。照明用电也是生产不可缺少的开支。通常，一个作业区每月耗电量高达数万度以上，因此严控照明用电对于降低与控制装卸成本也是十分必要的。</a:t>
            </a:r>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72</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就专业装卸企业来讲，降低装卸单位成本，不但能提高单位装卸作业量的盈利，而且有助于提高装卸市场竞争力。装卸成本水平决定装卸费率水平，而费率水平则决定不同装卸企业的市场货源供求状况。装卸成本控制得好，装卸单位成本低，就有实力以较低的费率来吸引货源，提高其在装卸市场中的占有率，在承揽货源时掌握主动权。</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装卸作业时间长短，业已成为装卸市场竞争中的重要因素：投入必要的成本用于缩短装卸作业时间，加快货物及车船周转速度，提供及时周到的装卸服务也是十分必要的。</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73</a:t>
            </a:fld>
            <a:endParaRPr lang="en-US" altLang="zh-CN"/>
          </a:p>
        </p:txBody>
      </p:sp>
    </p:spTree>
    <p:extLst>
      <p:ext uri="{BB962C8B-B14F-4D97-AF65-F5344CB8AC3E}">
        <p14:creationId xmlns:p14="http://schemas.microsoft.com/office/powerpoint/2010/main" val="2134170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55000" lnSpcReduction="20000"/>
          </a:bodyPr>
          <a:lstStyle/>
          <a:p>
            <a:pPr indent="269875">
              <a:spcBef>
                <a:spcPts val="1200"/>
              </a:spcBef>
              <a:spcAft>
                <a:spcPts val="600"/>
              </a:spcAft>
            </a:pPr>
            <a:r>
              <a:rPr lang="zh-CN" altLang="zh-CN" sz="1200" kern="100" dirty="0" smtClean="0">
                <a:latin typeface="黑体"/>
                <a:cs typeface="Times New Roman"/>
              </a:rPr>
              <a:t>一、成本控制的划分</a:t>
            </a:r>
          </a:p>
          <a:p>
            <a:pPr indent="269875" algn="just">
              <a:spcBef>
                <a:spcPts val="300"/>
              </a:spcBef>
              <a:spcAft>
                <a:spcPts val="200"/>
              </a:spcAft>
            </a:pPr>
            <a:r>
              <a:rPr lang="en-US" altLang="zh-CN" sz="1200" kern="100" dirty="0" smtClean="0">
                <a:latin typeface="黑体"/>
                <a:cs typeface="Times New Roman"/>
              </a:rPr>
              <a:t>1</a:t>
            </a:r>
            <a:r>
              <a:rPr lang="zh-CN" altLang="zh-CN" sz="1200" kern="100" dirty="0" smtClean="0">
                <a:latin typeface="黑体"/>
                <a:cs typeface="Times New Roman"/>
              </a:rPr>
              <a:t>．按成本形成过程划分</a:t>
            </a:r>
          </a:p>
          <a:p>
            <a:pPr indent="215900" algn="just">
              <a:spcAft>
                <a:spcPts val="0"/>
              </a:spcAft>
            </a:pPr>
            <a:r>
              <a:rPr lang="zh-CN" altLang="zh-CN" sz="1200" kern="100" dirty="0" smtClean="0">
                <a:latin typeface="Arial"/>
                <a:ea typeface="方正细黑一简体"/>
                <a:cs typeface="Times New Roman"/>
              </a:rPr>
              <a:t>（</a:t>
            </a:r>
            <a:r>
              <a:rPr lang="en-US" altLang="zh-CN" sz="1200" kern="100" dirty="0" smtClean="0">
                <a:latin typeface="Arial"/>
                <a:ea typeface="方正细黑一简体"/>
                <a:cs typeface="Times New Roman"/>
              </a:rPr>
              <a:t>1</a:t>
            </a:r>
            <a:r>
              <a:rPr lang="zh-CN" altLang="zh-CN" sz="1200" kern="100" dirty="0" smtClean="0">
                <a:latin typeface="Arial"/>
                <a:ea typeface="方正细黑一简体"/>
                <a:cs typeface="Times New Roman"/>
              </a:rPr>
              <a:t>）生产作业前的控制</a:t>
            </a:r>
            <a:r>
              <a:rPr lang="en-US" altLang="zh-CN" sz="1200" kern="100" dirty="0" smtClean="0">
                <a:latin typeface="Arial"/>
                <a:ea typeface="方正细黑一简体"/>
                <a:cs typeface="Times New Roman"/>
              </a:rPr>
              <a:t>  </a:t>
            </a:r>
            <a:r>
              <a:rPr lang="zh-CN" altLang="zh-CN" sz="1200" kern="100" dirty="0" smtClean="0">
                <a:latin typeface="Arial"/>
                <a:ea typeface="方正细黑一简体"/>
                <a:cs typeface="Times New Roman"/>
              </a:rPr>
              <a:t>这部分控制内容主要包括：装卸工艺设计，生产组织方式确定与调整，装卸机械、工属具、劳力配备，燃材料、动力定额与劳动定额制订等。这项控制工作属于事前控制方式，在控制活动实施时真实的成本还没有发生，但它决定了成本将会怎样发生，基本上决定了装卸生产的成本水平。</a:t>
            </a:r>
            <a:r>
              <a:rPr lang="en-US" altLang="zh-CN" sz="1200" kern="100" dirty="0" smtClean="0">
                <a:latin typeface="Arial"/>
                <a:ea typeface="方正细黑一简体"/>
                <a:cs typeface="Times New Roman"/>
              </a:rPr>
              <a:t> </a:t>
            </a:r>
            <a:endParaRPr lang="zh-CN" altLang="zh-CN" sz="1200" kern="100" dirty="0" smtClean="0">
              <a:latin typeface="Arial"/>
              <a:ea typeface="方正细黑一简体"/>
              <a:cs typeface="Times New Roman"/>
            </a:endParaRPr>
          </a:p>
          <a:p>
            <a:pPr indent="215900" algn="just">
              <a:lnSpc>
                <a:spcPts val="1650"/>
              </a:lnSpc>
              <a:spcAft>
                <a:spcPts val="0"/>
              </a:spcAft>
            </a:pPr>
            <a:r>
              <a:rPr lang="zh-CN" altLang="zh-CN" sz="1200" kern="100" dirty="0" smtClean="0">
                <a:latin typeface="Arial"/>
                <a:ea typeface="方正细黑一简体"/>
                <a:cs typeface="Times New Roman"/>
              </a:rPr>
              <a:t>（</a:t>
            </a:r>
            <a:r>
              <a:rPr lang="en-US" altLang="zh-CN" sz="1200" kern="100" dirty="0" smtClean="0">
                <a:latin typeface="Arial"/>
                <a:ea typeface="方正细黑一简体"/>
                <a:cs typeface="Times New Roman"/>
              </a:rPr>
              <a:t>2</a:t>
            </a:r>
            <a:r>
              <a:rPr lang="zh-CN" altLang="zh-CN" sz="1200" kern="100" dirty="0" smtClean="0">
                <a:latin typeface="Arial"/>
                <a:ea typeface="方正细黑一简体"/>
                <a:cs typeface="Times New Roman"/>
              </a:rPr>
              <a:t>）生产作业过程中的控制</a:t>
            </a:r>
            <a:r>
              <a:rPr lang="en-US" altLang="zh-CN" sz="1200" kern="100" dirty="0" smtClean="0">
                <a:latin typeface="Arial"/>
                <a:ea typeface="方正细黑一简体"/>
                <a:cs typeface="Times New Roman"/>
              </a:rPr>
              <a:t>  </a:t>
            </a:r>
            <a:r>
              <a:rPr lang="zh-CN" altLang="zh-CN" sz="1200" kern="100" dirty="0" smtClean="0">
                <a:latin typeface="Arial"/>
                <a:ea typeface="方正细黑一简体"/>
                <a:cs typeface="Times New Roman"/>
              </a:rPr>
              <a:t>生产作业过程是成本实际形成的主要阶段。绝大部分的成本支出在这里发生，包括：燃材料、人工、动力、辅助工属具的损耗，保证货运质量的清扫费用，公司以及其他管理部门的费用支出。投产前的种种控制方案设想、控制措施能否在制造过程中贯彻实施，大部分的控制目标能否实现等与这阶段的控制活动紧密相关。</a:t>
            </a:r>
          </a:p>
          <a:p>
            <a:pPr indent="269875" algn="just">
              <a:lnSpc>
                <a:spcPts val="1650"/>
              </a:lnSpc>
              <a:spcBef>
                <a:spcPts val="300"/>
              </a:spcBef>
              <a:spcAft>
                <a:spcPts val="200"/>
              </a:spcAft>
            </a:pPr>
            <a:r>
              <a:rPr lang="en-US" altLang="zh-CN" sz="1200" kern="100" dirty="0" smtClean="0">
                <a:latin typeface="黑体"/>
                <a:cs typeface="Times New Roman"/>
              </a:rPr>
              <a:t>2</a:t>
            </a:r>
            <a:r>
              <a:rPr lang="zh-CN" altLang="zh-CN" sz="1200" kern="100" dirty="0" smtClean="0">
                <a:latin typeface="黑体"/>
                <a:cs typeface="Times New Roman"/>
              </a:rPr>
              <a:t>．按成本费用的构成划分</a:t>
            </a:r>
          </a:p>
          <a:p>
            <a:pPr indent="215900" algn="just">
              <a:lnSpc>
                <a:spcPts val="165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1</a:t>
            </a:r>
            <a:r>
              <a:rPr lang="zh-CN" altLang="zh-CN" sz="1200" kern="100" dirty="0" smtClean="0">
                <a:solidFill>
                  <a:srgbClr val="FF0000"/>
                </a:solidFill>
                <a:latin typeface="Times New Roman"/>
                <a:ea typeface="宋体"/>
              </a:rPr>
              <a:t>）燃材料、动力成本控制</a:t>
            </a:r>
            <a:r>
              <a:rPr lang="en-US" altLang="zh-CN" sz="1200" kern="100" dirty="0" smtClean="0">
                <a:solidFill>
                  <a:srgbClr val="FF0000"/>
                </a:solidFill>
                <a:latin typeface="Times New Roman"/>
                <a:ea typeface="宋体"/>
              </a:rPr>
              <a:t>  </a:t>
            </a:r>
            <a:r>
              <a:rPr lang="zh-CN" altLang="zh-CN" sz="1200" kern="100" dirty="0" smtClean="0">
                <a:solidFill>
                  <a:srgbClr val="FF0000"/>
                </a:solidFill>
                <a:latin typeface="Times New Roman"/>
                <a:ea typeface="宋体"/>
              </a:rPr>
              <a:t>在港口装卸作业中燃材料、动力费用占了可控成本的很大比重，一般在</a:t>
            </a:r>
            <a:r>
              <a:rPr lang="en-US" altLang="zh-CN" sz="1200" kern="100" dirty="0" smtClean="0">
                <a:solidFill>
                  <a:srgbClr val="FF0000"/>
                </a:solidFill>
                <a:latin typeface="Times New Roman"/>
                <a:ea typeface="宋体"/>
              </a:rPr>
              <a:t>70%</a:t>
            </a:r>
            <a:r>
              <a:rPr lang="zh-CN" altLang="zh-CN" sz="1200" kern="100" dirty="0" smtClean="0">
                <a:solidFill>
                  <a:srgbClr val="FF0000"/>
                </a:solidFill>
                <a:latin typeface="Times New Roman"/>
                <a:ea typeface="宋体"/>
              </a:rPr>
              <a:t>以上，高的可达</a:t>
            </a:r>
            <a:r>
              <a:rPr lang="en-US" altLang="zh-CN" sz="1200" kern="100" dirty="0" smtClean="0">
                <a:solidFill>
                  <a:srgbClr val="FF0000"/>
                </a:solidFill>
                <a:latin typeface="Times New Roman"/>
                <a:ea typeface="宋体"/>
              </a:rPr>
              <a:t>85%</a:t>
            </a:r>
            <a:r>
              <a:rPr lang="zh-CN" altLang="zh-CN" sz="1200" kern="100" dirty="0" smtClean="0">
                <a:solidFill>
                  <a:srgbClr val="FF0000"/>
                </a:solidFill>
                <a:latin typeface="Times New Roman"/>
                <a:ea typeface="宋体"/>
              </a:rPr>
              <a:t>，是成本控制的主要对象。影响燃材料、动力成本的因素有采购、生产消耗、回收利用、生产工艺的安排等，所以控制活动可从采购、生产工艺的安排和生产消耗三个环节着手。</a:t>
            </a:r>
            <a:r>
              <a:rPr lang="en-US" altLang="zh-CN" sz="1200" kern="100" dirty="0" smtClean="0">
                <a:solidFill>
                  <a:srgbClr val="FF0000"/>
                </a:solidFill>
                <a:latin typeface="Times New Roman"/>
                <a:ea typeface="宋体"/>
              </a:rPr>
              <a:t> </a:t>
            </a:r>
            <a:endParaRPr lang="zh-CN" altLang="zh-CN" sz="1200" kern="100" dirty="0" smtClean="0">
              <a:solidFill>
                <a:srgbClr val="FF0000"/>
              </a:solidFill>
              <a:latin typeface="Times New Roman"/>
              <a:ea typeface="宋体"/>
            </a:endParaRPr>
          </a:p>
          <a:p>
            <a:pPr indent="215900" algn="just">
              <a:lnSpc>
                <a:spcPts val="165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2</a:t>
            </a:r>
            <a:r>
              <a:rPr lang="zh-CN" altLang="zh-CN" sz="1200" kern="100" dirty="0" smtClean="0">
                <a:solidFill>
                  <a:srgbClr val="FF0000"/>
                </a:solidFill>
                <a:latin typeface="Times New Roman"/>
                <a:ea typeface="宋体"/>
              </a:rPr>
              <a:t>）人工费用控制</a:t>
            </a:r>
            <a:r>
              <a:rPr lang="en-US" altLang="zh-CN" sz="1200" kern="100" dirty="0" smtClean="0">
                <a:solidFill>
                  <a:srgbClr val="FF0000"/>
                </a:solidFill>
                <a:latin typeface="Times New Roman"/>
                <a:ea typeface="宋体"/>
              </a:rPr>
              <a:t>  </a:t>
            </a:r>
            <a:r>
              <a:rPr lang="zh-CN" altLang="zh-CN" sz="1200" kern="100" dirty="0" smtClean="0">
                <a:solidFill>
                  <a:srgbClr val="FF0000"/>
                </a:solidFill>
                <a:latin typeface="Times New Roman"/>
                <a:ea typeface="宋体"/>
              </a:rPr>
              <a:t>人工费用在企业总成本中占有较大比重，每年给员工增加工资是不可避免的。控制工资与效益同步增长，减少单位产量中工资的比重，对于降低成本有重要意义。控制工资成本的关键在于提高劳动生产率，它与劳动定额、工时消耗、工时利用率、工班效率、工人出勤率等因素有关。</a:t>
            </a:r>
            <a:r>
              <a:rPr lang="en-US" altLang="zh-CN" sz="1200" kern="100" dirty="0" smtClean="0">
                <a:solidFill>
                  <a:srgbClr val="FF0000"/>
                </a:solidFill>
                <a:latin typeface="Times New Roman"/>
                <a:ea typeface="宋体"/>
              </a:rPr>
              <a:t> </a:t>
            </a:r>
            <a:endParaRPr lang="zh-CN" altLang="zh-CN" sz="1200" kern="100" dirty="0" smtClean="0">
              <a:solidFill>
                <a:srgbClr val="FF0000"/>
              </a:solidFill>
              <a:latin typeface="Times New Roman"/>
              <a:ea typeface="宋体"/>
            </a:endParaRPr>
          </a:p>
          <a:p>
            <a:pPr indent="215900" algn="just">
              <a:lnSpc>
                <a:spcPts val="165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3</a:t>
            </a:r>
            <a:r>
              <a:rPr lang="zh-CN" altLang="zh-CN" sz="1200" kern="100" dirty="0" smtClean="0">
                <a:solidFill>
                  <a:srgbClr val="FF0000"/>
                </a:solidFill>
                <a:latin typeface="Times New Roman"/>
                <a:ea typeface="宋体"/>
              </a:rPr>
              <a:t>）保证生产的费用控制</a:t>
            </a:r>
            <a:r>
              <a:rPr lang="en-US" altLang="zh-CN" sz="1200" kern="100" dirty="0" smtClean="0">
                <a:solidFill>
                  <a:srgbClr val="FF0000"/>
                </a:solidFill>
                <a:latin typeface="Times New Roman"/>
                <a:ea typeface="宋体"/>
              </a:rPr>
              <a:t>  </a:t>
            </a:r>
            <a:r>
              <a:rPr lang="zh-CN" altLang="zh-CN" sz="1200" kern="100" dirty="0" smtClean="0">
                <a:solidFill>
                  <a:srgbClr val="FF0000"/>
                </a:solidFill>
                <a:latin typeface="Times New Roman"/>
                <a:ea typeface="宋体"/>
              </a:rPr>
              <a:t>保证生产的费用开支项目很多，主要包括折旧费、修理费、辅助生产费用等，这些都是不可忽视的费用。</a:t>
            </a:r>
          </a:p>
          <a:p>
            <a:pPr indent="215900" algn="just">
              <a:lnSpc>
                <a:spcPts val="165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4</a:t>
            </a:r>
            <a:r>
              <a:rPr lang="zh-CN" altLang="zh-CN" sz="1200" kern="100" dirty="0" smtClean="0">
                <a:solidFill>
                  <a:srgbClr val="FF0000"/>
                </a:solidFill>
                <a:latin typeface="Times New Roman"/>
                <a:ea typeface="宋体"/>
              </a:rPr>
              <a:t>）营运间接费控制</a:t>
            </a:r>
            <a:r>
              <a:rPr lang="en-US" altLang="zh-CN" sz="1200" kern="100" dirty="0" smtClean="0">
                <a:solidFill>
                  <a:srgbClr val="FF0000"/>
                </a:solidFill>
                <a:latin typeface="Times New Roman"/>
                <a:ea typeface="宋体"/>
              </a:rPr>
              <a:t>  </a:t>
            </a:r>
            <a:r>
              <a:rPr lang="zh-CN" altLang="zh-CN" sz="1200" kern="100" dirty="0" smtClean="0">
                <a:solidFill>
                  <a:srgbClr val="FF0000"/>
                </a:solidFill>
                <a:latin typeface="Times New Roman"/>
                <a:ea typeface="宋体"/>
              </a:rPr>
              <a:t>营运间接费是指为管理和组织生产所发生的各项费用，开支项目较杂，也是成本控制中不可忽视的内容。</a:t>
            </a:r>
          </a:p>
          <a:p>
            <a:pPr indent="215900" algn="just">
              <a:lnSpc>
                <a:spcPts val="1650"/>
              </a:lnSpc>
              <a:spcAft>
                <a:spcPts val="0"/>
              </a:spcAft>
            </a:pPr>
            <a:r>
              <a:rPr lang="zh-CN" altLang="zh-CN" sz="1200" kern="100" dirty="0" smtClean="0">
                <a:solidFill>
                  <a:srgbClr val="FF0000"/>
                </a:solidFill>
                <a:latin typeface="Times New Roman"/>
                <a:ea typeface="宋体"/>
              </a:rPr>
              <a:t>上述这些费用都是在总量上需要控制的费用。</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74</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47500" lnSpcReduction="20000"/>
          </a:bodyPr>
          <a:lstStyle/>
          <a:p>
            <a:pPr indent="269875">
              <a:lnSpc>
                <a:spcPts val="1650"/>
              </a:lnSpc>
              <a:spcBef>
                <a:spcPts val="400"/>
              </a:spcBef>
              <a:spcAft>
                <a:spcPts val="100"/>
              </a:spcAft>
            </a:pPr>
            <a:r>
              <a:rPr lang="zh-CN" altLang="zh-CN" sz="1200" kern="100" dirty="0" smtClean="0">
                <a:latin typeface="黑体"/>
                <a:cs typeface="Times New Roman"/>
              </a:rPr>
              <a:t>二、装卸作业的合理化</a:t>
            </a:r>
          </a:p>
          <a:p>
            <a:pPr indent="269875" algn="just">
              <a:lnSpc>
                <a:spcPts val="1650"/>
              </a:lnSpc>
              <a:spcBef>
                <a:spcPts val="300"/>
              </a:spcBef>
              <a:spcAft>
                <a:spcPts val="200"/>
              </a:spcAft>
            </a:pPr>
            <a:r>
              <a:rPr lang="en-US" altLang="zh-CN" sz="1200" kern="100" dirty="0" smtClean="0">
                <a:latin typeface="黑体"/>
                <a:cs typeface="Times New Roman"/>
              </a:rPr>
              <a:t>1</a:t>
            </a:r>
            <a:r>
              <a:rPr lang="zh-CN" altLang="zh-CN" sz="1200" kern="100" dirty="0" smtClean="0">
                <a:latin typeface="黑体"/>
                <a:cs typeface="Times New Roman"/>
              </a:rPr>
              <a:t>．装卸有效性</a:t>
            </a:r>
          </a:p>
          <a:p>
            <a:pPr indent="266700">
              <a:lnSpc>
                <a:spcPts val="1650"/>
              </a:lnSpc>
              <a:spcAft>
                <a:spcPts val="0"/>
              </a:spcAft>
            </a:pPr>
            <a:r>
              <a:rPr lang="zh-CN" altLang="zh-CN" sz="1200" kern="100" dirty="0" smtClean="0">
                <a:latin typeface="Times New Roman"/>
                <a:ea typeface="宋体"/>
              </a:rPr>
              <a:t>装卸作业本身并不产生价值，装卸作业不仅要花费人力和物力，增加费用，还会使流通速度放慢。如果多增加一次装卸，费用也就相应地增加一次，同时还增加了商品污损、破坏、丢失、消耗的机会。显然，防止和消除无效作业对提高装卸作业的经济效益有重要作用。</a:t>
            </a:r>
          </a:p>
          <a:p>
            <a:pPr indent="269875" algn="just">
              <a:lnSpc>
                <a:spcPts val="1650"/>
              </a:lnSpc>
              <a:spcBef>
                <a:spcPts val="300"/>
              </a:spcBef>
              <a:spcAft>
                <a:spcPts val="200"/>
              </a:spcAft>
            </a:pPr>
            <a:r>
              <a:rPr lang="en-US" altLang="zh-CN" sz="1200" kern="100" dirty="0" smtClean="0">
                <a:latin typeface="黑体"/>
                <a:cs typeface="Times New Roman"/>
              </a:rPr>
              <a:t>2</a:t>
            </a:r>
            <a:r>
              <a:rPr lang="zh-CN" altLang="zh-CN" sz="1200" kern="100" dirty="0" smtClean="0">
                <a:latin typeface="黑体"/>
                <a:cs typeface="Times New Roman"/>
              </a:rPr>
              <a:t>．装卸连续性</a:t>
            </a:r>
          </a:p>
          <a:p>
            <a:pPr indent="266700">
              <a:lnSpc>
                <a:spcPts val="1650"/>
              </a:lnSpc>
              <a:spcAft>
                <a:spcPts val="0"/>
              </a:spcAft>
            </a:pPr>
            <a:r>
              <a:rPr lang="zh-CN" altLang="zh-CN" sz="1200" kern="100" dirty="0" smtClean="0">
                <a:latin typeface="Times New Roman"/>
                <a:ea typeface="宋体"/>
              </a:rPr>
              <a:t>每一次装卸作业，每一个装卸动作，都应考虑到下一步需要，而有计划地进行。要使装卸作业有序而顺畅地进行，应事先安排好作业动作的顺序和作业动作的组合，合理选择与运用装卸机械。</a:t>
            </a:r>
          </a:p>
          <a:p>
            <a:pPr indent="269875" algn="just">
              <a:lnSpc>
                <a:spcPts val="1650"/>
              </a:lnSpc>
              <a:spcBef>
                <a:spcPts val="300"/>
              </a:spcBef>
              <a:spcAft>
                <a:spcPts val="200"/>
              </a:spcAft>
            </a:pPr>
            <a:r>
              <a:rPr lang="en-US" altLang="zh-CN" sz="1200" kern="100" dirty="0" smtClean="0">
                <a:latin typeface="黑体"/>
                <a:cs typeface="Times New Roman"/>
              </a:rPr>
              <a:t>3</a:t>
            </a:r>
            <a:r>
              <a:rPr lang="zh-CN" altLang="zh-CN" sz="1200" kern="100" dirty="0" smtClean="0">
                <a:latin typeface="黑体"/>
                <a:cs typeface="Times New Roman"/>
              </a:rPr>
              <a:t>．装卸灵活性</a:t>
            </a:r>
          </a:p>
          <a:p>
            <a:pPr indent="266700">
              <a:lnSpc>
                <a:spcPts val="1650"/>
              </a:lnSpc>
              <a:spcAft>
                <a:spcPts val="0"/>
              </a:spcAft>
            </a:pPr>
            <a:r>
              <a:rPr lang="zh-CN" altLang="zh-CN" sz="1200" kern="100" dirty="0" smtClean="0">
                <a:latin typeface="Times New Roman"/>
                <a:ea typeface="宋体"/>
              </a:rPr>
              <a:t>装卸灵活性是指从物的静止状态转变为装卸搬运状态的难易程度。在整个物流过程中，货物要经过多次装卸和搬运，上一步的卸货作业与后一步的装载或搬运作业关系密切。在组织装卸作业时，应该灵活运用各种装卸搬运工具和设备，前道作业要为后道作业着想，从物流起点包装开始，应以装卸灵活性指数最大化为目标。</a:t>
            </a:r>
          </a:p>
          <a:p>
            <a:pPr indent="269875" algn="just">
              <a:spcBef>
                <a:spcPts val="300"/>
              </a:spcBef>
              <a:spcAft>
                <a:spcPts val="200"/>
              </a:spcAft>
            </a:pPr>
            <a:r>
              <a:rPr lang="en-US" altLang="zh-CN" sz="1200" kern="100" dirty="0" smtClean="0">
                <a:latin typeface="黑体"/>
                <a:cs typeface="Times New Roman"/>
              </a:rPr>
              <a:t>4</a:t>
            </a:r>
            <a:r>
              <a:rPr lang="zh-CN" altLang="zh-CN" sz="1200" kern="100" dirty="0" smtClean="0">
                <a:latin typeface="黑体"/>
                <a:cs typeface="Times New Roman"/>
              </a:rPr>
              <a:t>．装卸单元化</a:t>
            </a:r>
          </a:p>
          <a:p>
            <a:pPr indent="266700">
              <a:lnSpc>
                <a:spcPts val="1200"/>
              </a:lnSpc>
              <a:spcAft>
                <a:spcPts val="0"/>
              </a:spcAft>
            </a:pPr>
            <a:r>
              <a:rPr lang="zh-CN" altLang="zh-CN" sz="1200" kern="100" dirty="0" smtClean="0">
                <a:latin typeface="Times New Roman"/>
                <a:ea typeface="宋体"/>
              </a:rPr>
              <a:t>这种方式是把商品装在托盘、集装箱和搬运器具中原封不动地装卸、搬运，并进行输送、保管，有利于提高装卸效率和对产品的保护。</a:t>
            </a:r>
          </a:p>
          <a:p>
            <a:pPr indent="269875" algn="just">
              <a:spcBef>
                <a:spcPts val="300"/>
              </a:spcBef>
              <a:spcAft>
                <a:spcPts val="200"/>
              </a:spcAft>
            </a:pPr>
            <a:r>
              <a:rPr lang="en-US" altLang="zh-CN" sz="1200" kern="100" dirty="0" smtClean="0">
                <a:latin typeface="黑体"/>
                <a:cs typeface="Times New Roman"/>
              </a:rPr>
              <a:t>5</a:t>
            </a:r>
            <a:r>
              <a:rPr lang="zh-CN" altLang="zh-CN" sz="1200" kern="100" dirty="0" smtClean="0">
                <a:latin typeface="黑体"/>
                <a:cs typeface="Times New Roman"/>
              </a:rPr>
              <a:t>．物流整体性</a:t>
            </a:r>
          </a:p>
          <a:p>
            <a:pPr indent="266700">
              <a:lnSpc>
                <a:spcPts val="1200"/>
              </a:lnSpc>
              <a:spcAft>
                <a:spcPts val="0"/>
              </a:spcAft>
            </a:pPr>
            <a:r>
              <a:rPr lang="zh-CN" altLang="zh-CN" sz="1200" kern="100" dirty="0" smtClean="0">
                <a:latin typeface="Times New Roman"/>
                <a:ea typeface="宋体"/>
              </a:rPr>
              <a:t>从运输、储存、保管、包装与装卸的关系来考虑，装卸要适合运输、储存保管的规模，即装卸要起着支持并提高运输与储存能力及效率的作用。</a:t>
            </a:r>
          </a:p>
          <a:p>
            <a:pPr indent="269875" algn="just">
              <a:spcBef>
                <a:spcPts val="300"/>
              </a:spcBef>
              <a:spcAft>
                <a:spcPts val="200"/>
              </a:spcAft>
            </a:pPr>
            <a:r>
              <a:rPr lang="en-US" altLang="zh-CN" sz="1200" kern="100" dirty="0" smtClean="0">
                <a:latin typeface="黑体"/>
                <a:cs typeface="Times New Roman"/>
              </a:rPr>
              <a:t>6</a:t>
            </a:r>
            <a:r>
              <a:rPr lang="zh-CN" altLang="zh-CN" sz="1200" kern="100" dirty="0" smtClean="0">
                <a:latin typeface="黑体"/>
                <a:cs typeface="Times New Roman"/>
              </a:rPr>
              <a:t>．装卸省力化</a:t>
            </a:r>
          </a:p>
          <a:p>
            <a:pPr indent="266700">
              <a:lnSpc>
                <a:spcPts val="1200"/>
              </a:lnSpc>
              <a:spcAft>
                <a:spcPts val="0"/>
              </a:spcAft>
            </a:pPr>
            <a:r>
              <a:rPr lang="zh-CN" altLang="zh-CN" sz="1200" kern="100" dirty="0" smtClean="0">
                <a:latin typeface="Times New Roman"/>
                <a:ea typeface="宋体"/>
              </a:rPr>
              <a:t>在装卸作业中应尽可能地消除重力的不利影响。在有条件的情况下利用重力进行装卸，可减轻劳动强度和能量的消耗。比如将小型运输带（板）斜放在货车、卡车或站台上进行装卸，使物料在倾斜的输送带（板）上移动，这种装卸就是靠重力的水平分力完成的。</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75</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三、降低装卸成本的主要途径</a:t>
            </a:r>
          </a:p>
          <a:p>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．降低装卸业务的固定成本</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）合理确定装卸机械的拥有量</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zh-CN" altLang="zh-CN" sz="1200" kern="1200" dirty="0" smtClean="0">
                <a:solidFill>
                  <a:schemeClr val="tx1"/>
                </a:solidFill>
                <a:latin typeface="Arial" panose="020B0604020202020204" pitchFamily="34" charset="0"/>
                <a:ea typeface="宋体" panose="02010600030101010101" pitchFamily="2" charset="-122"/>
                <a:cs typeface="+mn-cs"/>
              </a:rPr>
              <a:t>做到既保证装卸生产的正常进行，又避免资源浪费。由于装卸量不同或货种结构不同，装卸机械种类、数量的配备也不相同，其配备一定要根据装卸生产的实际，认真论证其经济性，从而避免投资过大而增加固定成本，造成浪费。</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）合理配备装卸人员</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zh-CN" altLang="zh-CN" sz="1200" kern="1200" dirty="0" smtClean="0">
                <a:solidFill>
                  <a:schemeClr val="tx1"/>
                </a:solidFill>
                <a:latin typeface="Arial" panose="020B0604020202020204" pitchFamily="34" charset="0"/>
                <a:ea typeface="宋体" panose="02010600030101010101" pitchFamily="2" charset="-122"/>
                <a:cs typeface="+mn-cs"/>
              </a:rPr>
              <a:t>固定成本中的底薪、“五险一金”、劳保费用、上下班交通费等，是随人员的多少而增减的，合理配备装卸人员，可相对减少这部分固定成本。在合理配备装卸人员的前提下，应积极稳妥地推进计件工资制，使工资性费用与作业量同步增长。</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）增加装卸作业量</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zh-CN" altLang="zh-CN" sz="1200" kern="1200" dirty="0" smtClean="0">
                <a:solidFill>
                  <a:schemeClr val="tx1"/>
                </a:solidFill>
                <a:latin typeface="Arial" panose="020B0604020202020204" pitchFamily="34" charset="0"/>
                <a:ea typeface="宋体" panose="02010600030101010101" pitchFamily="2" charset="-122"/>
                <a:cs typeface="+mn-cs"/>
              </a:rPr>
              <a:t>当固定成本总额不变，而增加装卸作业量时，将使单位成本中的固定成本含量下降，从而降低装卸单位成本。</a:t>
            </a:r>
          </a:p>
          <a:p>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．降低装卸业务的变动成本</a:t>
            </a:r>
          </a:p>
          <a:p>
            <a:r>
              <a:rPr lang="zh-CN" altLang="zh-CN" sz="1200" kern="1200" dirty="0" smtClean="0">
                <a:solidFill>
                  <a:schemeClr val="tx1"/>
                </a:solidFill>
                <a:latin typeface="Arial" panose="020B0604020202020204" pitchFamily="34" charset="0"/>
                <a:ea typeface="宋体" panose="02010600030101010101" pitchFamily="2" charset="-122"/>
                <a:cs typeface="+mn-cs"/>
              </a:rPr>
              <a:t>经估算，在装卸业务变动成本中，燃料、电费、材料、修理费占</a:t>
            </a:r>
            <a:r>
              <a:rPr lang="en-US" altLang="zh-CN" sz="1200" kern="1200" dirty="0" smtClean="0">
                <a:solidFill>
                  <a:schemeClr val="tx1"/>
                </a:solidFill>
                <a:latin typeface="Arial" panose="020B0604020202020204" pitchFamily="34" charset="0"/>
                <a:ea typeface="宋体" panose="02010600030101010101" pitchFamily="2" charset="-122"/>
                <a:cs typeface="+mn-cs"/>
              </a:rPr>
              <a:t>80%</a:t>
            </a:r>
            <a:r>
              <a:rPr lang="zh-CN" altLang="zh-CN" sz="1200" kern="1200" dirty="0" smtClean="0">
                <a:solidFill>
                  <a:schemeClr val="tx1"/>
                </a:solidFill>
                <a:latin typeface="Arial" panose="020B0604020202020204" pitchFamily="34" charset="0"/>
                <a:ea typeface="宋体" panose="02010600030101010101" pitchFamily="2" charset="-122"/>
                <a:cs typeface="+mn-cs"/>
              </a:rPr>
              <a:t>左右，对装卸业务的经济效益影响较大，应当作为节支重点。</a:t>
            </a:r>
          </a:p>
          <a:p>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）认真安排装卸工艺，合理调度指挥。装卸工艺优化、调度指挥得当，就能减少不必要的作业量，达到降低消耗、降低成本的目的。操作量和与之相应的货物装卸自然吨之比称作操作系数，其计算式为</a:t>
            </a:r>
          </a:p>
          <a:p>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zh-CN" altLang="zh-CN" sz="1200" kern="1200" dirty="0" smtClean="0">
                <a:solidFill>
                  <a:schemeClr val="tx1"/>
                </a:solidFill>
                <a:latin typeface="Arial" panose="020B0604020202020204" pitchFamily="34" charset="0"/>
                <a:ea typeface="宋体" panose="02010600030101010101" pitchFamily="2" charset="-122"/>
                <a:cs typeface="+mn-cs"/>
              </a:rPr>
              <a:t>操作系数</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zh-CN" altLang="zh-CN" sz="1200" kern="1200" dirty="0" smtClean="0">
                <a:solidFill>
                  <a:schemeClr val="tx1"/>
                </a:solidFill>
                <a:latin typeface="Arial" panose="020B0604020202020204" pitchFamily="34" charset="0"/>
                <a:ea typeface="宋体" panose="02010600030101010101" pitchFamily="2" charset="-122"/>
                <a:cs typeface="+mn-cs"/>
              </a:rPr>
              <a:t>操作量</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zh-CN" altLang="zh-CN" sz="1200" kern="1200" dirty="0" smtClean="0">
                <a:solidFill>
                  <a:schemeClr val="tx1"/>
                </a:solidFill>
                <a:latin typeface="Arial" panose="020B0604020202020204" pitchFamily="34" charset="0"/>
                <a:ea typeface="宋体" panose="02010600030101010101" pitchFamily="2" charset="-122"/>
                <a:cs typeface="+mn-cs"/>
              </a:rPr>
              <a:t>装卸自然吨</a:t>
            </a:r>
          </a:p>
          <a:p>
            <a:r>
              <a:rPr lang="zh-CN" altLang="zh-CN" sz="1200" kern="1200" dirty="0" smtClean="0">
                <a:solidFill>
                  <a:schemeClr val="tx1"/>
                </a:solidFill>
                <a:latin typeface="Arial" panose="020B0604020202020204" pitchFamily="34" charset="0"/>
                <a:ea typeface="宋体" panose="02010600030101010101" pitchFamily="2" charset="-122"/>
                <a:cs typeface="+mn-cs"/>
              </a:rPr>
              <a:t>操作系数一般大于等于</a:t>
            </a:r>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，操作系数越小，作业量就越小，装卸成本也越小。</a:t>
            </a:r>
          </a:p>
          <a:p>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）科学制定各类消耗定额，按月考核、奖惩。</a:t>
            </a:r>
          </a:p>
          <a:p>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）加强装卸设备日常维修保养，降低修理费用。</a:t>
            </a:r>
          </a:p>
          <a:p>
            <a:r>
              <a:rPr lang="zh-CN" altLang="zh-CN" sz="1200" kern="1200" dirty="0" smtClean="0">
                <a:solidFill>
                  <a:schemeClr val="tx1"/>
                </a:solidFill>
                <a:latin typeface="Arial" panose="020B0604020202020204" pitchFamily="34" charset="0"/>
                <a:ea typeface="宋体" panose="02010600030101010101" pitchFamily="2" charset="-122"/>
                <a:cs typeface="+mn-cs"/>
              </a:rPr>
              <a:t>还应加强文明生产、安全生产的教育，加强文明生产、安全生产的全过程管理，以确保装卸作业质量，确保装卸作业安全无事故。</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76</a:t>
            </a:fld>
            <a:endParaRPr lang="en-US" altLang="zh-CN"/>
          </a:p>
        </p:txBody>
      </p:sp>
    </p:spTree>
    <p:extLst>
      <p:ext uri="{BB962C8B-B14F-4D97-AF65-F5344CB8AC3E}">
        <p14:creationId xmlns:p14="http://schemas.microsoft.com/office/powerpoint/2010/main" val="251757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企业的装卸支出，应设置“装卸支出”明细科目，按成本责任部门设置账页，按规定的项目设置专栏，归集所发生的各项费用。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装卸基层单位核算完全成本时，各基层单位应设置装卸成本明细分类账，对其发生的装卸直接费用和经费支出进行账务处理，最后由企业汇总，形成企业的装卸总成本。</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装卸基层单位不核算完全成本时，该基层单位则无须对成本费用设账处理。月终时，装卸基层单位可通过各种原始凭证汇总表、分配表来汇集并上报其装卸直接费用和经费支出，企业对各装卸基层单位上报的各项成本费用加以分类汇总，加上应由本期装卸业务分摊的各项费用，并调整燃材料 成本差异，即为企业装卸总成本。</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9</a:t>
            </a:fld>
            <a:endParaRPr lang="en-US" altLang="zh-CN"/>
          </a:p>
        </p:txBody>
      </p:sp>
    </p:spTree>
    <p:extLst>
      <p:ext uri="{BB962C8B-B14F-4D97-AF65-F5344CB8AC3E}">
        <p14:creationId xmlns:p14="http://schemas.microsoft.com/office/powerpoint/2010/main" val="2366216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以内燃装卸机械为主的装卸作业，其作业成本中的燃料费用占有极高的比例。因此，加强燃料成本管控，对于提高装卸成本控制成效，将起到事半功倍作用。</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本节以某铁路局</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CY</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车站装卸效益</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QC</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小组的燃料管控活动为例，介绍装卸成本燃料项目管控的主要对策。</a:t>
            </a:r>
          </a:p>
          <a:p>
            <a:r>
              <a:rPr lang="en-US" altLang="zh-CN" sz="1200" kern="1200" dirty="0" smtClean="0">
                <a:solidFill>
                  <a:schemeClr val="tx1"/>
                </a:solidFill>
                <a:effectLst/>
                <a:latin typeface="Arial" panose="020B0604020202020204" pitchFamily="34" charset="0"/>
                <a:ea typeface="宋体" panose="02010600030101010101" pitchFamily="2" charset="-122"/>
                <a:cs typeface="+mn-cs"/>
              </a:rPr>
              <a:t>QC</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小组是指在生产或工作岗位上从事各种劳动的职工，围绕企业的经营战略、方针目标和现场存在的问题，以改进质量、降低消耗、提高人的素质和经济效益为目的而组织起来，运用质量管理的理论和方法开展活动的小组。</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77</a:t>
            </a:fld>
            <a:endParaRPr lang="en-US" altLang="zh-CN"/>
          </a:p>
        </p:txBody>
      </p:sp>
    </p:spTree>
    <p:extLst>
      <p:ext uri="{BB962C8B-B14F-4D97-AF65-F5344CB8AC3E}">
        <p14:creationId xmlns:p14="http://schemas.microsoft.com/office/powerpoint/2010/main" val="3861519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）利用因果图分析造成燃油消耗过高的因素、寻找减少燃油消耗的途径从图</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可知，燃油占百元成本耗费的</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81.383%</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定为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A</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类，配件占百元产值成本耗费的</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11.702%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定为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B</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类，其余</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6</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项消耗占百元成本耗费的约</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7%</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，定为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类。</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经以上对百元成本耗费的</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ABC</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分析，明确了燃油成本耗费是降低百元产值成本耗费的关键与重点，如果在燃油耗费上能找到有效的途径，势必事半功倍。</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83</a:t>
            </a:fld>
            <a:endParaRPr lang="en-US" altLang="zh-CN"/>
          </a:p>
        </p:txBody>
      </p:sp>
    </p:spTree>
    <p:extLst>
      <p:ext uri="{BB962C8B-B14F-4D97-AF65-F5344CB8AC3E}">
        <p14:creationId xmlns:p14="http://schemas.microsoft.com/office/powerpoint/2010/main" val="705941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通过因果图，如图</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9-3</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所示，找出了造成燃油消耗高的因素主要有</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条，大致归纳为三个主要方面：</a:t>
            </a:r>
          </a:p>
          <a:p>
            <a:r>
              <a:rPr lang="en-US" altLang="zh-CN" sz="1200" kern="1200" dirty="0" smtClean="0">
                <a:solidFill>
                  <a:schemeClr val="tx1"/>
                </a:solidFill>
                <a:effectLst/>
                <a:latin typeface="Arial" panose="020B0604020202020204" pitchFamily="34" charset="0"/>
                <a:ea typeface="宋体" panose="02010600030101010101" pitchFamily="2" charset="-122"/>
                <a:cs typeface="+mn-cs"/>
              </a:rPr>
              <a:t>A</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：司机操作技术与操作方法方面的因素</a:t>
            </a:r>
          </a:p>
          <a:p>
            <a:r>
              <a:rPr lang="en-US" altLang="zh-CN" sz="1200" kern="1200" dirty="0" smtClean="0">
                <a:solidFill>
                  <a:schemeClr val="tx1"/>
                </a:solidFill>
                <a:effectLst/>
                <a:latin typeface="Arial" panose="020B0604020202020204" pitchFamily="34" charset="0"/>
                <a:ea typeface="宋体" panose="02010600030101010101" pitchFamily="2" charset="-122"/>
                <a:cs typeface="+mn-cs"/>
              </a:rPr>
              <a:t>B</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：装载机技术状态方面的因素</a:t>
            </a:r>
          </a:p>
          <a:p>
            <a:r>
              <a:rPr lang="en-US" altLang="zh-CN" sz="1200" kern="1200" dirty="0" smtClean="0">
                <a:solidFill>
                  <a:schemeClr val="tx1"/>
                </a:solidFill>
                <a:effectLst/>
                <a:latin typeface="Arial" panose="020B0604020202020204" pitchFamily="34" charset="0"/>
                <a:ea typeface="宋体" panose="02010600030101010101" pitchFamily="2" charset="-122"/>
                <a:cs typeface="+mn-cs"/>
              </a:rPr>
              <a:t>C</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：场地及货场位置方面的因素</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84</a:t>
            </a:fld>
            <a:endParaRPr lang="en-US" altLang="zh-CN"/>
          </a:p>
        </p:txBody>
      </p:sp>
    </p:spTree>
    <p:extLst>
      <p:ext uri="{BB962C8B-B14F-4D97-AF65-F5344CB8AC3E}">
        <p14:creationId xmlns:p14="http://schemas.microsoft.com/office/powerpoint/2010/main" val="3395411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）对</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6</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名装载机司机按其操作方法与操作技术好差排序</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选用技术状态较好的</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071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号车装载机，指派</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6</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名司机在同一股道装同品名货物进行百元产值油耗实验，如图</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所示。通过对比，司机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A</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与</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B</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两人的百元产值耗油较低，其余四人稍差。</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85</a:t>
            </a:fld>
            <a:endParaRPr lang="en-US" altLang="zh-CN"/>
          </a:p>
        </p:txBody>
      </p:sp>
    </p:spTree>
    <p:extLst>
      <p:ext uri="{BB962C8B-B14F-4D97-AF65-F5344CB8AC3E}">
        <p14:creationId xmlns:p14="http://schemas.microsoft.com/office/powerpoint/2010/main" val="166542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3</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）对三台装载机按其燃油耗费水平高低排序</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选操作技术、操作方法较好二名司机（司机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A</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、司机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B</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）用三台车在同一股道、装同品名货物进行百元产值耗油实验。</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取二人平均值并作图，如图</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9-5</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，经对比得知，</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035</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号、</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071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号装载机耗油较低，其百吨耗油量在合理技术指标内；</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072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号装载机耗油高，其百吨耗油量工超出技术指标。</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）对于装卸作业环境与场地的不利因素，一时无法解决，固排除在活动之外。</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通过以上活动，找出了问题症结，决定采取以下对策并加以实施。</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86</a:t>
            </a:fld>
            <a:endParaRPr lang="en-US" altLang="zh-CN"/>
          </a:p>
        </p:txBody>
      </p:sp>
    </p:spTree>
    <p:extLst>
      <p:ext uri="{BB962C8B-B14F-4D97-AF65-F5344CB8AC3E}">
        <p14:creationId xmlns:p14="http://schemas.microsoft.com/office/powerpoint/2010/main" val="3042990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spcBef>
                <a:spcPts val="300"/>
              </a:spcBef>
              <a:spcAft>
                <a:spcPts val="200"/>
              </a:spcAft>
            </a:pPr>
            <a:r>
              <a:rPr lang="en-US" altLang="zh-CN" sz="1200" kern="100" dirty="0" smtClean="0">
                <a:latin typeface="黑体"/>
                <a:cs typeface="Times New Roman"/>
              </a:rPr>
              <a:t>1</a:t>
            </a:r>
            <a:r>
              <a:rPr lang="zh-CN" altLang="zh-CN" sz="1200" kern="100" dirty="0" smtClean="0">
                <a:latin typeface="黑体"/>
                <a:cs typeface="Times New Roman"/>
              </a:rPr>
              <a:t>．第一次</a:t>
            </a:r>
            <a:r>
              <a:rPr lang="en-US" altLang="zh-CN" sz="1200" kern="100" dirty="0" smtClean="0">
                <a:latin typeface="黑体"/>
                <a:cs typeface="Times New Roman"/>
              </a:rPr>
              <a:t>PDCA</a:t>
            </a:r>
            <a:r>
              <a:rPr lang="zh-CN" altLang="zh-CN" sz="1200" kern="100" dirty="0" smtClean="0">
                <a:latin typeface="黑体"/>
                <a:cs typeface="Times New Roman"/>
              </a:rPr>
              <a:t>循环，主要解决司机操作技术与操作方法问题</a:t>
            </a:r>
          </a:p>
          <a:p>
            <a:pPr marL="0" marR="0" indent="215900" algn="just" defTabSz="914400" rtl="0" eaLnBrk="1" fontAlgn="base" latinLnBrk="0" hangingPunct="1">
              <a:lnSpc>
                <a:spcPct val="100000"/>
              </a:lnSpc>
              <a:spcBef>
                <a:spcPct val="30000"/>
              </a:spcBef>
              <a:spcAft>
                <a:spcPts val="0"/>
              </a:spcAft>
              <a:buClrTx/>
              <a:buSzTx/>
              <a:buFontTx/>
              <a:buNone/>
              <a:tabLst/>
              <a:defRPr/>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1</a:t>
            </a:r>
            <a:r>
              <a:rPr lang="zh-CN" altLang="zh-CN" sz="1200" kern="100" dirty="0" smtClean="0">
                <a:solidFill>
                  <a:srgbClr val="FF0000"/>
                </a:solidFill>
                <a:latin typeface="Times New Roman"/>
                <a:ea typeface="宋体"/>
              </a:rPr>
              <a:t>）制订对策实施表，见表</a:t>
            </a:r>
            <a:r>
              <a:rPr lang="en-US" altLang="zh-CN" sz="1200" kern="100" dirty="0" smtClean="0">
                <a:solidFill>
                  <a:srgbClr val="FF0000"/>
                </a:solidFill>
                <a:latin typeface="Times New Roman"/>
                <a:ea typeface="宋体"/>
              </a:rPr>
              <a:t>9-17</a:t>
            </a: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2</a:t>
            </a:r>
            <a:r>
              <a:rPr lang="zh-CN" altLang="zh-CN" sz="1200" kern="100" dirty="0" smtClean="0">
                <a:solidFill>
                  <a:srgbClr val="FF0000"/>
                </a:solidFill>
                <a:latin typeface="Times New Roman"/>
                <a:ea typeface="宋体"/>
              </a:rPr>
              <a:t>）制作装车作业循环工步图，如图</a:t>
            </a:r>
            <a:r>
              <a:rPr lang="en-US" altLang="zh-CN" sz="1200" kern="100" dirty="0" smtClean="0">
                <a:solidFill>
                  <a:srgbClr val="FF0000"/>
                </a:solidFill>
                <a:latin typeface="Times New Roman"/>
                <a:ea typeface="宋体"/>
              </a:rPr>
              <a:t>9</a:t>
            </a:r>
            <a:r>
              <a:rPr lang="en-US" altLang="zh-CN" sz="1200" kern="100" dirty="0" smtClean="0">
                <a:solidFill>
                  <a:srgbClr val="FF0000"/>
                </a:solidFill>
                <a:latin typeface="黑体"/>
                <a:ea typeface="宋体"/>
              </a:rPr>
              <a:t>-</a:t>
            </a:r>
            <a:r>
              <a:rPr lang="en-US" altLang="zh-CN" sz="1200" kern="100" dirty="0" smtClean="0">
                <a:solidFill>
                  <a:srgbClr val="FF0000"/>
                </a:solidFill>
                <a:latin typeface="Times New Roman"/>
                <a:ea typeface="宋体"/>
              </a:rPr>
              <a:t>6</a:t>
            </a:r>
            <a:r>
              <a:rPr lang="zh-CN" altLang="zh-CN" sz="1200" kern="100" dirty="0" smtClean="0">
                <a:solidFill>
                  <a:srgbClr val="FF0000"/>
                </a:solidFill>
                <a:latin typeface="Times New Roman"/>
                <a:ea typeface="宋体"/>
              </a:rPr>
              <a:t>所示。（</a:t>
            </a:r>
            <a:r>
              <a:rPr lang="en-US" altLang="zh-CN" sz="1200" kern="100" dirty="0" smtClean="0">
                <a:solidFill>
                  <a:srgbClr val="FF0000"/>
                </a:solidFill>
                <a:latin typeface="Times New Roman"/>
                <a:ea typeface="宋体"/>
              </a:rPr>
              <a:t>3</a:t>
            </a:r>
            <a:r>
              <a:rPr lang="zh-CN" altLang="zh-CN" sz="1200" kern="100" dirty="0" smtClean="0">
                <a:solidFill>
                  <a:srgbClr val="FF0000"/>
                </a:solidFill>
                <a:latin typeface="Times New Roman"/>
                <a:ea typeface="宋体"/>
              </a:rPr>
              <a:t>）制订操作工步所用时间参照表，见表</a:t>
            </a:r>
            <a:r>
              <a:rPr lang="en-US" altLang="zh-CN" sz="1200" kern="100" dirty="0" smtClean="0">
                <a:solidFill>
                  <a:srgbClr val="FF0000"/>
                </a:solidFill>
                <a:latin typeface="Times New Roman"/>
                <a:ea typeface="宋体"/>
              </a:rPr>
              <a:t>9-18</a:t>
            </a:r>
            <a:r>
              <a:rPr lang="zh-CN" altLang="zh-CN" sz="1200" kern="100" dirty="0" smtClean="0">
                <a:solidFill>
                  <a:srgbClr val="FF0000"/>
                </a:solidFill>
                <a:latin typeface="Times New Roman"/>
                <a:ea typeface="宋体"/>
              </a:rPr>
              <a:t>。</a:t>
            </a:r>
          </a:p>
          <a:p>
            <a:pPr marL="0" marR="0" indent="215900" algn="just" defTabSz="914400" rtl="0" eaLnBrk="1" fontAlgn="base" latinLnBrk="0" hangingPunct="1">
              <a:lnSpc>
                <a:spcPct val="100000"/>
              </a:lnSpc>
              <a:spcBef>
                <a:spcPct val="30000"/>
              </a:spcBef>
              <a:spcAft>
                <a:spcPts val="0"/>
              </a:spcAft>
              <a:buClrTx/>
              <a:buSzTx/>
              <a:buFontTx/>
              <a:buNone/>
              <a:tabLst/>
              <a:defRPr/>
            </a:pPr>
            <a:endParaRPr lang="zh-CN" altLang="zh-CN" sz="1200" kern="100" dirty="0" smtClean="0">
              <a:solidFill>
                <a:srgbClr val="FF0000"/>
              </a:solidFill>
              <a:latin typeface="Times New Roman"/>
              <a:ea typeface="宋体"/>
            </a:endParaRPr>
          </a:p>
          <a:p>
            <a:pPr indent="215900" algn="just">
              <a:spcAft>
                <a:spcPts val="0"/>
              </a:spcAft>
            </a:pPr>
            <a:endParaRPr lang="zh-CN" altLang="zh-CN" sz="1200" kern="100" dirty="0" smtClean="0">
              <a:solidFill>
                <a:srgbClr val="FF0000"/>
              </a:solidFill>
              <a:latin typeface="Times New Roman"/>
              <a:ea typeface="宋体"/>
            </a:endParaRP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88</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1</a:t>
            </a:r>
            <a:r>
              <a:rPr lang="zh-CN" altLang="zh-CN" sz="1200" kern="100" dirty="0" smtClean="0">
                <a:solidFill>
                  <a:srgbClr val="FF0000"/>
                </a:solidFill>
                <a:latin typeface="Times New Roman"/>
                <a:ea typeface="宋体"/>
              </a:rPr>
              <a:t>）制订对策实施表，见表</a:t>
            </a:r>
            <a:r>
              <a:rPr lang="en-US" altLang="zh-CN" sz="1200" kern="100" dirty="0" smtClean="0">
                <a:solidFill>
                  <a:srgbClr val="FF0000"/>
                </a:solidFill>
                <a:latin typeface="Times New Roman"/>
                <a:ea typeface="宋体"/>
              </a:rPr>
              <a:t>9-19</a:t>
            </a: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2</a:t>
            </a:r>
            <a:r>
              <a:rPr lang="zh-CN" altLang="zh-CN" sz="1200" kern="100" dirty="0" smtClean="0">
                <a:solidFill>
                  <a:srgbClr val="FF0000"/>
                </a:solidFill>
                <a:latin typeface="Times New Roman"/>
                <a:ea typeface="宋体"/>
              </a:rPr>
              <a:t>）制订百元产值耗油合格、良好、优秀标准，见表</a:t>
            </a:r>
            <a:r>
              <a:rPr lang="en-US" altLang="zh-CN" sz="1200" kern="100" dirty="0" smtClean="0">
                <a:solidFill>
                  <a:srgbClr val="FF0000"/>
                </a:solidFill>
                <a:latin typeface="Times New Roman"/>
                <a:ea typeface="宋体"/>
              </a:rPr>
              <a:t>9-20</a:t>
            </a:r>
            <a:r>
              <a:rPr lang="zh-CN" altLang="zh-CN" sz="1200" kern="100" dirty="0" smtClean="0">
                <a:solidFill>
                  <a:srgbClr val="FF0000"/>
                </a:solidFill>
                <a:latin typeface="Times New Roman"/>
                <a:ea typeface="宋体"/>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zh-CN" altLang="zh-CN" sz="1200" kern="100" dirty="0" smtClean="0">
              <a:solidFill>
                <a:srgbClr val="FF0000"/>
              </a:solidFill>
              <a:latin typeface="Times New Roman"/>
              <a:ea typeface="宋体"/>
            </a:endParaRP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89</a:t>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7CBC6-71A7-4484-A0C2-19E3514C60A2}" type="slidenum">
              <a:rPr lang="en-US" altLang="zh-CN"/>
              <a:pPr/>
              <a:t>93</a:t>
            </a:fld>
            <a:endParaRPr lang="en-US" altLang="zh-CN"/>
          </a:p>
        </p:txBody>
      </p:sp>
      <p:sp>
        <p:nvSpPr>
          <p:cNvPr id="455682" name="Rectangle 2"/>
          <p:cNvSpPr>
            <a:spLocks noGrp="1" noRot="1" noChangeAspect="1" noChangeArrowheads="1" noTextEdit="1"/>
          </p:cNvSpPr>
          <p:nvPr>
            <p:ph type="sldImg"/>
          </p:nvPr>
        </p:nvSpPr>
        <p:spPr>
          <a:xfrm>
            <a:off x="381000" y="685800"/>
            <a:ext cx="6096000" cy="3429000"/>
          </a:xfrm>
          <a:ln/>
        </p:spPr>
      </p:sp>
      <p:sp>
        <p:nvSpPr>
          <p:cNvPr id="455683" name="Rectangle 3"/>
          <p:cNvSpPr>
            <a:spLocks noGrp="1" noChangeArrowheads="1"/>
          </p:cNvSpPr>
          <p:nvPr>
            <p:ph type="body" idx="1"/>
          </p:nvPr>
        </p:nvSpPr>
        <p:spPr/>
        <p:txBody>
          <a:bodyPr/>
          <a:lstStyle/>
          <a:p>
            <a:r>
              <a:rPr lang="zh-CN" altLang="en-US" sz="1000" dirty="0" smtClean="0"/>
              <a:t>五、</a:t>
            </a:r>
            <a:r>
              <a:rPr lang="zh-CN" altLang="en-US" sz="1000" dirty="0"/>
              <a:t>巩固成果</a:t>
            </a:r>
            <a:br>
              <a:rPr lang="zh-CN" altLang="en-US" sz="1000" dirty="0"/>
            </a:br>
            <a:r>
              <a:rPr lang="en-US" altLang="zh-CN" sz="1000" dirty="0"/>
              <a:t>1</a:t>
            </a:r>
            <a:r>
              <a:rPr lang="zh-CN" altLang="en-US" sz="1000" dirty="0"/>
              <a:t>、将本次活动制订的装载机装车作业循环工步图、装载机操作工步时间参照表，装载机百元产值耗油标准进一步优化后纳入该站装卸管理细则。</a:t>
            </a:r>
            <a:br>
              <a:rPr lang="zh-CN" altLang="en-US" sz="1000" dirty="0"/>
            </a:br>
            <a:r>
              <a:rPr lang="en-US" altLang="zh-CN" sz="1000" dirty="0"/>
              <a:t>2</a:t>
            </a:r>
            <a:r>
              <a:rPr lang="zh-CN" altLang="en-US" sz="1000" dirty="0"/>
              <a:t>、下一步将继续围绕降耗节支开展活动，活动题目是：规范装载机作业操作工步、减少无功耗费。</a:t>
            </a:r>
            <a:br>
              <a:rPr lang="zh-CN" altLang="en-US" sz="1000" dirty="0"/>
            </a:br>
            <a:r>
              <a:rPr lang="zh-CN" altLang="en-US" sz="1000" dirty="0"/>
              <a:t>本节介绍的</a:t>
            </a:r>
            <a:r>
              <a:rPr lang="en-US" altLang="zh-CN" sz="1000" dirty="0"/>
              <a:t>CY</a:t>
            </a:r>
            <a:r>
              <a:rPr lang="zh-CN" altLang="en-US" sz="1000" dirty="0"/>
              <a:t>车站的装卸效益</a:t>
            </a:r>
            <a:r>
              <a:rPr lang="en-US" altLang="zh-CN" sz="1000" dirty="0"/>
              <a:t>QC</a:t>
            </a:r>
            <a:r>
              <a:rPr lang="zh-CN" altLang="en-US" sz="1000" dirty="0"/>
              <a:t>小组所开展的燃料管控活动，成功地运用了检查表、层别法、柏拉图、因果图、直方图等</a:t>
            </a:r>
            <a:r>
              <a:rPr lang="en-US" altLang="zh-CN" sz="1000" dirty="0"/>
              <a:t>QC</a:t>
            </a:r>
            <a:r>
              <a:rPr lang="zh-CN" altLang="en-US" sz="1000" dirty="0"/>
              <a:t>工具，找出了导致</a:t>
            </a:r>
            <a:r>
              <a:rPr lang="en-US" altLang="zh-CN" sz="1000" dirty="0"/>
              <a:t>CY</a:t>
            </a:r>
            <a:r>
              <a:rPr lang="zh-CN" altLang="en-US" sz="1000" dirty="0"/>
              <a:t>车站装载机百元产值成本耗费逐年上升的关键成因。并有针对性地制订出解决对策，成效十分显著。但要使</a:t>
            </a:r>
            <a:r>
              <a:rPr lang="en-US" altLang="zh-CN" sz="1000" dirty="0"/>
              <a:t>QC</a:t>
            </a:r>
            <a:r>
              <a:rPr lang="zh-CN" altLang="en-US" sz="1000" dirty="0"/>
              <a:t>成果得以巩固，还需出台相应的配套措施，比如燃料消耗定额管理制度、节油奖罚措施等。</a:t>
            </a:r>
          </a:p>
          <a:p>
            <a:r>
              <a:rPr lang="zh-CN" altLang="en-US" sz="1000" dirty="0"/>
              <a:t>本节介绍的</a:t>
            </a:r>
            <a:r>
              <a:rPr lang="en-US" altLang="zh-CN" sz="1000" dirty="0"/>
              <a:t>CY</a:t>
            </a:r>
            <a:r>
              <a:rPr lang="zh-CN" altLang="en-US" sz="1000" dirty="0"/>
              <a:t>车站的装卸效益</a:t>
            </a:r>
            <a:r>
              <a:rPr lang="en-US" altLang="zh-CN" sz="1000" dirty="0"/>
              <a:t>QC</a:t>
            </a:r>
            <a:r>
              <a:rPr lang="zh-CN" altLang="en-US" sz="1000" dirty="0"/>
              <a:t>小组所开展的燃料管控活动，成功地运用了检查表、层别法、柏拉图、因果图、直方图等</a:t>
            </a:r>
            <a:r>
              <a:rPr lang="en-US" altLang="zh-CN" sz="1000" dirty="0"/>
              <a:t>QC</a:t>
            </a:r>
            <a:r>
              <a:rPr lang="zh-CN" altLang="en-US" sz="1000" dirty="0"/>
              <a:t>工具，找出了导致</a:t>
            </a:r>
            <a:r>
              <a:rPr lang="en-US" altLang="zh-CN" sz="1000" dirty="0"/>
              <a:t>CY</a:t>
            </a:r>
            <a:r>
              <a:rPr lang="zh-CN" altLang="en-US" sz="1000" dirty="0"/>
              <a:t>车站装载机百元产值成本耗费逐年上升的关键成因。并有针对性地制订出解决对策，成效十分显著。但要使</a:t>
            </a:r>
            <a:r>
              <a:rPr lang="en-US" altLang="zh-CN" sz="1000" dirty="0"/>
              <a:t>QC</a:t>
            </a:r>
            <a:r>
              <a:rPr lang="zh-CN" altLang="en-US" sz="1000" dirty="0"/>
              <a:t>成果得以巩固，还需出台相应的配套措施，比如燃料消耗定额管理制度、节油奖罚措施等。</a:t>
            </a:r>
          </a:p>
          <a:p>
            <a:endParaRPr lang="zh-CN" altLang="en-US" sz="1000" dirty="0"/>
          </a:p>
          <a:p>
            <a:endParaRPr lang="en-US" altLang="zh-CN" dirty="0"/>
          </a:p>
        </p:txBody>
      </p:sp>
    </p:spTree>
    <p:extLst>
      <p:ext uri="{BB962C8B-B14F-4D97-AF65-F5344CB8AC3E}">
        <p14:creationId xmlns:p14="http://schemas.microsoft.com/office/powerpoint/2010/main" val="359223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spcAft>
                <a:spcPts val="0"/>
              </a:spcAft>
            </a:pPr>
            <a:r>
              <a:rPr lang="zh-CN" altLang="zh-CN" sz="1200" kern="100" dirty="0" smtClean="0">
                <a:latin typeface="Times New Roman"/>
                <a:ea typeface="宋体"/>
              </a:rPr>
              <a:t>直接人工费用是装卸成本中的主要项目，尤其是以人力装卸为主的装卸作业，其直接人工费可占装卸成本的绝大部分。因此，降低直接人工费用就成为控制与降低装卸成本的重要目标。在装卸作业环节推行计件工资制，是有效控制装卸成本的重要手段。</a:t>
            </a:r>
          </a:p>
          <a:p>
            <a:pPr indent="269875" algn="just">
              <a:spcAft>
                <a:spcPts val="0"/>
              </a:spcAft>
            </a:pPr>
            <a:r>
              <a:rPr lang="zh-CN" altLang="zh-CN" sz="1200" kern="100" spc="-20" dirty="0" smtClean="0">
                <a:latin typeface="Times New Roman"/>
                <a:ea typeface="宋体"/>
              </a:rPr>
              <a:t>计件工资制是间接用劳动时间来计算工资的制度，是计时工资制的转化形式。计件工资是指按照员工完成的合格产品的数量或作业量和预先规定的计件单价来计算的工资。它并不直接用劳动时间来计量劳动报酬，而是用一定时间内的劳动成果来计算劳动报酬。</a:t>
            </a:r>
            <a:endParaRPr lang="zh-CN" altLang="zh-CN" sz="1200" kern="100" dirty="0" smtClean="0">
              <a:latin typeface="Times New Roman"/>
              <a:ea typeface="宋体"/>
            </a:endParaRPr>
          </a:p>
          <a:p>
            <a:pPr indent="269875" algn="just">
              <a:spcAft>
                <a:spcPts val="0"/>
              </a:spcAft>
            </a:pPr>
            <a:r>
              <a:rPr lang="zh-CN" altLang="zh-CN" sz="1200" kern="100" dirty="0" smtClean="0">
                <a:latin typeface="Times New Roman"/>
                <a:ea typeface="宋体"/>
              </a:rPr>
              <a:t>由于装卸作业具备计件工资制所要求的基本条件，所以，计件工资制对于装卸作业劳动报酬的计量具有显著的适应性和优越性。实践证明，凡是具备计件工资制实施条件的装卸作业单位或部门，都可适时地推行计件工资制。</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95</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15900" algn="just">
              <a:lnSpc>
                <a:spcPts val="1500"/>
              </a:lnSpc>
              <a:spcAft>
                <a:spcPts val="0"/>
              </a:spcAft>
            </a:pPr>
            <a:r>
              <a:rPr lang="zh-CN" altLang="zh-CN" sz="1200" kern="100" spc="25" dirty="0" smtClean="0">
                <a:latin typeface="Arial"/>
                <a:ea typeface="方正细黑一简体"/>
                <a:cs typeface="Times New Roman"/>
              </a:rPr>
              <a:t>（</a:t>
            </a:r>
            <a:r>
              <a:rPr lang="en-US" altLang="zh-CN" sz="1200" kern="100" spc="25" dirty="0" smtClean="0">
                <a:latin typeface="Arial"/>
                <a:ea typeface="方正细黑一简体"/>
                <a:cs typeface="Times New Roman"/>
              </a:rPr>
              <a:t>1</a:t>
            </a:r>
            <a:r>
              <a:rPr lang="zh-CN" altLang="zh-CN" sz="1200" kern="100" spc="25" dirty="0" smtClean="0">
                <a:latin typeface="Arial"/>
                <a:ea typeface="方正细黑一简体"/>
                <a:cs typeface="Times New Roman"/>
              </a:rPr>
              <a:t>）收集本地区同行业的工资和工时计件单价资料作为制定工时计件单价的参考依据。</a:t>
            </a:r>
            <a:endParaRPr lang="zh-CN" altLang="zh-CN" sz="1200" kern="100" dirty="0" smtClean="0">
              <a:latin typeface="Arial"/>
              <a:ea typeface="方正细黑一简体"/>
              <a:cs typeface="Times New Roman"/>
            </a:endParaRPr>
          </a:p>
          <a:p>
            <a:pPr indent="215900" algn="just">
              <a:lnSpc>
                <a:spcPts val="150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2</a:t>
            </a:r>
            <a:r>
              <a:rPr lang="zh-CN" altLang="zh-CN" sz="1200" kern="100" dirty="0" smtClean="0">
                <a:solidFill>
                  <a:srgbClr val="FF0000"/>
                </a:solidFill>
                <a:latin typeface="Times New Roman"/>
                <a:ea typeface="宋体"/>
              </a:rPr>
              <a:t>）列出不同类型货物的装卸作业流程及工序。</a:t>
            </a:r>
          </a:p>
          <a:p>
            <a:pPr indent="215900" algn="just">
              <a:lnSpc>
                <a:spcPts val="150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3</a:t>
            </a:r>
            <a:r>
              <a:rPr lang="zh-CN" altLang="zh-CN" sz="1200" kern="100" dirty="0" smtClean="0">
                <a:solidFill>
                  <a:srgbClr val="FF0000"/>
                </a:solidFill>
                <a:latin typeface="Times New Roman"/>
                <a:ea typeface="宋体"/>
              </a:rPr>
              <a:t>）对货物装卸的每一道工序进行工时测试，统计所有工时。</a:t>
            </a:r>
          </a:p>
          <a:p>
            <a:pPr indent="215900" algn="just">
              <a:lnSpc>
                <a:spcPts val="150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4</a:t>
            </a:r>
            <a:r>
              <a:rPr lang="zh-CN" altLang="zh-CN" sz="1200" kern="100" dirty="0" smtClean="0">
                <a:solidFill>
                  <a:srgbClr val="FF0000"/>
                </a:solidFill>
                <a:latin typeface="Times New Roman"/>
                <a:ea typeface="宋体"/>
              </a:rPr>
              <a:t>）按照</a:t>
            </a:r>
            <a:r>
              <a:rPr lang="en-US" altLang="zh-CN" sz="1200" kern="100" dirty="0" smtClean="0">
                <a:solidFill>
                  <a:srgbClr val="FF0000"/>
                </a:solidFill>
                <a:latin typeface="Times New Roman"/>
                <a:ea typeface="宋体"/>
              </a:rPr>
              <a:t>ABC</a:t>
            </a:r>
            <a:r>
              <a:rPr lang="zh-CN" altLang="zh-CN" sz="1200" kern="100" dirty="0" smtClean="0">
                <a:solidFill>
                  <a:srgbClr val="FF0000"/>
                </a:solidFill>
                <a:latin typeface="Times New Roman"/>
                <a:ea typeface="宋体"/>
              </a:rPr>
              <a:t>分类法，可先对装卸作业量大、种类相对单一的</a:t>
            </a:r>
            <a:r>
              <a:rPr lang="en-US" altLang="zh-CN" sz="1200" kern="100" dirty="0" smtClean="0">
                <a:solidFill>
                  <a:srgbClr val="FF0000"/>
                </a:solidFill>
                <a:latin typeface="Times New Roman"/>
                <a:ea typeface="宋体"/>
              </a:rPr>
              <a:t>A</a:t>
            </a:r>
            <a:r>
              <a:rPr lang="zh-CN" altLang="zh-CN" sz="1200" kern="100" dirty="0" smtClean="0">
                <a:solidFill>
                  <a:srgbClr val="FF0000"/>
                </a:solidFill>
                <a:latin typeface="Times New Roman"/>
                <a:ea typeface="宋体"/>
              </a:rPr>
              <a:t>类货物确定计件单价，然后再对</a:t>
            </a:r>
            <a:r>
              <a:rPr lang="en-US" altLang="zh-CN" sz="1200" kern="100" dirty="0" smtClean="0">
                <a:solidFill>
                  <a:srgbClr val="FF0000"/>
                </a:solidFill>
                <a:latin typeface="Times New Roman"/>
                <a:ea typeface="宋体"/>
              </a:rPr>
              <a:t>B</a:t>
            </a: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C</a:t>
            </a:r>
            <a:r>
              <a:rPr lang="zh-CN" altLang="zh-CN" sz="1200" kern="100" dirty="0" smtClean="0">
                <a:solidFill>
                  <a:srgbClr val="FF0000"/>
                </a:solidFill>
                <a:latin typeface="Times New Roman"/>
                <a:ea typeface="宋体"/>
              </a:rPr>
              <a:t>两类确定计件单价。</a:t>
            </a:r>
          </a:p>
          <a:p>
            <a:pPr indent="215900" algn="just">
              <a:lnSpc>
                <a:spcPts val="150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5</a:t>
            </a:r>
            <a:r>
              <a:rPr lang="zh-CN" altLang="zh-CN" sz="1200" kern="100" dirty="0" smtClean="0">
                <a:solidFill>
                  <a:srgbClr val="FF0000"/>
                </a:solidFill>
                <a:latin typeface="Times New Roman"/>
                <a:ea typeface="宋体"/>
              </a:rPr>
              <a:t>）将作业过程相似的货物进行合并，并找出其中代表性较强的货物为代表货物，首先确定代表货物计件单价，然后再类推其所代表的货物的计件单价。</a:t>
            </a:r>
          </a:p>
          <a:p>
            <a:pPr indent="215900" algn="just">
              <a:lnSpc>
                <a:spcPts val="150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6</a:t>
            </a:r>
            <a:r>
              <a:rPr lang="zh-CN" altLang="zh-CN" sz="1200" kern="100" dirty="0" smtClean="0">
                <a:solidFill>
                  <a:srgbClr val="FF0000"/>
                </a:solidFill>
                <a:latin typeface="Times New Roman"/>
                <a:ea typeface="宋体"/>
              </a:rPr>
              <a:t>）编制计件单价总表。</a:t>
            </a:r>
          </a:p>
          <a:p>
            <a:pPr indent="215900" algn="just">
              <a:lnSpc>
                <a:spcPts val="150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7</a:t>
            </a:r>
            <a:r>
              <a:rPr lang="zh-CN" altLang="zh-CN" sz="1200" kern="100" dirty="0" smtClean="0">
                <a:solidFill>
                  <a:srgbClr val="FF0000"/>
                </a:solidFill>
                <a:latin typeface="Times New Roman"/>
                <a:ea typeface="宋体"/>
              </a:rPr>
              <a:t>）计件单价确定之后，可选择有典型意义的装卸作业先行试行。</a:t>
            </a:r>
          </a:p>
          <a:p>
            <a:pPr indent="215900" algn="just">
              <a:lnSpc>
                <a:spcPts val="150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8</a:t>
            </a:r>
            <a:r>
              <a:rPr lang="zh-CN" altLang="zh-CN" sz="1200" kern="100" dirty="0" smtClean="0">
                <a:solidFill>
                  <a:srgbClr val="FF0000"/>
                </a:solidFill>
                <a:latin typeface="Times New Roman"/>
                <a:ea typeface="宋体"/>
              </a:rPr>
              <a:t>）在试行的基础上，根据所反馈的信息对计件单价进行必要修订。</a:t>
            </a:r>
          </a:p>
          <a:p>
            <a:pPr indent="215900" algn="just">
              <a:lnSpc>
                <a:spcPts val="1500"/>
              </a:lnSpc>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9</a:t>
            </a:r>
            <a:r>
              <a:rPr lang="zh-CN" altLang="zh-CN" sz="1200" kern="100" dirty="0" smtClean="0">
                <a:solidFill>
                  <a:srgbClr val="FF0000"/>
                </a:solidFill>
                <a:latin typeface="Times New Roman"/>
                <a:ea typeface="宋体"/>
              </a:rPr>
              <a:t>）全面推行。</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101</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062886-27AF-47B8-AA1E-FBBA37A19ADD}" type="slidenum">
              <a:rPr lang="en-US" altLang="zh-CN"/>
              <a:pPr/>
              <a:t>10</a:t>
            </a:fld>
            <a:endParaRPr lang="en-US" altLang="zh-CN"/>
          </a:p>
        </p:txBody>
      </p:sp>
      <p:sp>
        <p:nvSpPr>
          <p:cNvPr id="574466" name="Rectangle 2"/>
          <p:cNvSpPr>
            <a:spLocks noGrp="1" noRot="1" noChangeAspect="1" noChangeArrowheads="1" noTextEdit="1"/>
          </p:cNvSpPr>
          <p:nvPr>
            <p:ph type="sldImg"/>
          </p:nvPr>
        </p:nvSpPr>
        <p:spPr>
          <a:xfrm>
            <a:off x="381000" y="685800"/>
            <a:ext cx="6096000" cy="3429000"/>
          </a:xfrm>
          <a:ln/>
        </p:spPr>
      </p:sp>
      <p:sp>
        <p:nvSpPr>
          <p:cNvPr id="574467" name="Rectangle 3"/>
          <p:cNvSpPr>
            <a:spLocks noGrp="1" noChangeArrowheads="1"/>
          </p:cNvSpPr>
          <p:nvPr>
            <p:ph type="body" idx="1"/>
          </p:nvPr>
        </p:nvSpPr>
        <p:spPr/>
        <p:txBody>
          <a:bodyPr/>
          <a:lstStyle/>
          <a:p>
            <a:r>
              <a:rPr lang="zh-CN" altLang="en-US" b="1"/>
              <a:t>装卸成本的计算，有些项目用直接计入法，如装卸作业过程中发生的各项费用，包括燃料、动力、轮胎、折旧和大修理费用提存等。这些费用在发生和支付时，根据各种凭证汇总表、分配表、计算表及有关原始凭证直接计入装卸成本。有些项目通过分配计入，如装卸基层单位在组织经营管理方面发生的各项费用，如营运间接费，应按一定的分配办法计入装卸成本。</a:t>
            </a:r>
          </a:p>
          <a:p>
            <a:endParaRPr lang="en-US" altLang="zh-CN"/>
          </a:p>
        </p:txBody>
      </p:sp>
    </p:spTree>
    <p:extLst>
      <p:ext uri="{BB962C8B-B14F-4D97-AF65-F5344CB8AC3E}">
        <p14:creationId xmlns:p14="http://schemas.microsoft.com/office/powerpoint/2010/main" val="3241729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spcAft>
                <a:spcPts val="500"/>
              </a:spcAft>
            </a:pPr>
            <a:r>
              <a:rPr lang="en-US" altLang="zh-CN" sz="1200" kern="100" dirty="0" smtClean="0">
                <a:latin typeface="Times New Roman"/>
                <a:ea typeface="宋体"/>
              </a:rPr>
              <a:t>1</a:t>
            </a:r>
            <a:r>
              <a:rPr lang="zh-CN" altLang="zh-CN" sz="1200" kern="100" dirty="0" smtClean="0">
                <a:latin typeface="Times New Roman"/>
                <a:ea typeface="宋体"/>
              </a:rPr>
              <a:t>．全额计件单价计算式</a:t>
            </a:r>
          </a:p>
          <a:p>
            <a:pPr indent="266700">
              <a:lnSpc>
                <a:spcPts val="1200"/>
              </a:lnSpc>
              <a:spcAft>
                <a:spcPts val="0"/>
              </a:spcAft>
            </a:pPr>
            <a:r>
              <a:rPr lang="zh-CN" altLang="zh-CN" sz="1200" kern="100" dirty="0" smtClean="0">
                <a:latin typeface="Times New Roman"/>
                <a:ea typeface="宋体"/>
              </a:rPr>
              <a:t>全额计件工资即无底薪的计件工资，即员工的工资额全部按其完成的装卸作业量及其计件单价计发。依照同工同酬原则，计件单价不宜一人一价，而应同工同价。故此，计件单价可按作业岗位及该岗位员工的单位时间工资标准除以单位时间装卸作业量定额来确定，计算式为</a:t>
            </a:r>
          </a:p>
          <a:p>
            <a:pPr indent="266700">
              <a:lnSpc>
                <a:spcPts val="1200"/>
              </a:lnSpc>
              <a:spcAft>
                <a:spcPts val="0"/>
              </a:spcAft>
            </a:pPr>
            <a:r>
              <a:rPr lang="zh-CN" altLang="zh-CN" sz="1200" kern="100" dirty="0" smtClean="0">
                <a:latin typeface="Times New Roman"/>
                <a:ea typeface="宋体"/>
              </a:rPr>
              <a:t>如果按工时定额计算计件单价，计算式为</a:t>
            </a:r>
          </a:p>
          <a:p>
            <a:pPr indent="266700" algn="just">
              <a:lnSpc>
                <a:spcPts val="1200"/>
              </a:lnSpc>
              <a:spcAft>
                <a:spcPts val="0"/>
              </a:spcAft>
            </a:pPr>
            <a:r>
              <a:rPr lang="zh-CN" altLang="zh-CN" sz="1200" kern="100" dirty="0" smtClean="0">
                <a:latin typeface="Times New Roman"/>
                <a:ea typeface="宋体"/>
              </a:rPr>
              <a:t>上式中的装卸作业量计量单位可视所装卸货物数量的具体情况而定，比如可以是操作吨、箱、袋、捆、车、托盘等。如果种类较多，不便细化计算时，可用折合标准作业量的办法加以综合计算。</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103</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spcAft>
                <a:spcPts val="0"/>
              </a:spcAft>
            </a:pPr>
            <a:r>
              <a:rPr lang="en-US" altLang="zh-CN" sz="1200" kern="100" dirty="0" smtClean="0">
                <a:latin typeface="Times New Roman"/>
                <a:ea typeface="宋体"/>
              </a:rPr>
              <a:t>2</a:t>
            </a:r>
            <a:r>
              <a:rPr lang="zh-CN" altLang="zh-CN" sz="1200" kern="100" dirty="0" smtClean="0">
                <a:latin typeface="Times New Roman"/>
                <a:ea typeface="宋体"/>
              </a:rPr>
              <a:t>．混合型计件单价计算式</a:t>
            </a:r>
          </a:p>
          <a:p>
            <a:pPr indent="266700">
              <a:lnSpc>
                <a:spcPts val="1200"/>
              </a:lnSpc>
              <a:spcAft>
                <a:spcPts val="0"/>
              </a:spcAft>
            </a:pPr>
            <a:r>
              <a:rPr lang="zh-CN" altLang="zh-CN" sz="1200" kern="100" dirty="0" smtClean="0">
                <a:latin typeface="Times New Roman"/>
                <a:ea typeface="宋体"/>
              </a:rPr>
              <a:t>在采用混合型的计件工资制时，上面两式中的该岗位员工工资标准中需相应扣除底薪，其计算式为</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104</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C1CBD-A217-4F94-AF85-ACDDD2E2608A}" type="slidenum">
              <a:rPr lang="en-US" altLang="zh-CN"/>
              <a:pPr/>
              <a:t>106</a:t>
            </a:fld>
            <a:endParaRPr lang="en-US" altLang="zh-CN"/>
          </a:p>
        </p:txBody>
      </p:sp>
      <p:sp>
        <p:nvSpPr>
          <p:cNvPr id="510978" name="Rectangle 2"/>
          <p:cNvSpPr>
            <a:spLocks noGrp="1" noRot="1" noChangeAspect="1" noChangeArrowheads="1" noTextEdit="1"/>
          </p:cNvSpPr>
          <p:nvPr>
            <p:ph type="sldImg"/>
          </p:nvPr>
        </p:nvSpPr>
        <p:spPr>
          <a:xfrm>
            <a:off x="381000" y="685800"/>
            <a:ext cx="6096000" cy="3429000"/>
          </a:xfrm>
          <a:ln/>
        </p:spPr>
      </p:sp>
      <p:sp>
        <p:nvSpPr>
          <p:cNvPr id="51097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spc="-10" dirty="0" smtClean="0">
                <a:latin typeface="Times New Roman"/>
                <a:ea typeface="宋体"/>
              </a:rPr>
              <a:t>现实中，在实施混合型计件工资制时，当工时定额或产量定额确定之后，往往先确定底薪</a:t>
            </a:r>
            <a:r>
              <a:rPr lang="en-US" altLang="zh-CN" sz="1200" i="1" kern="100" spc="-10" dirty="0" smtClean="0">
                <a:latin typeface="Times New Roman"/>
                <a:ea typeface="宋体"/>
              </a:rPr>
              <a:t>a</a:t>
            </a:r>
            <a:r>
              <a:rPr lang="zh-CN" altLang="zh-CN" sz="1200" kern="100" spc="-10" dirty="0" smtClean="0">
                <a:latin typeface="Times New Roman"/>
                <a:ea typeface="宋体"/>
              </a:rPr>
              <a:t>，然后再确定计件单价</a:t>
            </a:r>
            <a:r>
              <a:rPr lang="en-US" altLang="zh-CN" sz="1200" i="1" kern="100" spc="-10" dirty="0" smtClean="0">
                <a:latin typeface="Times New Roman"/>
                <a:ea typeface="宋体"/>
              </a:rPr>
              <a:t>b</a:t>
            </a:r>
            <a:r>
              <a:rPr lang="zh-CN" altLang="zh-CN" sz="1200" kern="100" spc="-10" dirty="0" smtClean="0">
                <a:latin typeface="Times New Roman"/>
                <a:ea typeface="宋体"/>
              </a:rPr>
              <a:t>。如何确定底薪</a:t>
            </a:r>
            <a:r>
              <a:rPr lang="en-US" altLang="zh-CN" sz="1200" i="1" kern="100" spc="-10" dirty="0" smtClean="0">
                <a:latin typeface="Times New Roman"/>
                <a:ea typeface="宋体"/>
              </a:rPr>
              <a:t>a</a:t>
            </a:r>
            <a:r>
              <a:rPr lang="zh-CN" altLang="zh-CN" sz="1200" kern="100" spc="-10" dirty="0" smtClean="0">
                <a:latin typeface="Times New Roman"/>
                <a:ea typeface="宋体"/>
              </a:rPr>
              <a:t>，需要管理部门和员工形成一致的意见。为此，管理部门可以根据行业底薪平均水平以及其他企业底薪差别，提出多个备选方案，并与员工进行多次“面对面”和“背靠背”的交流，最后确定出公司与员工均能接受的作业量定额、底薪和计件单价组合方案。有专家认为把各种津贴和补贴除外</a:t>
            </a:r>
            <a:r>
              <a:rPr lang="en-US" altLang="zh-CN" sz="1200" kern="100" spc="-10" dirty="0" smtClean="0">
                <a:latin typeface="Times New Roman"/>
                <a:ea typeface="宋体"/>
              </a:rPr>
              <a:t>, </a:t>
            </a:r>
            <a:r>
              <a:rPr lang="zh-CN" altLang="zh-CN" sz="1200" kern="100" spc="-10" dirty="0" smtClean="0">
                <a:latin typeface="Times New Roman"/>
                <a:ea typeface="宋体"/>
              </a:rPr>
              <a:t>如果以测算水平为一百的话，底薪</a:t>
            </a:r>
            <a:r>
              <a:rPr lang="en-US" altLang="zh-CN" sz="1200" i="1" kern="100" spc="-10" dirty="0" smtClean="0">
                <a:latin typeface="Times New Roman"/>
                <a:ea typeface="宋体"/>
              </a:rPr>
              <a:t>a</a:t>
            </a:r>
            <a:r>
              <a:rPr lang="zh-CN" altLang="zh-CN" sz="1200" kern="100" spc="-10" dirty="0" smtClean="0">
                <a:latin typeface="Times New Roman"/>
                <a:ea typeface="宋体"/>
              </a:rPr>
              <a:t>与计件工资</a:t>
            </a:r>
            <a:r>
              <a:rPr lang="en-US" altLang="zh-CN" sz="1200" i="1" kern="100" spc="-10" dirty="0" err="1" smtClean="0">
                <a:latin typeface="Times New Roman"/>
                <a:ea typeface="宋体"/>
              </a:rPr>
              <a:t>bQ</a:t>
            </a:r>
            <a:r>
              <a:rPr lang="zh-CN" altLang="zh-CN" sz="1200" kern="100" spc="-10" dirty="0" smtClean="0">
                <a:latin typeface="Times New Roman"/>
                <a:ea typeface="宋体"/>
              </a:rPr>
              <a:t>的比例应控制在三七开的水平比较适当。</a:t>
            </a:r>
            <a:endParaRPr lang="zh-CN" altLang="zh-CN" sz="1200" kern="100" dirty="0" smtClean="0">
              <a:latin typeface="Times New Roman"/>
              <a:ea typeface="宋体"/>
            </a:endParaRPr>
          </a:p>
          <a:p>
            <a:endParaRPr lang="en-US" altLang="zh-CN" dirty="0"/>
          </a:p>
        </p:txBody>
      </p:sp>
    </p:spTree>
    <p:extLst>
      <p:ext uri="{BB962C8B-B14F-4D97-AF65-F5344CB8AC3E}">
        <p14:creationId xmlns:p14="http://schemas.microsoft.com/office/powerpoint/2010/main" val="3249514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Times New Roman"/>
                <a:ea typeface="方正仿宋_GBK"/>
              </a:rPr>
              <a:t>考虑到当地社保最低基本工资（</a:t>
            </a:r>
            <a:r>
              <a:rPr lang="en-US" altLang="zh-CN" sz="1200" kern="100" dirty="0" smtClean="0">
                <a:latin typeface="Times New Roman"/>
                <a:ea typeface="方正仿宋_GBK"/>
              </a:rPr>
              <a:t>1 800</a:t>
            </a:r>
            <a:r>
              <a:rPr lang="zh-CN" altLang="zh-CN" sz="1200" kern="100" dirty="0" smtClean="0">
                <a:latin typeface="Times New Roman"/>
                <a:ea typeface="方正仿宋_GBK"/>
              </a:rPr>
              <a:t>元</a:t>
            </a:r>
            <a:r>
              <a:rPr lang="en-US" altLang="zh-CN" sz="1200" kern="100" dirty="0" smtClean="0">
                <a:latin typeface="Times New Roman"/>
                <a:ea typeface="方正仿宋_GBK"/>
              </a:rPr>
              <a:t>/</a:t>
            </a:r>
            <a:r>
              <a:rPr lang="zh-CN" altLang="zh-CN" sz="1200" kern="100" dirty="0" smtClean="0">
                <a:latin typeface="Times New Roman"/>
                <a:ea typeface="方正仿宋_GBK"/>
              </a:rPr>
              <a:t>月）的要求，并参照多数同类企业同类工序的底薪水平（基本在</a:t>
            </a:r>
            <a:r>
              <a:rPr lang="en-US" altLang="zh-CN" sz="1200" kern="100" dirty="0" smtClean="0">
                <a:latin typeface="Times New Roman"/>
                <a:ea typeface="方正仿宋_GBK"/>
              </a:rPr>
              <a:t>1 800</a:t>
            </a:r>
            <a:r>
              <a:rPr lang="zh-CN" altLang="zh-CN" sz="1200" kern="100" dirty="0" smtClean="0">
                <a:latin typeface="Times New Roman"/>
                <a:ea typeface="黑体"/>
              </a:rPr>
              <a:t>～</a:t>
            </a:r>
            <a:r>
              <a:rPr lang="en-US" altLang="zh-CN" sz="1200" kern="100" dirty="0" smtClean="0">
                <a:latin typeface="Times New Roman"/>
                <a:ea typeface="方正仿宋_GBK"/>
              </a:rPr>
              <a:t>2 000</a:t>
            </a:r>
            <a:r>
              <a:rPr lang="zh-CN" altLang="zh-CN" sz="1200" kern="100" dirty="0" smtClean="0">
                <a:latin typeface="Times New Roman"/>
                <a:ea typeface="方正仿宋_GBK"/>
              </a:rPr>
              <a:t>之间），企业相关部门制订出该工序的</a:t>
            </a:r>
            <a:r>
              <a:rPr lang="en-US" altLang="zh-CN" sz="1200" kern="100" dirty="0" smtClean="0">
                <a:latin typeface="Times New Roman"/>
                <a:ea typeface="方正仿宋_GBK"/>
              </a:rPr>
              <a:t>“</a:t>
            </a:r>
            <a:r>
              <a:rPr lang="zh-CN" altLang="zh-CN" sz="1200" kern="100" dirty="0" smtClean="0">
                <a:latin typeface="Times New Roman"/>
                <a:ea typeface="方正仿宋_GBK"/>
              </a:rPr>
              <a:t>底薪与计件工资备选方案</a:t>
            </a:r>
            <a:r>
              <a:rPr lang="en-US" altLang="zh-CN" sz="1200" kern="100" dirty="0" smtClean="0">
                <a:latin typeface="Times New Roman"/>
                <a:ea typeface="方正仿宋_GBK"/>
              </a:rPr>
              <a:t>”</a:t>
            </a:r>
            <a:r>
              <a:rPr lang="zh-CN" altLang="zh-CN" sz="1200" kern="100" dirty="0" smtClean="0">
                <a:latin typeface="Times New Roman"/>
                <a:ea typeface="方正仿宋_GBK"/>
              </a:rPr>
              <a:t>（见表</a:t>
            </a:r>
            <a:r>
              <a:rPr lang="en-US" altLang="zh-CN" sz="1200" kern="100" dirty="0" smtClean="0">
                <a:latin typeface="Times New Roman"/>
                <a:ea typeface="方正仿宋_GBK"/>
              </a:rPr>
              <a:t>9-23</a:t>
            </a:r>
            <a:r>
              <a:rPr lang="zh-CN" altLang="zh-CN" sz="1200" kern="100" dirty="0" smtClean="0">
                <a:latin typeface="Times New Roman"/>
                <a:ea typeface="方正仿宋_GBK"/>
              </a:rPr>
              <a:t>），经与相关员工进行多次商议后，最终选择企业劳资双方均可接受的底薪为</a:t>
            </a:r>
            <a:r>
              <a:rPr lang="en-US" altLang="zh-CN" sz="1200" kern="100" dirty="0" smtClean="0">
                <a:latin typeface="Times New Roman"/>
                <a:ea typeface="方正仿宋_GBK"/>
              </a:rPr>
              <a:t>2 000</a:t>
            </a:r>
            <a:r>
              <a:rPr lang="zh-CN" altLang="zh-CN" sz="1200" kern="100" dirty="0" smtClean="0">
                <a:latin typeface="Times New Roman"/>
                <a:ea typeface="方正仿宋_GBK"/>
              </a:rPr>
              <a:t>元、日均标准计件工资为</a:t>
            </a:r>
            <a:r>
              <a:rPr lang="en-US" altLang="zh-CN" sz="1200" kern="100" dirty="0" smtClean="0">
                <a:latin typeface="Times New Roman"/>
                <a:ea typeface="方正仿宋_GBK"/>
              </a:rPr>
              <a:t>101.15</a:t>
            </a:r>
            <a:r>
              <a:rPr lang="zh-CN" altLang="zh-CN" sz="1200" kern="100" dirty="0" smtClean="0">
                <a:latin typeface="Times New Roman"/>
                <a:ea typeface="方正仿宋_GBK"/>
              </a:rPr>
              <a:t>元</a:t>
            </a:r>
            <a:r>
              <a:rPr lang="en-US" altLang="zh-CN" sz="1200" kern="100" dirty="0" smtClean="0">
                <a:latin typeface="Times New Roman"/>
                <a:ea typeface="方正仿宋_GBK"/>
              </a:rPr>
              <a:t>/t</a:t>
            </a:r>
            <a:r>
              <a:rPr lang="zh-CN" altLang="zh-CN" sz="1200" kern="100" dirty="0" smtClean="0">
                <a:latin typeface="Times New Roman"/>
                <a:ea typeface="方正仿宋_GBK"/>
              </a:rPr>
              <a:t>的工资方案作为实施方案。</a:t>
            </a:r>
            <a:endParaRPr lang="zh-CN" altLang="zh-CN" sz="1200" kern="100" dirty="0" smtClean="0">
              <a:latin typeface="Times New Roman"/>
              <a:ea typeface="宋体"/>
            </a:endParaRP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108</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266700">
              <a:lnSpc>
                <a:spcPts val="1200"/>
              </a:lnSpc>
              <a:spcAft>
                <a:spcPts val="0"/>
              </a:spcAft>
            </a:pPr>
            <a:r>
              <a:rPr lang="zh-CN" altLang="zh-CN" sz="1200" kern="100" spc="-25" dirty="0" smtClean="0">
                <a:latin typeface="Times New Roman"/>
                <a:ea typeface="宋体"/>
              </a:rPr>
              <a:t>集体计件工资制是以一个员工集体（车间、班组）为计件单位，根据员工集体完成的合格产品数量或工作量来计算员工集体的工资，然后按照集体中每个员工贡献大小进行分配。</a:t>
            </a:r>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110</a:t>
            </a:fld>
            <a:endParaRPr lang="en-US" altLang="zh-CN"/>
          </a:p>
        </p:txBody>
      </p:sp>
    </p:spTree>
    <p:extLst>
      <p:ext uri="{BB962C8B-B14F-4D97-AF65-F5344CB8AC3E}">
        <p14:creationId xmlns:p14="http://schemas.microsoft.com/office/powerpoint/2010/main" val="4210022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112</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lnSpc>
                <a:spcPts val="1600"/>
              </a:lnSpc>
              <a:spcBef>
                <a:spcPts val="600"/>
              </a:spcBef>
              <a:spcAft>
                <a:spcPts val="0"/>
              </a:spcAft>
              <a:tabLst>
                <a:tab pos="1620520" algn="l"/>
                <a:tab pos="2772410" algn="l"/>
                <a:tab pos="3924300" algn="l"/>
              </a:tabLst>
            </a:pPr>
            <a:r>
              <a:rPr lang="zh-CN" altLang="zh-CN" sz="1200" kern="100" dirty="0" smtClean="0">
                <a:latin typeface="Times New Roman"/>
                <a:ea typeface="方正仿宋_GBK"/>
              </a:rPr>
              <a:t>根据表</a:t>
            </a:r>
            <a:r>
              <a:rPr lang="en-US" altLang="zh-CN" sz="1200" kern="100" dirty="0" smtClean="0">
                <a:latin typeface="Times New Roman"/>
                <a:ea typeface="方正仿宋_GBK"/>
              </a:rPr>
              <a:t>9-24</a:t>
            </a:r>
            <a:r>
              <a:rPr lang="zh-CN" altLang="zh-CN" sz="1200" kern="100" dirty="0" smtClean="0">
                <a:latin typeface="Times New Roman"/>
                <a:ea typeface="方正仿宋_GBK"/>
              </a:rPr>
              <a:t>，分别计算甲、乙、丙、丁四名员工当月实得计件工资。</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zh-CN" altLang="zh-CN" sz="1200" kern="100" dirty="0" smtClean="0">
                <a:latin typeface="Times New Roman"/>
                <a:ea typeface="方正仿宋_GBK"/>
              </a:rPr>
              <a:t>解：</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en-US" altLang="zh-CN" sz="1200" kern="100" dirty="0" smtClean="0">
                <a:latin typeface="Times New Roman"/>
                <a:ea typeface="方正仿宋_GBK"/>
              </a:rPr>
              <a:t>1</a:t>
            </a:r>
            <a:r>
              <a:rPr lang="zh-CN" altLang="zh-CN" sz="1200" kern="100" dirty="0" smtClean="0">
                <a:latin typeface="Times New Roman"/>
                <a:ea typeface="方正仿宋_GBK"/>
              </a:rPr>
              <a:t>）求集体实得计件工资总额和集体应得标准工资总额。</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zh-CN" altLang="zh-CN" sz="1200" kern="100" dirty="0" smtClean="0">
                <a:latin typeface="Times New Roman"/>
                <a:ea typeface="方正仿宋_GBK"/>
              </a:rPr>
              <a:t>集体实得计件工资总额</a:t>
            </a:r>
            <a:r>
              <a:rPr lang="en-US" altLang="zh-CN" sz="1200" kern="100" dirty="0" smtClean="0">
                <a:latin typeface="Times New Roman"/>
                <a:ea typeface="方正仿宋_GBK"/>
              </a:rPr>
              <a:t>=2 000×3=6 000</a:t>
            </a:r>
            <a:r>
              <a:rPr lang="zh-CN" altLang="zh-CN" sz="1200" kern="100" dirty="0" smtClean="0">
                <a:latin typeface="Times New Roman"/>
                <a:ea typeface="方正仿宋_GBK"/>
              </a:rPr>
              <a:t>（元）</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zh-CN" altLang="zh-CN" sz="1200" kern="100" dirty="0" smtClean="0">
                <a:latin typeface="Times New Roman"/>
                <a:ea typeface="方正仿宋_GBK"/>
              </a:rPr>
              <a:t>集体应得标准工资总额</a:t>
            </a:r>
            <a:r>
              <a:rPr lang="en-US" altLang="zh-CN" sz="1200" kern="100" dirty="0" smtClean="0">
                <a:latin typeface="Times New Roman"/>
                <a:ea typeface="方正仿宋_GBK"/>
              </a:rPr>
              <a:t>=71.70×22+62.14×22+47.80×21+38.24×20</a:t>
            </a:r>
            <a:endParaRPr lang="zh-CN" altLang="zh-CN" sz="1200" kern="100" dirty="0" smtClean="0">
              <a:latin typeface="Times New Roman"/>
              <a:ea typeface="仿宋_GB2312"/>
            </a:endParaRPr>
          </a:p>
          <a:p>
            <a:pPr indent="1586865" algn="just">
              <a:lnSpc>
                <a:spcPts val="1600"/>
              </a:lnSpc>
              <a:spcAft>
                <a:spcPts val="0"/>
              </a:spcAft>
            </a:pPr>
            <a:r>
              <a:rPr lang="en-US" altLang="zh-CN" sz="1200" kern="100" dirty="0" smtClean="0">
                <a:latin typeface="Times New Roman"/>
                <a:ea typeface="方正仿宋_GBK"/>
              </a:rPr>
              <a:t>=4 713.08</a:t>
            </a:r>
            <a:r>
              <a:rPr lang="zh-CN" altLang="zh-CN" sz="1200" kern="100" dirty="0" smtClean="0">
                <a:latin typeface="Times New Roman"/>
                <a:ea typeface="方正仿宋_GBK"/>
              </a:rPr>
              <a:t>（元）</a:t>
            </a:r>
            <a:endParaRPr lang="zh-CN" altLang="zh-CN" sz="1200" kern="100" dirty="0" smtClean="0">
              <a:latin typeface="Times New Roman"/>
              <a:ea typeface="宋体"/>
            </a:endParaRPr>
          </a:p>
          <a:p>
            <a:pPr indent="269875" algn="just">
              <a:lnSpc>
                <a:spcPts val="1600"/>
              </a:lnSpc>
              <a:spcAft>
                <a:spcPts val="0"/>
              </a:spcAft>
              <a:tabLst>
                <a:tab pos="1620520" algn="l"/>
                <a:tab pos="2772410" algn="l"/>
                <a:tab pos="3924300" algn="l"/>
              </a:tabLst>
            </a:pPr>
            <a:r>
              <a:rPr lang="en-US" altLang="zh-CN" sz="1200" kern="100" dirty="0" smtClean="0">
                <a:latin typeface="Times New Roman"/>
                <a:ea typeface="方正仿宋_GBK"/>
              </a:rPr>
              <a:t>2</a:t>
            </a:r>
            <a:r>
              <a:rPr lang="zh-CN" altLang="zh-CN" sz="1200" kern="100" dirty="0" smtClean="0">
                <a:latin typeface="Times New Roman"/>
                <a:ea typeface="方正仿宋_GBK"/>
              </a:rPr>
              <a:t>）求工资分配系数。</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zh-CN" altLang="zh-CN" sz="1200" kern="100" dirty="0" smtClean="0">
                <a:latin typeface="Times New Roman"/>
                <a:ea typeface="方正仿宋_GBK"/>
              </a:rPr>
              <a:t>工资分配系数</a:t>
            </a:r>
            <a:r>
              <a:rPr lang="en-US" altLang="zh-CN" sz="1200" kern="100" dirty="0" smtClean="0">
                <a:latin typeface="Times New Roman"/>
                <a:ea typeface="方正仿宋_GBK"/>
              </a:rPr>
              <a:t>=6 000÷4 713.80=1.273</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en-US" altLang="zh-CN" sz="1200" kern="100" dirty="0" smtClean="0">
                <a:latin typeface="Times New Roman"/>
                <a:ea typeface="方正仿宋_GBK"/>
              </a:rPr>
              <a:t>3</a:t>
            </a:r>
            <a:r>
              <a:rPr lang="zh-CN" altLang="zh-CN" sz="1200" kern="100" dirty="0" smtClean="0">
                <a:latin typeface="Times New Roman"/>
                <a:ea typeface="方正仿宋_GBK"/>
              </a:rPr>
              <a:t>）计算每个人实得计件工资。</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zh-CN" altLang="zh-CN" sz="1200" kern="100" dirty="0" smtClean="0">
                <a:latin typeface="Times New Roman"/>
                <a:ea typeface="方正仿宋_GBK"/>
              </a:rPr>
              <a:t>甲实得计件工资</a:t>
            </a:r>
            <a:r>
              <a:rPr lang="en-US" altLang="zh-CN" sz="1200" kern="100" dirty="0" smtClean="0">
                <a:latin typeface="Times New Roman"/>
                <a:ea typeface="方正仿宋_GBK"/>
              </a:rPr>
              <a:t>=71.70</a:t>
            </a:r>
            <a:r>
              <a:rPr lang="en-US" altLang="zh-CN" sz="1200" kern="100" dirty="0" smtClean="0">
                <a:latin typeface="Times New Roman"/>
                <a:ea typeface="方正仿宋_GBK"/>
                <a:sym typeface="Symbol"/>
              </a:rPr>
              <a:t></a:t>
            </a:r>
            <a:r>
              <a:rPr lang="en-US" altLang="zh-CN" sz="1200" kern="100" dirty="0" smtClean="0">
                <a:latin typeface="Times New Roman"/>
                <a:ea typeface="方正仿宋_GBK"/>
              </a:rPr>
              <a:t>22</a:t>
            </a:r>
            <a:r>
              <a:rPr lang="en-US" altLang="zh-CN" sz="1200" kern="100" dirty="0" smtClean="0">
                <a:latin typeface="Times New Roman"/>
                <a:ea typeface="方正仿宋_GBK"/>
                <a:sym typeface="Symbol"/>
              </a:rPr>
              <a:t></a:t>
            </a:r>
            <a:r>
              <a:rPr lang="en-US" altLang="zh-CN" sz="1200" kern="100" dirty="0" smtClean="0">
                <a:latin typeface="Times New Roman"/>
                <a:ea typeface="方正仿宋_GBK"/>
              </a:rPr>
              <a:t>1.273=2 008</a:t>
            </a:r>
            <a:r>
              <a:rPr lang="zh-CN" altLang="zh-CN" sz="1200" kern="100" dirty="0" smtClean="0">
                <a:latin typeface="Times New Roman"/>
                <a:ea typeface="方正仿宋_GBK"/>
              </a:rPr>
              <a:t>（元）</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zh-CN" altLang="zh-CN" sz="1200" kern="100" dirty="0" smtClean="0">
                <a:latin typeface="Times New Roman"/>
                <a:ea typeface="方正仿宋_GBK"/>
              </a:rPr>
              <a:t>乙实得计件工资</a:t>
            </a:r>
            <a:r>
              <a:rPr lang="en-US" altLang="zh-CN" sz="1200" kern="100" dirty="0" smtClean="0">
                <a:latin typeface="Times New Roman"/>
                <a:ea typeface="方正仿宋_GBK"/>
              </a:rPr>
              <a:t>=62.14</a:t>
            </a:r>
            <a:r>
              <a:rPr lang="en-US" altLang="zh-CN" sz="1200" kern="100" dirty="0" smtClean="0">
                <a:latin typeface="Times New Roman"/>
                <a:ea typeface="方正仿宋_GBK"/>
                <a:sym typeface="Symbol"/>
              </a:rPr>
              <a:t></a:t>
            </a:r>
            <a:r>
              <a:rPr lang="en-US" altLang="zh-CN" sz="1200" kern="100" dirty="0" smtClean="0">
                <a:latin typeface="Times New Roman"/>
                <a:ea typeface="方正仿宋_GBK"/>
              </a:rPr>
              <a:t>22</a:t>
            </a:r>
            <a:r>
              <a:rPr lang="en-US" altLang="zh-CN" sz="1200" kern="100" dirty="0" smtClean="0">
                <a:latin typeface="Times New Roman"/>
                <a:ea typeface="方正仿宋_GBK"/>
                <a:sym typeface="Symbol"/>
              </a:rPr>
              <a:t></a:t>
            </a:r>
            <a:r>
              <a:rPr lang="en-US" altLang="zh-CN" sz="1200" kern="100" dirty="0" smtClean="0">
                <a:latin typeface="Times New Roman"/>
                <a:ea typeface="方正仿宋_GBK"/>
              </a:rPr>
              <a:t>1.273=1 740</a:t>
            </a:r>
            <a:r>
              <a:rPr lang="zh-CN" altLang="zh-CN" sz="1200" kern="100" dirty="0" smtClean="0">
                <a:latin typeface="Times New Roman"/>
                <a:ea typeface="方正仿宋_GBK"/>
              </a:rPr>
              <a:t>（元）</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zh-CN" altLang="zh-CN" sz="1200" kern="100" dirty="0" smtClean="0">
                <a:latin typeface="Times New Roman"/>
                <a:ea typeface="方正仿宋_GBK"/>
              </a:rPr>
              <a:t>丙实得计件工资</a:t>
            </a:r>
            <a:r>
              <a:rPr lang="en-US" altLang="zh-CN" sz="1200" kern="100" dirty="0" smtClean="0">
                <a:latin typeface="Times New Roman"/>
                <a:ea typeface="方正仿宋_GBK"/>
              </a:rPr>
              <a:t>=47.80</a:t>
            </a:r>
            <a:r>
              <a:rPr lang="en-US" altLang="zh-CN" sz="1200" kern="100" dirty="0" smtClean="0">
                <a:latin typeface="Times New Roman"/>
                <a:ea typeface="方正仿宋_GBK"/>
                <a:sym typeface="Symbol"/>
              </a:rPr>
              <a:t></a:t>
            </a:r>
            <a:r>
              <a:rPr lang="en-US" altLang="zh-CN" sz="1200" kern="100" dirty="0" smtClean="0">
                <a:latin typeface="Times New Roman"/>
                <a:ea typeface="方正仿宋_GBK"/>
              </a:rPr>
              <a:t>21</a:t>
            </a:r>
            <a:r>
              <a:rPr lang="en-US" altLang="zh-CN" sz="1200" kern="100" dirty="0" smtClean="0">
                <a:latin typeface="Times New Roman"/>
                <a:ea typeface="方正仿宋_GBK"/>
                <a:sym typeface="Symbol"/>
              </a:rPr>
              <a:t></a:t>
            </a:r>
            <a:r>
              <a:rPr lang="en-US" altLang="zh-CN" sz="1200" kern="100" dirty="0" smtClean="0">
                <a:latin typeface="Times New Roman"/>
                <a:ea typeface="方正仿宋_GBK"/>
              </a:rPr>
              <a:t>1.273=1 278</a:t>
            </a:r>
            <a:r>
              <a:rPr lang="zh-CN" altLang="zh-CN" sz="1200" kern="100" dirty="0" smtClean="0">
                <a:latin typeface="Times New Roman"/>
                <a:ea typeface="方正仿宋_GBK"/>
              </a:rPr>
              <a:t>（元）</a:t>
            </a:r>
            <a:endParaRPr lang="zh-CN" altLang="zh-CN" sz="1200" kern="100" dirty="0" smtClean="0">
              <a:latin typeface="Times New Roman"/>
              <a:ea typeface="仿宋_GB2312"/>
            </a:endParaRPr>
          </a:p>
          <a:p>
            <a:pPr indent="269875" algn="just">
              <a:lnSpc>
                <a:spcPts val="1600"/>
              </a:lnSpc>
              <a:spcAft>
                <a:spcPts val="0"/>
              </a:spcAft>
              <a:tabLst>
                <a:tab pos="1620520" algn="l"/>
                <a:tab pos="2772410" algn="l"/>
                <a:tab pos="3924300" algn="l"/>
              </a:tabLst>
            </a:pPr>
            <a:r>
              <a:rPr lang="zh-CN" altLang="zh-CN" sz="1200" kern="100" dirty="0" smtClean="0">
                <a:latin typeface="Times New Roman"/>
                <a:ea typeface="方正仿宋_GBK"/>
              </a:rPr>
              <a:t>丁实得计件工资</a:t>
            </a:r>
            <a:r>
              <a:rPr lang="en-US" altLang="zh-CN" sz="1200" kern="100" dirty="0" smtClean="0">
                <a:latin typeface="Times New Roman"/>
                <a:ea typeface="方正仿宋_GBK"/>
              </a:rPr>
              <a:t>=38.24</a:t>
            </a:r>
            <a:r>
              <a:rPr lang="en-US" altLang="zh-CN" sz="1200" kern="100" dirty="0" smtClean="0">
                <a:latin typeface="Times New Roman"/>
                <a:ea typeface="方正仿宋_GBK"/>
                <a:sym typeface="Symbol"/>
              </a:rPr>
              <a:t></a:t>
            </a:r>
            <a:r>
              <a:rPr lang="en-US" altLang="zh-CN" sz="1200" kern="100" dirty="0" smtClean="0">
                <a:latin typeface="Times New Roman"/>
                <a:ea typeface="方正仿宋_GBK"/>
              </a:rPr>
              <a:t>20</a:t>
            </a:r>
            <a:r>
              <a:rPr lang="en-US" altLang="zh-CN" sz="1200" kern="100" dirty="0" smtClean="0">
                <a:latin typeface="Times New Roman"/>
                <a:ea typeface="方正仿宋_GBK"/>
                <a:sym typeface="Symbol"/>
              </a:rPr>
              <a:t></a:t>
            </a:r>
            <a:r>
              <a:rPr lang="en-US" altLang="zh-CN" sz="1200" kern="100" dirty="0" smtClean="0">
                <a:latin typeface="Times New Roman"/>
                <a:ea typeface="方正仿宋_GBK"/>
              </a:rPr>
              <a:t>1.273=974</a:t>
            </a:r>
            <a:r>
              <a:rPr lang="zh-CN" altLang="zh-CN" sz="1200" kern="100" dirty="0" smtClean="0">
                <a:latin typeface="Times New Roman"/>
                <a:ea typeface="方正仿宋_GBK"/>
              </a:rPr>
              <a:t>（元）</a:t>
            </a:r>
            <a:endParaRPr lang="zh-CN" altLang="zh-CN" sz="1200" kern="100" dirty="0" smtClean="0">
              <a:latin typeface="Times New Roman"/>
              <a:ea typeface="仿宋_GB2312"/>
            </a:endParaRP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116</a:t>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6143E6-B114-485B-A194-C9F3AEF74F60}" type="slidenum">
              <a:rPr lang="en-US" altLang="zh-CN"/>
              <a:pPr/>
              <a:t>123</a:t>
            </a:fld>
            <a:endParaRPr lang="en-US" altLang="zh-CN"/>
          </a:p>
        </p:txBody>
      </p:sp>
      <p:sp>
        <p:nvSpPr>
          <p:cNvPr id="541698" name="Rectangle 2"/>
          <p:cNvSpPr>
            <a:spLocks noGrp="1" noRot="1" noChangeAspect="1" noChangeArrowheads="1" noTextEdit="1"/>
          </p:cNvSpPr>
          <p:nvPr>
            <p:ph type="sldImg"/>
          </p:nvPr>
        </p:nvSpPr>
        <p:spPr>
          <a:xfrm>
            <a:off x="381000" y="685800"/>
            <a:ext cx="6096000" cy="3429000"/>
          </a:xfrm>
          <a:ln/>
        </p:spPr>
      </p:sp>
      <p:sp>
        <p:nvSpPr>
          <p:cNvPr id="541699" name="Rectangle 3"/>
          <p:cNvSpPr>
            <a:spLocks noGrp="1" noChangeArrowheads="1"/>
          </p:cNvSpPr>
          <p:nvPr>
            <p:ph type="body" idx="1"/>
          </p:nvPr>
        </p:nvSpPr>
        <p:spPr/>
        <p:txBody>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七、加班工资的计算</a:t>
            </a:r>
          </a:p>
          <a:p>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．法规依据</a:t>
            </a:r>
          </a:p>
          <a:p>
            <a:r>
              <a:rPr lang="en-US" altLang="zh-CN" sz="1200" kern="1200" dirty="0" smtClean="0">
                <a:solidFill>
                  <a:schemeClr val="tx1"/>
                </a:solidFill>
                <a:latin typeface="Arial" panose="020B0604020202020204" pitchFamily="34" charset="0"/>
                <a:ea typeface="宋体" panose="02010600030101010101" pitchFamily="2" charset="-122"/>
                <a:cs typeface="+mn-cs"/>
              </a:rPr>
              <a:t>2018</a:t>
            </a:r>
            <a:r>
              <a:rPr lang="zh-CN" altLang="zh-CN" sz="1200" kern="1200" dirty="0" smtClean="0">
                <a:solidFill>
                  <a:schemeClr val="tx1"/>
                </a:solidFill>
                <a:latin typeface="Arial" panose="020B0604020202020204" pitchFamily="34" charset="0"/>
                <a:ea typeface="宋体" panose="02010600030101010101" pitchFamily="2" charset="-122"/>
                <a:cs typeface="+mn-cs"/>
              </a:rPr>
              <a:t>年</a:t>
            </a:r>
            <a:r>
              <a:rPr lang="en-US" altLang="zh-CN" sz="1200" kern="1200" dirty="0" smtClean="0">
                <a:solidFill>
                  <a:schemeClr val="tx1"/>
                </a:solidFill>
                <a:latin typeface="Arial" panose="020B0604020202020204" pitchFamily="34" charset="0"/>
                <a:ea typeface="宋体" panose="02010600030101010101" pitchFamily="2" charset="-122"/>
                <a:cs typeface="+mn-cs"/>
              </a:rPr>
              <a:t>12</a:t>
            </a:r>
            <a:r>
              <a:rPr lang="zh-CN" altLang="zh-CN" sz="1200" kern="1200" dirty="0" smtClean="0">
                <a:solidFill>
                  <a:schemeClr val="tx1"/>
                </a:solidFill>
                <a:latin typeface="Arial" panose="020B0604020202020204" pitchFamily="34" charset="0"/>
                <a:ea typeface="宋体" panose="02010600030101010101" pitchFamily="2" charset="-122"/>
                <a:cs typeface="+mn-cs"/>
              </a:rPr>
              <a:t>月</a:t>
            </a:r>
            <a:r>
              <a:rPr lang="en-US" altLang="zh-CN" sz="1200" kern="1200" dirty="0" smtClean="0">
                <a:solidFill>
                  <a:schemeClr val="tx1"/>
                </a:solidFill>
                <a:latin typeface="Arial" panose="020B0604020202020204" pitchFamily="34" charset="0"/>
                <a:ea typeface="宋体" panose="02010600030101010101" pitchFamily="2" charset="-122"/>
                <a:cs typeface="+mn-cs"/>
              </a:rPr>
              <a:t>29</a:t>
            </a:r>
            <a:r>
              <a:rPr lang="zh-CN" altLang="zh-CN" sz="1200" kern="1200" dirty="0" smtClean="0">
                <a:solidFill>
                  <a:schemeClr val="tx1"/>
                </a:solidFill>
                <a:latin typeface="Arial" panose="020B0604020202020204" pitchFamily="34" charset="0"/>
                <a:ea typeface="宋体" panose="02010600030101010101" pitchFamily="2" charset="-122"/>
                <a:cs typeface="+mn-cs"/>
              </a:rPr>
              <a:t>日新修正的《中华人民共和国劳动法》第四十四条规定：</a:t>
            </a:r>
          </a:p>
          <a:p>
            <a:r>
              <a:rPr lang="zh-CN" altLang="zh-CN" sz="1200" kern="1200" dirty="0" smtClean="0">
                <a:solidFill>
                  <a:schemeClr val="tx1"/>
                </a:solidFill>
                <a:latin typeface="Arial" panose="020B0604020202020204" pitchFamily="34" charset="0"/>
                <a:ea typeface="宋体" panose="02010600030101010101" pitchFamily="2" charset="-122"/>
                <a:cs typeface="+mn-cs"/>
              </a:rPr>
              <a:t>有下列情形之一的，用人单位应当按照下列标准支付高于劳动者正常工作时间工资的工资报酬：</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）安排劳动者延长工作时间的，支付不低于工资的百分之一百五十的工资报酬。</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）休息日安排劳动者工作又不能安排补休的，支付不低于工资的百分之二百的工资报酬。</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）法定休假日安排劳动者工作的，支付不低于工资的百分之三百的工资报酬。</a:t>
            </a:r>
          </a:p>
          <a:p>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．计算并核实当月每个员工的加班计件金额</a:t>
            </a:r>
          </a:p>
          <a:p>
            <a:r>
              <a:rPr lang="zh-CN" altLang="zh-CN" sz="1200" kern="1200" dirty="0" smtClean="0">
                <a:solidFill>
                  <a:schemeClr val="tx1"/>
                </a:solidFill>
                <a:latin typeface="Arial" panose="020B0604020202020204" pitchFamily="34" charset="0"/>
                <a:ea typeface="宋体" panose="02010600030101010101" pitchFamily="2" charset="-122"/>
                <a:cs typeface="+mn-cs"/>
              </a:rPr>
              <a:t>员工的加班计件金额必须与平常工作日的计件金额分开，具体可分为：</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）平日加班计件金额。</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）休息日加班计件金额。</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）法定假日计件金额。</a:t>
            </a:r>
          </a:p>
          <a:p>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．按照劳动法相应规定分别计算加班计件工资</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）平日加班应计发的计件工资</a:t>
            </a:r>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zh-CN" altLang="zh-CN" sz="1200" kern="1200" dirty="0" smtClean="0">
                <a:solidFill>
                  <a:schemeClr val="tx1"/>
                </a:solidFill>
                <a:latin typeface="Arial" panose="020B0604020202020204" pitchFamily="34" charset="0"/>
                <a:ea typeface="宋体" panose="02010600030101010101" pitchFamily="2" charset="-122"/>
                <a:cs typeface="+mn-cs"/>
              </a:rPr>
              <a:t>平日加班计件金额</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1.5</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）休息日加班应计发的计件工资</a:t>
            </a:r>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zh-CN" altLang="zh-CN" sz="1200" kern="1200" dirty="0" smtClean="0">
                <a:solidFill>
                  <a:schemeClr val="tx1"/>
                </a:solidFill>
                <a:latin typeface="Arial" panose="020B0604020202020204" pitchFamily="34" charset="0"/>
                <a:ea typeface="宋体" panose="02010600030101010101" pitchFamily="2" charset="-122"/>
                <a:cs typeface="+mn-cs"/>
              </a:rPr>
              <a:t>休息日加班计件金额</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2.0</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）法定假日应计发的计件工资</a:t>
            </a:r>
            <a:r>
              <a:rPr lang="en-US" altLang="zh-CN" sz="1200" kern="1200" dirty="0" smtClean="0">
                <a:solidFill>
                  <a:schemeClr val="tx1"/>
                </a:solidFill>
                <a:latin typeface="Arial" panose="020B0604020202020204" pitchFamily="34" charset="0"/>
                <a:ea typeface="宋体" panose="02010600030101010101" pitchFamily="2" charset="-122"/>
                <a:cs typeface="+mn-cs"/>
              </a:rPr>
              <a:t>=</a:t>
            </a:r>
            <a:r>
              <a:rPr lang="zh-CN" altLang="zh-CN" sz="1200" kern="1200" dirty="0" smtClean="0">
                <a:solidFill>
                  <a:schemeClr val="tx1"/>
                </a:solidFill>
                <a:latin typeface="Arial" panose="020B0604020202020204" pitchFamily="34" charset="0"/>
                <a:ea typeface="宋体" panose="02010600030101010101" pitchFamily="2" charset="-122"/>
                <a:cs typeface="+mn-cs"/>
              </a:rPr>
              <a:t>法定假日计件金额</a:t>
            </a:r>
            <a:r>
              <a:rPr lang="en-US" altLang="zh-CN" sz="1200" kern="1200" dirty="0" smtClean="0">
                <a:solidFill>
                  <a:schemeClr val="tx1"/>
                </a:solidFill>
                <a:latin typeface="Arial" panose="020B0604020202020204" pitchFamily="34" charset="0"/>
                <a:ea typeface="宋体" panose="02010600030101010101" pitchFamily="2" charset="-122"/>
                <a:cs typeface="+mn-cs"/>
                <a:sym typeface="Symbol"/>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3.0</a:t>
            </a:r>
            <a:r>
              <a:rPr lang="zh-CN" altLang="zh-CN" sz="1200" kern="1200" dirty="0" smtClean="0">
                <a:solidFill>
                  <a:schemeClr val="tx1"/>
                </a:solidFill>
                <a:latin typeface="Arial" panose="020B0604020202020204" pitchFamily="34" charset="0"/>
                <a:ea typeface="宋体" panose="02010600030101010101" pitchFamily="2" charset="-122"/>
                <a:cs typeface="+mn-cs"/>
              </a:rPr>
              <a:t>。</a:t>
            </a:r>
          </a:p>
          <a:p>
            <a:endParaRPr lang="en-US" altLang="zh-CN" dirty="0"/>
          </a:p>
        </p:txBody>
      </p:sp>
    </p:spTree>
    <p:extLst>
      <p:ext uri="{BB962C8B-B14F-4D97-AF65-F5344CB8AC3E}">
        <p14:creationId xmlns:p14="http://schemas.microsoft.com/office/powerpoint/2010/main" val="4186030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pPr marL="0" marR="0" indent="215900" algn="just" defTabSz="914400" rtl="0" eaLnBrk="1" fontAlgn="base" latinLnBrk="0" hangingPunct="1">
              <a:lnSpc>
                <a:spcPct val="100000"/>
              </a:lnSpc>
              <a:spcBef>
                <a:spcPct val="30000"/>
              </a:spcBef>
              <a:spcAft>
                <a:spcPts val="0"/>
              </a:spcAft>
              <a:buClrTx/>
              <a:buSzTx/>
              <a:buFontTx/>
              <a:buNone/>
              <a:tabLst/>
              <a:defRPr/>
            </a:pPr>
            <a:r>
              <a:rPr lang="zh-CN" altLang="zh-CN" sz="1200" kern="100" dirty="0" smtClean="0">
                <a:latin typeface="黑体"/>
                <a:cs typeface="Times New Roman"/>
              </a:rPr>
              <a:t>八、推行保障措施</a:t>
            </a:r>
          </a:p>
          <a:p>
            <a:pPr indent="215900" algn="just">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1</a:t>
            </a:r>
            <a:r>
              <a:rPr lang="zh-CN" altLang="zh-CN" sz="1200" kern="100" dirty="0" smtClean="0">
                <a:solidFill>
                  <a:srgbClr val="FF0000"/>
                </a:solidFill>
                <a:latin typeface="Times New Roman"/>
                <a:ea typeface="宋体"/>
              </a:rPr>
              <a:t>）做好计件工资制的解释工作，使员工对计件工资的目的、意义、可行性以及与切身利益的关系有深入的理解，取得所有员工的支持。</a:t>
            </a:r>
          </a:p>
          <a:p>
            <a:pPr indent="215900" algn="just">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2</a:t>
            </a:r>
            <a:r>
              <a:rPr lang="zh-CN" altLang="zh-CN" sz="1200" kern="100" dirty="0" smtClean="0">
                <a:solidFill>
                  <a:srgbClr val="FF0000"/>
                </a:solidFill>
                <a:latin typeface="Times New Roman"/>
                <a:ea typeface="宋体"/>
              </a:rPr>
              <a:t>）加强科学的劳动组织管理，要对员工技术等级进行合理配置，使其满足工作任务要求。</a:t>
            </a:r>
          </a:p>
          <a:p>
            <a:pPr indent="215900" algn="just">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3</a:t>
            </a:r>
            <a:r>
              <a:rPr lang="zh-CN" altLang="zh-CN" sz="1200" kern="100" dirty="0" smtClean="0">
                <a:solidFill>
                  <a:srgbClr val="FF0000"/>
                </a:solidFill>
                <a:latin typeface="Times New Roman"/>
                <a:ea typeface="宋体"/>
              </a:rPr>
              <a:t>）在企业工资总额与经济效益挂钩浮动的情况下，企业在计件工资的分配上应留有一定的余地。</a:t>
            </a:r>
          </a:p>
          <a:p>
            <a:pPr indent="215900" algn="just">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4</a:t>
            </a:r>
            <a:r>
              <a:rPr lang="zh-CN" altLang="zh-CN" sz="1200" kern="100" dirty="0" smtClean="0">
                <a:solidFill>
                  <a:srgbClr val="FF0000"/>
                </a:solidFill>
                <a:latin typeface="Times New Roman"/>
                <a:ea typeface="宋体"/>
              </a:rPr>
              <a:t>）计件工资本身必须体现工作效率提升，需要在日常工作中加强相关数据的收集和整理，作为下一步计件工资标准调整的依据和基础。</a:t>
            </a:r>
          </a:p>
          <a:p>
            <a:pPr indent="215900" algn="just">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5</a:t>
            </a:r>
            <a:r>
              <a:rPr lang="zh-CN" altLang="zh-CN" sz="1200" kern="100" dirty="0" smtClean="0">
                <a:solidFill>
                  <a:srgbClr val="FF0000"/>
                </a:solidFill>
                <a:latin typeface="Times New Roman"/>
                <a:ea typeface="宋体"/>
              </a:rPr>
              <a:t>）加强对计件工资实施的管理，建立和健全各项配套措施。实践证明，实行计件工资制，如果就事论事，简单化、图省事，在管理上没有配套的措施，计件工资的积极作用就会大为逊色，甚至产生不顾全局、忽视质量、挑精拣肥、看钱干活、弄虚作假、影响团结等消极因素，有可能使计件工资制背离目标，以致半途而废。</a:t>
            </a:r>
          </a:p>
          <a:p>
            <a:pPr indent="215900" algn="just">
              <a:spcAft>
                <a:spcPts val="0"/>
              </a:spcAft>
            </a:pPr>
            <a:r>
              <a:rPr lang="zh-CN" altLang="zh-CN" sz="1200" kern="100" dirty="0" smtClean="0">
                <a:solidFill>
                  <a:srgbClr val="FF0000"/>
                </a:solidFill>
                <a:latin typeface="Times New Roman"/>
                <a:ea typeface="宋体"/>
              </a:rPr>
              <a:t>（</a:t>
            </a:r>
            <a:r>
              <a:rPr lang="en-US" altLang="zh-CN" sz="1200" kern="100" dirty="0" smtClean="0">
                <a:solidFill>
                  <a:srgbClr val="FF0000"/>
                </a:solidFill>
                <a:latin typeface="Times New Roman"/>
                <a:ea typeface="宋体"/>
              </a:rPr>
              <a:t>6</a:t>
            </a:r>
            <a:r>
              <a:rPr lang="zh-CN" altLang="zh-CN" sz="1200" kern="100" dirty="0" smtClean="0">
                <a:solidFill>
                  <a:srgbClr val="FF0000"/>
                </a:solidFill>
                <a:latin typeface="Times New Roman"/>
                <a:ea typeface="宋体"/>
              </a:rPr>
              <a:t>）由于企业的员工不可能是纯粹的“经济人”，还存在个人成就感、精神荣誉、归属感等多方面的精神追求。在实施计件工资制的同时，应引入相应的非物质激励手段，满足员工的精神追求，弥补计件工资制的缺憾。</a:t>
            </a:r>
          </a:p>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7</a:t>
            </a:r>
            <a:r>
              <a:rPr lang="zh-CN" altLang="zh-CN" sz="1200" kern="1200" dirty="0" smtClean="0">
                <a:solidFill>
                  <a:schemeClr val="tx1"/>
                </a:solidFill>
                <a:latin typeface="Arial" panose="020B0604020202020204" pitchFamily="34" charset="0"/>
                <a:ea typeface="宋体" panose="02010600030101010101" pitchFamily="2" charset="-122"/>
                <a:cs typeface="+mn-cs"/>
              </a:rPr>
              <a:t>）装卸搬运企业或单位属于劳动密集型的行业，从业人数多，劳动强度大，工作时间长，人员流动性强，业务量的季节性变化较为突出，应对突发情况的能力较差，企业的工资计算与支付呈现多样化，所以要特别关注装卸搬运企业或单位支付给从业人员的工资是否合情合理，是否执行了国家有关最低工资标准的规定。</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127</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608B3D-EF99-4822-825E-AD12593A5662}" type="slidenum">
              <a:rPr lang="en-US" altLang="zh-CN"/>
              <a:pPr/>
              <a:t>11</a:t>
            </a:fld>
            <a:endParaRPr lang="en-US" altLang="zh-CN"/>
          </a:p>
        </p:txBody>
      </p:sp>
      <p:sp>
        <p:nvSpPr>
          <p:cNvPr id="79874" name="Rectangle 2"/>
          <p:cNvSpPr>
            <a:spLocks noGrp="1" noRot="1" noChangeAspect="1" noChangeArrowheads="1" noTextEdit="1"/>
          </p:cNvSpPr>
          <p:nvPr>
            <p:ph type="sldImg"/>
          </p:nvPr>
        </p:nvSpPr>
        <p:spPr>
          <a:xfrm>
            <a:off x="381000" y="685800"/>
            <a:ext cx="6096000" cy="3429000"/>
          </a:xfrm>
          <a:ln/>
        </p:spPr>
      </p:sp>
      <p:sp>
        <p:nvSpPr>
          <p:cNvPr id="79875" name="Rectangle 3"/>
          <p:cNvSpPr>
            <a:spLocks noGrp="1" noChangeArrowheads="1"/>
          </p:cNvSpPr>
          <p:nvPr>
            <p:ph type="body" idx="1"/>
          </p:nvPr>
        </p:nvSpPr>
        <p:spPr/>
        <p:txBody>
          <a:bodyPr/>
          <a:lstStyle/>
          <a:p>
            <a:r>
              <a:rPr lang="zh-CN" altLang="en-US" b="1" dirty="0"/>
              <a:t>（一）工资及职工福利费 </a:t>
            </a:r>
            <a:br>
              <a:rPr lang="zh-CN" altLang="en-US" b="1" dirty="0"/>
            </a:br>
            <a:r>
              <a:rPr lang="zh-CN" altLang="en-US" b="1" dirty="0"/>
              <a:t>根据“工资分配汇总表”和“职工福利费计算表”的有关数字，直接计入装卸成本。</a:t>
            </a:r>
            <a:br>
              <a:rPr lang="zh-CN" altLang="en-US" b="1" dirty="0"/>
            </a:br>
            <a:r>
              <a:rPr lang="zh-CN" altLang="en-US" b="1" dirty="0"/>
              <a:t>在实行计件工资制的企业，应付工人的计件工资等于职工完成的合格品数量乘以计件单价。作业中发生的货损货差，如果是因工作不慎造成的，不支付工资。如果工人在同一月份内从事多种作业，作业计件单价各不相同，就需逐一计算相加。计件工资的计算式为</a:t>
            </a:r>
          </a:p>
          <a:p>
            <a:endParaRPr lang="en-US" altLang="zh-CN" dirty="0"/>
          </a:p>
        </p:txBody>
      </p:sp>
    </p:spTree>
    <p:extLst>
      <p:ext uri="{BB962C8B-B14F-4D97-AF65-F5344CB8AC3E}">
        <p14:creationId xmlns:p14="http://schemas.microsoft.com/office/powerpoint/2010/main" val="368354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17A6AF-88CB-481C-BAA1-B63485682CBE}" type="slidenum">
              <a:rPr lang="en-US" altLang="zh-CN"/>
              <a:pPr/>
              <a:t>26</a:t>
            </a:fld>
            <a:endParaRPr lang="en-US" altLang="zh-CN"/>
          </a:p>
        </p:txBody>
      </p:sp>
      <p:sp>
        <p:nvSpPr>
          <p:cNvPr id="196610" name="Rectangle 2"/>
          <p:cNvSpPr>
            <a:spLocks noGrp="1" noRot="1" noChangeAspect="1" noChangeArrowheads="1" noTextEdit="1"/>
          </p:cNvSpPr>
          <p:nvPr>
            <p:ph type="sldImg"/>
          </p:nvPr>
        </p:nvSpPr>
        <p:spPr>
          <a:xfrm>
            <a:off x="381000" y="685800"/>
            <a:ext cx="6096000" cy="3429000"/>
          </a:xfrm>
          <a:ln/>
        </p:spPr>
      </p:sp>
      <p:sp>
        <p:nvSpPr>
          <p:cNvPr id="196611" name="Rectangle 3"/>
          <p:cNvSpPr>
            <a:spLocks noGrp="1" noChangeArrowheads="1"/>
          </p:cNvSpPr>
          <p:nvPr>
            <p:ph type="body" idx="1"/>
          </p:nvPr>
        </p:nvSpPr>
        <p:spPr/>
        <p:txBody>
          <a:bodyPr/>
          <a:lstStyle/>
          <a:p>
            <a:r>
              <a:rPr lang="zh-CN" altLang="en-US"/>
              <a:t>装卸成本总额计算出来之后，即可计算装卸单位成本、装卸成本降低额和装卸成本降低率。</a:t>
            </a:r>
          </a:p>
        </p:txBody>
      </p:sp>
    </p:spTree>
    <p:extLst>
      <p:ext uri="{BB962C8B-B14F-4D97-AF65-F5344CB8AC3E}">
        <p14:creationId xmlns:p14="http://schemas.microsoft.com/office/powerpoint/2010/main" val="3797576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Times New Roman"/>
                <a:ea typeface="宋体"/>
              </a:rPr>
              <a:t>装卸单位成本是指完成单位装卸作业量而平均耗费的成本，计算式为</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27</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Times New Roman"/>
                <a:ea typeface="宋体"/>
              </a:rPr>
              <a:t>装卸成本降低额是指由于本期装卸单位成本比上年装卸单位成本降低或升高，而造成本期装卸成本总额的相对节约或超支额，是反映一定时期内装卸成本降低或上升数额的指标，计算式为</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28</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00" dirty="0" smtClean="0">
                <a:latin typeface="Times New Roman"/>
                <a:ea typeface="宋体"/>
              </a:rPr>
              <a:t>装卸成本降低率是将装卸成本降低额与按本期装卸作业量计算的上年装卸成本水平相比的比率，是反映装卸成本降低幅度的指标，计算式为</a:t>
            </a:r>
          </a:p>
          <a:p>
            <a:endParaRPr lang="zh-CN" altLang="en-US" dirty="0"/>
          </a:p>
        </p:txBody>
      </p:sp>
      <p:sp>
        <p:nvSpPr>
          <p:cNvPr id="4" name="灯片编号占位符 3"/>
          <p:cNvSpPr>
            <a:spLocks noGrp="1"/>
          </p:cNvSpPr>
          <p:nvPr>
            <p:ph type="sldNum" sz="quarter" idx="10"/>
          </p:nvPr>
        </p:nvSpPr>
        <p:spPr/>
        <p:txBody>
          <a:bodyPr/>
          <a:lstStyle/>
          <a:p>
            <a:fld id="{678790E3-3A13-4ACE-A2FC-7F6294537070}" type="slidenum">
              <a:rPr lang="en-US" altLang="zh-CN" smtClean="0"/>
              <a:pPr/>
              <a:t>29</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节标题幻灯片">
    <p:spTree>
      <p:nvGrpSpPr>
        <p:cNvPr id="1" name=""/>
        <p:cNvGrpSpPr/>
        <p:nvPr/>
      </p:nvGrpSpPr>
      <p:grpSpPr>
        <a:xfrm>
          <a:off x="0" y="0"/>
          <a:ext cx="0" cy="0"/>
          <a:chOff x="0" y="0"/>
          <a:chExt cx="0" cy="0"/>
        </a:xfrm>
      </p:grpSpPr>
      <p:grpSp>
        <p:nvGrpSpPr>
          <p:cNvPr id="4" name="Group 7"/>
          <p:cNvGrpSpPr>
            <a:grpSpLocks/>
          </p:cNvGrpSpPr>
          <p:nvPr/>
        </p:nvGrpSpPr>
        <p:grpSpPr bwMode="auto">
          <a:xfrm>
            <a:off x="0" y="1"/>
            <a:ext cx="8316384" cy="142875"/>
            <a:chOff x="5" y="2002"/>
            <a:chExt cx="5755" cy="1704"/>
          </a:xfrm>
        </p:grpSpPr>
        <p:sp>
          <p:nvSpPr>
            <p:cNvPr id="5" name="Rectangle 8"/>
            <p:cNvSpPr>
              <a:spLocks noChangeArrowheads="1"/>
            </p:cNvSpPr>
            <p:nvPr userDrawn="1"/>
          </p:nvSpPr>
          <p:spPr bwMode="gray">
            <a:xfrm>
              <a:off x="5" y="2002"/>
              <a:ext cx="5755" cy="1704"/>
            </a:xfrm>
            <a:prstGeom prst="rect">
              <a:avLst/>
            </a:prstGeom>
            <a:gradFill rotWithShape="1">
              <a:gsLst>
                <a:gs pos="0">
                  <a:schemeClr val="hlink"/>
                </a:gs>
                <a:gs pos="50000">
                  <a:schemeClr val="tx2"/>
                </a:gs>
                <a:gs pos="100000">
                  <a:schemeClr val="hlink"/>
                </a:gs>
              </a:gsLst>
              <a:lin ang="5400000" scaled="1"/>
            </a:gradFill>
            <a:ln w="9525">
              <a:noFill/>
              <a:miter lim="800000"/>
              <a:headEnd/>
              <a:tailEnd/>
            </a:ln>
            <a:effectLst/>
          </p:spPr>
          <p:txBody>
            <a:bodyPr wrap="none" anchor="ctr"/>
            <a:lstStyle/>
            <a:p>
              <a:pPr algn="ctr" eaLnBrk="0" hangingPunct="0">
                <a:defRPr/>
              </a:pPr>
              <a:endParaRPr lang="ko-KR" altLang="en-US">
                <a:latin typeface="Times New Roman" pitchFamily="18" charset="0"/>
                <a:ea typeface="Gulim" pitchFamily="34" charset="-127"/>
              </a:endParaRPr>
            </a:p>
          </p:txBody>
        </p:sp>
        <p:grpSp>
          <p:nvGrpSpPr>
            <p:cNvPr id="6" name="Group 9"/>
            <p:cNvGrpSpPr>
              <a:grpSpLocks/>
            </p:cNvGrpSpPr>
            <p:nvPr userDrawn="1"/>
          </p:nvGrpSpPr>
          <p:grpSpPr bwMode="auto">
            <a:xfrm>
              <a:off x="194" y="2003"/>
              <a:ext cx="5305" cy="1703"/>
              <a:chOff x="194" y="2003"/>
              <a:chExt cx="5305" cy="1703"/>
            </a:xfrm>
          </p:grpSpPr>
          <p:sp>
            <p:nvSpPr>
              <p:cNvPr id="7" name="Rectangle 10"/>
              <p:cNvSpPr>
                <a:spLocks noChangeArrowheads="1"/>
              </p:cNvSpPr>
              <p:nvPr userDrawn="1"/>
            </p:nvSpPr>
            <p:spPr bwMode="gray">
              <a:xfrm>
                <a:off x="194"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8" name="Rectangle 11"/>
              <p:cNvSpPr>
                <a:spLocks noChangeArrowheads="1"/>
              </p:cNvSpPr>
              <p:nvPr userDrawn="1"/>
            </p:nvSpPr>
            <p:spPr bwMode="gray">
              <a:xfrm>
                <a:off x="494"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9" name="Rectangle 12"/>
              <p:cNvSpPr>
                <a:spLocks noChangeArrowheads="1"/>
              </p:cNvSpPr>
              <p:nvPr userDrawn="1"/>
            </p:nvSpPr>
            <p:spPr bwMode="gray">
              <a:xfrm>
                <a:off x="850"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0" name="Rectangle 13"/>
              <p:cNvSpPr>
                <a:spLocks noChangeArrowheads="1"/>
              </p:cNvSpPr>
              <p:nvPr userDrawn="1"/>
            </p:nvSpPr>
            <p:spPr bwMode="gray">
              <a:xfrm>
                <a:off x="1150"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1" name="Rectangle 14"/>
              <p:cNvSpPr>
                <a:spLocks noChangeArrowheads="1"/>
              </p:cNvSpPr>
              <p:nvPr userDrawn="1"/>
            </p:nvSpPr>
            <p:spPr bwMode="gray">
              <a:xfrm>
                <a:off x="1506"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2" name="Rectangle 15"/>
              <p:cNvSpPr>
                <a:spLocks noChangeArrowheads="1"/>
              </p:cNvSpPr>
              <p:nvPr userDrawn="1"/>
            </p:nvSpPr>
            <p:spPr bwMode="gray">
              <a:xfrm>
                <a:off x="1807"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3" name="Rectangle 16"/>
              <p:cNvSpPr>
                <a:spLocks noChangeArrowheads="1"/>
              </p:cNvSpPr>
              <p:nvPr userDrawn="1"/>
            </p:nvSpPr>
            <p:spPr bwMode="gray">
              <a:xfrm>
                <a:off x="2163"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4" name="Rectangle 17"/>
              <p:cNvSpPr>
                <a:spLocks noChangeArrowheads="1"/>
              </p:cNvSpPr>
              <p:nvPr userDrawn="1"/>
            </p:nvSpPr>
            <p:spPr bwMode="gray">
              <a:xfrm>
                <a:off x="2461" y="2002"/>
                <a:ext cx="171"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5" name="Rectangle 18"/>
              <p:cNvSpPr>
                <a:spLocks noChangeArrowheads="1"/>
              </p:cNvSpPr>
              <p:nvPr userDrawn="1"/>
            </p:nvSpPr>
            <p:spPr bwMode="gray">
              <a:xfrm>
                <a:off x="2819" y="2002"/>
                <a:ext cx="56"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6" name="Rectangle 19"/>
              <p:cNvSpPr>
                <a:spLocks noChangeArrowheads="1"/>
              </p:cNvSpPr>
              <p:nvPr userDrawn="1"/>
            </p:nvSpPr>
            <p:spPr bwMode="gray">
              <a:xfrm>
                <a:off x="3118"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7" name="Rectangle 20"/>
              <p:cNvSpPr>
                <a:spLocks noChangeArrowheads="1"/>
              </p:cNvSpPr>
              <p:nvPr userDrawn="1"/>
            </p:nvSpPr>
            <p:spPr bwMode="gray">
              <a:xfrm>
                <a:off x="3474"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8" name="Rectangle 21"/>
              <p:cNvSpPr>
                <a:spLocks noChangeArrowheads="1"/>
              </p:cNvSpPr>
              <p:nvPr userDrawn="1"/>
            </p:nvSpPr>
            <p:spPr bwMode="gray">
              <a:xfrm>
                <a:off x="3774"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19" name="Rectangle 22"/>
              <p:cNvSpPr>
                <a:spLocks noChangeArrowheads="1"/>
              </p:cNvSpPr>
              <p:nvPr userDrawn="1"/>
            </p:nvSpPr>
            <p:spPr bwMode="gray">
              <a:xfrm>
                <a:off x="4130"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20" name="Rectangle 23"/>
              <p:cNvSpPr>
                <a:spLocks noChangeArrowheads="1"/>
              </p:cNvSpPr>
              <p:nvPr userDrawn="1"/>
            </p:nvSpPr>
            <p:spPr bwMode="gray">
              <a:xfrm>
                <a:off x="4430"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21" name="Rectangle 24"/>
              <p:cNvSpPr>
                <a:spLocks noChangeArrowheads="1"/>
              </p:cNvSpPr>
              <p:nvPr userDrawn="1"/>
            </p:nvSpPr>
            <p:spPr bwMode="gray">
              <a:xfrm>
                <a:off x="4786"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22" name="Rectangle 25"/>
              <p:cNvSpPr>
                <a:spLocks noChangeArrowheads="1"/>
              </p:cNvSpPr>
              <p:nvPr userDrawn="1"/>
            </p:nvSpPr>
            <p:spPr bwMode="gray">
              <a:xfrm>
                <a:off x="5086" y="2002"/>
                <a:ext cx="170"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23" name="Rectangle 26"/>
              <p:cNvSpPr>
                <a:spLocks noChangeArrowheads="1"/>
              </p:cNvSpPr>
              <p:nvPr userDrawn="1"/>
            </p:nvSpPr>
            <p:spPr bwMode="gray">
              <a:xfrm>
                <a:off x="5442" y="2002"/>
                <a:ext cx="57" cy="1704"/>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grpSp>
      </p:grpSp>
      <p:sp>
        <p:nvSpPr>
          <p:cNvPr id="5122" name="Rectangle 2"/>
          <p:cNvSpPr>
            <a:spLocks noGrp="1" noChangeArrowheads="1"/>
          </p:cNvSpPr>
          <p:nvPr>
            <p:ph type="ctrTitle" sz="quarter"/>
          </p:nvPr>
        </p:nvSpPr>
        <p:spPr bwMode="black">
          <a:xfrm>
            <a:off x="623392" y="979765"/>
            <a:ext cx="10871200" cy="793051"/>
          </a:xfrm>
        </p:spPr>
        <p:txBody>
          <a:bodyPr/>
          <a:lstStyle>
            <a:lvl1pPr algn="ctr">
              <a:defRPr sz="3600" b="0">
                <a:latin typeface="黑体" pitchFamily="49" charset="-122"/>
                <a:ea typeface="黑体" pitchFamily="49" charset="-122"/>
              </a:defRPr>
            </a:lvl1pPr>
          </a:lstStyle>
          <a:p>
            <a:r>
              <a:rPr lang="zh-CN" altLang="en-US" dirty="0" smtClean="0"/>
              <a:t>单击此处编辑母版标题样式</a:t>
            </a:r>
            <a:endParaRPr lang="en-US" altLang="ko-KR" dirty="0"/>
          </a:p>
        </p:txBody>
      </p:sp>
      <p:sp>
        <p:nvSpPr>
          <p:cNvPr id="27" name="Rectangle 3"/>
          <p:cNvSpPr>
            <a:spLocks noGrp="1" noChangeArrowheads="1"/>
          </p:cNvSpPr>
          <p:nvPr>
            <p:ph type="dt" sz="quarter" idx="10"/>
          </p:nvPr>
        </p:nvSpPr>
        <p:spPr bwMode="auto">
          <a:xfrm>
            <a:off x="609600" y="6553200"/>
            <a:ext cx="2844800" cy="152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C0C0C0"/>
                  </a:outerShdw>
                </a:effectLst>
                <a:latin typeface="Times New Roman" pitchFamily="18" charset="0"/>
                <a:ea typeface="Gulim" pitchFamily="34" charset="-127"/>
              </a:defRPr>
            </a:lvl1pPr>
          </a:lstStyle>
          <a:p>
            <a:endParaRPr lang="en-US" altLang="zh-CN" dirty="0"/>
          </a:p>
        </p:txBody>
      </p:sp>
      <p:sp>
        <p:nvSpPr>
          <p:cNvPr id="28" name="Rectangle 4"/>
          <p:cNvSpPr>
            <a:spLocks noGrp="1" noChangeArrowheads="1"/>
          </p:cNvSpPr>
          <p:nvPr>
            <p:ph type="ftr" sz="quarter" idx="11"/>
          </p:nvPr>
        </p:nvSpPr>
        <p:spPr bwMode="auto">
          <a:xfrm>
            <a:off x="4165600" y="6553200"/>
            <a:ext cx="3860800" cy="152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C0C0C0"/>
                  </a:outerShdw>
                </a:effectLst>
                <a:latin typeface="Times New Roman" pitchFamily="18" charset="0"/>
                <a:ea typeface="Gulim" pitchFamily="34" charset="-127"/>
              </a:defRPr>
            </a:lvl1pPr>
          </a:lstStyle>
          <a:p>
            <a:endParaRPr lang="en-US" altLang="zh-CN" dirty="0"/>
          </a:p>
        </p:txBody>
      </p:sp>
      <p:sp>
        <p:nvSpPr>
          <p:cNvPr id="29" name="Rectangle 5"/>
          <p:cNvSpPr>
            <a:spLocks noGrp="1" noChangeArrowheads="1"/>
          </p:cNvSpPr>
          <p:nvPr>
            <p:ph type="sldNum" sz="quarter" idx="12"/>
          </p:nvPr>
        </p:nvSpPr>
        <p:spPr>
          <a:xfrm>
            <a:off x="8737600" y="6553200"/>
            <a:ext cx="2844800" cy="152400"/>
          </a:xfrm>
        </p:spPr>
        <p:txBody>
          <a:bodyPr/>
          <a:lstStyle>
            <a:lvl1pPr algn="r">
              <a:defRPr sz="1400">
                <a:latin typeface="Times New Roman" panose="02020603050405020304" pitchFamily="18" charset="0"/>
              </a:defRPr>
            </a:lvl1pPr>
          </a:lstStyle>
          <a:p>
            <a:fld id="{5C342A9E-EB9C-4242-98E6-DDFB35AF4AFB}" type="slidenum">
              <a:rPr lang="en-US" altLang="zh-CN" smtClean="0"/>
              <a:pPr/>
              <a:t>‹#›</a:t>
            </a:fld>
            <a:endParaRPr lang="en-US" altLang="zh-CN"/>
          </a:p>
        </p:txBody>
      </p:sp>
      <p:sp>
        <p:nvSpPr>
          <p:cNvPr id="34" name="Content Placeholder 2"/>
          <p:cNvSpPr>
            <a:spLocks noGrp="1"/>
          </p:cNvSpPr>
          <p:nvPr>
            <p:ph idx="1"/>
          </p:nvPr>
        </p:nvSpPr>
        <p:spPr>
          <a:xfrm>
            <a:off x="623392" y="1916832"/>
            <a:ext cx="10871200" cy="4032448"/>
          </a:xfrm>
          <a:prstGeom prst="rect">
            <a:avLst/>
          </a:prstGeom>
          <a:solidFill>
            <a:schemeClr val="bg1">
              <a:lumMod val="95000"/>
            </a:schemeClr>
          </a:solidFill>
          <a:ln w="38100">
            <a:solidFill>
              <a:srgbClr val="FEFEFE"/>
            </a:solid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marL="342900" indent="720000">
              <a:lnSpc>
                <a:spcPct val="120000"/>
              </a:lnSpc>
              <a:spcAft>
                <a:spcPts val="1200"/>
              </a:spcAft>
              <a:buFont typeface="Wingdings" panose="05000000000000000000" pitchFamily="2" charset="2"/>
              <a:buNone/>
              <a:defRPr sz="2800" b="1" spc="100" baseline="0">
                <a:solidFill>
                  <a:srgbClr val="000000"/>
                </a:solidFill>
                <a:latin typeface="+mn-ea"/>
                <a:ea typeface="+mn-ea"/>
              </a:defRPr>
            </a:lvl1pPr>
            <a:lvl2pPr>
              <a:defRPr b="1">
                <a:solidFill>
                  <a:srgbClr val="000000"/>
                </a:solidFill>
              </a:defRPr>
            </a:lvl2pPr>
            <a:lvl3pPr>
              <a:defRPr b="1">
                <a:solidFill>
                  <a:srgbClr val="000000"/>
                </a:solidFill>
              </a:defRPr>
            </a:lvl3pPr>
            <a:lvl4pPr>
              <a:defRPr b="1">
                <a:solidFill>
                  <a:srgbClr val="000000"/>
                </a:solidFill>
              </a:defRPr>
            </a:lvl4pPr>
            <a:lvl5pPr>
              <a:defRPr b="1">
                <a:solidFill>
                  <a:srgbClr val="000000"/>
                </a:solidFill>
              </a:defRPr>
            </a:lvl5pPr>
          </a:lstStyle>
          <a:p>
            <a:pPr lvl="0"/>
            <a:r>
              <a:rPr lang="zh-CN" altLang="en-US" dirty="0" smtClean="0"/>
              <a:t>单击此处编辑母版文本样式</a:t>
            </a:r>
          </a:p>
        </p:txBody>
      </p:sp>
    </p:spTree>
    <p:extLst>
      <p:ext uri="{BB962C8B-B14F-4D97-AF65-F5344CB8AC3E}">
        <p14:creationId xmlns:p14="http://schemas.microsoft.com/office/powerpoint/2010/main" val="19692311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927286F7-944B-474E-8AFF-912AD0F88AB4}" type="datetimeFigureOut">
              <a:rPr lang="zh-CN" altLang="en-US" smtClean="0"/>
              <a:pPr/>
              <a:t>2025/3/22</a:t>
            </a:fld>
            <a:endParaRPr lang="zh-CN" altLang="en-US"/>
          </a:p>
        </p:txBody>
      </p:sp>
      <p:sp>
        <p:nvSpPr>
          <p:cNvPr id="4" name="页脚占位符 3"/>
          <p:cNvSpPr>
            <a:spLocks noGrp="1"/>
          </p:cNvSpPr>
          <p:nvPr>
            <p:ph type="ftr" sz="quarter" idx="11"/>
          </p:nvPr>
        </p:nvSpPr>
        <p:spPr>
          <a:xfrm>
            <a:off x="4165600" y="6356350"/>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53983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1520166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2099022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44833790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14982848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4135467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414506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1804525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249478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空白1">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ltLang="zh-C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ltLang="zh-CN"/>
          </a:p>
        </p:txBody>
      </p:sp>
      <p:sp>
        <p:nvSpPr>
          <p:cNvPr id="4" name="Slide Number Placeholder 3"/>
          <p:cNvSpPr>
            <a:spLocks noGrp="1"/>
          </p:cNvSpPr>
          <p:nvPr>
            <p:ph type="sldNum" sz="quarter" idx="12"/>
          </p:nvPr>
        </p:nvSpPr>
        <p:spPr/>
        <p:txBody>
          <a:bodyPr/>
          <a:lstStyle/>
          <a:p>
            <a:fld id="{0D1BF63F-4018-4FFC-82F6-7B7BEE18FE25}" type="slidenum">
              <a:rPr lang="en-US" altLang="zh-CN" smtClean="0"/>
              <a:pPr/>
              <a:t>‹#›</a:t>
            </a:fld>
            <a:endParaRPr lang="en-US" altLang="zh-CN"/>
          </a:p>
        </p:txBody>
      </p:sp>
      <p:sp>
        <p:nvSpPr>
          <p:cNvPr id="6" name="矩形 5"/>
          <p:cNvSpPr/>
          <p:nvPr userDrawn="1"/>
        </p:nvSpPr>
        <p:spPr>
          <a:xfrm>
            <a:off x="839416" y="1628800"/>
            <a:ext cx="10297144" cy="4320480"/>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2"/>
          <p:cNvSpPr>
            <a:spLocks noGrp="1" noChangeArrowheads="1"/>
          </p:cNvSpPr>
          <p:nvPr>
            <p:ph type="ctrTitle" sz="quarter"/>
          </p:nvPr>
        </p:nvSpPr>
        <p:spPr bwMode="black">
          <a:xfrm>
            <a:off x="623392" y="836712"/>
            <a:ext cx="10871200" cy="793051"/>
          </a:xfrm>
        </p:spPr>
        <p:txBody>
          <a:bodyPr/>
          <a:lstStyle>
            <a:lvl1pPr algn="ctr">
              <a:defRPr sz="3600" b="0">
                <a:latin typeface="黑体" pitchFamily="49" charset="-122"/>
                <a:ea typeface="黑体" pitchFamily="49" charset="-122"/>
              </a:defRPr>
            </a:lvl1pPr>
          </a:lstStyle>
          <a:p>
            <a:r>
              <a:rPr lang="zh-CN" altLang="en-US" dirty="0" smtClean="0"/>
              <a:t>单击此处编辑母版标题样式</a:t>
            </a:r>
            <a:endParaRPr lang="en-US" altLang="ko-KR" dirty="0"/>
          </a:p>
        </p:txBody>
      </p:sp>
    </p:spTree>
    <p:extLst>
      <p:ext uri="{BB962C8B-B14F-4D97-AF65-F5344CB8AC3E}">
        <p14:creationId xmlns:p14="http://schemas.microsoft.com/office/powerpoint/2010/main" val="2981217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394884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0694D88-ED93-4C73-951D-F044B0E1EC0E}" type="datetimeFigureOut">
              <a:rPr lang="zh-CN" altLang="en-US" smtClean="0"/>
              <a:pPr/>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2768466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例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ltLang="zh-C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ltLang="zh-CN"/>
          </a:p>
        </p:txBody>
      </p:sp>
      <p:sp>
        <p:nvSpPr>
          <p:cNvPr id="5" name="Slide Number Placeholder 4"/>
          <p:cNvSpPr>
            <a:spLocks noGrp="1"/>
          </p:cNvSpPr>
          <p:nvPr>
            <p:ph type="sldNum" sz="quarter" idx="12"/>
          </p:nvPr>
        </p:nvSpPr>
        <p:spPr/>
        <p:txBody>
          <a:bodyPr/>
          <a:lstStyle/>
          <a:p>
            <a:fld id="{CAFA3C83-0E7B-46FF-99DF-9EC4048ED01A}" type="slidenum">
              <a:rPr lang="en-US" altLang="zh-CN" smtClean="0"/>
              <a:pPr/>
              <a:t>‹#›</a:t>
            </a:fld>
            <a:endParaRPr lang="en-US" altLang="zh-CN"/>
          </a:p>
        </p:txBody>
      </p:sp>
      <p:sp>
        <p:nvSpPr>
          <p:cNvPr id="82" name="Rectangle 2"/>
          <p:cNvSpPr>
            <a:spLocks noGrp="1" noChangeArrowheads="1"/>
          </p:cNvSpPr>
          <p:nvPr>
            <p:ph type="ctrTitle" sz="quarter"/>
          </p:nvPr>
        </p:nvSpPr>
        <p:spPr bwMode="black">
          <a:xfrm>
            <a:off x="623392" y="1411813"/>
            <a:ext cx="10871200" cy="793051"/>
          </a:xfrm>
        </p:spPr>
        <p:txBody>
          <a:bodyPr/>
          <a:lstStyle>
            <a:lvl1pPr algn="ctr">
              <a:defRPr sz="4000" b="0">
                <a:latin typeface="黑体" pitchFamily="49" charset="-122"/>
                <a:ea typeface="黑体" pitchFamily="49" charset="-122"/>
              </a:defRPr>
            </a:lvl1pPr>
          </a:lstStyle>
          <a:p>
            <a:r>
              <a:rPr lang="zh-CN" altLang="en-US" dirty="0" smtClean="0"/>
              <a:t>单击此处编辑母版标题样式</a:t>
            </a:r>
            <a:endParaRPr lang="en-US" altLang="ko-KR" dirty="0"/>
          </a:p>
        </p:txBody>
      </p:sp>
      <p:sp>
        <p:nvSpPr>
          <p:cNvPr id="83" name="Content Placeholder 2"/>
          <p:cNvSpPr>
            <a:spLocks noGrp="1"/>
          </p:cNvSpPr>
          <p:nvPr>
            <p:ph idx="1"/>
          </p:nvPr>
        </p:nvSpPr>
        <p:spPr>
          <a:xfrm>
            <a:off x="623392" y="2425376"/>
            <a:ext cx="10871200" cy="3238826"/>
          </a:xfrm>
          <a:prstGeom prst="rect">
            <a:avLst/>
          </a:prstGeom>
          <a:solidFill>
            <a:schemeClr val="bg1">
              <a:lumMod val="95000"/>
            </a:schemeClr>
          </a:solidFill>
        </p:spPr>
        <p:txBody>
          <a:bodyPr/>
          <a:lstStyle>
            <a:lvl1pPr marL="342900" indent="0">
              <a:lnSpc>
                <a:spcPct val="120000"/>
              </a:lnSpc>
              <a:spcAft>
                <a:spcPts val="600"/>
              </a:spcAft>
              <a:buFont typeface="Wingdings" panose="05000000000000000000" pitchFamily="2" charset="2"/>
              <a:buNone/>
              <a:defRPr sz="3200" b="1">
                <a:solidFill>
                  <a:srgbClr val="000000"/>
                </a:solidFill>
                <a:latin typeface="+mn-ea"/>
                <a:ea typeface="+mn-ea"/>
              </a:defRPr>
            </a:lvl1pPr>
            <a:lvl2pPr>
              <a:defRPr b="1">
                <a:solidFill>
                  <a:srgbClr val="000000"/>
                </a:solidFill>
              </a:defRPr>
            </a:lvl2pPr>
            <a:lvl3pPr>
              <a:defRPr b="1">
                <a:solidFill>
                  <a:srgbClr val="000000"/>
                </a:solidFill>
              </a:defRPr>
            </a:lvl3pPr>
            <a:lvl4pPr>
              <a:defRPr b="1">
                <a:solidFill>
                  <a:srgbClr val="000000"/>
                </a:solidFill>
              </a:defRPr>
            </a:lvl4pPr>
            <a:lvl5pPr>
              <a:defRPr b="1">
                <a:solidFill>
                  <a:srgbClr val="000000"/>
                </a:solidFill>
              </a:defRPr>
            </a:lvl5pPr>
          </a:lstStyle>
          <a:p>
            <a:pPr lvl="0"/>
            <a:r>
              <a:rPr lang="zh-CN" altLang="en-US" dirty="0" smtClean="0"/>
              <a:t>单击此处编辑母版文本样式</a:t>
            </a:r>
          </a:p>
        </p:txBody>
      </p:sp>
    </p:spTree>
    <p:extLst>
      <p:ext uri="{BB962C8B-B14F-4D97-AF65-F5344CB8AC3E}">
        <p14:creationId xmlns:p14="http://schemas.microsoft.com/office/powerpoint/2010/main" val="13736491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例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ltLang="zh-C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ltLang="zh-CN"/>
          </a:p>
        </p:txBody>
      </p:sp>
      <p:sp>
        <p:nvSpPr>
          <p:cNvPr id="5" name="Slide Number Placeholder 4"/>
          <p:cNvSpPr>
            <a:spLocks noGrp="1"/>
          </p:cNvSpPr>
          <p:nvPr>
            <p:ph type="sldNum" sz="quarter" idx="12"/>
          </p:nvPr>
        </p:nvSpPr>
        <p:spPr/>
        <p:txBody>
          <a:bodyPr/>
          <a:lstStyle/>
          <a:p>
            <a:fld id="{CAFA3C83-0E7B-46FF-99DF-9EC4048ED01A}" type="slidenum">
              <a:rPr lang="en-US" altLang="zh-CN" smtClean="0"/>
              <a:pPr/>
              <a:t>‹#›</a:t>
            </a:fld>
            <a:endParaRPr lang="en-US" altLang="zh-CN"/>
          </a:p>
        </p:txBody>
      </p:sp>
      <p:grpSp>
        <p:nvGrpSpPr>
          <p:cNvPr id="6" name="Group 3"/>
          <p:cNvGrpSpPr/>
          <p:nvPr userDrawn="1"/>
        </p:nvGrpSpPr>
        <p:grpSpPr>
          <a:xfrm>
            <a:off x="1127448" y="2204864"/>
            <a:ext cx="2664292" cy="2736307"/>
            <a:chOff x="2524194" y="2521529"/>
            <a:chExt cx="8742643" cy="9470713"/>
          </a:xfrm>
        </p:grpSpPr>
        <p:grpSp>
          <p:nvGrpSpPr>
            <p:cNvPr id="7" name="Group 33"/>
            <p:cNvGrpSpPr/>
            <p:nvPr/>
          </p:nvGrpSpPr>
          <p:grpSpPr>
            <a:xfrm>
              <a:off x="3800362" y="10064797"/>
              <a:ext cx="745890" cy="991451"/>
              <a:chOff x="9916767" y="11659096"/>
              <a:chExt cx="1032769" cy="1372771"/>
            </a:xfrm>
          </p:grpSpPr>
          <p:sp>
            <p:nvSpPr>
              <p:cNvPr id="75" name="Freeform 1092"/>
              <p:cNvSpPr>
                <a:spLocks noChangeArrowheads="1"/>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6" name="Freeform 1093"/>
              <p:cNvSpPr>
                <a:spLocks noChangeArrowheads="1"/>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7" name="Freeform 1094"/>
              <p:cNvSpPr>
                <a:spLocks noChangeArrowheads="1"/>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8" name="Freeform 1095"/>
              <p:cNvSpPr>
                <a:spLocks noChangeArrowheads="1"/>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9" name="Freeform 1096"/>
              <p:cNvSpPr>
                <a:spLocks noChangeArrowheads="1"/>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80" name="Freeform 1097"/>
              <p:cNvSpPr>
                <a:spLocks noChangeArrowheads="1"/>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8" name="Group 37"/>
            <p:cNvGrpSpPr/>
            <p:nvPr/>
          </p:nvGrpSpPr>
          <p:grpSpPr>
            <a:xfrm rot="19385170">
              <a:off x="3988335" y="6990732"/>
              <a:ext cx="828523" cy="1189633"/>
              <a:chOff x="18561758" y="2385889"/>
              <a:chExt cx="2160750" cy="3102509"/>
            </a:xfrm>
          </p:grpSpPr>
          <p:sp>
            <p:nvSpPr>
              <p:cNvPr id="51" name="Freeform 277"/>
              <p:cNvSpPr>
                <a:spLocks/>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2" name="Rectangle 278"/>
              <p:cNvSpPr>
                <a:spLocks noChangeArrowheads="1"/>
              </p:cNvSpPr>
              <p:nvPr/>
            </p:nvSpPr>
            <p:spPr bwMode="auto">
              <a:xfrm>
                <a:off x="18721666" y="2532620"/>
                <a:ext cx="1842254" cy="2720479"/>
              </a:xfrm>
              <a:prstGeom prst="rect">
                <a:avLst/>
              </a:prstGeom>
              <a:solidFill>
                <a:srgbClr val="FFFFFF"/>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3" name="Freeform 281"/>
              <p:cNvSpPr>
                <a:spLocks/>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4" name="Freeform 282"/>
              <p:cNvSpPr>
                <a:spLocks/>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5" name="Freeform 283"/>
              <p:cNvSpPr>
                <a:spLocks/>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6" name="Freeform 284"/>
              <p:cNvSpPr>
                <a:spLocks/>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7" name="Freeform 285"/>
              <p:cNvSpPr>
                <a:spLocks/>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8" name="Freeform 286"/>
              <p:cNvSpPr>
                <a:spLocks/>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9" name="Freeform 287"/>
              <p:cNvSpPr>
                <a:spLocks/>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0" name="Freeform 288"/>
              <p:cNvSpPr>
                <a:spLocks/>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1" name="Freeform 289"/>
              <p:cNvSpPr>
                <a:spLocks/>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2" name="Freeform 290"/>
              <p:cNvSpPr>
                <a:spLocks/>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3" name="Freeform 291"/>
              <p:cNvSpPr>
                <a:spLocks/>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4" name="Freeform 292"/>
              <p:cNvSpPr>
                <a:spLocks/>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5" name="Freeform 293"/>
              <p:cNvSpPr>
                <a:spLocks/>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6" name="Freeform 294"/>
              <p:cNvSpPr>
                <a:spLocks/>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7" name="Freeform 295"/>
              <p:cNvSpPr>
                <a:spLocks/>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8" name="Freeform 296"/>
              <p:cNvSpPr>
                <a:spLocks/>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9" name="Freeform 297"/>
              <p:cNvSpPr>
                <a:spLocks/>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0" name="Freeform 298"/>
              <p:cNvSpPr>
                <a:spLocks/>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1" name="Freeform 299"/>
              <p:cNvSpPr>
                <a:spLocks/>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2" name="Freeform 300"/>
              <p:cNvSpPr>
                <a:spLocks/>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3" name="Oval 301"/>
              <p:cNvSpPr>
                <a:spLocks noChangeArrowheads="1"/>
              </p:cNvSpPr>
              <p:nvPr/>
            </p:nvSpPr>
            <p:spPr bwMode="auto">
              <a:xfrm>
                <a:off x="19181569" y="3993325"/>
                <a:ext cx="171803" cy="165238"/>
              </a:xfrm>
              <a:prstGeom prst="ellipse">
                <a:avLst/>
              </a:prstGeom>
              <a:solidFill>
                <a:srgbClr val="FF735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4" name="Oval 302"/>
              <p:cNvSpPr>
                <a:spLocks noChangeArrowheads="1"/>
              </p:cNvSpPr>
              <p:nvPr/>
            </p:nvSpPr>
            <p:spPr bwMode="auto">
              <a:xfrm>
                <a:off x="19659974" y="4276212"/>
                <a:ext cx="171803" cy="163916"/>
              </a:xfrm>
              <a:prstGeom prst="ellipse">
                <a:avLst/>
              </a:prstGeom>
              <a:solidFill>
                <a:srgbClr val="FF735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9" name="Group 38"/>
            <p:cNvGrpSpPr/>
            <p:nvPr/>
          </p:nvGrpSpPr>
          <p:grpSpPr>
            <a:xfrm>
              <a:off x="4445018" y="2521529"/>
              <a:ext cx="1920851" cy="1914933"/>
              <a:chOff x="131763" y="111125"/>
              <a:chExt cx="3802063" cy="3789363"/>
            </a:xfrm>
          </p:grpSpPr>
          <p:sp>
            <p:nvSpPr>
              <p:cNvPr id="43" name="Freeform 5"/>
              <p:cNvSpPr>
                <a:spLocks/>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4" name="Freeform 6"/>
              <p:cNvSpPr>
                <a:spLocks/>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5" name="Freeform 7"/>
              <p:cNvSpPr>
                <a:spLocks/>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6" name="Freeform 8"/>
              <p:cNvSpPr>
                <a:spLocks/>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7" name="Freeform 9"/>
              <p:cNvSpPr>
                <a:spLocks/>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8" name="Freeform 10"/>
              <p:cNvSpPr>
                <a:spLocks/>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9" name="Freeform 11"/>
              <p:cNvSpPr>
                <a:spLocks/>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0" name="Freeform 12"/>
              <p:cNvSpPr>
                <a:spLocks/>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0" name="Group 126"/>
            <p:cNvGrpSpPr/>
            <p:nvPr/>
          </p:nvGrpSpPr>
          <p:grpSpPr>
            <a:xfrm>
              <a:off x="2524194" y="3241842"/>
              <a:ext cx="8742643" cy="8750400"/>
              <a:chOff x="2865557" y="4639756"/>
              <a:chExt cx="3987931" cy="3991469"/>
            </a:xfrm>
          </p:grpSpPr>
          <p:grpSp>
            <p:nvGrpSpPr>
              <p:cNvPr id="11" name="Group 127"/>
              <p:cNvGrpSpPr/>
              <p:nvPr/>
            </p:nvGrpSpPr>
            <p:grpSpPr>
              <a:xfrm>
                <a:off x="4008752" y="4901589"/>
                <a:ext cx="2844736" cy="3729636"/>
                <a:chOff x="12795250" y="366713"/>
                <a:chExt cx="2738438" cy="3589337"/>
              </a:xfrm>
            </p:grpSpPr>
            <p:sp>
              <p:nvSpPr>
                <p:cNvPr id="22" name="Freeform 129"/>
                <p:cNvSpPr>
                  <a:spLocks/>
                </p:cNvSpPr>
                <p:nvPr/>
              </p:nvSpPr>
              <p:spPr bwMode="auto">
                <a:xfrm>
                  <a:off x="12795250" y="561975"/>
                  <a:ext cx="2687638" cy="3394075"/>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3" name="Freeform 130"/>
                <p:cNvSpPr>
                  <a:spLocks/>
                </p:cNvSpPr>
                <p:nvPr/>
              </p:nvSpPr>
              <p:spPr bwMode="auto">
                <a:xfrm>
                  <a:off x="12807950" y="455613"/>
                  <a:ext cx="2725738" cy="3487737"/>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1404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4" name="Freeform 131"/>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close/>
                    </a:path>
                  </a:pathLst>
                </a:custGeom>
                <a:solidFill>
                  <a:srgbClr val="1C1C1D"/>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5" name="Freeform 132"/>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6" name="Freeform 133"/>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rgbClr val="FFFCF5"/>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7" name="Freeform 134"/>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8" name="Rectangle 135"/>
                <p:cNvSpPr>
                  <a:spLocks noChangeArrowheads="1"/>
                </p:cNvSpPr>
                <p:nvPr/>
              </p:nvSpPr>
              <p:spPr bwMode="auto">
                <a:xfrm>
                  <a:off x="14228763" y="3360738"/>
                  <a:ext cx="868363" cy="107950"/>
                </a:xfrm>
                <a:prstGeom prst="rect">
                  <a:avLst/>
                </a:prstGeom>
                <a:solidFill>
                  <a:srgbClr val="EB5055"/>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9" name="Rectangle 136"/>
                <p:cNvSpPr>
                  <a:spLocks noChangeArrowheads="1"/>
                </p:cNvSpPr>
                <p:nvPr/>
              </p:nvSpPr>
              <p:spPr bwMode="auto">
                <a:xfrm>
                  <a:off x="13214350" y="1423988"/>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0" name="Rectangle 137"/>
                <p:cNvSpPr>
                  <a:spLocks noChangeArrowheads="1"/>
                </p:cNvSpPr>
                <p:nvPr/>
              </p:nvSpPr>
              <p:spPr bwMode="auto">
                <a:xfrm>
                  <a:off x="13214350" y="1619250"/>
                  <a:ext cx="1882775" cy="5715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1" name="Rectangle 138"/>
                <p:cNvSpPr>
                  <a:spLocks noChangeArrowheads="1"/>
                </p:cNvSpPr>
                <p:nvPr/>
              </p:nvSpPr>
              <p:spPr bwMode="auto">
                <a:xfrm>
                  <a:off x="13214350" y="1822450"/>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2" name="Rectangle 139"/>
                <p:cNvSpPr>
                  <a:spLocks noChangeArrowheads="1"/>
                </p:cNvSpPr>
                <p:nvPr/>
              </p:nvSpPr>
              <p:spPr bwMode="auto">
                <a:xfrm>
                  <a:off x="13214350" y="2019300"/>
                  <a:ext cx="1882775" cy="5715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3" name="Rectangle 140"/>
                <p:cNvSpPr>
                  <a:spLocks noChangeArrowheads="1"/>
                </p:cNvSpPr>
                <p:nvPr/>
              </p:nvSpPr>
              <p:spPr bwMode="auto">
                <a:xfrm>
                  <a:off x="13214350" y="2220913"/>
                  <a:ext cx="1882775" cy="5715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4" name="Rectangle 141"/>
                <p:cNvSpPr>
                  <a:spLocks noChangeArrowheads="1"/>
                </p:cNvSpPr>
                <p:nvPr/>
              </p:nvSpPr>
              <p:spPr bwMode="auto">
                <a:xfrm>
                  <a:off x="13214350" y="2424113"/>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5" name="Rectangle 142"/>
                <p:cNvSpPr>
                  <a:spLocks noChangeArrowheads="1"/>
                </p:cNvSpPr>
                <p:nvPr/>
              </p:nvSpPr>
              <p:spPr bwMode="auto">
                <a:xfrm>
                  <a:off x="13214350" y="2619375"/>
                  <a:ext cx="1882775" cy="5715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6" name="Rectangle 143"/>
                <p:cNvSpPr>
                  <a:spLocks noChangeArrowheads="1"/>
                </p:cNvSpPr>
                <p:nvPr/>
              </p:nvSpPr>
              <p:spPr bwMode="auto">
                <a:xfrm>
                  <a:off x="13214350" y="2822575"/>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7" name="Rectangle 144"/>
                <p:cNvSpPr>
                  <a:spLocks noChangeArrowheads="1"/>
                </p:cNvSpPr>
                <p:nvPr/>
              </p:nvSpPr>
              <p:spPr bwMode="auto">
                <a:xfrm>
                  <a:off x="13214350" y="3025775"/>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8" name="Rectangle 145"/>
                <p:cNvSpPr>
                  <a:spLocks noChangeArrowheads="1"/>
                </p:cNvSpPr>
                <p:nvPr/>
              </p:nvSpPr>
              <p:spPr bwMode="auto">
                <a:xfrm>
                  <a:off x="13511213" y="1006475"/>
                  <a:ext cx="1325563" cy="106362"/>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9" name="Freeform 146"/>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0" name="Freeform 147"/>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1" name="Freeform 148"/>
                <p:cNvSpPr>
                  <a:spLocks/>
                </p:cNvSpPr>
                <p:nvPr/>
              </p:nvSpPr>
              <p:spPr bwMode="auto">
                <a:xfrm>
                  <a:off x="12915900" y="3214688"/>
                  <a:ext cx="582613" cy="557212"/>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F2EFE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2" name="Rectangle 149"/>
                <p:cNvSpPr>
                  <a:spLocks noChangeArrowheads="1"/>
                </p:cNvSpPr>
                <p:nvPr/>
              </p:nvSpPr>
              <p:spPr bwMode="auto">
                <a:xfrm>
                  <a:off x="13682663" y="366713"/>
                  <a:ext cx="944563" cy="290512"/>
                </a:xfrm>
                <a:prstGeom prst="rect">
                  <a:avLst/>
                </a:prstGeom>
                <a:solidFill>
                  <a:srgbClr val="1E1E1F"/>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2" name="Group 128"/>
              <p:cNvGrpSpPr/>
              <p:nvPr/>
            </p:nvGrpSpPr>
            <p:grpSpPr>
              <a:xfrm>
                <a:off x="4915488" y="4639756"/>
                <a:ext cx="998195" cy="540472"/>
                <a:chOff x="17801829" y="5891398"/>
                <a:chExt cx="954592" cy="516864"/>
              </a:xfrm>
            </p:grpSpPr>
            <p:sp>
              <p:nvSpPr>
                <p:cNvPr id="20" name="Freeform 279"/>
                <p:cNvSpPr>
                  <a:spLocks/>
                </p:cNvSpPr>
                <p:nvPr/>
              </p:nvSpPr>
              <p:spPr bwMode="auto">
                <a:xfrm>
                  <a:off x="17801829" y="5891398"/>
                  <a:ext cx="954592" cy="516864"/>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FFB033"/>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1" name="Oval 280"/>
                <p:cNvSpPr>
                  <a:spLocks noChangeArrowheads="1"/>
                </p:cNvSpPr>
                <p:nvPr/>
              </p:nvSpPr>
              <p:spPr bwMode="auto">
                <a:xfrm>
                  <a:off x="18167266" y="5973356"/>
                  <a:ext cx="229951" cy="230011"/>
                </a:xfrm>
                <a:prstGeom prst="ellipse">
                  <a:avLst/>
                </a:prstGeom>
                <a:solidFill>
                  <a:srgbClr val="00052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3" name="Group 129"/>
              <p:cNvGrpSpPr/>
              <p:nvPr/>
            </p:nvGrpSpPr>
            <p:grpSpPr>
              <a:xfrm rot="1080935">
                <a:off x="2865557" y="5552196"/>
                <a:ext cx="2681044" cy="955676"/>
                <a:chOff x="485775" y="495300"/>
                <a:chExt cx="5238750" cy="1866901"/>
              </a:xfrm>
            </p:grpSpPr>
            <p:sp>
              <p:nvSpPr>
                <p:cNvPr id="14" name="Freeform 5"/>
                <p:cNvSpPr>
                  <a:spLocks/>
                </p:cNvSpPr>
                <p:nvPr/>
              </p:nvSpPr>
              <p:spPr bwMode="auto">
                <a:xfrm>
                  <a:off x="4603750" y="1674813"/>
                  <a:ext cx="1120775" cy="68738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solidFill>
                  <a:srgbClr val="1D8C96"/>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5" name="Freeform 6"/>
                <p:cNvSpPr>
                  <a:spLocks/>
                </p:cNvSpPr>
                <p:nvPr/>
              </p:nvSpPr>
              <p:spPr bwMode="auto">
                <a:xfrm>
                  <a:off x="1549400" y="989013"/>
                  <a:ext cx="3351213" cy="1335088"/>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solidFill>
                  <a:srgbClr val="0EB3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6" name="Freeform 7"/>
                <p:cNvSpPr>
                  <a:spLocks/>
                </p:cNvSpPr>
                <p:nvPr/>
              </p:nvSpPr>
              <p:spPr bwMode="auto">
                <a:xfrm>
                  <a:off x="1414463" y="958850"/>
                  <a:ext cx="3352800" cy="1344613"/>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solidFill>
                  <a:srgbClr val="FDC000"/>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7" name="Freeform 8"/>
                <p:cNvSpPr>
                  <a:spLocks/>
                </p:cNvSpPr>
                <p:nvPr/>
              </p:nvSpPr>
              <p:spPr bwMode="auto">
                <a:xfrm>
                  <a:off x="485775" y="736600"/>
                  <a:ext cx="536575" cy="862013"/>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solidFill>
                  <a:srgbClr val="FDC000"/>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8" name="Freeform 9"/>
                <p:cNvSpPr>
                  <a:spLocks/>
                </p:cNvSpPr>
                <p:nvPr/>
              </p:nvSpPr>
              <p:spPr bwMode="auto">
                <a:xfrm>
                  <a:off x="858838" y="495300"/>
                  <a:ext cx="2087563" cy="1373188"/>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solidFill>
                  <a:srgbClr val="1D8C96"/>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9" name="Freeform 10"/>
                <p:cNvSpPr>
                  <a:spLocks/>
                </p:cNvSpPr>
                <p:nvPr/>
              </p:nvSpPr>
              <p:spPr bwMode="auto">
                <a:xfrm>
                  <a:off x="993775" y="804863"/>
                  <a:ext cx="344488" cy="85090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solidFill>
                  <a:srgbClr val="FDC000"/>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grpSp>
      <p:sp>
        <p:nvSpPr>
          <p:cNvPr id="83" name="Title 1"/>
          <p:cNvSpPr>
            <a:spLocks noGrp="1"/>
          </p:cNvSpPr>
          <p:nvPr>
            <p:ph type="title"/>
          </p:nvPr>
        </p:nvSpPr>
        <p:spPr>
          <a:xfrm>
            <a:off x="4655839" y="1628800"/>
            <a:ext cx="6564611" cy="3691260"/>
          </a:xfrm>
        </p:spPr>
        <p:txBody>
          <a:bodyPr/>
          <a:lstStyle>
            <a:lvl1pPr>
              <a:defRPr>
                <a:latin typeface="楷体" panose="02010609060101010101" pitchFamily="49" charset="-122"/>
                <a:ea typeface="楷体" panose="02010609060101010101" pitchFamily="49" charset="-122"/>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193261600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带标题例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ltLang="zh-C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ltLang="zh-CN"/>
          </a:p>
        </p:txBody>
      </p:sp>
      <p:sp>
        <p:nvSpPr>
          <p:cNvPr id="5" name="Slide Number Placeholder 4"/>
          <p:cNvSpPr>
            <a:spLocks noGrp="1"/>
          </p:cNvSpPr>
          <p:nvPr>
            <p:ph type="sldNum" sz="quarter" idx="12"/>
          </p:nvPr>
        </p:nvSpPr>
        <p:spPr/>
        <p:txBody>
          <a:bodyPr/>
          <a:lstStyle/>
          <a:p>
            <a:fld id="{CAFA3C83-0E7B-46FF-99DF-9EC4048ED01A}" type="slidenum">
              <a:rPr lang="en-US" altLang="zh-CN" smtClean="0"/>
              <a:pPr/>
              <a:t>‹#›</a:t>
            </a:fld>
            <a:endParaRPr lang="en-US" altLang="zh-CN"/>
          </a:p>
        </p:txBody>
      </p:sp>
      <p:grpSp>
        <p:nvGrpSpPr>
          <p:cNvPr id="6" name="Group 3"/>
          <p:cNvGrpSpPr/>
          <p:nvPr userDrawn="1"/>
        </p:nvGrpSpPr>
        <p:grpSpPr>
          <a:xfrm>
            <a:off x="1127448" y="2204864"/>
            <a:ext cx="2664292" cy="2736307"/>
            <a:chOff x="2524194" y="2521529"/>
            <a:chExt cx="8742643" cy="9470713"/>
          </a:xfrm>
        </p:grpSpPr>
        <p:grpSp>
          <p:nvGrpSpPr>
            <p:cNvPr id="7" name="Group 33"/>
            <p:cNvGrpSpPr/>
            <p:nvPr/>
          </p:nvGrpSpPr>
          <p:grpSpPr>
            <a:xfrm>
              <a:off x="3800362" y="10064797"/>
              <a:ext cx="745890" cy="991451"/>
              <a:chOff x="9916767" y="11659096"/>
              <a:chExt cx="1032769" cy="1372771"/>
            </a:xfrm>
          </p:grpSpPr>
          <p:sp>
            <p:nvSpPr>
              <p:cNvPr id="75" name="Freeform 1092"/>
              <p:cNvSpPr>
                <a:spLocks noChangeArrowheads="1"/>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6" name="Freeform 1093"/>
              <p:cNvSpPr>
                <a:spLocks noChangeArrowheads="1"/>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7" name="Freeform 1094"/>
              <p:cNvSpPr>
                <a:spLocks noChangeArrowheads="1"/>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8" name="Freeform 1095"/>
              <p:cNvSpPr>
                <a:spLocks noChangeArrowheads="1"/>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9" name="Freeform 1096"/>
              <p:cNvSpPr>
                <a:spLocks noChangeArrowheads="1"/>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80" name="Freeform 1097"/>
              <p:cNvSpPr>
                <a:spLocks noChangeArrowheads="1"/>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solidFill>
                <a:srgbClr val="FCB415"/>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lIns="121885" tIns="60943" rIns="121885" bIns="60943" anchor="ct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8" name="Group 37"/>
            <p:cNvGrpSpPr/>
            <p:nvPr/>
          </p:nvGrpSpPr>
          <p:grpSpPr>
            <a:xfrm rot="19385170">
              <a:off x="3988335" y="6990732"/>
              <a:ext cx="828523" cy="1189633"/>
              <a:chOff x="18561758" y="2385889"/>
              <a:chExt cx="2160750" cy="3102509"/>
            </a:xfrm>
          </p:grpSpPr>
          <p:sp>
            <p:nvSpPr>
              <p:cNvPr id="51" name="Freeform 277"/>
              <p:cNvSpPr>
                <a:spLocks/>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2" name="Rectangle 278"/>
              <p:cNvSpPr>
                <a:spLocks noChangeArrowheads="1"/>
              </p:cNvSpPr>
              <p:nvPr/>
            </p:nvSpPr>
            <p:spPr bwMode="auto">
              <a:xfrm>
                <a:off x="18721666" y="2532620"/>
                <a:ext cx="1842254" cy="2720479"/>
              </a:xfrm>
              <a:prstGeom prst="rect">
                <a:avLst/>
              </a:prstGeom>
              <a:solidFill>
                <a:srgbClr val="FFFFFF"/>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3" name="Freeform 281"/>
              <p:cNvSpPr>
                <a:spLocks/>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4" name="Freeform 282"/>
              <p:cNvSpPr>
                <a:spLocks/>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5" name="Freeform 283"/>
              <p:cNvSpPr>
                <a:spLocks/>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6" name="Freeform 284"/>
              <p:cNvSpPr>
                <a:spLocks/>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7" name="Freeform 285"/>
              <p:cNvSpPr>
                <a:spLocks/>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8" name="Freeform 286"/>
              <p:cNvSpPr>
                <a:spLocks/>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9" name="Freeform 287"/>
              <p:cNvSpPr>
                <a:spLocks/>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0" name="Freeform 288"/>
              <p:cNvSpPr>
                <a:spLocks/>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1" name="Freeform 289"/>
              <p:cNvSpPr>
                <a:spLocks/>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2" name="Freeform 290"/>
              <p:cNvSpPr>
                <a:spLocks/>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3" name="Freeform 291"/>
              <p:cNvSpPr>
                <a:spLocks/>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4" name="Freeform 292"/>
              <p:cNvSpPr>
                <a:spLocks/>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5" name="Freeform 293"/>
              <p:cNvSpPr>
                <a:spLocks/>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6" name="Freeform 294"/>
              <p:cNvSpPr>
                <a:spLocks/>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7" name="Freeform 295"/>
              <p:cNvSpPr>
                <a:spLocks/>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8" name="Freeform 296"/>
              <p:cNvSpPr>
                <a:spLocks/>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69" name="Freeform 297"/>
              <p:cNvSpPr>
                <a:spLocks/>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0" name="Freeform 298"/>
              <p:cNvSpPr>
                <a:spLocks/>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1" name="Freeform 299"/>
              <p:cNvSpPr>
                <a:spLocks/>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2" name="Freeform 300"/>
              <p:cNvSpPr>
                <a:spLocks/>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3" name="Oval 301"/>
              <p:cNvSpPr>
                <a:spLocks noChangeArrowheads="1"/>
              </p:cNvSpPr>
              <p:nvPr/>
            </p:nvSpPr>
            <p:spPr bwMode="auto">
              <a:xfrm>
                <a:off x="19181569" y="3993325"/>
                <a:ext cx="171803" cy="165238"/>
              </a:xfrm>
              <a:prstGeom prst="ellipse">
                <a:avLst/>
              </a:prstGeom>
              <a:solidFill>
                <a:srgbClr val="FF735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74" name="Oval 302"/>
              <p:cNvSpPr>
                <a:spLocks noChangeArrowheads="1"/>
              </p:cNvSpPr>
              <p:nvPr/>
            </p:nvSpPr>
            <p:spPr bwMode="auto">
              <a:xfrm>
                <a:off x="19659974" y="4276212"/>
                <a:ext cx="171803" cy="163916"/>
              </a:xfrm>
              <a:prstGeom prst="ellipse">
                <a:avLst/>
              </a:prstGeom>
              <a:solidFill>
                <a:srgbClr val="FF735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9" name="Group 38"/>
            <p:cNvGrpSpPr/>
            <p:nvPr/>
          </p:nvGrpSpPr>
          <p:grpSpPr>
            <a:xfrm>
              <a:off x="4445018" y="2521529"/>
              <a:ext cx="1920851" cy="1914933"/>
              <a:chOff x="131763" y="111125"/>
              <a:chExt cx="3802063" cy="3789363"/>
            </a:xfrm>
          </p:grpSpPr>
          <p:sp>
            <p:nvSpPr>
              <p:cNvPr id="43" name="Freeform 5"/>
              <p:cNvSpPr>
                <a:spLocks/>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4" name="Freeform 6"/>
              <p:cNvSpPr>
                <a:spLocks/>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5" name="Freeform 7"/>
              <p:cNvSpPr>
                <a:spLocks/>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6" name="Freeform 8"/>
              <p:cNvSpPr>
                <a:spLocks/>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7" name="Freeform 9"/>
              <p:cNvSpPr>
                <a:spLocks/>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8" name="Freeform 10"/>
              <p:cNvSpPr>
                <a:spLocks/>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9" name="Freeform 11"/>
              <p:cNvSpPr>
                <a:spLocks/>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50" name="Freeform 12"/>
              <p:cNvSpPr>
                <a:spLocks/>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0" name="Group 126"/>
            <p:cNvGrpSpPr/>
            <p:nvPr/>
          </p:nvGrpSpPr>
          <p:grpSpPr>
            <a:xfrm>
              <a:off x="2524194" y="3241842"/>
              <a:ext cx="8742643" cy="8750400"/>
              <a:chOff x="2865557" y="4639756"/>
              <a:chExt cx="3987931" cy="3991469"/>
            </a:xfrm>
          </p:grpSpPr>
          <p:grpSp>
            <p:nvGrpSpPr>
              <p:cNvPr id="11" name="Group 127"/>
              <p:cNvGrpSpPr/>
              <p:nvPr/>
            </p:nvGrpSpPr>
            <p:grpSpPr>
              <a:xfrm>
                <a:off x="4008752" y="4901589"/>
                <a:ext cx="2844736" cy="3729636"/>
                <a:chOff x="12795250" y="366713"/>
                <a:chExt cx="2738438" cy="3589337"/>
              </a:xfrm>
            </p:grpSpPr>
            <p:sp>
              <p:nvSpPr>
                <p:cNvPr id="22" name="Freeform 129"/>
                <p:cNvSpPr>
                  <a:spLocks/>
                </p:cNvSpPr>
                <p:nvPr/>
              </p:nvSpPr>
              <p:spPr bwMode="auto">
                <a:xfrm>
                  <a:off x="12795250" y="561975"/>
                  <a:ext cx="2687638" cy="3394075"/>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3" name="Freeform 130"/>
                <p:cNvSpPr>
                  <a:spLocks/>
                </p:cNvSpPr>
                <p:nvPr/>
              </p:nvSpPr>
              <p:spPr bwMode="auto">
                <a:xfrm>
                  <a:off x="12807950" y="455613"/>
                  <a:ext cx="2725738" cy="3487737"/>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14042"/>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4" name="Freeform 131"/>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close/>
                    </a:path>
                  </a:pathLst>
                </a:custGeom>
                <a:solidFill>
                  <a:srgbClr val="1C1C1D"/>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5" name="Freeform 132"/>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6" name="Freeform 133"/>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rgbClr val="FFFCF5"/>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7" name="Freeform 134"/>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8" name="Rectangle 135"/>
                <p:cNvSpPr>
                  <a:spLocks noChangeArrowheads="1"/>
                </p:cNvSpPr>
                <p:nvPr/>
              </p:nvSpPr>
              <p:spPr bwMode="auto">
                <a:xfrm>
                  <a:off x="14228763" y="3360738"/>
                  <a:ext cx="868363" cy="107950"/>
                </a:xfrm>
                <a:prstGeom prst="rect">
                  <a:avLst/>
                </a:prstGeom>
                <a:solidFill>
                  <a:srgbClr val="EB5055"/>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9" name="Rectangle 136"/>
                <p:cNvSpPr>
                  <a:spLocks noChangeArrowheads="1"/>
                </p:cNvSpPr>
                <p:nvPr/>
              </p:nvSpPr>
              <p:spPr bwMode="auto">
                <a:xfrm>
                  <a:off x="13214350" y="1423988"/>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0" name="Rectangle 137"/>
                <p:cNvSpPr>
                  <a:spLocks noChangeArrowheads="1"/>
                </p:cNvSpPr>
                <p:nvPr/>
              </p:nvSpPr>
              <p:spPr bwMode="auto">
                <a:xfrm>
                  <a:off x="13214350" y="1619250"/>
                  <a:ext cx="1882775" cy="5715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1" name="Rectangle 138"/>
                <p:cNvSpPr>
                  <a:spLocks noChangeArrowheads="1"/>
                </p:cNvSpPr>
                <p:nvPr/>
              </p:nvSpPr>
              <p:spPr bwMode="auto">
                <a:xfrm>
                  <a:off x="13214350" y="1822450"/>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2" name="Rectangle 139"/>
                <p:cNvSpPr>
                  <a:spLocks noChangeArrowheads="1"/>
                </p:cNvSpPr>
                <p:nvPr/>
              </p:nvSpPr>
              <p:spPr bwMode="auto">
                <a:xfrm>
                  <a:off x="13214350" y="2019300"/>
                  <a:ext cx="1882775" cy="5715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3" name="Rectangle 140"/>
                <p:cNvSpPr>
                  <a:spLocks noChangeArrowheads="1"/>
                </p:cNvSpPr>
                <p:nvPr/>
              </p:nvSpPr>
              <p:spPr bwMode="auto">
                <a:xfrm>
                  <a:off x="13214350" y="2220913"/>
                  <a:ext cx="1882775" cy="5715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4" name="Rectangle 141"/>
                <p:cNvSpPr>
                  <a:spLocks noChangeArrowheads="1"/>
                </p:cNvSpPr>
                <p:nvPr/>
              </p:nvSpPr>
              <p:spPr bwMode="auto">
                <a:xfrm>
                  <a:off x="13214350" y="2424113"/>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5" name="Rectangle 142"/>
                <p:cNvSpPr>
                  <a:spLocks noChangeArrowheads="1"/>
                </p:cNvSpPr>
                <p:nvPr/>
              </p:nvSpPr>
              <p:spPr bwMode="auto">
                <a:xfrm>
                  <a:off x="13214350" y="2619375"/>
                  <a:ext cx="1882775" cy="5715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6" name="Rectangle 143"/>
                <p:cNvSpPr>
                  <a:spLocks noChangeArrowheads="1"/>
                </p:cNvSpPr>
                <p:nvPr/>
              </p:nvSpPr>
              <p:spPr bwMode="auto">
                <a:xfrm>
                  <a:off x="13214350" y="2822575"/>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7" name="Rectangle 144"/>
                <p:cNvSpPr>
                  <a:spLocks noChangeArrowheads="1"/>
                </p:cNvSpPr>
                <p:nvPr/>
              </p:nvSpPr>
              <p:spPr bwMode="auto">
                <a:xfrm>
                  <a:off x="13214350" y="3025775"/>
                  <a:ext cx="1882775" cy="50800"/>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8" name="Rectangle 145"/>
                <p:cNvSpPr>
                  <a:spLocks noChangeArrowheads="1"/>
                </p:cNvSpPr>
                <p:nvPr/>
              </p:nvSpPr>
              <p:spPr bwMode="auto">
                <a:xfrm>
                  <a:off x="13511213" y="1006475"/>
                  <a:ext cx="1325563" cy="106362"/>
                </a:xfrm>
                <a:prstGeom prst="rect">
                  <a:avLst/>
                </a:prstGeom>
                <a:solidFill>
                  <a:srgbClr val="A7A9AC"/>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39" name="Freeform 146"/>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0" name="Freeform 147"/>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1" name="Freeform 148"/>
                <p:cNvSpPr>
                  <a:spLocks/>
                </p:cNvSpPr>
                <p:nvPr/>
              </p:nvSpPr>
              <p:spPr bwMode="auto">
                <a:xfrm>
                  <a:off x="12915900" y="3214688"/>
                  <a:ext cx="582613" cy="557212"/>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F2EFE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42" name="Rectangle 149"/>
                <p:cNvSpPr>
                  <a:spLocks noChangeArrowheads="1"/>
                </p:cNvSpPr>
                <p:nvPr/>
              </p:nvSpPr>
              <p:spPr bwMode="auto">
                <a:xfrm>
                  <a:off x="13682663" y="366713"/>
                  <a:ext cx="944563" cy="290512"/>
                </a:xfrm>
                <a:prstGeom prst="rect">
                  <a:avLst/>
                </a:prstGeom>
                <a:solidFill>
                  <a:srgbClr val="1E1E1F"/>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2" name="Group 128"/>
              <p:cNvGrpSpPr/>
              <p:nvPr/>
            </p:nvGrpSpPr>
            <p:grpSpPr>
              <a:xfrm>
                <a:off x="4915488" y="4639756"/>
                <a:ext cx="998195" cy="540472"/>
                <a:chOff x="17801829" y="5891398"/>
                <a:chExt cx="954592" cy="516864"/>
              </a:xfrm>
            </p:grpSpPr>
            <p:sp>
              <p:nvSpPr>
                <p:cNvPr id="20" name="Freeform 279"/>
                <p:cNvSpPr>
                  <a:spLocks/>
                </p:cNvSpPr>
                <p:nvPr/>
              </p:nvSpPr>
              <p:spPr bwMode="auto">
                <a:xfrm>
                  <a:off x="17801829" y="5891398"/>
                  <a:ext cx="954592" cy="516864"/>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FFB033"/>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21" name="Oval 280"/>
                <p:cNvSpPr>
                  <a:spLocks noChangeArrowheads="1"/>
                </p:cNvSpPr>
                <p:nvPr/>
              </p:nvSpPr>
              <p:spPr bwMode="auto">
                <a:xfrm>
                  <a:off x="18167266" y="5973356"/>
                  <a:ext cx="229951" cy="230011"/>
                </a:xfrm>
                <a:prstGeom prst="ellipse">
                  <a:avLst/>
                </a:prstGeom>
                <a:solidFill>
                  <a:srgbClr val="000529"/>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nvGrpSpPr>
              <p:cNvPr id="13" name="Group 129"/>
              <p:cNvGrpSpPr/>
              <p:nvPr/>
            </p:nvGrpSpPr>
            <p:grpSpPr>
              <a:xfrm rot="1080935">
                <a:off x="2865557" y="5552196"/>
                <a:ext cx="2681044" cy="955676"/>
                <a:chOff x="485775" y="495300"/>
                <a:chExt cx="5238750" cy="1866901"/>
              </a:xfrm>
            </p:grpSpPr>
            <p:sp>
              <p:nvSpPr>
                <p:cNvPr id="14" name="Freeform 5"/>
                <p:cNvSpPr>
                  <a:spLocks/>
                </p:cNvSpPr>
                <p:nvPr/>
              </p:nvSpPr>
              <p:spPr bwMode="auto">
                <a:xfrm>
                  <a:off x="4603750" y="1674813"/>
                  <a:ext cx="1120775" cy="68738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solidFill>
                  <a:srgbClr val="1D8C96"/>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5" name="Freeform 6"/>
                <p:cNvSpPr>
                  <a:spLocks/>
                </p:cNvSpPr>
                <p:nvPr/>
              </p:nvSpPr>
              <p:spPr bwMode="auto">
                <a:xfrm>
                  <a:off x="1549400" y="989013"/>
                  <a:ext cx="3351213" cy="1335088"/>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solidFill>
                  <a:srgbClr val="0EB3BF"/>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6" name="Freeform 7"/>
                <p:cNvSpPr>
                  <a:spLocks/>
                </p:cNvSpPr>
                <p:nvPr/>
              </p:nvSpPr>
              <p:spPr bwMode="auto">
                <a:xfrm>
                  <a:off x="1414463" y="958850"/>
                  <a:ext cx="3352800" cy="1344613"/>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solidFill>
                  <a:srgbClr val="FDC000"/>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7" name="Freeform 8"/>
                <p:cNvSpPr>
                  <a:spLocks/>
                </p:cNvSpPr>
                <p:nvPr/>
              </p:nvSpPr>
              <p:spPr bwMode="auto">
                <a:xfrm>
                  <a:off x="485775" y="736600"/>
                  <a:ext cx="536575" cy="862013"/>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solidFill>
                  <a:srgbClr val="FDC000"/>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8" name="Freeform 9"/>
                <p:cNvSpPr>
                  <a:spLocks/>
                </p:cNvSpPr>
                <p:nvPr/>
              </p:nvSpPr>
              <p:spPr bwMode="auto">
                <a:xfrm>
                  <a:off x="858838" y="495300"/>
                  <a:ext cx="2087563" cy="1373188"/>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solidFill>
                  <a:srgbClr val="1D8C96"/>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sp>
              <p:nvSpPr>
                <p:cNvPr id="19" name="Freeform 10"/>
                <p:cNvSpPr>
                  <a:spLocks/>
                </p:cNvSpPr>
                <p:nvPr/>
              </p:nvSpPr>
              <p:spPr bwMode="auto">
                <a:xfrm>
                  <a:off x="993775" y="804863"/>
                  <a:ext cx="344488" cy="85090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solidFill>
                  <a:srgbClr val="FDC000"/>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zh-CN"/>
                  </a:defPPr>
                  <a:lvl1pPr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endParaRPr lang="en-US" sz="1400" dirty="0">
                    <a:latin typeface="Calibri Light"/>
                  </a:endParaRPr>
                </a:p>
              </p:txBody>
            </p:sp>
          </p:grpSp>
        </p:grpSp>
      </p:grpSp>
      <p:sp>
        <p:nvSpPr>
          <p:cNvPr id="83" name="Title 1"/>
          <p:cNvSpPr>
            <a:spLocks noGrp="1"/>
          </p:cNvSpPr>
          <p:nvPr>
            <p:ph type="title"/>
          </p:nvPr>
        </p:nvSpPr>
        <p:spPr>
          <a:xfrm>
            <a:off x="4655839" y="1628800"/>
            <a:ext cx="6564611" cy="3691260"/>
          </a:xfrm>
        </p:spPr>
        <p:txBody>
          <a:bodyPr/>
          <a:lstStyle>
            <a:lvl1pPr>
              <a:defRPr>
                <a:latin typeface="楷体" panose="02010609060101010101" pitchFamily="49" charset="-122"/>
                <a:ea typeface="楷体" panose="02010609060101010101" pitchFamily="49" charset="-122"/>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332808906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图片例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ltLang="zh-C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ltLang="zh-CN"/>
          </a:p>
        </p:txBody>
      </p:sp>
      <p:sp>
        <p:nvSpPr>
          <p:cNvPr id="5" name="Slide Number Placeholder 4"/>
          <p:cNvSpPr>
            <a:spLocks noGrp="1"/>
          </p:cNvSpPr>
          <p:nvPr>
            <p:ph type="sldNum" sz="quarter" idx="12"/>
          </p:nvPr>
        </p:nvSpPr>
        <p:spPr/>
        <p:txBody>
          <a:bodyPr/>
          <a:lstStyle/>
          <a:p>
            <a:fld id="{CAFA3C83-0E7B-46FF-99DF-9EC4048ED01A}" type="slidenum">
              <a:rPr lang="en-US" altLang="zh-CN" smtClean="0"/>
              <a:pPr/>
              <a:t>‹#›</a:t>
            </a:fld>
            <a:endParaRPr lang="en-US" altLang="zh-CN"/>
          </a:p>
        </p:txBody>
      </p:sp>
      <p:sp>
        <p:nvSpPr>
          <p:cNvPr id="82" name="Content Placeholder 2"/>
          <p:cNvSpPr>
            <a:spLocks noGrp="1"/>
          </p:cNvSpPr>
          <p:nvPr>
            <p:ph idx="1"/>
          </p:nvPr>
        </p:nvSpPr>
        <p:spPr>
          <a:xfrm>
            <a:off x="4583832" y="2135411"/>
            <a:ext cx="6769968" cy="2661741"/>
          </a:xfrm>
          <a:prstGeom prst="rect">
            <a:avLst/>
          </a:prstGeom>
          <a:ln>
            <a:noFill/>
          </a:ln>
        </p:spPr>
        <p:txBody>
          <a:bodyPr>
            <a:normAutofit/>
          </a:bodyPr>
          <a:lstStyle>
            <a:lvl1pPr marL="0" indent="864000">
              <a:buFontTx/>
              <a:buNone/>
              <a:defRPr sz="3200" b="1">
                <a:solidFill>
                  <a:srgbClr val="002A00"/>
                </a:solidFill>
                <a:latin typeface="楷体" panose="02010609060101010101" pitchFamily="49" charset="-122"/>
                <a:ea typeface="楷体" panose="02010609060101010101" pitchFamily="49" charset="-122"/>
              </a:defRPr>
            </a:lvl1pPr>
            <a:lvl2pPr>
              <a:defRPr sz="3200" b="1">
                <a:solidFill>
                  <a:srgbClr val="002A00"/>
                </a:solidFill>
                <a:latin typeface="楷体" panose="02010609060101010101" pitchFamily="49" charset="-122"/>
                <a:ea typeface="楷体" panose="02010609060101010101" pitchFamily="49" charset="-122"/>
              </a:defRPr>
            </a:lvl2pPr>
            <a:lvl3pPr>
              <a:defRPr sz="3200" b="1">
                <a:solidFill>
                  <a:srgbClr val="002A00"/>
                </a:solidFill>
                <a:latin typeface="楷体" panose="02010609060101010101" pitchFamily="49" charset="-122"/>
                <a:ea typeface="楷体" panose="02010609060101010101" pitchFamily="49" charset="-122"/>
              </a:defRPr>
            </a:lvl3pPr>
            <a:lvl4pPr>
              <a:defRPr sz="3200" b="1">
                <a:solidFill>
                  <a:srgbClr val="002A00"/>
                </a:solidFill>
                <a:latin typeface="楷体" panose="02010609060101010101" pitchFamily="49" charset="-122"/>
                <a:ea typeface="楷体" panose="02010609060101010101" pitchFamily="49" charset="-122"/>
              </a:defRPr>
            </a:lvl4pPr>
            <a:lvl5pPr>
              <a:defRPr sz="3200" b="1">
                <a:solidFill>
                  <a:srgbClr val="002A00"/>
                </a:solidFill>
                <a:latin typeface="楷体" panose="02010609060101010101" pitchFamily="49" charset="-122"/>
                <a:ea typeface="楷体" panose="02010609060101010101" pitchFamily="49" charset="-122"/>
              </a:defRPr>
            </a:lvl5pPr>
          </a:lstStyle>
          <a:p>
            <a:pPr lvl="0"/>
            <a:r>
              <a:rPr lang="zh-CN" altLang="en-US" dirty="0" smtClean="0"/>
              <a:t>单击此处编辑母版文本样式</a:t>
            </a:r>
          </a:p>
        </p:txBody>
      </p:sp>
      <p:sp>
        <p:nvSpPr>
          <p:cNvPr id="81" name="内容占位符 2"/>
          <p:cNvSpPr>
            <a:spLocks noGrp="1"/>
          </p:cNvSpPr>
          <p:nvPr>
            <p:ph sz="half" idx="13"/>
          </p:nvPr>
        </p:nvSpPr>
        <p:spPr>
          <a:xfrm>
            <a:off x="915602" y="2351435"/>
            <a:ext cx="3164174" cy="208567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0879393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755651" y="1412776"/>
            <a:ext cx="10464800" cy="4051300"/>
          </a:xfrm>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zh-CN"/>
          </a:p>
        </p:txBody>
      </p:sp>
      <p:sp>
        <p:nvSpPr>
          <p:cNvPr id="6" name="Slide Number Placeholder 5"/>
          <p:cNvSpPr>
            <a:spLocks noGrp="1"/>
          </p:cNvSpPr>
          <p:nvPr>
            <p:ph type="sldNum" sz="quarter" idx="12"/>
          </p:nvPr>
        </p:nvSpPr>
        <p:spPr/>
        <p:txBody>
          <a:bodyPr/>
          <a:lstStyle/>
          <a:p>
            <a:fld id="{89B0FE74-A135-4843-8681-A659EB25B9A5}" type="slidenum">
              <a:rPr lang="en-US" altLang="zh-CN" smtClean="0"/>
              <a:pPr/>
              <a:t>‹#›</a:t>
            </a:fld>
            <a:endParaRPr lang="en-US" altLang="zh-CN"/>
          </a:p>
        </p:txBody>
      </p:sp>
    </p:spTree>
    <p:extLst>
      <p:ext uri="{BB962C8B-B14F-4D97-AF65-F5344CB8AC3E}">
        <p14:creationId xmlns:p14="http://schemas.microsoft.com/office/powerpoint/2010/main" val="14706556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一无框">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b="1"/>
            </a:lvl1pPr>
          </a:lstStyle>
          <a:p>
            <a:r>
              <a:rPr lang="zh-CN" altLang="en-US" dirty="0" smtClean="0"/>
              <a:t>单击此处编辑母版标题样式</a:t>
            </a:r>
            <a:endParaRPr lang="en-US" dirty="0"/>
          </a:p>
        </p:txBody>
      </p:sp>
      <p:sp>
        <p:nvSpPr>
          <p:cNvPr id="3" name="Content Placeholder 2"/>
          <p:cNvSpPr>
            <a:spLocks noGrp="1"/>
          </p:cNvSpPr>
          <p:nvPr>
            <p:ph idx="1"/>
          </p:nvPr>
        </p:nvSpPr>
        <p:spPr>
          <a:xfrm>
            <a:off x="838200" y="2135411"/>
            <a:ext cx="10515600" cy="4041551"/>
          </a:xfrm>
          <a:prstGeom prst="rect">
            <a:avLst/>
          </a:prstGeom>
          <a:ln>
            <a:noFill/>
          </a:ln>
        </p:spPr>
        <p:txBody>
          <a:bodyPr>
            <a:normAutofit/>
          </a:bodyPr>
          <a:lstStyle>
            <a:lvl1pPr marL="0" indent="864000">
              <a:buFontTx/>
              <a:buNone/>
              <a:defRPr sz="3200" b="1">
                <a:latin typeface="楷体" panose="02010609060101010101" pitchFamily="49" charset="-122"/>
                <a:ea typeface="楷体" panose="02010609060101010101" pitchFamily="49" charset="-122"/>
              </a:defRPr>
            </a:lvl1pPr>
            <a:lvl2pPr>
              <a:defRPr sz="3200" b="1">
                <a:latin typeface="楷体" panose="02010609060101010101" pitchFamily="49" charset="-122"/>
                <a:ea typeface="楷体" panose="02010609060101010101" pitchFamily="49" charset="-122"/>
              </a:defRPr>
            </a:lvl2pPr>
            <a:lvl3pPr>
              <a:defRPr sz="3200" b="1">
                <a:latin typeface="楷体" panose="02010609060101010101" pitchFamily="49" charset="-122"/>
                <a:ea typeface="楷体" panose="02010609060101010101" pitchFamily="49" charset="-122"/>
              </a:defRPr>
            </a:lvl3pPr>
            <a:lvl4pPr>
              <a:defRPr sz="3200" b="1">
                <a:latin typeface="楷体" panose="02010609060101010101" pitchFamily="49" charset="-122"/>
                <a:ea typeface="楷体" panose="02010609060101010101" pitchFamily="49" charset="-122"/>
              </a:defRPr>
            </a:lvl4pPr>
            <a:lvl5pPr>
              <a:defRPr sz="3200" b="1">
                <a:latin typeface="楷体" panose="02010609060101010101" pitchFamily="49" charset="-122"/>
                <a:ea typeface="楷体" panose="02010609060101010101"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pPr/>
              <a:t>3/22/2025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9B110920-0E20-4B5F-9D3A-92B9FA32A069}" type="slidenum">
              <a:rPr lang="ko-KR" altLang="en-US" smtClean="0"/>
              <a:pPr/>
              <a:t>‹#›</a:t>
            </a:fld>
            <a:endParaRPr lang="en-US" altLang="ko-KR"/>
          </a:p>
        </p:txBody>
      </p:sp>
    </p:spTree>
    <p:extLst>
      <p:ext uri="{BB962C8B-B14F-4D97-AF65-F5344CB8AC3E}">
        <p14:creationId xmlns:p14="http://schemas.microsoft.com/office/powerpoint/2010/main" val="33681544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pPr/>
              <a:t>3/22/2025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8FE7E6F-3587-483A-8C1F-C3C29EC3EAAA}" type="slidenum">
              <a:rPr lang="ko-KR" altLang="en-US" smtClean="0"/>
              <a:pPr/>
              <a:t>‹#›</a:t>
            </a:fld>
            <a:endParaRPr lang="en-US" altLang="ko-KR"/>
          </a:p>
        </p:txBody>
      </p:sp>
    </p:spTree>
    <p:extLst>
      <p:ext uri="{BB962C8B-B14F-4D97-AF65-F5344CB8AC3E}">
        <p14:creationId xmlns:p14="http://schemas.microsoft.com/office/powerpoint/2010/main" val="10678077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auto">
          <a:xfrm flipV="1">
            <a:off x="0" y="6513588"/>
            <a:ext cx="12192000" cy="384026"/>
          </a:xfrm>
          <a:custGeom>
            <a:avLst/>
            <a:gdLst/>
            <a:ahLst/>
            <a:cxnLst>
              <a:cxn ang="0">
                <a:pos x="0" y="0"/>
              </a:cxn>
              <a:cxn ang="0">
                <a:pos x="88" y="88"/>
              </a:cxn>
              <a:cxn ang="0">
                <a:pos x="4224" y="88"/>
              </a:cxn>
              <a:cxn ang="0">
                <a:pos x="4224" y="0"/>
              </a:cxn>
              <a:cxn ang="0">
                <a:pos x="0" y="0"/>
              </a:cxn>
            </a:cxnLst>
            <a:rect l="0" t="0" r="r" b="b"/>
            <a:pathLst>
              <a:path w="4224" h="88">
                <a:moveTo>
                  <a:pt x="0" y="0"/>
                </a:moveTo>
                <a:lnTo>
                  <a:pt x="88" y="88"/>
                </a:lnTo>
                <a:lnTo>
                  <a:pt x="4224" y="88"/>
                </a:lnTo>
                <a:lnTo>
                  <a:pt x="4224" y="0"/>
                </a:lnTo>
                <a:lnTo>
                  <a:pt x="0" y="0"/>
                </a:lnTo>
                <a:close/>
              </a:path>
            </a:pathLst>
          </a:custGeom>
          <a:solidFill>
            <a:schemeClr val="hlink"/>
          </a:solidFill>
          <a:ln w="9525" cap="flat" cmpd="sng">
            <a:noFill/>
            <a:prstDash val="solid"/>
            <a:round/>
            <a:headEnd/>
            <a:tailEnd/>
          </a:ln>
          <a:effectLst/>
        </p:spPr>
        <p:txBody>
          <a:bodyPr/>
          <a:lstStyle/>
          <a:p>
            <a:pPr>
              <a:defRPr/>
            </a:pPr>
            <a:endParaRPr lang="zh-CN" altLang="en-US">
              <a:latin typeface="Arial" charset="0"/>
            </a:endParaRPr>
          </a:p>
        </p:txBody>
      </p:sp>
      <p:sp>
        <p:nvSpPr>
          <p:cNvPr id="4100" name="Freeform 4"/>
          <p:cNvSpPr>
            <a:spLocks/>
          </p:cNvSpPr>
          <p:nvPr/>
        </p:nvSpPr>
        <p:spPr bwMode="gray">
          <a:xfrm>
            <a:off x="0" y="0"/>
            <a:ext cx="12192000" cy="1397000"/>
          </a:xfrm>
          <a:custGeom>
            <a:avLst/>
            <a:gdLst/>
            <a:ahLst/>
            <a:cxnLst>
              <a:cxn ang="0">
                <a:pos x="0" y="856"/>
              </a:cxn>
              <a:cxn ang="0">
                <a:pos x="72" y="856"/>
              </a:cxn>
              <a:cxn ang="0">
                <a:pos x="72" y="576"/>
              </a:cxn>
              <a:cxn ang="0">
                <a:pos x="4584" y="576"/>
              </a:cxn>
              <a:cxn ang="0">
                <a:pos x="4888" y="880"/>
              </a:cxn>
              <a:cxn ang="0">
                <a:pos x="5760" y="880"/>
              </a:cxn>
              <a:cxn ang="0">
                <a:pos x="5760" y="0"/>
              </a:cxn>
              <a:cxn ang="0">
                <a:pos x="0" y="0"/>
              </a:cxn>
              <a:cxn ang="0">
                <a:pos x="0" y="856"/>
              </a:cxn>
            </a:cxnLst>
            <a:rect l="0" t="0" r="r" b="b"/>
            <a:pathLst>
              <a:path w="5760" h="880">
                <a:moveTo>
                  <a:pt x="0" y="856"/>
                </a:moveTo>
                <a:lnTo>
                  <a:pt x="72" y="856"/>
                </a:lnTo>
                <a:lnTo>
                  <a:pt x="72" y="576"/>
                </a:lnTo>
                <a:lnTo>
                  <a:pt x="4584" y="576"/>
                </a:lnTo>
                <a:lnTo>
                  <a:pt x="4888" y="880"/>
                </a:lnTo>
                <a:lnTo>
                  <a:pt x="5760" y="880"/>
                </a:lnTo>
                <a:lnTo>
                  <a:pt x="5760" y="0"/>
                </a:lnTo>
                <a:lnTo>
                  <a:pt x="0" y="0"/>
                </a:lnTo>
                <a:lnTo>
                  <a:pt x="0" y="856"/>
                </a:lnTo>
                <a:close/>
              </a:path>
            </a:pathLst>
          </a:custGeom>
          <a:solidFill>
            <a:schemeClr val="folHlink"/>
          </a:solidFill>
          <a:ln w="9525">
            <a:noFill/>
            <a:round/>
            <a:headEnd/>
            <a:tailEnd/>
          </a:ln>
          <a:effectLst/>
        </p:spPr>
        <p:txBody>
          <a:bodyPr/>
          <a:lstStyle/>
          <a:p>
            <a:pPr>
              <a:defRPr/>
            </a:pPr>
            <a:endParaRPr lang="zh-CN" altLang="en-US">
              <a:latin typeface="Arial" charset="0"/>
            </a:endParaRPr>
          </a:p>
        </p:txBody>
      </p:sp>
      <p:sp>
        <p:nvSpPr>
          <p:cNvPr id="3077" name="Rectangle 5"/>
          <p:cNvSpPr>
            <a:spLocks noGrp="1" noChangeArrowheads="1"/>
          </p:cNvSpPr>
          <p:nvPr>
            <p:ph type="title"/>
          </p:nvPr>
        </p:nvSpPr>
        <p:spPr bwMode="white">
          <a:xfrm>
            <a:off x="755651" y="1763713"/>
            <a:ext cx="104648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ko-KR" smtClean="0"/>
          </a:p>
        </p:txBody>
      </p:sp>
      <p:sp>
        <p:nvSpPr>
          <p:cNvPr id="4102" name="Rectangle 6"/>
          <p:cNvSpPr>
            <a:spLocks noGrp="1" noChangeArrowheads="1"/>
          </p:cNvSpPr>
          <p:nvPr>
            <p:ph type="sldNum" sz="quarter" idx="4"/>
          </p:nvPr>
        </p:nvSpPr>
        <p:spPr bwMode="auto">
          <a:xfrm>
            <a:off x="4368800" y="6477000"/>
            <a:ext cx="2844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effectLst>
                  <a:outerShdw blurRad="38100" dist="38100" dir="2700000" algn="tl">
                    <a:srgbClr val="C0C0C0"/>
                  </a:outerShdw>
                </a:effectLst>
                <a:latin typeface="Verdana" panose="020B0604030504040204" pitchFamily="34" charset="0"/>
                <a:ea typeface="Gulim" pitchFamily="34" charset="-127"/>
              </a:defRPr>
            </a:lvl1pPr>
          </a:lstStyle>
          <a:p>
            <a:fld id="{5C342A9E-EB9C-4242-98E6-DDFB35AF4AFB}" type="slidenum">
              <a:rPr lang="en-US" altLang="zh-CN" smtClean="0"/>
              <a:pPr/>
              <a:t>‹#›</a:t>
            </a:fld>
            <a:endParaRPr lang="en-US" altLang="zh-CN"/>
          </a:p>
        </p:txBody>
      </p:sp>
      <p:sp>
        <p:nvSpPr>
          <p:cNvPr id="4103" name="Freeform 7"/>
          <p:cNvSpPr>
            <a:spLocks/>
          </p:cNvSpPr>
          <p:nvPr/>
        </p:nvSpPr>
        <p:spPr bwMode="ltGray">
          <a:xfrm>
            <a:off x="3251200" y="0"/>
            <a:ext cx="8940800" cy="139700"/>
          </a:xfrm>
          <a:custGeom>
            <a:avLst/>
            <a:gdLst/>
            <a:ahLst/>
            <a:cxnLst>
              <a:cxn ang="0">
                <a:pos x="0" y="0"/>
              </a:cxn>
              <a:cxn ang="0">
                <a:pos x="88" y="88"/>
              </a:cxn>
              <a:cxn ang="0">
                <a:pos x="4224" y="88"/>
              </a:cxn>
              <a:cxn ang="0">
                <a:pos x="4224" y="0"/>
              </a:cxn>
              <a:cxn ang="0">
                <a:pos x="0" y="0"/>
              </a:cxn>
            </a:cxnLst>
            <a:rect l="0" t="0" r="r" b="b"/>
            <a:pathLst>
              <a:path w="4224" h="88">
                <a:moveTo>
                  <a:pt x="0" y="0"/>
                </a:moveTo>
                <a:lnTo>
                  <a:pt x="88" y="88"/>
                </a:lnTo>
                <a:lnTo>
                  <a:pt x="4224" y="88"/>
                </a:lnTo>
                <a:lnTo>
                  <a:pt x="4224" y="0"/>
                </a:lnTo>
                <a:lnTo>
                  <a:pt x="0" y="0"/>
                </a:lnTo>
                <a:close/>
              </a:path>
            </a:pathLst>
          </a:custGeom>
          <a:solidFill>
            <a:schemeClr val="tx2"/>
          </a:solidFill>
          <a:ln w="9525" cap="flat" cmpd="sng">
            <a:noFill/>
            <a:prstDash val="solid"/>
            <a:round/>
            <a:headEnd/>
            <a:tailEnd/>
          </a:ln>
          <a:effectLst/>
        </p:spPr>
        <p:txBody>
          <a:bodyPr/>
          <a:lstStyle/>
          <a:p>
            <a:pPr>
              <a:defRPr/>
            </a:pPr>
            <a:endParaRPr lang="zh-CN" altLang="en-US">
              <a:latin typeface="Arial" charset="0"/>
            </a:endParaRPr>
          </a:p>
        </p:txBody>
      </p:sp>
      <p:grpSp>
        <p:nvGrpSpPr>
          <p:cNvPr id="3080" name="Group 8"/>
          <p:cNvGrpSpPr>
            <a:grpSpLocks/>
          </p:cNvGrpSpPr>
          <p:nvPr/>
        </p:nvGrpSpPr>
        <p:grpSpPr bwMode="auto">
          <a:xfrm>
            <a:off x="3543300" y="4764"/>
            <a:ext cx="8468784" cy="134937"/>
            <a:chOff x="1674" y="3"/>
            <a:chExt cx="4001" cy="85"/>
          </a:xfrm>
        </p:grpSpPr>
        <p:sp>
          <p:nvSpPr>
            <p:cNvPr id="4105" name="Rectangle 9"/>
            <p:cNvSpPr>
              <a:spLocks noChangeArrowheads="1"/>
            </p:cNvSpPr>
            <p:nvPr userDrawn="1"/>
          </p:nvSpPr>
          <p:spPr bwMode="black">
            <a:xfrm>
              <a:off x="167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06" name="Rectangle 10"/>
            <p:cNvSpPr>
              <a:spLocks noChangeArrowheads="1"/>
            </p:cNvSpPr>
            <p:nvPr userDrawn="1"/>
          </p:nvSpPr>
          <p:spPr bwMode="black">
            <a:xfrm>
              <a:off x="181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07" name="Rectangle 11"/>
            <p:cNvSpPr>
              <a:spLocks noChangeArrowheads="1"/>
            </p:cNvSpPr>
            <p:nvPr userDrawn="1"/>
          </p:nvSpPr>
          <p:spPr bwMode="black">
            <a:xfrm>
              <a:off x="194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08" name="Rectangle 12"/>
            <p:cNvSpPr>
              <a:spLocks noChangeArrowheads="1"/>
            </p:cNvSpPr>
            <p:nvPr userDrawn="1"/>
          </p:nvSpPr>
          <p:spPr bwMode="black">
            <a:xfrm>
              <a:off x="208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09" name="Rectangle 13"/>
            <p:cNvSpPr>
              <a:spLocks noChangeArrowheads="1"/>
            </p:cNvSpPr>
            <p:nvPr userDrawn="1"/>
          </p:nvSpPr>
          <p:spPr bwMode="black">
            <a:xfrm>
              <a:off x="221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0" name="Rectangle 14"/>
            <p:cNvSpPr>
              <a:spLocks noChangeArrowheads="1"/>
            </p:cNvSpPr>
            <p:nvPr userDrawn="1"/>
          </p:nvSpPr>
          <p:spPr bwMode="black">
            <a:xfrm>
              <a:off x="235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1" name="Rectangle 15"/>
            <p:cNvSpPr>
              <a:spLocks noChangeArrowheads="1"/>
            </p:cNvSpPr>
            <p:nvPr userDrawn="1"/>
          </p:nvSpPr>
          <p:spPr bwMode="black">
            <a:xfrm>
              <a:off x="249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2" name="Rectangle 16"/>
            <p:cNvSpPr>
              <a:spLocks noChangeArrowheads="1"/>
            </p:cNvSpPr>
            <p:nvPr userDrawn="1"/>
          </p:nvSpPr>
          <p:spPr bwMode="black">
            <a:xfrm>
              <a:off x="262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3" name="Rectangle 17"/>
            <p:cNvSpPr>
              <a:spLocks noChangeArrowheads="1"/>
            </p:cNvSpPr>
            <p:nvPr userDrawn="1"/>
          </p:nvSpPr>
          <p:spPr bwMode="black">
            <a:xfrm>
              <a:off x="276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4" name="Rectangle 18"/>
            <p:cNvSpPr>
              <a:spLocks noChangeArrowheads="1"/>
            </p:cNvSpPr>
            <p:nvPr userDrawn="1"/>
          </p:nvSpPr>
          <p:spPr bwMode="black">
            <a:xfrm>
              <a:off x="289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5" name="Rectangle 19"/>
            <p:cNvSpPr>
              <a:spLocks noChangeArrowheads="1"/>
            </p:cNvSpPr>
            <p:nvPr userDrawn="1"/>
          </p:nvSpPr>
          <p:spPr bwMode="black">
            <a:xfrm>
              <a:off x="303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6" name="Rectangle 20"/>
            <p:cNvSpPr>
              <a:spLocks noChangeArrowheads="1"/>
            </p:cNvSpPr>
            <p:nvPr userDrawn="1"/>
          </p:nvSpPr>
          <p:spPr bwMode="black">
            <a:xfrm>
              <a:off x="317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7" name="Rectangle 21"/>
            <p:cNvSpPr>
              <a:spLocks noChangeArrowheads="1"/>
            </p:cNvSpPr>
            <p:nvPr userDrawn="1"/>
          </p:nvSpPr>
          <p:spPr bwMode="black">
            <a:xfrm>
              <a:off x="330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8" name="Rectangle 22"/>
            <p:cNvSpPr>
              <a:spLocks noChangeArrowheads="1"/>
            </p:cNvSpPr>
            <p:nvPr userDrawn="1"/>
          </p:nvSpPr>
          <p:spPr bwMode="black">
            <a:xfrm>
              <a:off x="344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19" name="Rectangle 23"/>
            <p:cNvSpPr>
              <a:spLocks noChangeArrowheads="1"/>
            </p:cNvSpPr>
            <p:nvPr userDrawn="1"/>
          </p:nvSpPr>
          <p:spPr bwMode="black">
            <a:xfrm>
              <a:off x="357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0" name="Rectangle 24"/>
            <p:cNvSpPr>
              <a:spLocks noChangeArrowheads="1"/>
            </p:cNvSpPr>
            <p:nvPr userDrawn="1"/>
          </p:nvSpPr>
          <p:spPr bwMode="black">
            <a:xfrm>
              <a:off x="371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1" name="Rectangle 25"/>
            <p:cNvSpPr>
              <a:spLocks noChangeArrowheads="1"/>
            </p:cNvSpPr>
            <p:nvPr userDrawn="1"/>
          </p:nvSpPr>
          <p:spPr bwMode="black">
            <a:xfrm>
              <a:off x="385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2" name="Rectangle 26"/>
            <p:cNvSpPr>
              <a:spLocks noChangeArrowheads="1"/>
            </p:cNvSpPr>
            <p:nvPr userDrawn="1"/>
          </p:nvSpPr>
          <p:spPr bwMode="black">
            <a:xfrm>
              <a:off x="398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3" name="Rectangle 27"/>
            <p:cNvSpPr>
              <a:spLocks noChangeArrowheads="1"/>
            </p:cNvSpPr>
            <p:nvPr userDrawn="1"/>
          </p:nvSpPr>
          <p:spPr bwMode="black">
            <a:xfrm>
              <a:off x="412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4" name="Rectangle 28"/>
            <p:cNvSpPr>
              <a:spLocks noChangeArrowheads="1"/>
            </p:cNvSpPr>
            <p:nvPr userDrawn="1"/>
          </p:nvSpPr>
          <p:spPr bwMode="black">
            <a:xfrm>
              <a:off x="425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5" name="Rectangle 29"/>
            <p:cNvSpPr>
              <a:spLocks noChangeArrowheads="1"/>
            </p:cNvSpPr>
            <p:nvPr userDrawn="1"/>
          </p:nvSpPr>
          <p:spPr bwMode="black">
            <a:xfrm>
              <a:off x="439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6" name="Rectangle 30"/>
            <p:cNvSpPr>
              <a:spLocks noChangeArrowheads="1"/>
            </p:cNvSpPr>
            <p:nvPr userDrawn="1"/>
          </p:nvSpPr>
          <p:spPr bwMode="black">
            <a:xfrm>
              <a:off x="453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7" name="Rectangle 31"/>
            <p:cNvSpPr>
              <a:spLocks noChangeArrowheads="1"/>
            </p:cNvSpPr>
            <p:nvPr userDrawn="1"/>
          </p:nvSpPr>
          <p:spPr bwMode="black">
            <a:xfrm>
              <a:off x="466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8" name="Rectangle 32"/>
            <p:cNvSpPr>
              <a:spLocks noChangeArrowheads="1"/>
            </p:cNvSpPr>
            <p:nvPr userDrawn="1"/>
          </p:nvSpPr>
          <p:spPr bwMode="black">
            <a:xfrm>
              <a:off x="480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29" name="Rectangle 33"/>
            <p:cNvSpPr>
              <a:spLocks noChangeArrowheads="1"/>
            </p:cNvSpPr>
            <p:nvPr userDrawn="1"/>
          </p:nvSpPr>
          <p:spPr bwMode="black">
            <a:xfrm>
              <a:off x="493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0" name="Rectangle 34"/>
            <p:cNvSpPr>
              <a:spLocks noChangeArrowheads="1"/>
            </p:cNvSpPr>
            <p:nvPr userDrawn="1"/>
          </p:nvSpPr>
          <p:spPr bwMode="black">
            <a:xfrm>
              <a:off x="5074"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1" name="Rectangle 35"/>
            <p:cNvSpPr>
              <a:spLocks noChangeArrowheads="1"/>
            </p:cNvSpPr>
            <p:nvPr userDrawn="1"/>
          </p:nvSpPr>
          <p:spPr bwMode="black">
            <a:xfrm>
              <a:off x="5210"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2" name="Rectangle 36"/>
            <p:cNvSpPr>
              <a:spLocks noChangeArrowheads="1"/>
            </p:cNvSpPr>
            <p:nvPr userDrawn="1"/>
          </p:nvSpPr>
          <p:spPr bwMode="black">
            <a:xfrm>
              <a:off x="5346"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3" name="Rectangle 37"/>
            <p:cNvSpPr>
              <a:spLocks noChangeArrowheads="1"/>
            </p:cNvSpPr>
            <p:nvPr userDrawn="1"/>
          </p:nvSpPr>
          <p:spPr bwMode="black">
            <a:xfrm>
              <a:off x="5482"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sp>
          <p:nvSpPr>
            <p:cNvPr id="4134" name="Rectangle 38"/>
            <p:cNvSpPr>
              <a:spLocks noChangeArrowheads="1"/>
            </p:cNvSpPr>
            <p:nvPr userDrawn="1"/>
          </p:nvSpPr>
          <p:spPr bwMode="black">
            <a:xfrm>
              <a:off x="5618" y="3"/>
              <a:ext cx="57" cy="85"/>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zh-CN" altLang="en-US">
                <a:latin typeface="Arial" charset="0"/>
              </a:endParaRPr>
            </a:p>
          </p:txBody>
        </p:sp>
      </p:grpSp>
    </p:spTree>
    <p:extLst>
      <p:ext uri="{BB962C8B-B14F-4D97-AF65-F5344CB8AC3E}">
        <p14:creationId xmlns:p14="http://schemas.microsoft.com/office/powerpoint/2010/main" val="11316567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81" r:id="rId4"/>
    <p:sldLayoutId id="2147483683" r:id="rId5"/>
    <p:sldLayoutId id="2147483682" r:id="rId6"/>
    <p:sldLayoutId id="2147483678" r:id="rId7"/>
    <p:sldLayoutId id="2147483679" r:id="rId8"/>
    <p:sldLayoutId id="2147483680" r:id="rId9"/>
    <p:sldLayoutId id="2147483699" r:id="rId10"/>
  </p:sldLayoutIdLst>
  <p:timing>
    <p:tnLst>
      <p:par>
        <p:cTn id="1" dur="indefinite" restart="never" nodeType="tmRoot"/>
      </p:par>
    </p:tnLst>
  </p:timing>
  <p:txStyles>
    <p:titleStyle>
      <a:lvl1pPr algn="l" rtl="0" eaLnBrk="1" fontAlgn="base" hangingPunct="1">
        <a:spcBef>
          <a:spcPct val="0"/>
        </a:spcBef>
        <a:spcAft>
          <a:spcPct val="0"/>
        </a:spcAft>
        <a:defRPr sz="3200" b="1">
          <a:solidFill>
            <a:srgbClr val="000000"/>
          </a:solidFill>
          <a:latin typeface="+mj-lt"/>
          <a:ea typeface="+mj-ea"/>
          <a:cs typeface="+mj-cs"/>
        </a:defRPr>
      </a:lvl1pPr>
      <a:lvl2pPr algn="l" rtl="0" eaLnBrk="1" fontAlgn="base" hangingPunct="1">
        <a:spcBef>
          <a:spcPct val="0"/>
        </a:spcBef>
        <a:spcAft>
          <a:spcPct val="0"/>
        </a:spcAft>
        <a:defRPr sz="3200" b="1">
          <a:solidFill>
            <a:srgbClr val="000000"/>
          </a:solidFill>
          <a:latin typeface="Verdana" pitchFamily="34" charset="0"/>
          <a:ea typeface="宋体" pitchFamily="2" charset="-122"/>
        </a:defRPr>
      </a:lvl2pPr>
      <a:lvl3pPr algn="l" rtl="0" eaLnBrk="1" fontAlgn="base" hangingPunct="1">
        <a:spcBef>
          <a:spcPct val="0"/>
        </a:spcBef>
        <a:spcAft>
          <a:spcPct val="0"/>
        </a:spcAft>
        <a:defRPr sz="3200" b="1">
          <a:solidFill>
            <a:srgbClr val="000000"/>
          </a:solidFill>
          <a:latin typeface="Verdana" pitchFamily="34" charset="0"/>
          <a:ea typeface="宋体" pitchFamily="2" charset="-122"/>
        </a:defRPr>
      </a:lvl3pPr>
      <a:lvl4pPr algn="l" rtl="0" eaLnBrk="1" fontAlgn="base" hangingPunct="1">
        <a:spcBef>
          <a:spcPct val="0"/>
        </a:spcBef>
        <a:spcAft>
          <a:spcPct val="0"/>
        </a:spcAft>
        <a:defRPr sz="3200" b="1">
          <a:solidFill>
            <a:srgbClr val="000000"/>
          </a:solidFill>
          <a:latin typeface="Verdana" pitchFamily="34" charset="0"/>
          <a:ea typeface="宋体" pitchFamily="2" charset="-122"/>
        </a:defRPr>
      </a:lvl4pPr>
      <a:lvl5pPr algn="l" rtl="0" eaLnBrk="1" fontAlgn="base" hangingPunct="1">
        <a:spcBef>
          <a:spcPct val="0"/>
        </a:spcBef>
        <a:spcAft>
          <a:spcPct val="0"/>
        </a:spcAft>
        <a:defRPr sz="3200" b="1">
          <a:solidFill>
            <a:srgbClr val="000000"/>
          </a:solidFill>
          <a:latin typeface="Verdana" pitchFamily="34" charset="0"/>
          <a:ea typeface="宋体" pitchFamily="2" charset="-122"/>
        </a:defRPr>
      </a:lvl5pPr>
      <a:lvl6pPr marL="457200" algn="l" rtl="0" eaLnBrk="1" fontAlgn="base" hangingPunct="1">
        <a:spcBef>
          <a:spcPct val="0"/>
        </a:spcBef>
        <a:spcAft>
          <a:spcPct val="0"/>
        </a:spcAft>
        <a:defRPr sz="3200" b="1">
          <a:solidFill>
            <a:srgbClr val="000000"/>
          </a:solidFill>
          <a:latin typeface="Verdana" pitchFamily="34" charset="0"/>
          <a:ea typeface="宋体" pitchFamily="2" charset="-122"/>
        </a:defRPr>
      </a:lvl6pPr>
      <a:lvl7pPr marL="914400" algn="l" rtl="0" eaLnBrk="1" fontAlgn="base" hangingPunct="1">
        <a:spcBef>
          <a:spcPct val="0"/>
        </a:spcBef>
        <a:spcAft>
          <a:spcPct val="0"/>
        </a:spcAft>
        <a:defRPr sz="3200" b="1">
          <a:solidFill>
            <a:srgbClr val="000000"/>
          </a:solidFill>
          <a:latin typeface="Verdana" pitchFamily="34" charset="0"/>
          <a:ea typeface="宋体" pitchFamily="2" charset="-122"/>
        </a:defRPr>
      </a:lvl7pPr>
      <a:lvl8pPr marL="1371600" algn="l" rtl="0" eaLnBrk="1" fontAlgn="base" hangingPunct="1">
        <a:spcBef>
          <a:spcPct val="0"/>
        </a:spcBef>
        <a:spcAft>
          <a:spcPct val="0"/>
        </a:spcAft>
        <a:defRPr sz="3200" b="1">
          <a:solidFill>
            <a:srgbClr val="000000"/>
          </a:solidFill>
          <a:latin typeface="Verdana" pitchFamily="34" charset="0"/>
          <a:ea typeface="宋体" pitchFamily="2" charset="-122"/>
        </a:defRPr>
      </a:lvl8pPr>
      <a:lvl9pPr marL="1828800" algn="l" rtl="0" eaLnBrk="1" fontAlgn="base" hangingPunct="1">
        <a:spcBef>
          <a:spcPct val="0"/>
        </a:spcBef>
        <a:spcAft>
          <a:spcPct val="0"/>
        </a:spcAft>
        <a:defRPr sz="3200" b="1">
          <a:solidFill>
            <a:srgbClr val="000000"/>
          </a:solidFill>
          <a:latin typeface="Verdana" pitchFamily="34" charset="0"/>
          <a:ea typeface="宋体" pitchFamily="2" charset="-122"/>
        </a:defRPr>
      </a:lvl9pPr>
    </p:titleStyle>
    <p:bodyStyle>
      <a:lvl1pPr marL="342900" indent="-342900" algn="l" rtl="0" eaLnBrk="1" fontAlgn="base" hangingPunct="1">
        <a:spcBef>
          <a:spcPct val="20000"/>
        </a:spcBef>
        <a:spcAft>
          <a:spcPct val="0"/>
        </a:spcAft>
        <a:buClr>
          <a:schemeClr val="tx1"/>
        </a:buClr>
        <a:buFont typeface="Wingdings" panose="05000000000000000000" pitchFamily="2" charset="2"/>
        <a:buChar char="v"/>
        <a:defRPr sz="2800" b="1">
          <a:solidFill>
            <a:schemeClr val="accent1"/>
          </a:solidFill>
          <a:latin typeface="+mn-lt"/>
          <a:ea typeface="+mn-ea"/>
          <a:cs typeface="+mn-cs"/>
        </a:defRPr>
      </a:lvl1pPr>
      <a:lvl2pPr marL="742950" indent="-285750" algn="l" rtl="0" eaLnBrk="1" fontAlgn="base" hangingPunct="1">
        <a:spcBef>
          <a:spcPct val="20000"/>
        </a:spcBef>
        <a:spcAft>
          <a:spcPct val="0"/>
        </a:spcAft>
        <a:buClr>
          <a:schemeClr val="tx2"/>
        </a:buClr>
        <a:buSzPct val="60000"/>
        <a:buFont typeface="Wingdings" panose="05000000000000000000" pitchFamily="2" charset="2"/>
        <a:buChar char="n"/>
        <a:defRPr sz="2400">
          <a:solidFill>
            <a:schemeClr val="tx1"/>
          </a:solidFill>
          <a:latin typeface="+mn-lt"/>
          <a:ea typeface="+mn-ea"/>
        </a:defRPr>
      </a:lvl2pPr>
      <a:lvl3pPr marL="1143000" indent="-228600" algn="l" rtl="0" eaLnBrk="1" fontAlgn="base" hangingPunct="1">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ea typeface="+mn-ea"/>
        </a:defRPr>
      </a:lvl3pPr>
      <a:lvl4pPr marL="1600200" indent="-228600" algn="l" rtl="0" eaLnBrk="1" fontAlgn="base" hangingPunct="1">
        <a:spcBef>
          <a:spcPct val="20000"/>
        </a:spcBef>
        <a:spcAft>
          <a:spcPct val="0"/>
        </a:spcAft>
        <a:buClr>
          <a:schemeClr val="tx1"/>
        </a:buClr>
        <a:buSzPct val="60000"/>
        <a:buFont typeface="Wingdings" panose="05000000000000000000" pitchFamily="2" charset="2"/>
        <a:buChar char="n"/>
        <a:defRPr sz="2000">
          <a:solidFill>
            <a:schemeClr val="tx1"/>
          </a:solidFill>
          <a:latin typeface="+mn-lt"/>
          <a:ea typeface="+mn-ea"/>
        </a:defRPr>
      </a:lvl4pPr>
      <a:lvl5pPr marL="2057400" indent="-228600" algn="l" rtl="0" eaLnBrk="1" fontAlgn="base" hangingPunct="1">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ea typeface="+mn-ea"/>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ea typeface="+mn-ea"/>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ea typeface="+mn-ea"/>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ea typeface="+mn-ea"/>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94D88-ED93-4C73-951D-F044B0E1EC0E}" type="datetimeFigureOut">
              <a:rPr lang="zh-CN" altLang="en-US" smtClean="0"/>
              <a:pPr/>
              <a:t>2025/3/22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9625ED-9EC1-4E17-BC49-DCE918EDFE7F}" type="slidenum">
              <a:rPr lang="zh-CN" altLang="en-US" smtClean="0"/>
              <a:pPr/>
              <a:t>‹#›</a:t>
            </a:fld>
            <a:endParaRPr lang="zh-CN" altLang="en-US"/>
          </a:p>
        </p:txBody>
      </p:sp>
    </p:spTree>
    <p:extLst>
      <p:ext uri="{BB962C8B-B14F-4D97-AF65-F5344CB8AC3E}">
        <p14:creationId xmlns:p14="http://schemas.microsoft.com/office/powerpoint/2010/main" val="1431918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42A9E-EB9C-4242-98E6-DDFB35AF4AFB}" type="slidenum">
              <a:rPr lang="en-US" altLang="zh-CN" smtClean="0"/>
              <a:pPr/>
              <a:t>‹#›</a:t>
            </a:fld>
            <a:endParaRPr lang="en-US" altLang="zh-CN"/>
          </a:p>
        </p:txBody>
      </p:sp>
      <p:pic>
        <p:nvPicPr>
          <p:cNvPr id="7" name="Picture 7" descr="77701cc93d56fd32be09e69e"/>
          <p:cNvPicPr>
            <a:picLocks noChangeAspect="1" noChangeArrowheads="1"/>
          </p:cNvPicPr>
          <p:nvPr/>
        </p:nvPicPr>
        <p:blipFill>
          <a:blip r:embed="rId2" cstate="print">
            <a:extLst>
              <a:ext uri="{28A0092B-C50C-407E-A947-70E740481C1C}">
                <a14:useLocalDpi xmlns:a14="http://schemas.microsoft.com/office/drawing/2010/main" val="0"/>
              </a:ext>
            </a:extLst>
          </a:blip>
          <a:srcRect r="50528" b="35"/>
          <a:stretch>
            <a:fillRect/>
          </a:stretch>
        </p:blipFill>
        <p:spPr bwMode="auto">
          <a:xfrm>
            <a:off x="25401" y="44451"/>
            <a:ext cx="583141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6663"/>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42A9E-EB9C-4242-98E6-DDFB35AF4AFB}" type="slidenum">
              <a:rPr lang="en-US" altLang="zh-CN" smtClean="0"/>
              <a:pPr/>
              <a:t>‹#›</a:t>
            </a:fld>
            <a:endParaRPr lang="en-US" altLang="zh-CN"/>
          </a:p>
        </p:txBody>
      </p:sp>
      <p:pic>
        <p:nvPicPr>
          <p:cNvPr id="7" name="Picture 7" descr="77701cc93d56fd32be09e69e"/>
          <p:cNvPicPr>
            <a:picLocks noChangeAspect="1" noChangeArrowheads="1"/>
          </p:cNvPicPr>
          <p:nvPr/>
        </p:nvPicPr>
        <p:blipFill>
          <a:blip r:embed="rId2" cstate="print">
            <a:extLst>
              <a:ext uri="{28A0092B-C50C-407E-A947-70E740481C1C}">
                <a14:useLocalDpi xmlns:a14="http://schemas.microsoft.com/office/drawing/2010/main" val="0"/>
              </a:ext>
            </a:extLst>
          </a:blip>
          <a:srcRect r="50528" b="35"/>
          <a:stretch>
            <a:fillRect/>
          </a:stretch>
        </p:blipFill>
        <p:spPr bwMode="auto">
          <a:xfrm>
            <a:off x="25401" y="44451"/>
            <a:ext cx="583141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321938"/>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7.wmf"/><Relationship Id="rId4" Type="http://schemas.openxmlformats.org/officeDocument/2006/relationships/oleObject" Target="../embeddings/oleObject2.bin"/></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9.wmf"/><Relationship Id="rId4" Type="http://schemas.openxmlformats.org/officeDocument/2006/relationships/oleObject" Target="../embeddings/oleObject4.bin"/></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vmlDrawing" Target="../drawings/vmlDrawing4.vml"/><Relationship Id="rId5" Type="http://schemas.openxmlformats.org/officeDocument/2006/relationships/image" Target="../media/image51.wmf"/><Relationship Id="rId4" Type="http://schemas.openxmlformats.org/officeDocument/2006/relationships/oleObject" Target="../embeddings/oleObject5.bin"/></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4.wmf"/><Relationship Id="rId5" Type="http://schemas.openxmlformats.org/officeDocument/2006/relationships/oleObject" Target="../embeddings/oleObject7.bin"/><Relationship Id="rId4" Type="http://schemas.openxmlformats.org/officeDocument/2006/relationships/image" Target="../media/image53.wmf"/><Relationship Id="rId9" Type="http://schemas.openxmlformats.org/officeDocument/2006/relationships/image" Target="../media/image5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58.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59.w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a:xfrm>
            <a:off x="660400" y="1412776"/>
            <a:ext cx="10871200" cy="4032448"/>
          </a:xfrm>
          <a:ln>
            <a:noFill/>
          </a:ln>
          <a:effectLst>
            <a:glow rad="139700">
              <a:schemeClr val="accent4">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cene3d>
              <a:camera prst="orthographicFront">
                <a:rot lat="0" lon="0" rev="0"/>
              </a:camera>
              <a:lightRig rig="glow" dir="t">
                <a:rot lat="0" lon="0" rev="3600000"/>
              </a:lightRig>
            </a:scene3d>
            <a:sp3d extrusionH="57150" prstMaterial="softEdge">
              <a:bevelT w="29210" h="16510" prst="softRound"/>
              <a:contourClr>
                <a:schemeClr val="accent4">
                  <a:alpha val="95000"/>
                </a:schemeClr>
              </a:contourClr>
            </a:sp3d>
          </a:bodyPr>
          <a:lstStyle/>
          <a:p>
            <a:pPr marL="0" indent="0" algn="ctr">
              <a:lnSpc>
                <a:spcPct val="100000"/>
              </a:lnSpc>
              <a:spcBef>
                <a:spcPts val="0"/>
              </a:spcBef>
              <a:spcAft>
                <a:spcPts val="0"/>
              </a:spcAft>
            </a:pPr>
            <a:r>
              <a:rPr lang="zh-CN" altLang="en-US" sz="4800"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黑体" pitchFamily="49" charset="-122"/>
                <a:ea typeface="黑体" pitchFamily="49" charset="-122"/>
              </a:rPr>
              <a:t>第九章  装卸成本管理</a:t>
            </a:r>
          </a:p>
        </p:txBody>
      </p:sp>
      <p:sp>
        <p:nvSpPr>
          <p:cNvPr id="5" name="文本框 2"/>
          <p:cNvSpPr txBox="1"/>
          <p:nvPr/>
        </p:nvSpPr>
        <p:spPr>
          <a:xfrm>
            <a:off x="47328" y="242315"/>
            <a:ext cx="2348720"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sz="quarter"/>
          </p:nvPr>
        </p:nvSpPr>
        <p:spPr/>
        <p:txBody>
          <a:bodyPr/>
          <a:lstStyle/>
          <a:p>
            <a:r>
              <a:rPr lang="zh-CN" altLang="en-US" dirty="0" smtClean="0">
                <a:latin typeface="宋体" panose="02010600030101010101" pitchFamily="2" charset="-122"/>
              </a:rPr>
              <a:t>一、</a:t>
            </a:r>
            <a:r>
              <a:rPr lang="zh-CN" altLang="zh-CN" dirty="0" smtClean="0"/>
              <a:t>装卸成本费用的归集与分配</a:t>
            </a:r>
            <a:endParaRPr lang="zh-CN" altLang="en-US" dirty="0">
              <a:latin typeface="宋体" panose="02010600030101010101" pitchFamily="2" charset="-122"/>
            </a:endParaRPr>
          </a:p>
        </p:txBody>
      </p:sp>
      <p:graphicFrame>
        <p:nvGraphicFramePr>
          <p:cNvPr id="5" name="内容占位符 4"/>
          <p:cNvGraphicFramePr>
            <a:graphicFrameLocks noGrp="1"/>
          </p:cNvGraphicFramePr>
          <p:nvPr>
            <p:ph idx="1"/>
            <p:extLst>
              <p:ext uri="{D42A27DB-BD31-4B8C-83A1-F6EECF244321}">
                <p14:modId xmlns:p14="http://schemas.microsoft.com/office/powerpoint/2010/main" val="379847972"/>
              </p:ext>
            </p:extLst>
          </p:nvPr>
        </p:nvGraphicFramePr>
        <p:xfrm>
          <a:off x="767408" y="2636912"/>
          <a:ext cx="10871200" cy="223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smtClean="0">
                <a:latin typeface="宋体" panose="02010600030101010101" pitchFamily="2" charset="-122"/>
              </a:rPr>
              <a:t>三、制定工时计件单价的原则</a:t>
            </a:r>
            <a:endParaRPr lang="zh-CN" altLang="en-US" dirty="0">
              <a:latin typeface="宋体" panose="02010600030101010101" pitchFamily="2" charset="-122"/>
            </a:endParaRPr>
          </a:p>
        </p:txBody>
      </p:sp>
      <p:sp>
        <p:nvSpPr>
          <p:cNvPr id="3" name="内容占位符 2"/>
          <p:cNvSpPr>
            <a:spLocks noGrp="1"/>
          </p:cNvSpPr>
          <p:nvPr>
            <p:ph idx="1"/>
          </p:nvPr>
        </p:nvSpPr>
        <p:spPr/>
        <p:txBody>
          <a:bodyPr/>
          <a:lstStyle/>
          <a:p>
            <a:pPr indent="215900" algn="just">
              <a:spcBef>
                <a:spcPts val="0"/>
              </a:spcBef>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1</a:t>
            </a:r>
            <a:r>
              <a:rPr lang="zh-CN" altLang="zh-CN" sz="2400" kern="100" dirty="0" smtClean="0">
                <a:solidFill>
                  <a:srgbClr val="002A00"/>
                </a:solidFill>
                <a:latin typeface="Times New Roman"/>
              </a:rPr>
              <a:t>）确保大多数（例如</a:t>
            </a:r>
            <a:r>
              <a:rPr lang="en-US" altLang="zh-CN" sz="2400" kern="100" dirty="0" smtClean="0">
                <a:solidFill>
                  <a:srgbClr val="002A00"/>
                </a:solidFill>
                <a:latin typeface="Times New Roman"/>
              </a:rPr>
              <a:t>85%</a:t>
            </a:r>
            <a:r>
              <a:rPr lang="zh-CN" altLang="zh-CN" sz="2400" kern="100" dirty="0" smtClean="0">
                <a:solidFill>
                  <a:srgbClr val="002A00"/>
                </a:solidFill>
                <a:latin typeface="Times New Roman"/>
              </a:rPr>
              <a:t>以上）员工经过努力能领取标准工资，其中少数（例如</a:t>
            </a:r>
            <a:r>
              <a:rPr lang="en-US" altLang="zh-CN" sz="2400" kern="100" dirty="0" smtClean="0">
                <a:solidFill>
                  <a:srgbClr val="002A00"/>
                </a:solidFill>
                <a:latin typeface="Times New Roman"/>
              </a:rPr>
              <a:t>5%</a:t>
            </a:r>
            <a:r>
              <a:rPr lang="zh-CN" altLang="zh-CN" sz="2400" kern="100" dirty="0" smtClean="0">
                <a:solidFill>
                  <a:srgbClr val="002A00"/>
                </a:solidFill>
                <a:latin typeface="Times New Roman"/>
              </a:rPr>
              <a:t>）员工超过标准工资。</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2</a:t>
            </a:r>
            <a:r>
              <a:rPr lang="zh-CN" altLang="zh-CN" sz="2400" kern="100" dirty="0" smtClean="0">
                <a:solidFill>
                  <a:srgbClr val="002A00"/>
                </a:solidFill>
                <a:latin typeface="Times New Roman"/>
              </a:rPr>
              <a:t>）便于激发广大员工生产的积极性。</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3</a:t>
            </a:r>
            <a:r>
              <a:rPr lang="zh-CN" altLang="zh-CN" sz="2400" kern="100" dirty="0" smtClean="0">
                <a:solidFill>
                  <a:srgbClr val="002A00"/>
                </a:solidFill>
                <a:latin typeface="Times New Roman"/>
              </a:rPr>
              <a:t>）体现“多劳多得、按劳分配”的分配原则。</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4</a:t>
            </a:r>
            <a:r>
              <a:rPr lang="zh-CN" altLang="zh-CN" sz="2400" kern="100" dirty="0" smtClean="0">
                <a:solidFill>
                  <a:srgbClr val="002A00"/>
                </a:solidFill>
                <a:latin typeface="Times New Roman"/>
              </a:rPr>
              <a:t>）公平、公开、公正，避免人为因素对计件单价高低的影响。</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5</a:t>
            </a:r>
            <a:r>
              <a:rPr lang="zh-CN" altLang="zh-CN" sz="2400" kern="100" dirty="0" smtClean="0">
                <a:solidFill>
                  <a:srgbClr val="002A00"/>
                </a:solidFill>
                <a:latin typeface="Times New Roman"/>
              </a:rPr>
              <a:t>）实事求是，使工时计件单价规范、科学，具有可操作性。</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6</a:t>
            </a:r>
            <a:r>
              <a:rPr lang="zh-CN" altLang="zh-CN" sz="2400" kern="100" dirty="0" smtClean="0">
                <a:solidFill>
                  <a:srgbClr val="002A00"/>
                </a:solidFill>
                <a:latin typeface="Times New Roman"/>
              </a:rPr>
              <a:t>）实行“回避”制度，使工时计件单价的制定更合理。</a:t>
            </a:r>
            <a:endParaRPr lang="zh-CN" altLang="en-US" sz="2400" dirty="0">
              <a:solidFill>
                <a:srgbClr val="002A00"/>
              </a:solidFill>
            </a:endParaRPr>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zh-CN" altLang="zh-CN" kern="100" dirty="0" smtClean="0">
                <a:latin typeface="黑体"/>
                <a:cs typeface="Times New Roman"/>
              </a:rPr>
              <a:t>四、计件工资计件单价的确定步骤</a:t>
            </a:r>
            <a:endParaRPr lang="zh-CN" altLang="en-US" dirty="0"/>
          </a:p>
        </p:txBody>
      </p:sp>
      <p:sp>
        <p:nvSpPr>
          <p:cNvPr id="3" name="内容占位符 2"/>
          <p:cNvSpPr>
            <a:spLocks noGrp="1"/>
          </p:cNvSpPr>
          <p:nvPr>
            <p:ph idx="1"/>
          </p:nvPr>
        </p:nvSpPr>
        <p:spPr/>
        <p:txBody>
          <a:bodyPr/>
          <a:lstStyle/>
          <a:p>
            <a:pPr indent="215900" algn="just">
              <a:lnSpc>
                <a:spcPct val="110000"/>
              </a:lnSpc>
              <a:spcBef>
                <a:spcPts val="0"/>
              </a:spcBef>
              <a:spcAft>
                <a:spcPts val="0"/>
              </a:spcAft>
            </a:pPr>
            <a:r>
              <a:rPr lang="zh-CN" altLang="zh-CN" sz="2400" kern="100" spc="25" dirty="0" smtClean="0">
                <a:solidFill>
                  <a:srgbClr val="002A00"/>
                </a:solidFill>
                <a:cs typeface="Times New Roman"/>
              </a:rPr>
              <a:t>（</a:t>
            </a:r>
            <a:r>
              <a:rPr lang="en-US" altLang="zh-CN" sz="2400" kern="100" spc="25" dirty="0" smtClean="0">
                <a:solidFill>
                  <a:srgbClr val="002A00"/>
                </a:solidFill>
                <a:cs typeface="Times New Roman"/>
              </a:rPr>
              <a:t>1</a:t>
            </a:r>
            <a:r>
              <a:rPr lang="zh-CN" altLang="zh-CN" sz="2400" kern="100" spc="25" dirty="0" smtClean="0">
                <a:solidFill>
                  <a:srgbClr val="002A00"/>
                </a:solidFill>
                <a:cs typeface="Times New Roman"/>
              </a:rPr>
              <a:t>）收集本地区同行业的参考依据。</a:t>
            </a:r>
            <a:endParaRPr lang="zh-CN" altLang="zh-CN" sz="2400" kern="100" dirty="0" smtClean="0">
              <a:solidFill>
                <a:srgbClr val="002A00"/>
              </a:solidFill>
              <a:cs typeface="Times New Roman"/>
            </a:endParaRPr>
          </a:p>
          <a:p>
            <a:pPr indent="215900" algn="just">
              <a:lnSpc>
                <a:spcPct val="110000"/>
              </a:lnSpc>
              <a:spcBef>
                <a:spcPts val="0"/>
              </a:spcBef>
              <a:spcAft>
                <a:spcPts val="0"/>
              </a:spcAft>
            </a:pPr>
            <a:r>
              <a:rPr lang="zh-CN" altLang="zh-CN" sz="2400" kern="100" dirty="0" smtClean="0">
                <a:solidFill>
                  <a:srgbClr val="002A00"/>
                </a:solidFill>
              </a:rPr>
              <a:t>（</a:t>
            </a:r>
            <a:r>
              <a:rPr lang="en-US" altLang="zh-CN" sz="2400" kern="100" dirty="0" smtClean="0">
                <a:solidFill>
                  <a:srgbClr val="002A00"/>
                </a:solidFill>
              </a:rPr>
              <a:t>2</a:t>
            </a:r>
            <a:r>
              <a:rPr lang="zh-CN" altLang="zh-CN" sz="2400" kern="100" dirty="0" smtClean="0">
                <a:solidFill>
                  <a:srgbClr val="002A00"/>
                </a:solidFill>
              </a:rPr>
              <a:t>）列出不同类型货物的装卸作业流程及工序。</a:t>
            </a:r>
          </a:p>
          <a:p>
            <a:pPr indent="215900" algn="just">
              <a:lnSpc>
                <a:spcPct val="110000"/>
              </a:lnSpc>
              <a:spcBef>
                <a:spcPts val="0"/>
              </a:spcBef>
              <a:spcAft>
                <a:spcPts val="0"/>
              </a:spcAft>
            </a:pPr>
            <a:r>
              <a:rPr lang="zh-CN" altLang="zh-CN" sz="2400" kern="100" dirty="0" smtClean="0">
                <a:solidFill>
                  <a:srgbClr val="002A00"/>
                </a:solidFill>
              </a:rPr>
              <a:t>（</a:t>
            </a:r>
            <a:r>
              <a:rPr lang="en-US" altLang="zh-CN" sz="2400" kern="100" dirty="0" smtClean="0">
                <a:solidFill>
                  <a:srgbClr val="002A00"/>
                </a:solidFill>
              </a:rPr>
              <a:t>3</a:t>
            </a:r>
            <a:r>
              <a:rPr lang="zh-CN" altLang="zh-CN" sz="2400" kern="100" dirty="0" smtClean="0">
                <a:solidFill>
                  <a:srgbClr val="002A00"/>
                </a:solidFill>
              </a:rPr>
              <a:t>）对货物装卸的每一道工序进行工时测试。</a:t>
            </a:r>
          </a:p>
          <a:p>
            <a:pPr indent="215900" algn="just">
              <a:lnSpc>
                <a:spcPct val="110000"/>
              </a:lnSpc>
              <a:spcBef>
                <a:spcPts val="0"/>
              </a:spcBef>
              <a:spcAft>
                <a:spcPts val="0"/>
              </a:spcAft>
            </a:pPr>
            <a:r>
              <a:rPr lang="zh-CN" altLang="zh-CN" sz="2400" kern="100" dirty="0" smtClean="0">
                <a:solidFill>
                  <a:srgbClr val="002A00"/>
                </a:solidFill>
              </a:rPr>
              <a:t>（</a:t>
            </a:r>
            <a:r>
              <a:rPr lang="en-US" altLang="zh-CN" sz="2400" kern="100" dirty="0" smtClean="0">
                <a:solidFill>
                  <a:srgbClr val="002A00"/>
                </a:solidFill>
              </a:rPr>
              <a:t>4</a:t>
            </a:r>
            <a:r>
              <a:rPr lang="zh-CN" altLang="zh-CN" sz="2400" kern="100" dirty="0" smtClean="0">
                <a:solidFill>
                  <a:srgbClr val="002A00"/>
                </a:solidFill>
              </a:rPr>
              <a:t>）可先对装卸作业量大、种类相对单一的货物确定计件单价。</a:t>
            </a:r>
          </a:p>
          <a:p>
            <a:pPr indent="215900" algn="just">
              <a:lnSpc>
                <a:spcPct val="110000"/>
              </a:lnSpc>
              <a:spcBef>
                <a:spcPts val="0"/>
              </a:spcBef>
              <a:spcAft>
                <a:spcPts val="0"/>
              </a:spcAft>
            </a:pPr>
            <a:r>
              <a:rPr lang="zh-CN" altLang="zh-CN" sz="2400" kern="100" dirty="0" smtClean="0">
                <a:solidFill>
                  <a:srgbClr val="002A00"/>
                </a:solidFill>
              </a:rPr>
              <a:t>（</a:t>
            </a:r>
            <a:r>
              <a:rPr lang="en-US" altLang="zh-CN" sz="2400" kern="100" dirty="0" smtClean="0">
                <a:solidFill>
                  <a:srgbClr val="002A00"/>
                </a:solidFill>
              </a:rPr>
              <a:t>5</a:t>
            </a:r>
            <a:r>
              <a:rPr lang="zh-CN" altLang="zh-CN" sz="2400" kern="100" dirty="0" smtClean="0">
                <a:solidFill>
                  <a:srgbClr val="002A00"/>
                </a:solidFill>
              </a:rPr>
              <a:t>）确定代表货物计件单价，然后再类推。</a:t>
            </a:r>
          </a:p>
          <a:p>
            <a:pPr indent="215900" algn="just">
              <a:lnSpc>
                <a:spcPct val="110000"/>
              </a:lnSpc>
              <a:spcBef>
                <a:spcPts val="0"/>
              </a:spcBef>
              <a:spcAft>
                <a:spcPts val="0"/>
              </a:spcAft>
            </a:pPr>
            <a:r>
              <a:rPr lang="zh-CN" altLang="zh-CN" sz="2400" kern="100" dirty="0" smtClean="0">
                <a:solidFill>
                  <a:srgbClr val="002A00"/>
                </a:solidFill>
              </a:rPr>
              <a:t>（</a:t>
            </a:r>
            <a:r>
              <a:rPr lang="en-US" altLang="zh-CN" sz="2400" kern="100" dirty="0" smtClean="0">
                <a:solidFill>
                  <a:srgbClr val="002A00"/>
                </a:solidFill>
              </a:rPr>
              <a:t>6</a:t>
            </a:r>
            <a:r>
              <a:rPr lang="zh-CN" altLang="zh-CN" sz="2400" kern="100" dirty="0" smtClean="0">
                <a:solidFill>
                  <a:srgbClr val="002A00"/>
                </a:solidFill>
              </a:rPr>
              <a:t>）编制计件单价总表。</a:t>
            </a:r>
          </a:p>
          <a:p>
            <a:pPr indent="215900" algn="just">
              <a:lnSpc>
                <a:spcPct val="110000"/>
              </a:lnSpc>
              <a:spcBef>
                <a:spcPts val="0"/>
              </a:spcBef>
              <a:spcAft>
                <a:spcPts val="0"/>
              </a:spcAft>
            </a:pPr>
            <a:r>
              <a:rPr lang="zh-CN" altLang="zh-CN" sz="2400" kern="100" dirty="0" smtClean="0">
                <a:solidFill>
                  <a:srgbClr val="002A00"/>
                </a:solidFill>
              </a:rPr>
              <a:t>（</a:t>
            </a:r>
            <a:r>
              <a:rPr lang="en-US" altLang="zh-CN" sz="2400" kern="100" dirty="0" smtClean="0">
                <a:solidFill>
                  <a:srgbClr val="002A00"/>
                </a:solidFill>
              </a:rPr>
              <a:t>7</a:t>
            </a:r>
            <a:r>
              <a:rPr lang="zh-CN" altLang="zh-CN" sz="2400" kern="100" dirty="0" smtClean="0">
                <a:solidFill>
                  <a:srgbClr val="002A00"/>
                </a:solidFill>
              </a:rPr>
              <a:t>）选择有典型意义的装卸作业试行。</a:t>
            </a:r>
          </a:p>
          <a:p>
            <a:pPr indent="215900" algn="just">
              <a:lnSpc>
                <a:spcPct val="110000"/>
              </a:lnSpc>
              <a:spcBef>
                <a:spcPts val="0"/>
              </a:spcBef>
              <a:spcAft>
                <a:spcPts val="0"/>
              </a:spcAft>
            </a:pPr>
            <a:r>
              <a:rPr lang="zh-CN" altLang="zh-CN" sz="2400" kern="100" dirty="0" smtClean="0">
                <a:solidFill>
                  <a:srgbClr val="002A00"/>
                </a:solidFill>
              </a:rPr>
              <a:t>（</a:t>
            </a:r>
            <a:r>
              <a:rPr lang="en-US" altLang="zh-CN" sz="2400" kern="100" dirty="0" smtClean="0">
                <a:solidFill>
                  <a:srgbClr val="002A00"/>
                </a:solidFill>
              </a:rPr>
              <a:t>8</a:t>
            </a:r>
            <a:r>
              <a:rPr lang="zh-CN" altLang="zh-CN" sz="2400" kern="100" dirty="0" smtClean="0">
                <a:solidFill>
                  <a:srgbClr val="002A00"/>
                </a:solidFill>
              </a:rPr>
              <a:t>）进行必要修订。</a:t>
            </a:r>
          </a:p>
          <a:p>
            <a:pPr indent="215900" algn="just">
              <a:lnSpc>
                <a:spcPct val="110000"/>
              </a:lnSpc>
              <a:spcBef>
                <a:spcPts val="0"/>
              </a:spcBef>
              <a:spcAft>
                <a:spcPts val="0"/>
              </a:spcAft>
            </a:pPr>
            <a:r>
              <a:rPr lang="zh-CN" altLang="zh-CN" sz="2400" kern="100" dirty="0" smtClean="0">
                <a:solidFill>
                  <a:srgbClr val="002A00"/>
                </a:solidFill>
              </a:rPr>
              <a:t>（</a:t>
            </a:r>
            <a:r>
              <a:rPr lang="en-US" altLang="zh-CN" sz="2400" kern="100" dirty="0" smtClean="0">
                <a:solidFill>
                  <a:srgbClr val="002A00"/>
                </a:solidFill>
              </a:rPr>
              <a:t>9</a:t>
            </a:r>
            <a:r>
              <a:rPr lang="zh-CN" altLang="zh-CN" sz="2400" kern="100" dirty="0" smtClean="0">
                <a:solidFill>
                  <a:srgbClr val="002A00"/>
                </a:solidFill>
              </a:rPr>
              <a:t>）全面推行。</a:t>
            </a:r>
            <a:endParaRPr lang="zh-CN" altLang="en-US" sz="2400" dirty="0">
              <a:solidFill>
                <a:srgbClr val="002A00"/>
              </a:solidFill>
            </a:endParaRPr>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zh-CN" altLang="zh-CN" kern="100" dirty="0" smtClean="0">
                <a:cs typeface="Times New Roman"/>
              </a:rPr>
              <a:t>五、计件单价计算方法</a:t>
            </a:r>
            <a:endParaRPr lang="zh-CN" altLang="en-US" dirty="0"/>
          </a:p>
        </p:txBody>
      </p:sp>
      <p:sp>
        <p:nvSpPr>
          <p:cNvPr id="3" name="内容占位符 2"/>
          <p:cNvSpPr>
            <a:spLocks noGrp="1"/>
          </p:cNvSpPr>
          <p:nvPr>
            <p:ph idx="1"/>
          </p:nvPr>
        </p:nvSpPr>
        <p:spPr/>
        <p:txBody>
          <a:bodyPr/>
          <a:lstStyle/>
          <a:p>
            <a:r>
              <a:rPr lang="en-US" altLang="zh-CN" kern="100" dirty="0" smtClean="0">
                <a:latin typeface="Times New Roman"/>
              </a:rPr>
              <a:t>1</a:t>
            </a:r>
            <a:r>
              <a:rPr lang="zh-CN" altLang="zh-CN" kern="100" dirty="0" smtClean="0">
                <a:latin typeface="Times New Roman"/>
                <a:cs typeface="Times New Roman"/>
              </a:rPr>
              <a:t>．全额计件单价计算式</a:t>
            </a:r>
            <a:endParaRPr lang="en-US" altLang="zh-CN" kern="100" dirty="0" smtClean="0">
              <a:latin typeface="Times New Roman"/>
              <a:cs typeface="Times New Roman"/>
            </a:endParaRPr>
          </a:p>
          <a:p>
            <a:r>
              <a:rPr lang="en-US" altLang="zh-CN" kern="100" dirty="0" smtClean="0">
                <a:latin typeface="黑体"/>
                <a:cs typeface="Times New Roman"/>
              </a:rPr>
              <a:t>2</a:t>
            </a:r>
            <a:r>
              <a:rPr lang="zh-CN" altLang="zh-CN" kern="100" dirty="0" smtClean="0">
                <a:latin typeface="黑体"/>
                <a:cs typeface="Times New Roman"/>
              </a:rPr>
              <a:t>．混合型计件单价计算式</a:t>
            </a:r>
            <a:endParaRPr lang="en-US" altLang="zh-CN" kern="100" dirty="0" smtClean="0">
              <a:latin typeface="黑体"/>
              <a:cs typeface="Times New Roman"/>
            </a:endParaRPr>
          </a:p>
          <a:p>
            <a:r>
              <a:rPr lang="en-US" altLang="zh-CN" kern="100" dirty="0" smtClean="0">
                <a:latin typeface="黑体"/>
                <a:cs typeface="Times New Roman"/>
              </a:rPr>
              <a:t>3</a:t>
            </a:r>
            <a:r>
              <a:rPr lang="zh-CN" altLang="zh-CN" kern="100" dirty="0" smtClean="0">
                <a:latin typeface="黑体"/>
                <a:cs typeface="Times New Roman"/>
              </a:rPr>
              <a:t>．底薪与计件工资的计算</a:t>
            </a:r>
            <a:endParaRPr lang="zh-CN" altLang="en-US"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39416" y="1628800"/>
            <a:ext cx="10297144" cy="4320480"/>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sz="quarter"/>
          </p:nvPr>
        </p:nvSpPr>
        <p:spPr/>
        <p:txBody>
          <a:bodyPr/>
          <a:lstStyle/>
          <a:p>
            <a:pPr algn="ctr"/>
            <a:r>
              <a:rPr lang="en-US" altLang="zh-CN" kern="100" dirty="0" smtClean="0">
                <a:latin typeface="黑体" pitchFamily="49" charset="-122"/>
                <a:ea typeface="黑体" pitchFamily="49" charset="-122"/>
                <a:cs typeface="Times New Roman"/>
              </a:rPr>
              <a:t>1</a:t>
            </a:r>
            <a:r>
              <a:rPr lang="zh-CN" altLang="zh-CN" kern="100" dirty="0" smtClean="0">
                <a:latin typeface="黑体" pitchFamily="49" charset="-122"/>
                <a:ea typeface="黑体" pitchFamily="49" charset="-122"/>
                <a:cs typeface="Times New Roman"/>
              </a:rPr>
              <a:t>．全额计件单价计算式</a:t>
            </a:r>
            <a:endParaRPr lang="zh-CN" altLang="en-US" dirty="0">
              <a:latin typeface="黑体" pitchFamily="49" charset="-122"/>
              <a:ea typeface="黑体" pitchFamily="49" charset="-122"/>
            </a:endParaRPr>
          </a:p>
        </p:txBody>
      </p:sp>
      <p:sp>
        <p:nvSpPr>
          <p:cNvPr id="69734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97345" name="Object 1"/>
          <p:cNvGraphicFramePr>
            <a:graphicFrameLocks noChangeAspect="1"/>
          </p:cNvGraphicFramePr>
          <p:nvPr/>
        </p:nvGraphicFramePr>
        <p:xfrm>
          <a:off x="1830388" y="2636838"/>
          <a:ext cx="8532812" cy="1079500"/>
        </p:xfrm>
        <a:graphic>
          <a:graphicData uri="http://schemas.openxmlformats.org/presentationml/2006/ole">
            <mc:AlternateContent xmlns:mc="http://schemas.openxmlformats.org/markup-compatibility/2006">
              <mc:Choice xmlns:v="urn:schemas-microsoft-com:vml" Requires="v">
                <p:oleObj spid="_x0000_s697367" name="Equation" r:id="rId4" imgW="3187440" imgH="406080" progId="Equation.DSMT4">
                  <p:embed/>
                </p:oleObj>
              </mc:Choice>
              <mc:Fallback>
                <p:oleObj name="Equation" r:id="rId4" imgW="3187440" imgH="40608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388" y="2636838"/>
                        <a:ext cx="8532812"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7347" name="Rectangle 3"/>
          <p:cNvSpPr>
            <a:spLocks noChangeArrowheads="1"/>
          </p:cNvSpPr>
          <p:nvPr/>
        </p:nvSpPr>
        <p:spPr bwMode="auto">
          <a:xfrm>
            <a:off x="0" y="4032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97349" name="Rectangle 5"/>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97348" name="Object 4"/>
          <p:cNvGraphicFramePr>
            <a:graphicFrameLocks noChangeAspect="1"/>
          </p:cNvGraphicFramePr>
          <p:nvPr/>
        </p:nvGraphicFramePr>
        <p:xfrm>
          <a:off x="1125538" y="4149725"/>
          <a:ext cx="9940925" cy="1079500"/>
        </p:xfrm>
        <a:graphic>
          <a:graphicData uri="http://schemas.openxmlformats.org/presentationml/2006/ole">
            <mc:AlternateContent xmlns:mc="http://schemas.openxmlformats.org/markup-compatibility/2006">
              <mc:Choice xmlns:v="urn:schemas-microsoft-com:vml" Requires="v">
                <p:oleObj spid="_x0000_s697368" name="Equation" r:id="rId6" imgW="3708360" imgH="406080" progId="Equation.DSMT4">
                  <p:embed/>
                </p:oleObj>
              </mc:Choice>
              <mc:Fallback>
                <p:oleObj name="Equation" r:id="rId6" imgW="3708360" imgH="40608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538" y="4149725"/>
                        <a:ext cx="9940925"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7350" name="Rectangle 6"/>
          <p:cNvSpPr>
            <a:spLocks noChangeArrowheads="1"/>
          </p:cNvSpPr>
          <p:nvPr/>
        </p:nvSpPr>
        <p:spPr bwMode="auto">
          <a:xfrm>
            <a:off x="0" y="4032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en-US" altLang="zh-CN" kern="100" dirty="0" smtClean="0">
                <a:latin typeface="黑体"/>
                <a:cs typeface="Times New Roman"/>
              </a:rPr>
              <a:t>2</a:t>
            </a:r>
            <a:r>
              <a:rPr lang="zh-CN" altLang="zh-CN" kern="100" dirty="0" smtClean="0">
                <a:latin typeface="黑体"/>
                <a:cs typeface="Times New Roman"/>
              </a:rPr>
              <a:t>．混合型计件单价计算式</a:t>
            </a:r>
            <a:endParaRPr lang="zh-CN" altLang="en-US" dirty="0"/>
          </a:p>
        </p:txBody>
      </p:sp>
      <p:sp>
        <p:nvSpPr>
          <p:cNvPr id="74035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40353" name="Object 1"/>
          <p:cNvGraphicFramePr>
            <a:graphicFrameLocks noChangeAspect="1"/>
          </p:cNvGraphicFramePr>
          <p:nvPr/>
        </p:nvGraphicFramePr>
        <p:xfrm>
          <a:off x="2081986" y="2924944"/>
          <a:ext cx="8028028" cy="1152128"/>
        </p:xfrm>
        <a:graphic>
          <a:graphicData uri="http://schemas.openxmlformats.org/presentationml/2006/ole">
            <mc:AlternateContent xmlns:mc="http://schemas.openxmlformats.org/markup-compatibility/2006">
              <mc:Choice xmlns:v="urn:schemas-microsoft-com:vml" Requires="v">
                <p:oleObj spid="_x0000_s740363" name="Equation" r:id="rId4" imgW="2768600" imgH="393700" progId="Equation.DSMT4">
                  <p:embed/>
                </p:oleObj>
              </mc:Choice>
              <mc:Fallback>
                <p:oleObj name="Equation" r:id="rId4" imgW="2768600" imgH="39370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1986" y="2924944"/>
                        <a:ext cx="8028028" cy="1152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0355" name="Rectangle 3"/>
          <p:cNvSpPr>
            <a:spLocks noChangeArrowheads="1"/>
          </p:cNvSpPr>
          <p:nvPr/>
        </p:nvSpPr>
        <p:spPr bwMode="auto">
          <a:xfrm>
            <a:off x="0" y="3968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smtClean="0">
                <a:latin typeface="宋体" panose="02010600030101010101" pitchFamily="2" charset="-122"/>
              </a:rPr>
              <a:t>3</a:t>
            </a:r>
            <a:r>
              <a:rPr lang="zh-CN" altLang="zh-CN" dirty="0" smtClean="0">
                <a:latin typeface="宋体" panose="02010600030101010101" pitchFamily="2" charset="-122"/>
              </a:rPr>
              <a:t>．底薪与计件工资的计算</a:t>
            </a:r>
            <a:endParaRPr lang="zh-CN" altLang="en-US" dirty="0">
              <a:latin typeface="宋体" panose="02010600030101010101" pitchFamily="2" charset="-122"/>
            </a:endParaRPr>
          </a:p>
        </p:txBody>
      </p:sp>
      <p:sp>
        <p:nvSpPr>
          <p:cNvPr id="4" name="内容占位符 3"/>
          <p:cNvSpPr>
            <a:spLocks noGrp="1"/>
          </p:cNvSpPr>
          <p:nvPr>
            <p:ph idx="1"/>
          </p:nvPr>
        </p:nvSpPr>
        <p:spPr/>
        <p:txBody>
          <a:bodyPr/>
          <a:lstStyle/>
          <a:p>
            <a:pPr>
              <a:lnSpc>
                <a:spcPct val="150000"/>
              </a:lnSpc>
            </a:pPr>
            <a:r>
              <a:rPr lang="zh-CN" altLang="zh-CN" kern="100" dirty="0" smtClean="0">
                <a:latin typeface="Times New Roman"/>
              </a:rPr>
              <a:t>混合型计件工资制存在着底薪和计件工资两者的合理比例关系问题。由标准工资与底薪、计件工资的关系式</a:t>
            </a:r>
            <a:r>
              <a:rPr lang="en-US" altLang="zh-CN" i="1" kern="100" dirty="0" smtClean="0">
                <a:latin typeface="Times New Roman"/>
              </a:rPr>
              <a:t>S</a:t>
            </a:r>
            <a:r>
              <a:rPr lang="en-US" altLang="zh-CN" kern="100" baseline="-25000" dirty="0" smtClean="0">
                <a:latin typeface="Times New Roman"/>
              </a:rPr>
              <a:t>0</a:t>
            </a:r>
            <a:r>
              <a:rPr lang="en-US" altLang="zh-CN" kern="100" dirty="0" smtClean="0">
                <a:latin typeface="Times New Roman"/>
              </a:rPr>
              <a:t>=</a:t>
            </a:r>
            <a:r>
              <a:rPr lang="en-US" altLang="zh-CN" i="1" kern="100" dirty="0" err="1" smtClean="0">
                <a:latin typeface="Times New Roman"/>
              </a:rPr>
              <a:t>a</a:t>
            </a:r>
            <a:r>
              <a:rPr lang="en-US" altLang="zh-CN" kern="100" dirty="0" err="1" smtClean="0">
                <a:latin typeface="Times New Roman"/>
              </a:rPr>
              <a:t>+</a:t>
            </a:r>
            <a:r>
              <a:rPr lang="en-US" altLang="zh-CN" i="1" kern="100" dirty="0" err="1" smtClean="0">
                <a:latin typeface="Times New Roman"/>
              </a:rPr>
              <a:t>b</a:t>
            </a:r>
            <a:r>
              <a:rPr lang="en-US" altLang="zh-CN" kern="100" dirty="0" smtClean="0">
                <a:latin typeface="Times New Roman"/>
              </a:rPr>
              <a:t> </a:t>
            </a:r>
            <a:r>
              <a:rPr lang="en-US" altLang="zh-CN" i="1" kern="100" dirty="0" smtClean="0">
                <a:latin typeface="Times New Roman"/>
              </a:rPr>
              <a:t>Q</a:t>
            </a:r>
            <a:r>
              <a:rPr lang="en-US" altLang="zh-CN" kern="100" baseline="-25000" dirty="0" smtClean="0">
                <a:latin typeface="Times New Roman"/>
              </a:rPr>
              <a:t>0</a:t>
            </a:r>
            <a:r>
              <a:rPr lang="zh-CN" altLang="zh-CN" kern="100" dirty="0" smtClean="0">
                <a:latin typeface="Times New Roman"/>
              </a:rPr>
              <a:t>，可知底薪</a:t>
            </a:r>
            <a:r>
              <a:rPr lang="en-US" altLang="zh-CN" i="1" kern="100" dirty="0" smtClean="0">
                <a:latin typeface="Times New Roman"/>
              </a:rPr>
              <a:t>a</a:t>
            </a:r>
            <a:r>
              <a:rPr lang="zh-CN" altLang="zh-CN" kern="100" dirty="0" smtClean="0">
                <a:latin typeface="Times New Roman"/>
              </a:rPr>
              <a:t>与计件单价</a:t>
            </a:r>
            <a:r>
              <a:rPr lang="en-US" altLang="zh-CN" i="1" kern="100" dirty="0" smtClean="0">
                <a:latin typeface="Times New Roman"/>
              </a:rPr>
              <a:t>b</a:t>
            </a:r>
            <a:r>
              <a:rPr lang="zh-CN" altLang="zh-CN" kern="100" dirty="0" smtClean="0">
                <a:latin typeface="Times New Roman"/>
              </a:rPr>
              <a:t>相互的关系：底薪高，则计件单价低，反之亦然；计件单价高，则底薪低，反之亦然，如图</a:t>
            </a:r>
            <a:r>
              <a:rPr lang="en-US" altLang="zh-CN" kern="100" dirty="0" smtClean="0">
                <a:latin typeface="Times New Roman"/>
              </a:rPr>
              <a:t>9</a:t>
            </a:r>
            <a:r>
              <a:rPr lang="en-US" altLang="zh-CN" kern="100" dirty="0" smtClean="0">
                <a:latin typeface="黑体"/>
              </a:rPr>
              <a:t>-</a:t>
            </a:r>
            <a:r>
              <a:rPr lang="en-US" altLang="zh-CN" kern="100" dirty="0" smtClean="0">
                <a:latin typeface="Times New Roman"/>
              </a:rPr>
              <a:t>8</a:t>
            </a:r>
            <a:r>
              <a:rPr lang="zh-CN" altLang="zh-CN" kern="100" dirty="0" smtClean="0">
                <a:latin typeface="Times New Roman"/>
              </a:rPr>
              <a:t>所示。</a:t>
            </a:r>
            <a:endParaRPr lang="zh-CN" altLang="en-US" dirty="0"/>
          </a:p>
        </p:txBody>
      </p:sp>
      <p:sp>
        <p:nvSpPr>
          <p:cNvPr id="5"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a:latin typeface="宋体" panose="02010600030101010101" pitchFamily="2" charset="-122"/>
              </a:rPr>
              <a:t>3.</a:t>
            </a:r>
            <a:r>
              <a:rPr lang="zh-CN" altLang="en-US" dirty="0">
                <a:latin typeface="宋体" panose="02010600030101010101" pitchFamily="2" charset="-122"/>
              </a:rPr>
              <a:t>底薪与计件工资的</a:t>
            </a:r>
            <a:r>
              <a:rPr lang="zh-CN" altLang="en-US" dirty="0" smtClean="0">
                <a:latin typeface="宋体" panose="02010600030101010101" pitchFamily="2" charset="-122"/>
              </a:rPr>
              <a:t>计算</a:t>
            </a:r>
            <a:endParaRPr lang="en-US" altLang="zh-CN" dirty="0">
              <a:latin typeface="宋体" panose="02010600030101010101" pitchFamily="2" charset="-122"/>
            </a:endParaRPr>
          </a:p>
        </p:txBody>
      </p:sp>
      <p:pic>
        <p:nvPicPr>
          <p:cNvPr id="5" name="Picture 6"/>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311976" y="1710434"/>
            <a:ext cx="7568048" cy="402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txBox="1">
            <a:spLocks noChangeArrowheads="1"/>
          </p:cNvSpPr>
          <p:nvPr/>
        </p:nvSpPr>
        <p:spPr bwMode="white">
          <a:xfrm>
            <a:off x="2782887" y="5885036"/>
            <a:ext cx="6626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75000" lnSpcReduction="20000"/>
          </a:bodyPr>
          <a:lstStyle>
            <a:lvl1pPr algn="l" rtl="0" eaLnBrk="1" fontAlgn="base" hangingPunct="1">
              <a:spcBef>
                <a:spcPct val="0"/>
              </a:spcBef>
              <a:spcAft>
                <a:spcPct val="0"/>
              </a:spcAft>
              <a:defRPr sz="3200" b="1">
                <a:solidFill>
                  <a:srgbClr val="000000"/>
                </a:solidFill>
                <a:latin typeface="+mj-lt"/>
                <a:ea typeface="+mj-ea"/>
                <a:cs typeface="+mj-cs"/>
              </a:defRPr>
            </a:lvl1pPr>
            <a:lvl2pPr algn="l" rtl="0" eaLnBrk="1" fontAlgn="base" hangingPunct="1">
              <a:spcBef>
                <a:spcPct val="0"/>
              </a:spcBef>
              <a:spcAft>
                <a:spcPct val="0"/>
              </a:spcAft>
              <a:defRPr sz="3200" b="1">
                <a:solidFill>
                  <a:srgbClr val="000000"/>
                </a:solidFill>
                <a:latin typeface="Verdana" pitchFamily="34" charset="0"/>
                <a:ea typeface="宋体" pitchFamily="2" charset="-122"/>
              </a:defRPr>
            </a:lvl2pPr>
            <a:lvl3pPr algn="l" rtl="0" eaLnBrk="1" fontAlgn="base" hangingPunct="1">
              <a:spcBef>
                <a:spcPct val="0"/>
              </a:spcBef>
              <a:spcAft>
                <a:spcPct val="0"/>
              </a:spcAft>
              <a:defRPr sz="3200" b="1">
                <a:solidFill>
                  <a:srgbClr val="000000"/>
                </a:solidFill>
                <a:latin typeface="Verdana" pitchFamily="34" charset="0"/>
                <a:ea typeface="宋体" pitchFamily="2" charset="-122"/>
              </a:defRPr>
            </a:lvl3pPr>
            <a:lvl4pPr algn="l" rtl="0" eaLnBrk="1" fontAlgn="base" hangingPunct="1">
              <a:spcBef>
                <a:spcPct val="0"/>
              </a:spcBef>
              <a:spcAft>
                <a:spcPct val="0"/>
              </a:spcAft>
              <a:defRPr sz="3200" b="1">
                <a:solidFill>
                  <a:srgbClr val="000000"/>
                </a:solidFill>
                <a:latin typeface="Verdana" pitchFamily="34" charset="0"/>
                <a:ea typeface="宋体" pitchFamily="2" charset="-122"/>
              </a:defRPr>
            </a:lvl4pPr>
            <a:lvl5pPr algn="l" rtl="0" eaLnBrk="1" fontAlgn="base" hangingPunct="1">
              <a:spcBef>
                <a:spcPct val="0"/>
              </a:spcBef>
              <a:spcAft>
                <a:spcPct val="0"/>
              </a:spcAft>
              <a:defRPr sz="3200" b="1">
                <a:solidFill>
                  <a:srgbClr val="000000"/>
                </a:solidFill>
                <a:latin typeface="Verdana" pitchFamily="34" charset="0"/>
                <a:ea typeface="宋体" pitchFamily="2" charset="-122"/>
              </a:defRPr>
            </a:lvl5pPr>
            <a:lvl6pPr marL="457200" algn="l" rtl="0" eaLnBrk="1" fontAlgn="base" hangingPunct="1">
              <a:spcBef>
                <a:spcPct val="0"/>
              </a:spcBef>
              <a:spcAft>
                <a:spcPct val="0"/>
              </a:spcAft>
              <a:defRPr sz="3200" b="1">
                <a:solidFill>
                  <a:srgbClr val="000000"/>
                </a:solidFill>
                <a:latin typeface="Verdana" pitchFamily="34" charset="0"/>
                <a:ea typeface="宋体" pitchFamily="2" charset="-122"/>
              </a:defRPr>
            </a:lvl6pPr>
            <a:lvl7pPr marL="914400" algn="l" rtl="0" eaLnBrk="1" fontAlgn="base" hangingPunct="1">
              <a:spcBef>
                <a:spcPct val="0"/>
              </a:spcBef>
              <a:spcAft>
                <a:spcPct val="0"/>
              </a:spcAft>
              <a:defRPr sz="3200" b="1">
                <a:solidFill>
                  <a:srgbClr val="000000"/>
                </a:solidFill>
                <a:latin typeface="Verdana" pitchFamily="34" charset="0"/>
                <a:ea typeface="宋体" pitchFamily="2" charset="-122"/>
              </a:defRPr>
            </a:lvl7pPr>
            <a:lvl8pPr marL="1371600" algn="l" rtl="0" eaLnBrk="1" fontAlgn="base" hangingPunct="1">
              <a:spcBef>
                <a:spcPct val="0"/>
              </a:spcBef>
              <a:spcAft>
                <a:spcPct val="0"/>
              </a:spcAft>
              <a:defRPr sz="3200" b="1">
                <a:solidFill>
                  <a:srgbClr val="000000"/>
                </a:solidFill>
                <a:latin typeface="Verdana" pitchFamily="34" charset="0"/>
                <a:ea typeface="宋体" pitchFamily="2" charset="-122"/>
              </a:defRPr>
            </a:lvl8pPr>
            <a:lvl9pPr marL="1828800" algn="l" rtl="0" eaLnBrk="1" fontAlgn="base" hangingPunct="1">
              <a:spcBef>
                <a:spcPct val="0"/>
              </a:spcBef>
              <a:spcAft>
                <a:spcPct val="0"/>
              </a:spcAft>
              <a:defRPr sz="3200" b="1">
                <a:solidFill>
                  <a:srgbClr val="000000"/>
                </a:solidFill>
                <a:latin typeface="Verdana" pitchFamily="34" charset="0"/>
                <a:ea typeface="宋体" pitchFamily="2" charset="-122"/>
              </a:defRPr>
            </a:lvl9pPr>
          </a:lstStyle>
          <a:p>
            <a:pPr algn="ctr"/>
            <a:r>
              <a:rPr lang="zh-CN" altLang="en-US" sz="2800" kern="0" baseline="0" smtClean="0">
                <a:latin typeface="宋体" panose="02010600030101010101" pitchFamily="2" charset="-122"/>
              </a:rPr>
              <a:t>图</a:t>
            </a:r>
            <a:r>
              <a:rPr lang="en-US" altLang="zh-CN" sz="2800" kern="0" baseline="0" smtClean="0">
                <a:latin typeface="宋体" panose="02010600030101010101" pitchFamily="2" charset="-122"/>
              </a:rPr>
              <a:t>9-8</a:t>
            </a:r>
            <a:r>
              <a:rPr lang="zh-CN" altLang="en-US" sz="2800" kern="0" baseline="0" smtClean="0">
                <a:latin typeface="宋体" panose="02010600030101010101" pitchFamily="2" charset="-122"/>
              </a:rPr>
              <a:t>　底薪</a:t>
            </a:r>
            <a:r>
              <a:rPr lang="en-US" altLang="zh-CN" sz="2800" kern="0" baseline="0" smtClean="0">
                <a:latin typeface="宋体" panose="02010600030101010101" pitchFamily="2" charset="-122"/>
              </a:rPr>
              <a:t>a</a:t>
            </a:r>
            <a:r>
              <a:rPr lang="zh-CN" altLang="en-US" sz="2800" kern="0" baseline="0" smtClean="0">
                <a:latin typeface="宋体" panose="02010600030101010101" pitchFamily="2" charset="-122"/>
              </a:rPr>
              <a:t>与计件单价</a:t>
            </a:r>
            <a:r>
              <a:rPr lang="en-US" altLang="zh-CN" sz="2800" kern="0" baseline="0" smtClean="0">
                <a:latin typeface="宋体" panose="02010600030101010101" pitchFamily="2" charset="-122"/>
              </a:rPr>
              <a:t>b</a:t>
            </a:r>
            <a:r>
              <a:rPr lang="zh-CN" altLang="en-US" sz="2800" kern="0" baseline="0" smtClean="0">
                <a:latin typeface="宋体" panose="02010600030101010101" pitchFamily="2" charset="-122"/>
              </a:rPr>
              <a:t>的变动关系 </a:t>
            </a:r>
            <a:endParaRPr lang="zh-CN" altLang="en-US" sz="2800" kern="0" baseline="0" dirty="0">
              <a:latin typeface="宋体" panose="02010600030101010101" pitchFamily="2" charset="-122"/>
            </a:endParaRPr>
          </a:p>
        </p:txBody>
      </p:sp>
      <p:sp>
        <p:nvSpPr>
          <p:cNvPr id="7"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nSpc>
                <a:spcPct val="150000"/>
              </a:lnSpc>
            </a:pPr>
            <a:r>
              <a:rPr lang="zh-CN" altLang="zh-CN" dirty="0" smtClean="0">
                <a:latin typeface="楷体" panose="02010609060101010101" pitchFamily="49" charset="-122"/>
                <a:ea typeface="楷体" panose="02010609060101010101" pitchFamily="49" charset="-122"/>
              </a:rPr>
              <a:t>例【</a:t>
            </a:r>
            <a:r>
              <a:rPr lang="en-US" altLang="zh-CN" dirty="0" smtClean="0">
                <a:latin typeface="楷体" panose="02010609060101010101" pitchFamily="49" charset="-122"/>
                <a:ea typeface="楷体" panose="02010609060101010101" pitchFamily="49" charset="-122"/>
              </a:rPr>
              <a:t>9-11</a:t>
            </a:r>
            <a:r>
              <a:rPr lang="zh-CN" altLang="zh-CN" dirty="0" smtClean="0">
                <a:latin typeface="楷体" panose="02010609060101010101" pitchFamily="49" charset="-122"/>
                <a:ea typeface="楷体" panose="02010609060101010101" pitchFamily="49" charset="-122"/>
              </a:rPr>
              <a:t>】以某装卸作业工序为例：</a:t>
            </a:r>
            <a:br>
              <a:rPr lang="zh-CN" altLang="zh-CN" dirty="0" smtClean="0">
                <a:latin typeface="楷体" panose="02010609060101010101" pitchFamily="49" charset="-122"/>
                <a:ea typeface="楷体" panose="02010609060101010101" pitchFamily="49" charset="-122"/>
              </a:rPr>
            </a:br>
            <a:r>
              <a:rPr lang="zh-CN" altLang="zh-CN" dirty="0" smtClean="0">
                <a:latin typeface="楷体" panose="02010609060101010101" pitchFamily="49" charset="-122"/>
                <a:ea typeface="楷体" panose="02010609060101010101" pitchFamily="49" charset="-122"/>
              </a:rPr>
              <a:t>装卸员工月标准工资为</a:t>
            </a:r>
            <a:r>
              <a:rPr lang="en-US" altLang="zh-CN" dirty="0" smtClean="0">
                <a:latin typeface="楷体" panose="02010609060101010101" pitchFamily="49" charset="-122"/>
                <a:ea typeface="楷体" panose="02010609060101010101" pitchFamily="49" charset="-122"/>
              </a:rPr>
              <a:t>4200</a:t>
            </a:r>
            <a:r>
              <a:rPr lang="zh-CN" altLang="zh-CN" dirty="0" smtClean="0">
                <a:latin typeface="楷体" panose="02010609060101010101" pitchFamily="49" charset="-122"/>
                <a:ea typeface="楷体" panose="02010609060101010101" pitchFamily="49" charset="-122"/>
              </a:rPr>
              <a:t>元，日均标准计件工资为（</a:t>
            </a:r>
            <a:r>
              <a:rPr lang="en-US" altLang="zh-CN" dirty="0" smtClean="0">
                <a:latin typeface="楷体" panose="02010609060101010101" pitchFamily="49" charset="-122"/>
                <a:ea typeface="楷体" panose="02010609060101010101" pitchFamily="49" charset="-122"/>
              </a:rPr>
              <a:t>4200</a:t>
            </a:r>
            <a:r>
              <a:rPr lang="zh-CN" altLang="zh-CN" dirty="0" smtClean="0">
                <a:latin typeface="楷体" panose="02010609060101010101" pitchFamily="49" charset="-122"/>
                <a:ea typeface="楷体" panose="02010609060101010101" pitchFamily="49" charset="-122"/>
              </a:rPr>
              <a:t>元－底薪）</a:t>
            </a:r>
            <a:r>
              <a:rPr lang="en-US" altLang="zh-CN" dirty="0" smtClean="0">
                <a:latin typeface="楷体" panose="02010609060101010101" pitchFamily="49" charset="-122"/>
                <a:ea typeface="楷体" panose="02010609060101010101" pitchFamily="49" charset="-122"/>
              </a:rPr>
              <a:t>/21.75</a:t>
            </a:r>
            <a:r>
              <a:rPr lang="zh-CN" altLang="zh-CN" dirty="0" smtClean="0">
                <a:latin typeface="楷体" panose="02010609060101010101" pitchFamily="49" charset="-122"/>
                <a:ea typeface="楷体" panose="02010609060101010101" pitchFamily="49" charset="-122"/>
              </a:rPr>
              <a:t>天，日装卸操作量定额为</a:t>
            </a:r>
            <a:r>
              <a:rPr lang="en-US" altLang="zh-CN" dirty="0" smtClean="0">
                <a:latin typeface="楷体" panose="02010609060101010101" pitchFamily="49" charset="-122"/>
                <a:ea typeface="楷体" panose="02010609060101010101" pitchFamily="49" charset="-122"/>
              </a:rPr>
              <a:t>10</a:t>
            </a:r>
            <a:r>
              <a:rPr lang="zh-CN" altLang="zh-CN" dirty="0" smtClean="0">
                <a:latin typeface="楷体" panose="02010609060101010101" pitchFamily="49" charset="-122"/>
                <a:ea typeface="楷体" panose="02010609060101010101" pitchFamily="49" charset="-122"/>
              </a:rPr>
              <a:t>吨</a:t>
            </a:r>
            <a:r>
              <a:rPr lang="en-US" altLang="zh-CN" dirty="0" smtClean="0">
                <a:latin typeface="楷体" panose="02010609060101010101" pitchFamily="49" charset="-122"/>
                <a:ea typeface="楷体" panose="02010609060101010101" pitchFamily="49" charset="-122"/>
              </a:rPr>
              <a:t>/</a:t>
            </a:r>
            <a:r>
              <a:rPr lang="zh-CN" altLang="zh-CN" dirty="0" smtClean="0">
                <a:latin typeface="楷体" panose="02010609060101010101" pitchFamily="49" charset="-122"/>
                <a:ea typeface="楷体" panose="02010609060101010101" pitchFamily="49" charset="-122"/>
              </a:rPr>
              <a:t>天，月装卸操作量定额为</a:t>
            </a:r>
            <a:r>
              <a:rPr lang="en-US" altLang="zh-CN" dirty="0" smtClean="0">
                <a:latin typeface="楷体" panose="02010609060101010101" pitchFamily="49" charset="-122"/>
                <a:ea typeface="楷体" panose="02010609060101010101" pitchFamily="49" charset="-122"/>
              </a:rPr>
              <a:t>10</a:t>
            </a:r>
            <a:r>
              <a:rPr lang="zh-CN" altLang="zh-CN" dirty="0" smtClean="0">
                <a:latin typeface="楷体" panose="02010609060101010101" pitchFamily="49" charset="-122"/>
                <a:ea typeface="楷体" panose="02010609060101010101" pitchFamily="49" charset="-122"/>
              </a:rPr>
              <a:t>吨</a:t>
            </a:r>
            <a:r>
              <a:rPr lang="en-US" altLang="zh-CN" dirty="0" smtClean="0">
                <a:latin typeface="楷体" panose="02010609060101010101" pitchFamily="49" charset="-122"/>
                <a:ea typeface="楷体" panose="02010609060101010101" pitchFamily="49" charset="-122"/>
              </a:rPr>
              <a:t>/</a:t>
            </a:r>
            <a:r>
              <a:rPr lang="zh-CN" altLang="zh-CN" dirty="0" smtClean="0">
                <a:latin typeface="楷体" panose="02010609060101010101" pitchFamily="49" charset="-122"/>
                <a:ea typeface="楷体" panose="02010609060101010101" pitchFamily="49" charset="-122"/>
              </a:rPr>
              <a:t>天×</a:t>
            </a:r>
            <a:r>
              <a:rPr lang="en-US" altLang="zh-CN" dirty="0" smtClean="0">
                <a:latin typeface="楷体" panose="02010609060101010101" pitchFamily="49" charset="-122"/>
                <a:ea typeface="楷体" panose="02010609060101010101" pitchFamily="49" charset="-122"/>
              </a:rPr>
              <a:t>21.75</a:t>
            </a:r>
            <a:r>
              <a:rPr lang="zh-CN" altLang="zh-CN" dirty="0" smtClean="0">
                <a:latin typeface="楷体" panose="02010609060101010101" pitchFamily="49" charset="-122"/>
                <a:ea typeface="楷体" panose="02010609060101010101" pitchFamily="49" charset="-122"/>
              </a:rPr>
              <a:t>天＝</a:t>
            </a:r>
            <a:r>
              <a:rPr lang="en-US" altLang="zh-CN" dirty="0" smtClean="0">
                <a:latin typeface="楷体" panose="02010609060101010101" pitchFamily="49" charset="-122"/>
                <a:ea typeface="楷体" panose="02010609060101010101" pitchFamily="49" charset="-122"/>
              </a:rPr>
              <a:t>217.5</a:t>
            </a:r>
            <a:r>
              <a:rPr lang="zh-CN" altLang="zh-CN" dirty="0" smtClean="0">
                <a:latin typeface="楷体" panose="02010609060101010101" pitchFamily="49" charset="-122"/>
                <a:ea typeface="楷体" panose="02010609060101010101" pitchFamily="49" charset="-122"/>
              </a:rPr>
              <a:t>吨，计件单价计算式为</a:t>
            </a:r>
            <a:endParaRPr lang="zh-CN" altLang="en-US"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extLst>
              <p:ext uri="{D42A27DB-BD31-4B8C-83A1-F6EECF244321}">
                <p14:modId xmlns:p14="http://schemas.microsoft.com/office/powerpoint/2010/main" val="3841170354"/>
              </p:ext>
            </p:extLst>
          </p:nvPr>
        </p:nvGraphicFramePr>
        <p:xfrm>
          <a:off x="3215680" y="2420888"/>
          <a:ext cx="5941746" cy="1953451"/>
        </p:xfrm>
        <a:graphic>
          <a:graphicData uri="http://schemas.openxmlformats.org/presentationml/2006/ole">
            <mc:AlternateContent xmlns:mc="http://schemas.openxmlformats.org/markup-compatibility/2006">
              <mc:Choice xmlns:v="urn:schemas-microsoft-com:vml" Requires="v">
                <p:oleObj spid="_x0000_s496654" name="Equation" r:id="rId4" imgW="2616200" imgH="863600" progId="Equation.DSMT4">
                  <p:embed/>
                </p:oleObj>
              </mc:Choice>
              <mc:Fallback>
                <p:oleObj name="Equation" r:id="rId4" imgW="2616200" imgH="863600" progId="Equation.DSMT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5680" y="2420888"/>
                        <a:ext cx="5941746" cy="1953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6646" name="Rectangle 6"/>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extLst>
      <p:ext uri="{BB962C8B-B14F-4D97-AF65-F5344CB8AC3E}">
        <p14:creationId xmlns:p14="http://schemas.microsoft.com/office/powerpoint/2010/main" val="888129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747522" name="Picture 2"/>
          <p:cNvPicPr>
            <a:picLocks noGrp="1" noChangeAspect="1" noChangeArrowheads="1"/>
          </p:cNvPicPr>
          <p:nvPr>
            <p:ph idx="1"/>
          </p:nvPr>
        </p:nvPicPr>
        <p:blipFill>
          <a:blip r:embed="rId2" cstate="print"/>
          <a:srcRect/>
          <a:stretch>
            <a:fillRect/>
          </a:stretch>
        </p:blipFill>
        <p:spPr bwMode="auto">
          <a:xfrm>
            <a:off x="1109933" y="1844824"/>
            <a:ext cx="9972135" cy="4392488"/>
          </a:xfrm>
          <a:prstGeom prst="rect">
            <a:avLst/>
          </a:prstGeom>
          <a:noFill/>
          <a:ln w="9525">
            <a:noFill/>
            <a:miter lim="800000"/>
            <a:headEnd/>
            <a:tailEnd/>
          </a:ln>
        </p:spPr>
      </p:pic>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en-US" dirty="0">
                <a:latin typeface="宋体" panose="02010600030101010101" pitchFamily="2" charset="-122"/>
              </a:rPr>
              <a:t>（一）工资及职工福利费</a:t>
            </a:r>
          </a:p>
        </p:txBody>
      </p:sp>
      <p:sp>
        <p:nvSpPr>
          <p:cNvPr id="2" name="内容占位符 1"/>
          <p:cNvSpPr>
            <a:spLocks noGrp="1"/>
          </p:cNvSpPr>
          <p:nvPr>
            <p:ph idx="1"/>
          </p:nvPr>
        </p:nvSpPr>
        <p:spPr/>
        <p:txBody>
          <a:bodyPr/>
          <a:lstStyle/>
          <a:p>
            <a:r>
              <a:rPr lang="zh-CN" altLang="zh-CN" sz="2800" dirty="0" smtClean="0"/>
              <a:t>在</a:t>
            </a:r>
            <a:r>
              <a:rPr lang="zh-CN" altLang="zh-CN" sz="2800" dirty="0"/>
              <a:t>实行计件工资制的企业，应付工人的计件工资等于职工完成的合格品数量乘以计件单价。作业中发生的货损货差，如果是因工作不慎造成的，不支付工资。如果工人在同一月份内从事多种作业，作业计件单价各不相同，就需逐一计算相加</a:t>
            </a:r>
            <a:r>
              <a:rPr lang="zh-CN" altLang="zh-CN" sz="2800" dirty="0" smtClean="0"/>
              <a:t>。</a:t>
            </a:r>
            <a:endParaRPr lang="en-US" altLang="zh-CN" sz="2800" dirty="0" smtClean="0"/>
          </a:p>
          <a:p>
            <a:r>
              <a:rPr lang="zh-CN" altLang="zh-CN" sz="2800" dirty="0"/>
              <a:t>应付计件工资</a:t>
            </a:r>
            <a:r>
              <a:rPr lang="en-US" altLang="zh-CN" sz="2800" dirty="0"/>
              <a:t>=</a:t>
            </a:r>
            <a:r>
              <a:rPr lang="zh-CN" altLang="zh-CN" sz="2800" dirty="0"/>
              <a:t>装卸数量</a:t>
            </a:r>
            <a:r>
              <a:rPr lang="en-US" altLang="zh-CN" sz="2800" dirty="0">
                <a:sym typeface="Symbol" panose="05050102010706020507" pitchFamily="18" charset="2"/>
              </a:rPr>
              <a:t></a:t>
            </a:r>
            <a:r>
              <a:rPr lang="zh-CN" altLang="zh-CN" sz="2800" dirty="0"/>
              <a:t>装卸该种货物的</a:t>
            </a:r>
            <a:r>
              <a:rPr lang="zh-CN" altLang="zh-CN" sz="2800" dirty="0" smtClean="0"/>
              <a:t>单价</a:t>
            </a:r>
            <a:endParaRPr lang="zh-CN" altLang="en-US" sz="2800" dirty="0"/>
          </a:p>
        </p:txBody>
      </p:sp>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en-US" sz="3600" dirty="0" smtClean="0">
                <a:latin typeface="宋体" panose="02010600030101010101" pitchFamily="2" charset="-122"/>
              </a:rPr>
              <a:t>六、</a:t>
            </a:r>
            <a:r>
              <a:rPr lang="zh-CN" altLang="en-US" sz="3600" dirty="0">
                <a:latin typeface="宋体" panose="02010600030101010101" pitchFamily="2" charset="-122"/>
              </a:rPr>
              <a:t>集体计件工资的</a:t>
            </a:r>
            <a:r>
              <a:rPr lang="zh-CN" altLang="en-US" sz="3600" dirty="0" smtClean="0">
                <a:latin typeface="宋体" panose="02010600030101010101" pitchFamily="2" charset="-122"/>
              </a:rPr>
              <a:t>分配</a:t>
            </a:r>
            <a:endParaRPr lang="zh-CN" altLang="en-US" sz="3600" dirty="0">
              <a:latin typeface="宋体" panose="02010600030101010101" pitchFamily="2" charset="-122"/>
            </a:endParaRPr>
          </a:p>
        </p:txBody>
      </p:sp>
      <p:graphicFrame>
        <p:nvGraphicFramePr>
          <p:cNvPr id="3" name="内容占位符 2"/>
          <p:cNvGraphicFramePr>
            <a:graphicFrameLocks noGrp="1"/>
          </p:cNvGraphicFramePr>
          <p:nvPr>
            <p:ph idx="1"/>
            <p:extLst>
              <p:ext uri="{D42A27DB-BD31-4B8C-83A1-F6EECF244321}">
                <p14:modId xmlns:p14="http://schemas.microsoft.com/office/powerpoint/2010/main" val="2903004501"/>
              </p:ext>
            </p:extLst>
          </p:nvPr>
        </p:nvGraphicFramePr>
        <p:xfrm>
          <a:off x="623888" y="2425700"/>
          <a:ext cx="10871200" cy="323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smtClean="0">
                <a:latin typeface="宋体" panose="02010600030101010101" pitchFamily="2" charset="-122"/>
              </a:rPr>
              <a:t>1</a:t>
            </a:r>
            <a:r>
              <a:rPr lang="zh-CN" altLang="zh-CN" dirty="0" smtClean="0">
                <a:latin typeface="宋体" panose="02010600030101010101" pitchFamily="2" charset="-122"/>
              </a:rPr>
              <a:t>．集体计件制适用范围</a:t>
            </a:r>
            <a:endParaRPr lang="zh-CN" altLang="en-US" dirty="0">
              <a:latin typeface="宋体" panose="02010600030101010101" pitchFamily="2" charset="-122"/>
            </a:endParaRPr>
          </a:p>
        </p:txBody>
      </p:sp>
      <p:sp>
        <p:nvSpPr>
          <p:cNvPr id="5" name="内容占位符 4"/>
          <p:cNvSpPr>
            <a:spLocks noGrp="1"/>
          </p:cNvSpPr>
          <p:nvPr>
            <p:ph idx="1"/>
          </p:nvPr>
        </p:nvSpPr>
        <p:spPr/>
        <p:txBody>
          <a:bodyPr/>
          <a:lstStyle/>
          <a:p>
            <a:pPr indent="215900" algn="just">
              <a:lnSpc>
                <a:spcPct val="150000"/>
              </a:lnSpc>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1</a:t>
            </a:r>
            <a:r>
              <a:rPr lang="zh-CN" altLang="zh-CN" sz="2400" kern="100" dirty="0" smtClean="0">
                <a:solidFill>
                  <a:srgbClr val="002A00"/>
                </a:solidFill>
                <a:latin typeface="Times New Roman"/>
              </a:rPr>
              <a:t>）班组内没有严格的分工，不可能规定每个人的劳动定额，也很难计算每个人的产量，只能按班组规定产量定额计算完成的产量。</a:t>
            </a:r>
          </a:p>
          <a:p>
            <a:pPr indent="215900" algn="just">
              <a:lnSpc>
                <a:spcPct val="150000"/>
              </a:lnSpc>
              <a:spcAft>
                <a:spcPts val="0"/>
              </a:spcAft>
            </a:pPr>
            <a:r>
              <a:rPr lang="zh-CN" altLang="zh-CN" sz="2400" kern="100" spc="-20" dirty="0" smtClean="0">
                <a:solidFill>
                  <a:srgbClr val="002A00"/>
                </a:solidFill>
                <a:latin typeface="Times New Roman"/>
              </a:rPr>
              <a:t>（</a:t>
            </a:r>
            <a:r>
              <a:rPr lang="en-US" altLang="zh-CN" sz="2400" kern="100" spc="-20" dirty="0" smtClean="0">
                <a:solidFill>
                  <a:srgbClr val="002A00"/>
                </a:solidFill>
                <a:latin typeface="Times New Roman"/>
              </a:rPr>
              <a:t>2</a:t>
            </a:r>
            <a:r>
              <a:rPr lang="zh-CN" altLang="zh-CN" sz="2400" kern="100" spc="-20" dirty="0" smtClean="0">
                <a:solidFill>
                  <a:srgbClr val="002A00"/>
                </a:solidFill>
                <a:latin typeface="Times New Roman"/>
              </a:rPr>
              <a:t>）班组内虽有分工，而且能够确定各自的岗位职责，但是不能规定和计算个人产量。</a:t>
            </a:r>
            <a:endParaRPr lang="zh-CN" altLang="zh-CN" sz="2400" kern="100" dirty="0" smtClean="0">
              <a:solidFill>
                <a:srgbClr val="002A00"/>
              </a:solidFill>
              <a:latin typeface="Times New Roman"/>
            </a:endParaRPr>
          </a:p>
          <a:p>
            <a:pPr indent="215900" algn="just">
              <a:lnSpc>
                <a:spcPct val="150000"/>
              </a:lnSpc>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3</a:t>
            </a:r>
            <a:r>
              <a:rPr lang="zh-CN" altLang="zh-CN" sz="2400" kern="100" dirty="0" smtClean="0">
                <a:solidFill>
                  <a:srgbClr val="002A00"/>
                </a:solidFill>
                <a:latin typeface="Times New Roman"/>
              </a:rPr>
              <a:t>）可以规定每个人的产量定额或时间定额，也可以计算每个人的产量，但是生产本身的特点不是要求某一个人增加产量，而是要求班组内每一个成员，都要严格按照规定的进度进行同步工作，按节拍生产。</a:t>
            </a:r>
            <a:endParaRPr lang="zh-CN" altLang="en-US" sz="2400" dirty="0">
              <a:solidFill>
                <a:srgbClr val="002A00"/>
              </a:solidFill>
            </a:endParaRPr>
          </a:p>
        </p:txBody>
      </p:sp>
      <p:sp>
        <p:nvSpPr>
          <p:cNvPr id="6"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smtClean="0">
                <a:latin typeface="宋体" panose="02010600030101010101" pitchFamily="2" charset="-122"/>
              </a:rPr>
              <a:t>2</a:t>
            </a:r>
            <a:r>
              <a:rPr lang="zh-CN" altLang="zh-CN" dirty="0" smtClean="0">
                <a:latin typeface="宋体" panose="02010600030101010101" pitchFamily="2" charset="-122"/>
              </a:rPr>
              <a:t>．集体计件工资的分配</a:t>
            </a:r>
            <a:endParaRPr lang="zh-CN" altLang="en-US" dirty="0">
              <a:latin typeface="宋体" panose="02010600030101010101" pitchFamily="2" charset="-122"/>
            </a:endParaRPr>
          </a:p>
        </p:txBody>
      </p:sp>
      <p:sp>
        <p:nvSpPr>
          <p:cNvPr id="7" name="内容占位符 6"/>
          <p:cNvSpPr>
            <a:spLocks noGrp="1"/>
          </p:cNvSpPr>
          <p:nvPr>
            <p:ph idx="1"/>
          </p:nvPr>
        </p:nvSpPr>
        <p:spPr/>
        <p:txBody>
          <a:bodyPr/>
          <a:lstStyle/>
          <a:p>
            <a:pPr>
              <a:lnSpc>
                <a:spcPct val="150000"/>
              </a:lnSpc>
            </a:pPr>
            <a:r>
              <a:rPr lang="zh-CN" altLang="zh-CN" dirty="0" smtClean="0"/>
              <a:t>（</a:t>
            </a:r>
            <a:r>
              <a:rPr lang="en-US" altLang="zh-CN" dirty="0" smtClean="0"/>
              <a:t>1</a:t>
            </a:r>
            <a:r>
              <a:rPr lang="zh-CN" altLang="zh-CN" dirty="0" smtClean="0"/>
              <a:t>）按照本人标准工资分配。即将集体所得的计件工资，按照成员个人</a:t>
            </a:r>
          </a:p>
          <a:p>
            <a:pPr>
              <a:lnSpc>
                <a:spcPct val="150000"/>
              </a:lnSpc>
            </a:pPr>
            <a:r>
              <a:rPr lang="zh-CN" altLang="zh-CN" dirty="0" smtClean="0"/>
              <a:t>日工资标准和实际工作天数进行分配。其计算式为</a:t>
            </a:r>
            <a:endParaRPr lang="zh-CN" altLang="en-US"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4943872" y="2060848"/>
            <a:ext cx="936104" cy="792088"/>
          </a:xfrm>
          <a:prstGeom prst="rect">
            <a:avLst/>
          </a:prstGeom>
          <a:solidFill>
            <a:srgbClr val="F6C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423592" y="3356992"/>
            <a:ext cx="936104" cy="792088"/>
          </a:xfrm>
          <a:prstGeom prst="rect">
            <a:avLst/>
          </a:prstGeom>
          <a:solidFill>
            <a:srgbClr val="F6C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032104" y="4068688"/>
            <a:ext cx="3528392" cy="80047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960096" y="2636912"/>
            <a:ext cx="3528392" cy="80047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503712" y="3789040"/>
            <a:ext cx="2736304" cy="3600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503712" y="3356992"/>
            <a:ext cx="2736304"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957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49569" name="Object 1"/>
          <p:cNvGraphicFramePr>
            <a:graphicFrameLocks noChangeAspect="1"/>
          </p:cNvGraphicFramePr>
          <p:nvPr/>
        </p:nvGraphicFramePr>
        <p:xfrm>
          <a:off x="2423592" y="3356992"/>
          <a:ext cx="3846379" cy="792088"/>
        </p:xfrm>
        <a:graphic>
          <a:graphicData uri="http://schemas.openxmlformats.org/presentationml/2006/ole">
            <mc:AlternateContent xmlns:mc="http://schemas.openxmlformats.org/markup-compatibility/2006">
              <mc:Choice xmlns:v="urn:schemas-microsoft-com:vml" Requires="v">
                <p:oleObj spid="_x0000_s749601" name="Equation" r:id="rId3" imgW="1930400" imgH="393700" progId="Equation.DSMT4">
                  <p:embed/>
                </p:oleObj>
              </mc:Choice>
              <mc:Fallback>
                <p:oleObj name="Equation" r:id="rId3" imgW="1930400" imgH="3937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592" y="3356992"/>
                        <a:ext cx="3846379" cy="7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标题 3"/>
          <p:cNvSpPr>
            <a:spLocks noGrp="1"/>
          </p:cNvSpPr>
          <p:nvPr>
            <p:ph type="ctrTitle" sz="quarter"/>
          </p:nvPr>
        </p:nvSpPr>
        <p:spPr/>
        <p:txBody>
          <a:bodyPr/>
          <a:lstStyle/>
          <a:p>
            <a:endParaRPr lang="zh-CN" altLang="en-US" dirty="0"/>
          </a:p>
        </p:txBody>
      </p:sp>
      <p:sp>
        <p:nvSpPr>
          <p:cNvPr id="749572"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49571" name="Object 3"/>
          <p:cNvGraphicFramePr>
            <a:graphicFrameLocks noChangeAspect="1"/>
          </p:cNvGraphicFramePr>
          <p:nvPr/>
        </p:nvGraphicFramePr>
        <p:xfrm>
          <a:off x="7032104" y="2708920"/>
          <a:ext cx="3362263" cy="720080"/>
        </p:xfrm>
        <a:graphic>
          <a:graphicData uri="http://schemas.openxmlformats.org/presentationml/2006/ole">
            <mc:AlternateContent xmlns:mc="http://schemas.openxmlformats.org/markup-compatibility/2006">
              <mc:Choice xmlns:v="urn:schemas-microsoft-com:vml" Requires="v">
                <p:oleObj spid="_x0000_s749602" name="Equation" r:id="rId5" imgW="1879600" imgH="406400" progId="Equation.DSMT4">
                  <p:embed/>
                </p:oleObj>
              </mc:Choice>
              <mc:Fallback>
                <p:oleObj name="Equation" r:id="rId5" imgW="1879600" imgH="4064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104" y="2708920"/>
                        <a:ext cx="3362263" cy="7200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9574" name="Rectangle 6"/>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49573" name="Object 5"/>
          <p:cNvGraphicFramePr>
            <a:graphicFrameLocks noChangeAspect="1"/>
          </p:cNvGraphicFramePr>
          <p:nvPr/>
        </p:nvGraphicFramePr>
        <p:xfrm>
          <a:off x="7032104" y="4149080"/>
          <a:ext cx="3566380" cy="720080"/>
        </p:xfrm>
        <a:graphic>
          <a:graphicData uri="http://schemas.openxmlformats.org/presentationml/2006/ole">
            <mc:AlternateContent xmlns:mc="http://schemas.openxmlformats.org/markup-compatibility/2006">
              <mc:Choice xmlns:v="urn:schemas-microsoft-com:vml" Requires="v">
                <p:oleObj spid="_x0000_s749603" name="Equation" r:id="rId7" imgW="1993035" imgH="406224" progId="Equation.DSMT4">
                  <p:embed/>
                </p:oleObj>
              </mc:Choice>
              <mc:Fallback>
                <p:oleObj name="Equation" r:id="rId7" imgW="1993035" imgH="406224"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104" y="4149080"/>
                        <a:ext cx="3566380" cy="7200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直接箭头连接符 9"/>
          <p:cNvCxnSpPr/>
          <p:nvPr/>
        </p:nvCxnSpPr>
        <p:spPr>
          <a:xfrm flipH="1" flipV="1">
            <a:off x="6168008" y="4077072"/>
            <a:ext cx="864096" cy="360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6240016" y="3068960"/>
            <a:ext cx="792088" cy="360040"/>
          </a:xfrm>
          <a:prstGeom prst="straightConnector1">
            <a:avLst/>
          </a:prstGeom>
          <a:ln w="38100">
            <a:solidFill>
              <a:srgbClr val="CC99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199455" y="1988840"/>
            <a:ext cx="4816535" cy="1008112"/>
          </a:xfrm>
          <a:prstGeom prst="rect">
            <a:avLst/>
          </a:prstGeom>
          <a:noFill/>
          <a:ln w="9525">
            <a:noFill/>
            <a:miter lim="800000"/>
            <a:headEnd/>
            <a:tailEnd/>
          </a:ln>
        </p:spPr>
      </p:pic>
      <p:cxnSp>
        <p:nvCxnSpPr>
          <p:cNvPr id="22" name="直接箭头连接符 21"/>
          <p:cNvCxnSpPr/>
          <p:nvPr/>
        </p:nvCxnSpPr>
        <p:spPr>
          <a:xfrm flipV="1">
            <a:off x="3215680" y="2852936"/>
            <a:ext cx="1728192" cy="504056"/>
          </a:xfrm>
          <a:prstGeom prst="straightConnector1">
            <a:avLst/>
          </a:prstGeom>
          <a:ln w="38100">
            <a:solidFill>
              <a:srgbClr val="E97BE9"/>
            </a:solidFill>
            <a:tailEnd type="arrow"/>
          </a:ln>
        </p:spPr>
        <p:style>
          <a:lnRef idx="1">
            <a:schemeClr val="accent1"/>
          </a:lnRef>
          <a:fillRef idx="0">
            <a:schemeClr val="accent1"/>
          </a:fillRef>
          <a:effectRef idx="0">
            <a:schemeClr val="accent1"/>
          </a:effectRef>
          <a:fontRef idx="minor">
            <a:schemeClr val="tx1"/>
          </a:fontRef>
        </p:style>
      </p:cxnSp>
      <p:sp>
        <p:nvSpPr>
          <p:cNvPr id="20"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sz="quarter"/>
          </p:nvPr>
        </p:nvSpPr>
        <p:spPr/>
        <p:txBody>
          <a:bodyPr/>
          <a:lstStyle/>
          <a:p>
            <a:endParaRPr lang="zh-CN" altLang="en-US"/>
          </a:p>
        </p:txBody>
      </p:sp>
      <p:sp>
        <p:nvSpPr>
          <p:cNvPr id="2" name="内容占位符 1"/>
          <p:cNvSpPr>
            <a:spLocks noGrp="1"/>
          </p:cNvSpPr>
          <p:nvPr>
            <p:ph idx="1"/>
          </p:nvPr>
        </p:nvSpPr>
        <p:spPr/>
        <p:txBody>
          <a:bodyPr/>
          <a:lstStyle/>
          <a:p>
            <a:pPr>
              <a:lnSpc>
                <a:spcPct val="150000"/>
              </a:lnSpc>
            </a:pPr>
            <a:r>
              <a:rPr lang="zh-CN" altLang="en-US" dirty="0">
                <a:latin typeface="楷体" pitchFamily="49" charset="-122"/>
                <a:ea typeface="楷体" pitchFamily="49" charset="-122"/>
              </a:rPr>
              <a:t>例</a:t>
            </a:r>
            <a:r>
              <a:rPr lang="en-US" altLang="zh-CN" dirty="0">
                <a:latin typeface="楷体" pitchFamily="49" charset="-122"/>
                <a:ea typeface="楷体" pitchFamily="49" charset="-122"/>
              </a:rPr>
              <a:t>【9-12】</a:t>
            </a:r>
            <a:r>
              <a:rPr lang="zh-CN" altLang="en-US" dirty="0">
                <a:latin typeface="楷体" pitchFamily="49" charset="-122"/>
                <a:ea typeface="楷体" pitchFamily="49" charset="-122"/>
              </a:rPr>
              <a:t>某装卸班组共有甲、乙、丙、丁四名员工，该月装卸量为</a:t>
            </a:r>
            <a:r>
              <a:rPr lang="en-US" altLang="zh-CN" dirty="0">
                <a:latin typeface="楷体" pitchFamily="49" charset="-122"/>
                <a:ea typeface="楷体" pitchFamily="49" charset="-122"/>
              </a:rPr>
              <a:t>2000</a:t>
            </a:r>
            <a:r>
              <a:rPr lang="zh-CN" altLang="en-US" dirty="0">
                <a:latin typeface="楷体" pitchFamily="49" charset="-122"/>
                <a:ea typeface="楷体" pitchFamily="49" charset="-122"/>
              </a:rPr>
              <a:t>吨，每吨计件单价为</a:t>
            </a:r>
            <a:r>
              <a:rPr lang="en-US" altLang="zh-CN" dirty="0">
                <a:latin typeface="楷体" pitchFamily="49" charset="-122"/>
                <a:ea typeface="楷体" pitchFamily="49" charset="-122"/>
              </a:rPr>
              <a:t>3</a:t>
            </a:r>
            <a:r>
              <a:rPr lang="zh-CN" altLang="en-US" dirty="0">
                <a:latin typeface="楷体" pitchFamily="49" charset="-122"/>
                <a:ea typeface="楷体" pitchFamily="49" charset="-122"/>
              </a:rPr>
              <a:t>元，班组成员日标准工资和实际工作天数如表</a:t>
            </a:r>
            <a:r>
              <a:rPr lang="en-US" altLang="zh-CN" dirty="0" smtClean="0">
                <a:latin typeface="楷体" pitchFamily="49" charset="-122"/>
                <a:ea typeface="楷体" pitchFamily="49" charset="-122"/>
              </a:rPr>
              <a:t>9-2</a:t>
            </a:r>
            <a:r>
              <a:rPr lang="zh-CN" altLang="en-US" dirty="0" smtClean="0">
                <a:latin typeface="楷体" pitchFamily="49" charset="-122"/>
                <a:ea typeface="楷体" pitchFamily="49" charset="-122"/>
              </a:rPr>
              <a:t>所</a:t>
            </a:r>
            <a:r>
              <a:rPr lang="zh-CN" altLang="en-US" dirty="0">
                <a:latin typeface="楷体" pitchFamily="49" charset="-122"/>
                <a:ea typeface="楷体" pitchFamily="49" charset="-122"/>
              </a:rPr>
              <a:t>示。</a:t>
            </a:r>
          </a:p>
        </p:txBody>
      </p:sp>
      <p:sp>
        <p:nvSpPr>
          <p:cNvPr id="6"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sz="quarter"/>
          </p:nvPr>
        </p:nvSpPr>
        <p:spPr/>
        <p:txBody>
          <a:bodyPr/>
          <a:lstStyle/>
          <a:p>
            <a:endParaRPr lang="zh-CN" altLang="en-US"/>
          </a:p>
        </p:txBody>
      </p:sp>
      <p:pic>
        <p:nvPicPr>
          <p:cNvPr id="824321" name="Picture 1"/>
          <p:cNvPicPr>
            <a:picLocks noGrp="1" noChangeAspect="1" noChangeArrowheads="1"/>
          </p:cNvPicPr>
          <p:nvPr>
            <p:ph idx="1"/>
          </p:nvPr>
        </p:nvPicPr>
        <p:blipFill>
          <a:blip r:embed="rId2" cstate="print"/>
          <a:srcRect/>
          <a:stretch>
            <a:fillRect/>
          </a:stretch>
        </p:blipFill>
        <p:spPr bwMode="auto">
          <a:xfrm>
            <a:off x="836536" y="2348880"/>
            <a:ext cx="10518929" cy="3168352"/>
          </a:xfrm>
          <a:prstGeom prst="rect">
            <a:avLst/>
          </a:prstGeom>
          <a:noFill/>
          <a:ln w="9525">
            <a:noFill/>
            <a:miter lim="800000"/>
            <a:headEnd/>
            <a:tailEnd/>
          </a:ln>
        </p:spPr>
      </p:pic>
      <p:sp>
        <p:nvSpPr>
          <p:cNvPr id="5"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sz="quarter"/>
          </p:nvPr>
        </p:nvSpPr>
        <p:spPr/>
        <p:txBody>
          <a:bodyPr/>
          <a:lstStyle/>
          <a:p>
            <a:endParaRPr lang="zh-CN" altLang="en-US"/>
          </a:p>
        </p:txBody>
      </p:sp>
      <p:sp>
        <p:nvSpPr>
          <p:cNvPr id="5" name="内容占位符 4"/>
          <p:cNvSpPr>
            <a:spLocks noGrp="1"/>
          </p:cNvSpPr>
          <p:nvPr>
            <p:ph idx="1"/>
          </p:nvPr>
        </p:nvSpPr>
        <p:spPr/>
        <p:txBody>
          <a:bodyPr/>
          <a:lstStyle/>
          <a:p>
            <a:pPr>
              <a:lnSpc>
                <a:spcPct val="100000"/>
              </a:lnSpc>
              <a:spcBef>
                <a:spcPts val="0"/>
              </a:spcBef>
              <a:spcAft>
                <a:spcPts val="0"/>
              </a:spcAft>
            </a:pPr>
            <a:r>
              <a:rPr lang="zh-CN" altLang="zh-CN" sz="1800" dirty="0" smtClean="0"/>
              <a:t>解：</a:t>
            </a:r>
          </a:p>
          <a:p>
            <a:pPr>
              <a:lnSpc>
                <a:spcPct val="100000"/>
              </a:lnSpc>
              <a:spcBef>
                <a:spcPts val="0"/>
              </a:spcBef>
              <a:spcAft>
                <a:spcPts val="0"/>
              </a:spcAft>
            </a:pPr>
            <a:r>
              <a:rPr lang="en-US" altLang="zh-CN" sz="1800" dirty="0" smtClean="0"/>
              <a:t>1</a:t>
            </a:r>
            <a:r>
              <a:rPr lang="zh-CN" altLang="zh-CN" sz="1800" dirty="0" smtClean="0"/>
              <a:t>）求集体实得计件工资总额和集体应得标准工资总额。</a:t>
            </a:r>
          </a:p>
          <a:p>
            <a:pPr>
              <a:lnSpc>
                <a:spcPct val="100000"/>
              </a:lnSpc>
              <a:spcBef>
                <a:spcPts val="0"/>
              </a:spcBef>
              <a:spcAft>
                <a:spcPts val="0"/>
              </a:spcAft>
            </a:pPr>
            <a:r>
              <a:rPr lang="zh-CN" altLang="zh-CN" sz="1800" dirty="0" smtClean="0"/>
              <a:t>集体实得计件工资总额</a:t>
            </a:r>
            <a:r>
              <a:rPr lang="en-US" altLang="zh-CN" sz="1800" dirty="0" smtClean="0"/>
              <a:t>=2 000×3=6 000</a:t>
            </a:r>
            <a:r>
              <a:rPr lang="zh-CN" altLang="zh-CN" sz="1800" dirty="0" smtClean="0"/>
              <a:t>（元）</a:t>
            </a:r>
          </a:p>
          <a:p>
            <a:pPr>
              <a:lnSpc>
                <a:spcPct val="100000"/>
              </a:lnSpc>
              <a:spcBef>
                <a:spcPts val="0"/>
              </a:spcBef>
              <a:spcAft>
                <a:spcPts val="0"/>
              </a:spcAft>
            </a:pPr>
            <a:r>
              <a:rPr lang="zh-CN" altLang="zh-CN" sz="1800" dirty="0" smtClean="0"/>
              <a:t>集体应得标准工资总额</a:t>
            </a:r>
            <a:r>
              <a:rPr lang="en-US" altLang="zh-CN" sz="1800" dirty="0" smtClean="0"/>
              <a:t>=71.70×22+62.14×22+47.80×21+38.24×20</a:t>
            </a:r>
            <a:endParaRPr lang="zh-CN" altLang="zh-CN" sz="1800" dirty="0" smtClean="0"/>
          </a:p>
          <a:p>
            <a:pPr>
              <a:lnSpc>
                <a:spcPct val="100000"/>
              </a:lnSpc>
              <a:spcBef>
                <a:spcPts val="0"/>
              </a:spcBef>
              <a:spcAft>
                <a:spcPts val="0"/>
              </a:spcAft>
            </a:pPr>
            <a:r>
              <a:rPr lang="en-US" altLang="zh-CN" sz="1800" dirty="0" smtClean="0"/>
              <a:t>=4 713.08</a:t>
            </a:r>
            <a:r>
              <a:rPr lang="zh-CN" altLang="zh-CN" sz="1800" dirty="0" smtClean="0"/>
              <a:t>（元）</a:t>
            </a:r>
          </a:p>
          <a:p>
            <a:pPr>
              <a:lnSpc>
                <a:spcPct val="100000"/>
              </a:lnSpc>
              <a:spcBef>
                <a:spcPts val="0"/>
              </a:spcBef>
              <a:spcAft>
                <a:spcPts val="0"/>
              </a:spcAft>
            </a:pPr>
            <a:r>
              <a:rPr lang="en-US" altLang="zh-CN" sz="1800" dirty="0" smtClean="0"/>
              <a:t>2</a:t>
            </a:r>
            <a:r>
              <a:rPr lang="zh-CN" altLang="zh-CN" sz="1800" dirty="0" smtClean="0"/>
              <a:t>）求工资分配系数。</a:t>
            </a:r>
          </a:p>
          <a:p>
            <a:pPr>
              <a:lnSpc>
                <a:spcPct val="100000"/>
              </a:lnSpc>
              <a:spcBef>
                <a:spcPts val="0"/>
              </a:spcBef>
              <a:spcAft>
                <a:spcPts val="0"/>
              </a:spcAft>
            </a:pPr>
            <a:r>
              <a:rPr lang="zh-CN" altLang="zh-CN" sz="1800" dirty="0" smtClean="0"/>
              <a:t>工资分配系数</a:t>
            </a:r>
            <a:r>
              <a:rPr lang="en-US" altLang="zh-CN" sz="1800" dirty="0" smtClean="0"/>
              <a:t>=6 000÷4 713.80=1.273</a:t>
            </a:r>
            <a:endParaRPr lang="zh-CN" altLang="zh-CN" sz="1800" dirty="0" smtClean="0"/>
          </a:p>
          <a:p>
            <a:pPr>
              <a:lnSpc>
                <a:spcPct val="100000"/>
              </a:lnSpc>
              <a:spcBef>
                <a:spcPts val="0"/>
              </a:spcBef>
              <a:spcAft>
                <a:spcPts val="0"/>
              </a:spcAft>
            </a:pPr>
            <a:r>
              <a:rPr lang="en-US" altLang="zh-CN" sz="1800" dirty="0" smtClean="0"/>
              <a:t>3</a:t>
            </a:r>
            <a:r>
              <a:rPr lang="zh-CN" altLang="zh-CN" sz="1800" dirty="0" smtClean="0"/>
              <a:t>）计算每个人实得计件工资。</a:t>
            </a:r>
          </a:p>
          <a:p>
            <a:pPr>
              <a:lnSpc>
                <a:spcPct val="100000"/>
              </a:lnSpc>
              <a:spcBef>
                <a:spcPts val="0"/>
              </a:spcBef>
              <a:spcAft>
                <a:spcPts val="0"/>
              </a:spcAft>
            </a:pPr>
            <a:r>
              <a:rPr lang="zh-CN" altLang="zh-CN" sz="1800" dirty="0" smtClean="0"/>
              <a:t>甲实得计件工资</a:t>
            </a:r>
            <a:r>
              <a:rPr lang="en-US" altLang="zh-CN" sz="1800" dirty="0" smtClean="0"/>
              <a:t>=71.70</a:t>
            </a:r>
            <a:r>
              <a:rPr lang="en-US" altLang="zh-CN" sz="1800" dirty="0" smtClean="0">
                <a:sym typeface="Symbol"/>
              </a:rPr>
              <a:t></a:t>
            </a:r>
            <a:r>
              <a:rPr lang="en-US" altLang="zh-CN" sz="1800" dirty="0" smtClean="0"/>
              <a:t>22</a:t>
            </a:r>
            <a:r>
              <a:rPr lang="en-US" altLang="zh-CN" sz="1800" dirty="0" smtClean="0">
                <a:sym typeface="Symbol"/>
              </a:rPr>
              <a:t></a:t>
            </a:r>
            <a:r>
              <a:rPr lang="en-US" altLang="zh-CN" sz="1800" dirty="0" smtClean="0"/>
              <a:t>1.273=2 008</a:t>
            </a:r>
            <a:r>
              <a:rPr lang="zh-CN" altLang="zh-CN" sz="1800" dirty="0" smtClean="0"/>
              <a:t>（元）</a:t>
            </a:r>
          </a:p>
          <a:p>
            <a:pPr>
              <a:lnSpc>
                <a:spcPct val="100000"/>
              </a:lnSpc>
              <a:spcBef>
                <a:spcPts val="0"/>
              </a:spcBef>
              <a:spcAft>
                <a:spcPts val="0"/>
              </a:spcAft>
            </a:pPr>
            <a:r>
              <a:rPr lang="zh-CN" altLang="zh-CN" sz="1800" dirty="0" smtClean="0"/>
              <a:t>乙实得计件工资</a:t>
            </a:r>
            <a:r>
              <a:rPr lang="en-US" altLang="zh-CN" sz="1800" dirty="0" smtClean="0"/>
              <a:t>=62.14</a:t>
            </a:r>
            <a:r>
              <a:rPr lang="en-US" altLang="zh-CN" sz="1800" dirty="0" smtClean="0">
                <a:sym typeface="Symbol"/>
              </a:rPr>
              <a:t></a:t>
            </a:r>
            <a:r>
              <a:rPr lang="en-US" altLang="zh-CN" sz="1800" dirty="0" smtClean="0"/>
              <a:t>22</a:t>
            </a:r>
            <a:r>
              <a:rPr lang="en-US" altLang="zh-CN" sz="1800" dirty="0" smtClean="0">
                <a:sym typeface="Symbol"/>
              </a:rPr>
              <a:t></a:t>
            </a:r>
            <a:r>
              <a:rPr lang="en-US" altLang="zh-CN" sz="1800" dirty="0" smtClean="0"/>
              <a:t>1.273=1 740</a:t>
            </a:r>
            <a:r>
              <a:rPr lang="zh-CN" altLang="zh-CN" sz="1800" dirty="0" smtClean="0"/>
              <a:t>（元）</a:t>
            </a:r>
          </a:p>
          <a:p>
            <a:pPr>
              <a:lnSpc>
                <a:spcPct val="100000"/>
              </a:lnSpc>
              <a:spcBef>
                <a:spcPts val="0"/>
              </a:spcBef>
              <a:spcAft>
                <a:spcPts val="0"/>
              </a:spcAft>
            </a:pPr>
            <a:r>
              <a:rPr lang="zh-CN" altLang="zh-CN" sz="1800" dirty="0" smtClean="0"/>
              <a:t>丙实得计件工资</a:t>
            </a:r>
            <a:r>
              <a:rPr lang="en-US" altLang="zh-CN" sz="1800" dirty="0" smtClean="0"/>
              <a:t>=47.80</a:t>
            </a:r>
            <a:r>
              <a:rPr lang="en-US" altLang="zh-CN" sz="1800" dirty="0" smtClean="0">
                <a:sym typeface="Symbol"/>
              </a:rPr>
              <a:t></a:t>
            </a:r>
            <a:r>
              <a:rPr lang="en-US" altLang="zh-CN" sz="1800" dirty="0" smtClean="0"/>
              <a:t>21</a:t>
            </a:r>
            <a:r>
              <a:rPr lang="en-US" altLang="zh-CN" sz="1800" dirty="0" smtClean="0">
                <a:sym typeface="Symbol"/>
              </a:rPr>
              <a:t></a:t>
            </a:r>
            <a:r>
              <a:rPr lang="en-US" altLang="zh-CN" sz="1800" dirty="0" smtClean="0"/>
              <a:t>1.273=1 278</a:t>
            </a:r>
            <a:r>
              <a:rPr lang="zh-CN" altLang="zh-CN" sz="1800" dirty="0" smtClean="0"/>
              <a:t>（元）</a:t>
            </a:r>
          </a:p>
          <a:p>
            <a:pPr>
              <a:lnSpc>
                <a:spcPct val="100000"/>
              </a:lnSpc>
              <a:spcBef>
                <a:spcPts val="0"/>
              </a:spcBef>
              <a:spcAft>
                <a:spcPts val="0"/>
              </a:spcAft>
            </a:pPr>
            <a:r>
              <a:rPr lang="zh-CN" altLang="zh-CN" sz="1800" dirty="0" smtClean="0"/>
              <a:t>丁实得计件工资</a:t>
            </a:r>
            <a:r>
              <a:rPr lang="en-US" altLang="zh-CN" sz="1800" dirty="0" smtClean="0"/>
              <a:t>=38.24</a:t>
            </a:r>
            <a:r>
              <a:rPr lang="en-US" altLang="zh-CN" sz="1800" dirty="0" smtClean="0">
                <a:sym typeface="Symbol"/>
              </a:rPr>
              <a:t></a:t>
            </a:r>
            <a:r>
              <a:rPr lang="en-US" altLang="zh-CN" sz="1800" dirty="0" smtClean="0"/>
              <a:t>20</a:t>
            </a:r>
            <a:r>
              <a:rPr lang="en-US" altLang="zh-CN" sz="1800" dirty="0" smtClean="0">
                <a:sym typeface="Symbol"/>
              </a:rPr>
              <a:t></a:t>
            </a:r>
            <a:r>
              <a:rPr lang="en-US" altLang="zh-CN" sz="1800" dirty="0" smtClean="0"/>
              <a:t>1.273=974</a:t>
            </a:r>
            <a:r>
              <a:rPr lang="zh-CN" altLang="zh-CN" sz="1800" dirty="0" smtClean="0"/>
              <a:t>（元）</a:t>
            </a:r>
            <a:endParaRPr lang="zh-CN" altLang="en-US" sz="1800" dirty="0"/>
          </a:p>
        </p:txBody>
      </p:sp>
      <p:sp>
        <p:nvSpPr>
          <p:cNvPr id="6"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r>
              <a:rPr lang="zh-CN" altLang="zh-CN" sz="2400" dirty="0" smtClean="0"/>
              <a:t>（</a:t>
            </a:r>
            <a:r>
              <a:rPr lang="en-US" altLang="zh-CN" sz="2400" dirty="0" smtClean="0"/>
              <a:t>2</a:t>
            </a:r>
            <a:r>
              <a:rPr lang="zh-CN" altLang="zh-CN" sz="2400" dirty="0" smtClean="0"/>
              <a:t>）按照实际工作天数平均分配。适用于员工技术熟练程度相差不大的情形。其计算式为</a:t>
            </a:r>
          </a:p>
          <a:p>
            <a:r>
              <a:rPr lang="en-US" altLang="zh-CN" sz="2400" dirty="0" smtClean="0"/>
              <a:t>	</a:t>
            </a:r>
            <a:r>
              <a:rPr lang="zh-CN" altLang="zh-CN" sz="2400" dirty="0" smtClean="0"/>
              <a:t>个人实得计件工资</a:t>
            </a:r>
            <a:r>
              <a:rPr lang="en-US" altLang="zh-CN" sz="2400" dirty="0" smtClean="0"/>
              <a:t>=</a:t>
            </a:r>
            <a:r>
              <a:rPr lang="zh-CN" altLang="zh-CN" sz="2400" dirty="0" smtClean="0"/>
              <a:t>工资分配系数</a:t>
            </a:r>
            <a:r>
              <a:rPr lang="en-US" altLang="zh-CN" sz="2400" dirty="0" smtClean="0">
                <a:sym typeface="Symbol"/>
              </a:rPr>
              <a:t></a:t>
            </a:r>
            <a:r>
              <a:rPr lang="zh-CN" altLang="zh-CN" sz="2400" dirty="0" smtClean="0"/>
              <a:t>个人实际工作天数</a:t>
            </a:r>
          </a:p>
          <a:p>
            <a:r>
              <a:rPr lang="zh-CN" altLang="zh-CN" sz="2400" dirty="0" smtClean="0"/>
              <a:t>式中</a:t>
            </a:r>
            <a:r>
              <a:rPr lang="en-US" altLang="zh-CN" sz="2400" dirty="0" smtClean="0"/>
              <a:t>	</a:t>
            </a:r>
            <a:r>
              <a:rPr lang="zh-CN" altLang="zh-CN" sz="2400" dirty="0" smtClean="0"/>
              <a:t>工资分配系数</a:t>
            </a:r>
            <a:r>
              <a:rPr lang="en-US" altLang="zh-CN" sz="2400" dirty="0" smtClean="0"/>
              <a:t>=</a:t>
            </a:r>
            <a:r>
              <a:rPr lang="zh-CN" altLang="zh-CN" sz="2400" dirty="0" smtClean="0"/>
              <a:t>集体实得计件工资总额</a:t>
            </a:r>
            <a:r>
              <a:rPr lang="en-US" altLang="zh-CN" sz="2400" dirty="0" smtClean="0"/>
              <a:t>/</a:t>
            </a:r>
            <a:r>
              <a:rPr lang="zh-CN" altLang="zh-CN" sz="2400" dirty="0" smtClean="0"/>
              <a:t>集体实际工作天数</a:t>
            </a:r>
          </a:p>
          <a:p>
            <a:r>
              <a:rPr lang="zh-CN" altLang="zh-CN" sz="2400" dirty="0" smtClean="0"/>
              <a:t>式中</a:t>
            </a:r>
            <a:r>
              <a:rPr lang="en-US" altLang="zh-CN" sz="2400" dirty="0" smtClean="0"/>
              <a:t>	</a:t>
            </a:r>
            <a:r>
              <a:rPr lang="zh-CN" altLang="zh-CN" sz="2400" dirty="0" smtClean="0"/>
              <a:t>集体实际工作天数</a:t>
            </a:r>
            <a:r>
              <a:rPr lang="en-US" altLang="zh-CN" sz="2400" dirty="0" smtClean="0"/>
              <a:t>=</a:t>
            </a:r>
            <a:r>
              <a:rPr lang="en-US" altLang="zh-CN" sz="2400" dirty="0" smtClean="0">
                <a:sym typeface="Symbol"/>
              </a:rPr>
              <a:t></a:t>
            </a:r>
            <a:r>
              <a:rPr lang="zh-CN" altLang="zh-CN" sz="2400" dirty="0" smtClean="0"/>
              <a:t>个人实际工作天数</a:t>
            </a:r>
          </a:p>
          <a:p>
            <a:r>
              <a:rPr lang="zh-CN" altLang="zh-CN" sz="2400" dirty="0" smtClean="0"/>
              <a:t>根据例</a:t>
            </a:r>
            <a:r>
              <a:rPr lang="en-US" altLang="zh-CN" sz="2400" dirty="0" smtClean="0"/>
              <a:t>9-12</a:t>
            </a:r>
            <a:r>
              <a:rPr lang="zh-CN" altLang="zh-CN" sz="2400" dirty="0" smtClean="0"/>
              <a:t>，按照实际工作天数分配计算个人实得计件工资。</a:t>
            </a:r>
            <a:endParaRPr lang="zh-CN" altLang="en-US" sz="2400"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623392" y="1268760"/>
            <a:ext cx="10871200" cy="4680520"/>
          </a:xfrm>
        </p:spPr>
        <p:txBody>
          <a:bodyPr/>
          <a:lstStyle/>
          <a:p>
            <a:pPr>
              <a:spcBef>
                <a:spcPts val="0"/>
              </a:spcBef>
              <a:spcAft>
                <a:spcPts val="0"/>
              </a:spcAft>
            </a:pPr>
            <a:r>
              <a:rPr lang="en-US" altLang="zh-CN" sz="2000" dirty="0" smtClean="0"/>
              <a:t>根据例9-12，按照实际工作天数分配计算个人实得计件工资。</a:t>
            </a:r>
          </a:p>
          <a:p>
            <a:pPr>
              <a:spcBef>
                <a:spcPts val="0"/>
              </a:spcBef>
              <a:spcAft>
                <a:spcPts val="0"/>
              </a:spcAft>
            </a:pPr>
            <a:r>
              <a:rPr lang="zh-CN" altLang="zh-CN" sz="2000" dirty="0" smtClean="0"/>
              <a:t>解：</a:t>
            </a:r>
          </a:p>
          <a:p>
            <a:pPr>
              <a:spcBef>
                <a:spcPts val="0"/>
              </a:spcBef>
              <a:spcAft>
                <a:spcPts val="0"/>
              </a:spcAft>
            </a:pPr>
            <a:r>
              <a:rPr lang="en-US" altLang="zh-CN" sz="2000" dirty="0" smtClean="0"/>
              <a:t>1</a:t>
            </a:r>
            <a:r>
              <a:rPr lang="zh-CN" altLang="zh-CN" sz="2000" dirty="0" smtClean="0"/>
              <a:t>）求集体实际工作天数。</a:t>
            </a:r>
            <a:endParaRPr lang="en-US" altLang="zh-CN" sz="2000" dirty="0" smtClean="0"/>
          </a:p>
          <a:p>
            <a:pPr algn="ctr">
              <a:spcBef>
                <a:spcPts val="0"/>
              </a:spcBef>
              <a:spcAft>
                <a:spcPts val="0"/>
              </a:spcAft>
            </a:pPr>
            <a:r>
              <a:rPr lang="zh-CN" altLang="zh-CN" sz="2000" dirty="0" smtClean="0"/>
              <a:t>集体实际工作天数</a:t>
            </a:r>
            <a:r>
              <a:rPr lang="en-US" altLang="zh-CN" sz="2000" dirty="0" smtClean="0"/>
              <a:t>=22+22+21+20=85</a:t>
            </a:r>
            <a:r>
              <a:rPr lang="zh-CN" altLang="zh-CN" sz="2000" dirty="0" smtClean="0"/>
              <a:t>（天）</a:t>
            </a:r>
          </a:p>
          <a:p>
            <a:pPr>
              <a:spcBef>
                <a:spcPts val="0"/>
              </a:spcBef>
              <a:spcAft>
                <a:spcPts val="0"/>
              </a:spcAft>
            </a:pPr>
            <a:r>
              <a:rPr lang="en-US" altLang="zh-CN" sz="2000" dirty="0" smtClean="0"/>
              <a:t>2</a:t>
            </a:r>
            <a:r>
              <a:rPr lang="zh-CN" altLang="zh-CN" sz="2000" dirty="0" smtClean="0"/>
              <a:t>）求工资分配系数。</a:t>
            </a:r>
          </a:p>
          <a:p>
            <a:pPr algn="ctr">
              <a:spcBef>
                <a:spcPts val="0"/>
              </a:spcBef>
              <a:spcAft>
                <a:spcPts val="0"/>
              </a:spcAft>
            </a:pPr>
            <a:r>
              <a:rPr lang="zh-CN" altLang="zh-CN" sz="2000" dirty="0" smtClean="0"/>
              <a:t>工资分配系数</a:t>
            </a:r>
            <a:r>
              <a:rPr lang="en-US" altLang="zh-CN" sz="2000" dirty="0" smtClean="0"/>
              <a:t>=6 000÷85=70.59</a:t>
            </a:r>
            <a:r>
              <a:rPr lang="zh-CN" altLang="zh-CN" sz="2000" dirty="0" smtClean="0"/>
              <a:t>（元）</a:t>
            </a:r>
          </a:p>
          <a:p>
            <a:pPr>
              <a:spcBef>
                <a:spcPts val="0"/>
              </a:spcBef>
              <a:spcAft>
                <a:spcPts val="0"/>
              </a:spcAft>
            </a:pPr>
            <a:r>
              <a:rPr lang="en-US" altLang="zh-CN" sz="2000" dirty="0" smtClean="0"/>
              <a:t>3</a:t>
            </a:r>
            <a:r>
              <a:rPr lang="zh-CN" altLang="zh-CN" sz="2000" dirty="0" smtClean="0"/>
              <a:t>）计算每人实得计件工资。</a:t>
            </a:r>
          </a:p>
          <a:p>
            <a:pPr algn="ctr">
              <a:spcBef>
                <a:spcPts val="0"/>
              </a:spcBef>
              <a:spcAft>
                <a:spcPts val="0"/>
              </a:spcAft>
            </a:pPr>
            <a:r>
              <a:rPr lang="zh-CN" altLang="zh-CN" sz="2000" dirty="0" smtClean="0"/>
              <a:t>甲实得计件工资</a:t>
            </a:r>
            <a:r>
              <a:rPr lang="en-US" altLang="zh-CN" sz="2000" dirty="0" smtClean="0"/>
              <a:t>=22</a:t>
            </a:r>
            <a:r>
              <a:rPr lang="en-US" altLang="zh-CN" sz="2000" dirty="0" smtClean="0">
                <a:sym typeface="Symbol"/>
              </a:rPr>
              <a:t></a:t>
            </a:r>
            <a:r>
              <a:rPr lang="en-US" altLang="zh-CN" sz="2000" dirty="0" smtClean="0"/>
              <a:t>70.59=1 553</a:t>
            </a:r>
            <a:r>
              <a:rPr lang="zh-CN" altLang="zh-CN" sz="2000" dirty="0" smtClean="0"/>
              <a:t>（元）</a:t>
            </a:r>
          </a:p>
          <a:p>
            <a:pPr algn="ctr">
              <a:spcBef>
                <a:spcPts val="0"/>
              </a:spcBef>
              <a:spcAft>
                <a:spcPts val="0"/>
              </a:spcAft>
            </a:pPr>
            <a:r>
              <a:rPr lang="zh-CN" altLang="zh-CN" sz="2000" dirty="0" smtClean="0"/>
              <a:t>乙实得计件工资</a:t>
            </a:r>
            <a:r>
              <a:rPr lang="en-US" altLang="zh-CN" sz="2000" dirty="0" smtClean="0"/>
              <a:t>=22</a:t>
            </a:r>
            <a:r>
              <a:rPr lang="en-US" altLang="zh-CN" sz="2000" dirty="0" smtClean="0">
                <a:sym typeface="Symbol"/>
              </a:rPr>
              <a:t></a:t>
            </a:r>
            <a:r>
              <a:rPr lang="en-US" altLang="zh-CN" sz="2000" dirty="0" smtClean="0"/>
              <a:t>70.59=1 553</a:t>
            </a:r>
            <a:r>
              <a:rPr lang="zh-CN" altLang="zh-CN" sz="2000" dirty="0" smtClean="0"/>
              <a:t>（元）</a:t>
            </a:r>
          </a:p>
          <a:p>
            <a:pPr algn="ctr">
              <a:spcBef>
                <a:spcPts val="0"/>
              </a:spcBef>
              <a:spcAft>
                <a:spcPts val="0"/>
              </a:spcAft>
            </a:pPr>
            <a:r>
              <a:rPr lang="zh-CN" altLang="zh-CN" sz="2000" dirty="0" smtClean="0"/>
              <a:t>丙实得计件工资</a:t>
            </a:r>
            <a:r>
              <a:rPr lang="en-US" altLang="zh-CN" sz="2000" dirty="0" smtClean="0"/>
              <a:t>=21</a:t>
            </a:r>
            <a:r>
              <a:rPr lang="en-US" altLang="zh-CN" sz="2000" dirty="0" smtClean="0">
                <a:sym typeface="Symbol"/>
              </a:rPr>
              <a:t></a:t>
            </a:r>
            <a:r>
              <a:rPr lang="en-US" altLang="zh-CN" sz="2000" dirty="0" smtClean="0"/>
              <a:t>70.59=1 482</a:t>
            </a:r>
            <a:r>
              <a:rPr lang="zh-CN" altLang="zh-CN" sz="2000" dirty="0" smtClean="0"/>
              <a:t>（元）</a:t>
            </a:r>
          </a:p>
          <a:p>
            <a:pPr algn="ctr">
              <a:spcBef>
                <a:spcPts val="0"/>
              </a:spcBef>
              <a:spcAft>
                <a:spcPts val="0"/>
              </a:spcAft>
            </a:pPr>
            <a:r>
              <a:rPr lang="zh-CN" altLang="zh-CN" sz="2000" dirty="0" smtClean="0"/>
              <a:t>丁实得计件工资</a:t>
            </a:r>
            <a:r>
              <a:rPr lang="en-US" altLang="zh-CN" sz="2000" dirty="0" smtClean="0"/>
              <a:t>=20</a:t>
            </a:r>
            <a:r>
              <a:rPr lang="en-US" altLang="zh-CN" sz="2000" dirty="0" smtClean="0">
                <a:sym typeface="Symbol"/>
              </a:rPr>
              <a:t></a:t>
            </a:r>
            <a:r>
              <a:rPr lang="en-US" altLang="zh-CN" sz="2000" dirty="0" smtClean="0"/>
              <a:t>70.59=1 412</a:t>
            </a:r>
            <a:r>
              <a:rPr lang="zh-CN" altLang="zh-CN" sz="2000" dirty="0" smtClean="0"/>
              <a:t>（元）</a:t>
            </a:r>
            <a:endParaRPr lang="zh-CN" altLang="en-US" sz="2000" dirty="0"/>
          </a:p>
        </p:txBody>
      </p:sp>
      <p:sp>
        <p:nvSpPr>
          <p:cNvPr id="3"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nchor="t"/>
          <a:lstStyle/>
          <a:p>
            <a:pPr marL="0">
              <a:spcBef>
                <a:spcPts val="0"/>
              </a:spcBef>
              <a:spcAft>
                <a:spcPts val="0"/>
              </a:spcAft>
            </a:pPr>
            <a:endParaRPr lang="en-US" altLang="zh-CN" sz="2000" dirty="0" smtClean="0"/>
          </a:p>
          <a:p>
            <a:pPr marL="0">
              <a:spcBef>
                <a:spcPts val="0"/>
              </a:spcBef>
              <a:spcAft>
                <a:spcPts val="0"/>
              </a:spcAft>
            </a:pPr>
            <a:r>
              <a:rPr lang="zh-CN" altLang="zh-CN" sz="2000" dirty="0" smtClean="0"/>
              <a:t>（</a:t>
            </a:r>
            <a:r>
              <a:rPr lang="en-US" altLang="zh-CN" sz="2000" dirty="0" smtClean="0"/>
              <a:t>3</a:t>
            </a:r>
            <a:r>
              <a:rPr lang="zh-CN" altLang="zh-CN" sz="2000" dirty="0" smtClean="0"/>
              <a:t>）定额内部分，按照个人日标准工资和实际工作天数分配；超额部分，按照每个人实际工作天数分配。其计算式为</a:t>
            </a:r>
          </a:p>
          <a:p>
            <a:pPr>
              <a:spcBef>
                <a:spcPts val="0"/>
              </a:spcBef>
              <a:spcAft>
                <a:spcPts val="0"/>
              </a:spcAft>
            </a:pPr>
            <a:r>
              <a:rPr lang="en-US" altLang="zh-CN" sz="2000" dirty="0" smtClean="0"/>
              <a:t>	</a:t>
            </a:r>
            <a:r>
              <a:rPr lang="zh-CN" altLang="zh-CN" sz="2000" dirty="0" smtClean="0"/>
              <a:t>个人实得计件工资</a:t>
            </a:r>
            <a:r>
              <a:rPr lang="en-US" altLang="zh-CN" sz="2000" dirty="0" smtClean="0"/>
              <a:t>=</a:t>
            </a:r>
            <a:r>
              <a:rPr lang="zh-CN" altLang="zh-CN" sz="2000" dirty="0" smtClean="0"/>
              <a:t>定额内部分应得工资</a:t>
            </a:r>
            <a:r>
              <a:rPr lang="en-US" altLang="zh-CN" sz="2000" dirty="0" smtClean="0"/>
              <a:t>+</a:t>
            </a:r>
            <a:r>
              <a:rPr lang="zh-CN" altLang="zh-CN" sz="2000" dirty="0" smtClean="0"/>
              <a:t>超额部分应得工资</a:t>
            </a:r>
          </a:p>
          <a:p>
            <a:pPr>
              <a:spcBef>
                <a:spcPts val="0"/>
              </a:spcBef>
              <a:spcAft>
                <a:spcPts val="0"/>
              </a:spcAft>
            </a:pPr>
            <a:r>
              <a:rPr lang="en-US" altLang="zh-CN" sz="2000" dirty="0" smtClean="0"/>
              <a:t>	</a:t>
            </a:r>
            <a:r>
              <a:rPr lang="zh-CN" altLang="zh-CN" sz="2000" dirty="0" smtClean="0"/>
              <a:t>定额内部分应得工资</a:t>
            </a:r>
            <a:r>
              <a:rPr lang="en-US" altLang="zh-CN" sz="2000" dirty="0" smtClean="0"/>
              <a:t>=</a:t>
            </a:r>
            <a:r>
              <a:rPr lang="zh-CN" altLang="zh-CN" sz="2000" dirty="0" smtClean="0"/>
              <a:t>个人日标准工资</a:t>
            </a:r>
            <a:r>
              <a:rPr lang="en-US" altLang="zh-CN" sz="2000" dirty="0" smtClean="0">
                <a:sym typeface="Symbol"/>
              </a:rPr>
              <a:t></a:t>
            </a:r>
            <a:r>
              <a:rPr lang="zh-CN" altLang="zh-CN" sz="2000" dirty="0" smtClean="0"/>
              <a:t>个人实际工作天数</a:t>
            </a:r>
          </a:p>
          <a:p>
            <a:pPr>
              <a:spcBef>
                <a:spcPts val="0"/>
              </a:spcBef>
              <a:spcAft>
                <a:spcPts val="0"/>
              </a:spcAft>
            </a:pPr>
            <a:r>
              <a:rPr lang="en-US" altLang="zh-CN" sz="2000" dirty="0" smtClean="0"/>
              <a:t>	</a:t>
            </a:r>
            <a:r>
              <a:rPr lang="zh-CN" altLang="zh-CN" sz="2000" dirty="0" smtClean="0"/>
              <a:t>超额部分应得工资</a:t>
            </a:r>
            <a:r>
              <a:rPr lang="en-US" altLang="zh-CN" sz="2000" dirty="0" smtClean="0"/>
              <a:t>=</a:t>
            </a:r>
            <a:r>
              <a:rPr lang="zh-CN" altLang="zh-CN" sz="2000" dirty="0" smtClean="0"/>
              <a:t>工资分配系数</a:t>
            </a:r>
            <a:r>
              <a:rPr lang="en-US" altLang="zh-CN" sz="2000" dirty="0" smtClean="0">
                <a:sym typeface="Symbol"/>
              </a:rPr>
              <a:t></a:t>
            </a:r>
            <a:r>
              <a:rPr lang="zh-CN" altLang="zh-CN" sz="2000" dirty="0" smtClean="0"/>
              <a:t>个人实际工作天数</a:t>
            </a:r>
            <a:endParaRPr lang="zh-CN" altLang="en-US" sz="2000" dirty="0"/>
          </a:p>
        </p:txBody>
      </p:sp>
      <p:sp>
        <p:nvSpPr>
          <p:cNvPr id="838658"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838657" name="Object 1"/>
          <p:cNvGraphicFramePr>
            <a:graphicFrameLocks noChangeAspect="1"/>
          </p:cNvGraphicFramePr>
          <p:nvPr/>
        </p:nvGraphicFramePr>
        <p:xfrm>
          <a:off x="4017963" y="4365104"/>
          <a:ext cx="4156075" cy="1193800"/>
        </p:xfrm>
        <a:graphic>
          <a:graphicData uri="http://schemas.openxmlformats.org/presentationml/2006/ole">
            <mc:AlternateContent xmlns:mc="http://schemas.openxmlformats.org/markup-compatibility/2006">
              <mc:Choice xmlns:v="urn:schemas-microsoft-com:vml" Requires="v">
                <p:oleObj spid="_x0000_s838667" name="Equation" r:id="rId3" imgW="2044440" imgH="583920" progId="Equation.DSMT4">
                  <p:embed/>
                </p:oleObj>
              </mc:Choice>
              <mc:Fallback>
                <p:oleObj name="Equation" r:id="rId3" imgW="2044440" imgH="58392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963" y="4365104"/>
                        <a:ext cx="4156075" cy="119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sz="quarter"/>
          </p:nvPr>
        </p:nvSpPr>
        <p:spPr/>
        <p:txBody>
          <a:bodyPr/>
          <a:lstStyle/>
          <a:p>
            <a:endParaRPr lang="zh-CN" altLang="en-US"/>
          </a:p>
        </p:txBody>
      </p:sp>
      <p:sp>
        <p:nvSpPr>
          <p:cNvPr id="2" name="内容占位符 1"/>
          <p:cNvSpPr>
            <a:spLocks noGrp="1"/>
          </p:cNvSpPr>
          <p:nvPr>
            <p:ph idx="1"/>
          </p:nvPr>
        </p:nvSpPr>
        <p:spPr/>
        <p:txBody>
          <a:bodyPr/>
          <a:lstStyle/>
          <a:p>
            <a:pPr>
              <a:lnSpc>
                <a:spcPct val="150000"/>
              </a:lnSpc>
            </a:pPr>
            <a:r>
              <a:rPr lang="zh-CN" altLang="en-US" dirty="0">
                <a:latin typeface="宋体" panose="02010600030101010101" pitchFamily="2" charset="-122"/>
              </a:rPr>
              <a:t>例</a:t>
            </a:r>
            <a:r>
              <a:rPr lang="en-US" altLang="zh-CN" dirty="0">
                <a:latin typeface="宋体" panose="02010600030101010101" pitchFamily="2" charset="-122"/>
              </a:rPr>
              <a:t>【9-1】</a:t>
            </a:r>
            <a:r>
              <a:rPr lang="zh-CN" altLang="en-US" dirty="0">
                <a:latin typeface="宋体" panose="02010600030101010101" pitchFamily="2" charset="-122"/>
              </a:rPr>
              <a:t>某月工人张某装卸</a:t>
            </a:r>
            <a:r>
              <a:rPr lang="en-US" altLang="zh-CN" dirty="0">
                <a:latin typeface="宋体" panose="02010600030101010101" pitchFamily="2" charset="-122"/>
              </a:rPr>
              <a:t>A</a:t>
            </a:r>
            <a:r>
              <a:rPr lang="zh-CN" altLang="en-US" dirty="0">
                <a:latin typeface="宋体" panose="02010600030101010101" pitchFamily="2" charset="-122"/>
              </a:rPr>
              <a:t>货物</a:t>
            </a:r>
            <a:r>
              <a:rPr lang="en-US" altLang="zh-CN" dirty="0">
                <a:latin typeface="宋体" panose="02010600030101010101" pitchFamily="2" charset="-122"/>
              </a:rPr>
              <a:t>1200</a:t>
            </a:r>
            <a:r>
              <a:rPr lang="zh-CN" altLang="en-US" dirty="0">
                <a:latin typeface="宋体" panose="02010600030101010101" pitchFamily="2" charset="-122"/>
              </a:rPr>
              <a:t>件，计件单价</a:t>
            </a:r>
            <a:r>
              <a:rPr lang="en-US" altLang="zh-CN" dirty="0">
                <a:latin typeface="宋体" panose="02010600030101010101" pitchFamily="2" charset="-122"/>
              </a:rPr>
              <a:t>2.00</a:t>
            </a:r>
            <a:r>
              <a:rPr lang="zh-CN" altLang="en-US" dirty="0">
                <a:latin typeface="宋体" panose="02010600030101010101" pitchFamily="2" charset="-122"/>
              </a:rPr>
              <a:t>元，装卸</a:t>
            </a:r>
            <a:r>
              <a:rPr lang="en-US" altLang="zh-CN" dirty="0">
                <a:latin typeface="宋体" panose="02010600030101010101" pitchFamily="2" charset="-122"/>
              </a:rPr>
              <a:t>B</a:t>
            </a:r>
            <a:r>
              <a:rPr lang="zh-CN" altLang="en-US" dirty="0">
                <a:latin typeface="宋体" panose="02010600030101010101" pitchFamily="2" charset="-122"/>
              </a:rPr>
              <a:t>货物</a:t>
            </a:r>
            <a:r>
              <a:rPr lang="en-US" altLang="zh-CN" dirty="0">
                <a:latin typeface="宋体" panose="02010600030101010101" pitchFamily="2" charset="-122"/>
              </a:rPr>
              <a:t>600</a:t>
            </a:r>
            <a:r>
              <a:rPr lang="zh-CN" altLang="en-US" dirty="0">
                <a:latin typeface="宋体" panose="02010600030101010101" pitchFamily="2" charset="-122"/>
              </a:rPr>
              <a:t>件，计件单价</a:t>
            </a:r>
            <a:r>
              <a:rPr lang="en-US" altLang="zh-CN" dirty="0">
                <a:latin typeface="宋体" panose="02010600030101010101" pitchFamily="2" charset="-122"/>
              </a:rPr>
              <a:t>1.80</a:t>
            </a:r>
            <a:r>
              <a:rPr lang="zh-CN" altLang="en-US" dirty="0">
                <a:latin typeface="宋体" panose="02010600030101010101" pitchFamily="2" charset="-122"/>
              </a:rPr>
              <a:t>元，则该工人的工资为</a:t>
            </a:r>
            <a:br>
              <a:rPr lang="zh-CN" altLang="en-US" dirty="0">
                <a:latin typeface="宋体" panose="02010600030101010101" pitchFamily="2" charset="-122"/>
              </a:rPr>
            </a:br>
            <a:r>
              <a:rPr lang="en-US" altLang="zh-CN" dirty="0">
                <a:latin typeface="宋体" panose="02010600030101010101" pitchFamily="2" charset="-122"/>
              </a:rPr>
              <a:t>1200</a:t>
            </a:r>
            <a:r>
              <a:rPr lang="en-US" altLang="zh-CN" dirty="0">
                <a:latin typeface="宋体" panose="02010600030101010101" pitchFamily="2" charset="-122"/>
                <a:sym typeface="Symbol" panose="05050102010706020507" pitchFamily="18" charset="2"/>
              </a:rPr>
              <a:t></a:t>
            </a:r>
            <a:r>
              <a:rPr lang="en-US" altLang="zh-CN" dirty="0">
                <a:latin typeface="宋体" panose="02010600030101010101" pitchFamily="2" charset="-122"/>
              </a:rPr>
              <a:t>2.00+600</a:t>
            </a:r>
            <a:r>
              <a:rPr lang="en-US" altLang="zh-CN" dirty="0">
                <a:latin typeface="宋体" panose="02010600030101010101" pitchFamily="2" charset="-122"/>
                <a:sym typeface="Symbol" panose="05050102010706020507" pitchFamily="18" charset="2"/>
              </a:rPr>
              <a:t></a:t>
            </a:r>
            <a:r>
              <a:rPr lang="en-US" altLang="zh-CN" dirty="0">
                <a:latin typeface="宋体" panose="02010600030101010101" pitchFamily="2" charset="-122"/>
              </a:rPr>
              <a:t>1.80=3480</a:t>
            </a:r>
            <a:r>
              <a:rPr lang="zh-CN" altLang="en-US" dirty="0">
                <a:latin typeface="宋体" panose="02010600030101010101" pitchFamily="2" charset="-122"/>
              </a:rPr>
              <a:t>元</a:t>
            </a:r>
            <a:endParaRPr lang="zh-CN" altLang="en-US"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23392" y="1340768"/>
            <a:ext cx="10871200" cy="4608512"/>
          </a:xfrm>
        </p:spPr>
        <p:txBody>
          <a:bodyPr anchor="t"/>
          <a:lstStyle/>
          <a:p>
            <a:pPr>
              <a:spcBef>
                <a:spcPts val="0"/>
              </a:spcBef>
              <a:spcAft>
                <a:spcPts val="0"/>
              </a:spcAft>
            </a:pPr>
            <a:endParaRPr lang="en-US" altLang="zh-CN" sz="2400" dirty="0" smtClean="0"/>
          </a:p>
          <a:p>
            <a:pPr indent="576000">
              <a:spcBef>
                <a:spcPts val="0"/>
              </a:spcBef>
              <a:spcAft>
                <a:spcPts val="0"/>
              </a:spcAft>
            </a:pPr>
            <a:r>
              <a:rPr lang="zh-CN" altLang="zh-CN" sz="2400" dirty="0" smtClean="0"/>
              <a:t>（</a:t>
            </a:r>
            <a:r>
              <a:rPr lang="en-US" altLang="zh-CN" sz="2400" dirty="0" smtClean="0"/>
              <a:t>3</a:t>
            </a:r>
            <a:r>
              <a:rPr lang="zh-CN" altLang="zh-CN" sz="2400" dirty="0" smtClean="0"/>
              <a:t>）定额内部分，按照个人日标准工资和实际工作天数分配；超额部分，按照每个人实际工作天数分配。其计算式为</a:t>
            </a:r>
          </a:p>
          <a:p>
            <a:pPr>
              <a:spcBef>
                <a:spcPts val="0"/>
              </a:spcBef>
              <a:spcAft>
                <a:spcPts val="0"/>
              </a:spcAft>
            </a:pPr>
            <a:r>
              <a:rPr lang="en-US" altLang="zh-CN" sz="2400" dirty="0" smtClean="0"/>
              <a:t>	</a:t>
            </a:r>
            <a:r>
              <a:rPr lang="zh-CN" altLang="zh-CN" sz="2400" dirty="0" smtClean="0"/>
              <a:t>个人实得计件工资</a:t>
            </a:r>
            <a:r>
              <a:rPr lang="en-US" altLang="zh-CN" sz="2400" dirty="0" smtClean="0"/>
              <a:t>=</a:t>
            </a:r>
            <a:r>
              <a:rPr lang="zh-CN" altLang="zh-CN" sz="2400" dirty="0" smtClean="0"/>
              <a:t>定额内部分应得工资</a:t>
            </a:r>
            <a:r>
              <a:rPr lang="en-US" altLang="zh-CN" sz="2400" dirty="0" smtClean="0"/>
              <a:t>+</a:t>
            </a:r>
            <a:r>
              <a:rPr lang="zh-CN" altLang="zh-CN" sz="2400" dirty="0" smtClean="0"/>
              <a:t>超额部分应得工资</a:t>
            </a:r>
          </a:p>
          <a:p>
            <a:pPr>
              <a:spcBef>
                <a:spcPts val="0"/>
              </a:spcBef>
              <a:spcAft>
                <a:spcPts val="0"/>
              </a:spcAft>
            </a:pPr>
            <a:r>
              <a:rPr lang="en-US" altLang="zh-CN" sz="2400" dirty="0" smtClean="0"/>
              <a:t>	</a:t>
            </a:r>
            <a:r>
              <a:rPr lang="zh-CN" altLang="zh-CN" sz="2400" dirty="0" smtClean="0"/>
              <a:t>定额内部分应得工资</a:t>
            </a:r>
            <a:r>
              <a:rPr lang="en-US" altLang="zh-CN" sz="2400" dirty="0" smtClean="0"/>
              <a:t>=</a:t>
            </a:r>
            <a:r>
              <a:rPr lang="zh-CN" altLang="zh-CN" sz="2400" dirty="0" smtClean="0"/>
              <a:t>个人日标准工资</a:t>
            </a:r>
            <a:r>
              <a:rPr lang="en-US" altLang="zh-CN" sz="2400" dirty="0" smtClean="0">
                <a:sym typeface="Symbol"/>
              </a:rPr>
              <a:t></a:t>
            </a:r>
            <a:r>
              <a:rPr lang="zh-CN" altLang="zh-CN" sz="2400" dirty="0" smtClean="0"/>
              <a:t>个人实际工作天数</a:t>
            </a:r>
          </a:p>
          <a:p>
            <a:pPr>
              <a:spcBef>
                <a:spcPts val="0"/>
              </a:spcBef>
              <a:spcAft>
                <a:spcPts val="0"/>
              </a:spcAft>
            </a:pPr>
            <a:r>
              <a:rPr lang="en-US" altLang="zh-CN" sz="2400" dirty="0" smtClean="0"/>
              <a:t>	</a:t>
            </a:r>
            <a:r>
              <a:rPr lang="zh-CN" altLang="zh-CN" sz="2400" dirty="0" smtClean="0"/>
              <a:t>超额部分应得工资</a:t>
            </a:r>
            <a:r>
              <a:rPr lang="en-US" altLang="zh-CN" sz="2400" dirty="0" smtClean="0"/>
              <a:t>=</a:t>
            </a:r>
            <a:r>
              <a:rPr lang="zh-CN" altLang="zh-CN" sz="2400" dirty="0" smtClean="0"/>
              <a:t>工资分配系数</a:t>
            </a:r>
            <a:r>
              <a:rPr lang="en-US" altLang="zh-CN" sz="2400" dirty="0" smtClean="0">
                <a:sym typeface="Symbol"/>
              </a:rPr>
              <a:t></a:t>
            </a:r>
            <a:r>
              <a:rPr lang="zh-CN" altLang="zh-CN" sz="2400" dirty="0" smtClean="0"/>
              <a:t>个人实际工作天数</a:t>
            </a:r>
            <a:endParaRPr lang="en-US" altLang="zh-CN" sz="2400" dirty="0" smtClean="0"/>
          </a:p>
          <a:p>
            <a:pPr>
              <a:spcBef>
                <a:spcPts val="0"/>
              </a:spcBef>
              <a:spcAft>
                <a:spcPts val="0"/>
              </a:spcAft>
            </a:pPr>
            <a:endParaRPr lang="zh-CN" altLang="zh-CN" sz="2400" dirty="0" smtClean="0"/>
          </a:p>
          <a:p>
            <a:pPr>
              <a:spcBef>
                <a:spcPts val="0"/>
              </a:spcBef>
              <a:spcAft>
                <a:spcPts val="0"/>
              </a:spcAft>
            </a:pPr>
            <a:r>
              <a:rPr lang="en-US" altLang="zh-CN" sz="2400" dirty="0" smtClean="0"/>
              <a:t>	 </a:t>
            </a:r>
            <a:endParaRPr lang="zh-CN" altLang="en-US" sz="2400" dirty="0"/>
          </a:p>
        </p:txBody>
      </p:sp>
      <p:sp>
        <p:nvSpPr>
          <p:cNvPr id="84685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846849" name="Object 1"/>
          <p:cNvGraphicFramePr>
            <a:graphicFrameLocks noChangeAspect="1"/>
          </p:cNvGraphicFramePr>
          <p:nvPr/>
        </p:nvGraphicFramePr>
        <p:xfrm>
          <a:off x="3841750" y="4149725"/>
          <a:ext cx="4510088" cy="1295400"/>
        </p:xfrm>
        <a:graphic>
          <a:graphicData uri="http://schemas.openxmlformats.org/presentationml/2006/ole">
            <mc:AlternateContent xmlns:mc="http://schemas.openxmlformats.org/markup-compatibility/2006">
              <mc:Choice xmlns:v="urn:schemas-microsoft-com:vml" Requires="v">
                <p:oleObj spid="_x0000_s846859" name="Equation" r:id="rId3" imgW="2044440" imgH="583920" progId="Equation.DSMT4">
                  <p:embed/>
                </p:oleObj>
              </mc:Choice>
              <mc:Fallback>
                <p:oleObj name="Equation" r:id="rId3" imgW="2044440" imgH="58392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0" y="4149725"/>
                        <a:ext cx="4510088"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nSpc>
                <a:spcPct val="200000"/>
              </a:lnSpc>
            </a:pPr>
            <a:r>
              <a:rPr lang="en-US" altLang="zh-CN" dirty="0" smtClean="0"/>
              <a:t>根据例9-13，按每个人实际工作天数分配计算各自的定额内与超定额的计件工资。</a:t>
            </a:r>
            <a:endParaRPr lang="zh-CN" altLang="en-US"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spcBef>
                <a:spcPts val="0"/>
              </a:spcBef>
              <a:spcAft>
                <a:spcPts val="0"/>
              </a:spcAft>
            </a:pPr>
            <a:r>
              <a:rPr lang="zh-CN" altLang="zh-CN" sz="2400" dirty="0" smtClean="0"/>
              <a:t>解：</a:t>
            </a:r>
          </a:p>
          <a:p>
            <a:pPr>
              <a:spcBef>
                <a:spcPts val="0"/>
              </a:spcBef>
              <a:spcAft>
                <a:spcPts val="0"/>
              </a:spcAft>
            </a:pPr>
            <a:r>
              <a:rPr lang="en-US" altLang="zh-CN" sz="2400" dirty="0" smtClean="0"/>
              <a:t>1</a:t>
            </a:r>
            <a:r>
              <a:rPr lang="zh-CN" altLang="zh-CN" sz="2400" dirty="0" smtClean="0"/>
              <a:t>）求工资分配系数。</a:t>
            </a:r>
          </a:p>
          <a:p>
            <a:pPr algn="ctr">
              <a:spcBef>
                <a:spcPts val="0"/>
              </a:spcBef>
              <a:spcAft>
                <a:spcPts val="0"/>
              </a:spcAft>
            </a:pPr>
            <a:r>
              <a:rPr lang="zh-CN" altLang="zh-CN" sz="2400" dirty="0" smtClean="0"/>
              <a:t>工资分配系数</a:t>
            </a:r>
            <a:r>
              <a:rPr lang="en-US" altLang="zh-CN" sz="2400" dirty="0" smtClean="0"/>
              <a:t>=</a:t>
            </a:r>
            <a:r>
              <a:rPr lang="zh-CN" altLang="zh-CN" sz="2400" dirty="0" smtClean="0"/>
              <a:t>（</a:t>
            </a:r>
            <a:r>
              <a:rPr lang="en-US" altLang="zh-CN" sz="2400" dirty="0" smtClean="0"/>
              <a:t>6 000</a:t>
            </a:r>
            <a:r>
              <a:rPr lang="en-US" altLang="zh-CN" sz="2400" dirty="0" smtClean="0">
                <a:sym typeface="Symbol"/>
              </a:rPr>
              <a:t></a:t>
            </a:r>
            <a:r>
              <a:rPr lang="en-US" altLang="zh-CN" sz="2400" dirty="0" smtClean="0"/>
              <a:t>4 713.08</a:t>
            </a:r>
            <a:r>
              <a:rPr lang="zh-CN" altLang="zh-CN" sz="2400" dirty="0" smtClean="0"/>
              <a:t>）</a:t>
            </a:r>
            <a:r>
              <a:rPr lang="en-US" altLang="zh-CN" sz="2400" dirty="0" smtClean="0"/>
              <a:t>÷85=15.14</a:t>
            </a:r>
            <a:endParaRPr lang="zh-CN" altLang="zh-CN" sz="2400" dirty="0" smtClean="0"/>
          </a:p>
          <a:p>
            <a:pPr>
              <a:spcBef>
                <a:spcPts val="0"/>
              </a:spcBef>
              <a:spcAft>
                <a:spcPts val="0"/>
              </a:spcAft>
            </a:pPr>
            <a:r>
              <a:rPr lang="en-US" altLang="zh-CN" sz="2400" dirty="0" smtClean="0"/>
              <a:t>2</a:t>
            </a:r>
            <a:r>
              <a:rPr lang="zh-CN" altLang="zh-CN" sz="2400" dirty="0" smtClean="0"/>
              <a:t>）计算个人实得计件工资。</a:t>
            </a:r>
          </a:p>
          <a:p>
            <a:pPr algn="ctr">
              <a:spcBef>
                <a:spcPts val="0"/>
              </a:spcBef>
              <a:spcAft>
                <a:spcPts val="0"/>
              </a:spcAft>
            </a:pPr>
            <a:r>
              <a:rPr lang="zh-CN" altLang="zh-CN" sz="2400" dirty="0" smtClean="0"/>
              <a:t>甲实得计件工资</a:t>
            </a:r>
            <a:r>
              <a:rPr lang="en-US" altLang="zh-CN" sz="2400" dirty="0" smtClean="0"/>
              <a:t>=71.70</a:t>
            </a:r>
            <a:r>
              <a:rPr lang="en-US" altLang="zh-CN" sz="2400" dirty="0" smtClean="0">
                <a:sym typeface="Symbol"/>
              </a:rPr>
              <a:t></a:t>
            </a:r>
            <a:r>
              <a:rPr lang="en-US" altLang="zh-CN" sz="2400" dirty="0" smtClean="0"/>
              <a:t>22+22</a:t>
            </a:r>
            <a:r>
              <a:rPr lang="en-US" altLang="zh-CN" sz="2400" dirty="0" smtClean="0">
                <a:sym typeface="Symbol"/>
              </a:rPr>
              <a:t></a:t>
            </a:r>
            <a:r>
              <a:rPr lang="en-US" altLang="zh-CN" sz="2400" dirty="0" smtClean="0"/>
              <a:t>15.14=1 910</a:t>
            </a:r>
            <a:r>
              <a:rPr lang="zh-CN" altLang="zh-CN" sz="2400" dirty="0" smtClean="0"/>
              <a:t>（元）</a:t>
            </a:r>
          </a:p>
          <a:p>
            <a:pPr algn="ctr">
              <a:spcBef>
                <a:spcPts val="0"/>
              </a:spcBef>
              <a:spcAft>
                <a:spcPts val="0"/>
              </a:spcAft>
            </a:pPr>
            <a:r>
              <a:rPr lang="zh-CN" altLang="zh-CN" sz="2400" dirty="0" smtClean="0"/>
              <a:t>乙实得计件工资</a:t>
            </a:r>
            <a:r>
              <a:rPr lang="en-US" altLang="zh-CN" sz="2400" dirty="0" smtClean="0"/>
              <a:t>=62.14</a:t>
            </a:r>
            <a:r>
              <a:rPr lang="en-US" altLang="zh-CN" sz="2400" dirty="0" smtClean="0">
                <a:sym typeface="Symbol"/>
              </a:rPr>
              <a:t></a:t>
            </a:r>
            <a:r>
              <a:rPr lang="en-US" altLang="zh-CN" sz="2400" dirty="0" smtClean="0"/>
              <a:t>22+22</a:t>
            </a:r>
            <a:r>
              <a:rPr lang="en-US" altLang="zh-CN" sz="2400" dirty="0" smtClean="0">
                <a:sym typeface="Symbol"/>
              </a:rPr>
              <a:t></a:t>
            </a:r>
            <a:r>
              <a:rPr lang="en-US" altLang="zh-CN" sz="2400" dirty="0" smtClean="0"/>
              <a:t>15.14=1 700</a:t>
            </a:r>
            <a:r>
              <a:rPr lang="zh-CN" altLang="zh-CN" sz="2400" dirty="0" smtClean="0"/>
              <a:t>（元）</a:t>
            </a:r>
          </a:p>
          <a:p>
            <a:pPr algn="ctr">
              <a:spcBef>
                <a:spcPts val="0"/>
              </a:spcBef>
              <a:spcAft>
                <a:spcPts val="0"/>
              </a:spcAft>
            </a:pPr>
            <a:r>
              <a:rPr lang="zh-CN" altLang="zh-CN" sz="2400" dirty="0" smtClean="0"/>
              <a:t>丙实得计件工资</a:t>
            </a:r>
            <a:r>
              <a:rPr lang="en-US" altLang="zh-CN" sz="2400" dirty="0" smtClean="0"/>
              <a:t>=47.80</a:t>
            </a:r>
            <a:r>
              <a:rPr lang="en-US" altLang="zh-CN" sz="2400" dirty="0" smtClean="0">
                <a:sym typeface="Symbol"/>
              </a:rPr>
              <a:t></a:t>
            </a:r>
            <a:r>
              <a:rPr lang="en-US" altLang="zh-CN" sz="2400" dirty="0" smtClean="0"/>
              <a:t>21+21</a:t>
            </a:r>
            <a:r>
              <a:rPr lang="en-US" altLang="zh-CN" sz="2400" dirty="0" smtClean="0">
                <a:sym typeface="Symbol"/>
              </a:rPr>
              <a:t></a:t>
            </a:r>
            <a:r>
              <a:rPr lang="en-US" altLang="zh-CN" sz="2400" dirty="0" smtClean="0"/>
              <a:t>15.14=1 322</a:t>
            </a:r>
            <a:r>
              <a:rPr lang="zh-CN" altLang="zh-CN" sz="2400" dirty="0" smtClean="0"/>
              <a:t>（元）</a:t>
            </a:r>
          </a:p>
          <a:p>
            <a:pPr algn="ctr">
              <a:spcBef>
                <a:spcPts val="0"/>
              </a:spcBef>
              <a:spcAft>
                <a:spcPts val="0"/>
              </a:spcAft>
            </a:pPr>
            <a:r>
              <a:rPr lang="zh-CN" altLang="zh-CN" sz="2400" dirty="0" smtClean="0"/>
              <a:t>丁实得计件工资</a:t>
            </a:r>
            <a:r>
              <a:rPr lang="en-US" altLang="zh-CN" sz="2400" dirty="0" smtClean="0"/>
              <a:t>=38.24</a:t>
            </a:r>
            <a:r>
              <a:rPr lang="en-US" altLang="zh-CN" sz="2400" dirty="0" smtClean="0">
                <a:sym typeface="Symbol"/>
              </a:rPr>
              <a:t></a:t>
            </a:r>
            <a:r>
              <a:rPr lang="en-US" altLang="zh-CN" sz="2400" dirty="0" smtClean="0"/>
              <a:t>20+20</a:t>
            </a:r>
            <a:r>
              <a:rPr lang="en-US" altLang="zh-CN" sz="2400" dirty="0" smtClean="0">
                <a:sym typeface="Symbol"/>
              </a:rPr>
              <a:t></a:t>
            </a:r>
            <a:r>
              <a:rPr lang="en-US" altLang="zh-CN" sz="2400" dirty="0" smtClean="0"/>
              <a:t>15.14=1 068</a:t>
            </a:r>
            <a:r>
              <a:rPr lang="zh-CN" altLang="zh-CN" sz="2400" dirty="0" smtClean="0"/>
              <a:t>（元）</a:t>
            </a:r>
          </a:p>
          <a:p>
            <a:pPr>
              <a:spcBef>
                <a:spcPts val="0"/>
              </a:spcBef>
              <a:spcAft>
                <a:spcPts val="0"/>
              </a:spcAft>
            </a:pPr>
            <a:endParaRPr lang="zh-CN" altLang="en-US" sz="2400" dirty="0"/>
          </a:p>
        </p:txBody>
      </p:sp>
      <p:sp>
        <p:nvSpPr>
          <p:cNvPr id="4" name="矩形 3"/>
          <p:cNvSpPr/>
          <p:nvPr/>
        </p:nvSpPr>
        <p:spPr>
          <a:xfrm>
            <a:off x="5375920" y="3717032"/>
            <a:ext cx="1368152" cy="1728192"/>
          </a:xfrm>
          <a:prstGeom prst="rect">
            <a:avLst/>
          </a:prstGeom>
          <a:noFill/>
          <a:ln>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888088" y="3717032"/>
            <a:ext cx="1368152" cy="17281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线形标注 1 6"/>
          <p:cNvSpPr/>
          <p:nvPr/>
        </p:nvSpPr>
        <p:spPr>
          <a:xfrm>
            <a:off x="7320136" y="1988840"/>
            <a:ext cx="1656184" cy="612648"/>
          </a:xfrm>
          <a:prstGeom prst="borderCallout1">
            <a:avLst>
              <a:gd name="adj1" fmla="val 98244"/>
              <a:gd name="adj2" fmla="val -2332"/>
              <a:gd name="adj3" fmla="val 274733"/>
              <a:gd name="adj4" fmla="val -64139"/>
            </a:avLst>
          </a:prstGeom>
          <a:solidFill>
            <a:schemeClr val="accent4">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solidFill>
                  <a:srgbClr val="002A00"/>
                </a:solidFill>
              </a:rPr>
              <a:t>定额内部分</a:t>
            </a:r>
            <a:endParaRPr lang="zh-CN" altLang="en-US" sz="2800" dirty="0">
              <a:solidFill>
                <a:srgbClr val="002A00"/>
              </a:solidFill>
            </a:endParaRPr>
          </a:p>
        </p:txBody>
      </p:sp>
      <p:sp>
        <p:nvSpPr>
          <p:cNvPr id="8" name="线形标注 1 7"/>
          <p:cNvSpPr/>
          <p:nvPr/>
        </p:nvSpPr>
        <p:spPr>
          <a:xfrm>
            <a:off x="9120336" y="1988840"/>
            <a:ext cx="1656184" cy="612648"/>
          </a:xfrm>
          <a:prstGeom prst="borderCallout1">
            <a:avLst>
              <a:gd name="adj1" fmla="val 98244"/>
              <a:gd name="adj2" fmla="val -2332"/>
              <a:gd name="adj3" fmla="val 274733"/>
              <a:gd name="adj4" fmla="val -64139"/>
            </a:avLst>
          </a:pr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solidFill>
                  <a:srgbClr val="002A00"/>
                </a:solidFill>
              </a:rPr>
              <a:t>超定额部分</a:t>
            </a:r>
            <a:endParaRPr lang="zh-CN" altLang="en-US" sz="2800" dirty="0">
              <a:solidFill>
                <a:srgbClr val="002A00"/>
              </a:solidFill>
            </a:endParaRPr>
          </a:p>
        </p:txBody>
      </p:sp>
      <p:sp>
        <p:nvSpPr>
          <p:cNvPr id="9"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sz="3600" dirty="0" smtClean="0">
                <a:latin typeface="宋体" panose="02010600030101010101" pitchFamily="2" charset="-122"/>
              </a:rPr>
              <a:t>七、</a:t>
            </a:r>
            <a:r>
              <a:rPr lang="zh-CN" altLang="en-US" sz="3600" dirty="0" smtClean="0">
                <a:latin typeface="宋体" panose="02010600030101010101" pitchFamily="2" charset="-122"/>
              </a:rPr>
              <a:t>加</a:t>
            </a:r>
            <a:r>
              <a:rPr lang="zh-CN" altLang="en-US" sz="3600" dirty="0">
                <a:latin typeface="宋体" panose="02010600030101010101" pitchFamily="2" charset="-122"/>
              </a:rPr>
              <a:t>班工资的计算</a:t>
            </a:r>
          </a:p>
        </p:txBody>
      </p:sp>
      <p:sp>
        <p:nvSpPr>
          <p:cNvPr id="6" name="内容占位符 5"/>
          <p:cNvSpPr>
            <a:spLocks noGrp="1"/>
          </p:cNvSpPr>
          <p:nvPr>
            <p:ph idx="1"/>
          </p:nvPr>
        </p:nvSpPr>
        <p:spPr/>
        <p:txBody>
          <a:bodyPr anchor="ctr"/>
          <a:lstStyle/>
          <a:p>
            <a:r>
              <a:rPr lang="en-US" altLang="zh-CN" kern="100" dirty="0" smtClean="0">
                <a:latin typeface="黑体"/>
                <a:cs typeface="Times New Roman"/>
              </a:rPr>
              <a:t>1</a:t>
            </a:r>
            <a:r>
              <a:rPr lang="zh-CN" altLang="zh-CN" kern="100" dirty="0" smtClean="0">
                <a:latin typeface="黑体"/>
                <a:cs typeface="Times New Roman"/>
              </a:rPr>
              <a:t>．法规依据</a:t>
            </a:r>
            <a:endParaRPr lang="en-US" altLang="zh-CN" kern="100" dirty="0" smtClean="0">
              <a:latin typeface="黑体"/>
              <a:cs typeface="Times New Roman"/>
            </a:endParaRPr>
          </a:p>
          <a:p>
            <a:r>
              <a:rPr lang="en-US" altLang="zh-CN" kern="100" dirty="0" smtClean="0">
                <a:latin typeface="Times New Roman"/>
              </a:rPr>
              <a:t>2</a:t>
            </a:r>
            <a:r>
              <a:rPr lang="zh-CN" altLang="zh-CN" kern="100" dirty="0" smtClean="0">
                <a:latin typeface="Times New Roman"/>
                <a:cs typeface="Times New Roman"/>
              </a:rPr>
              <a:t>．计算并核实当月每个员工的加班计件金额</a:t>
            </a:r>
            <a:endParaRPr lang="zh-CN" altLang="zh-CN" kern="100" dirty="0" smtClean="0">
              <a:latin typeface="黑体"/>
              <a:cs typeface="Times New Roman"/>
            </a:endParaRPr>
          </a:p>
          <a:p>
            <a:r>
              <a:rPr lang="en-US" altLang="zh-CN" kern="100" dirty="0" smtClean="0">
                <a:latin typeface="黑体"/>
                <a:cs typeface="Times New Roman"/>
              </a:rPr>
              <a:t>3</a:t>
            </a:r>
            <a:r>
              <a:rPr lang="zh-CN" altLang="zh-CN" kern="100" dirty="0" smtClean="0">
                <a:latin typeface="黑体"/>
                <a:cs typeface="Times New Roman"/>
              </a:rPr>
              <a:t>．按照劳动法相应规定分别计算加班计件工资</a:t>
            </a:r>
            <a:endParaRPr lang="zh-CN" altLang="en-US" dirty="0"/>
          </a:p>
        </p:txBody>
      </p:sp>
      <p:sp>
        <p:nvSpPr>
          <p:cNvPr id="7"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smtClean="0">
                <a:latin typeface="宋体" panose="02010600030101010101" pitchFamily="2" charset="-122"/>
              </a:rPr>
              <a:t>1</a:t>
            </a:r>
            <a:r>
              <a:rPr lang="zh-CN" altLang="zh-CN" dirty="0" smtClean="0">
                <a:latin typeface="宋体" panose="02010600030101010101" pitchFamily="2" charset="-122"/>
              </a:rPr>
              <a:t>．法规依据</a:t>
            </a:r>
            <a:endParaRPr lang="zh-CN" altLang="en-US" dirty="0">
              <a:latin typeface="宋体" panose="02010600030101010101" pitchFamily="2" charset="-122"/>
            </a:endParaRPr>
          </a:p>
        </p:txBody>
      </p:sp>
      <p:sp>
        <p:nvSpPr>
          <p:cNvPr id="3" name="内容占位符 2"/>
          <p:cNvSpPr>
            <a:spLocks noGrp="1"/>
          </p:cNvSpPr>
          <p:nvPr>
            <p:ph idx="1"/>
          </p:nvPr>
        </p:nvSpPr>
        <p:spPr/>
        <p:txBody>
          <a:bodyPr/>
          <a:lstStyle/>
          <a:p>
            <a:r>
              <a:rPr lang="en-US" altLang="zh-CN" sz="2000" dirty="0" smtClean="0"/>
              <a:t>2018</a:t>
            </a:r>
            <a:r>
              <a:rPr lang="zh-CN" altLang="zh-CN" sz="2000" dirty="0" smtClean="0"/>
              <a:t>年</a:t>
            </a:r>
            <a:r>
              <a:rPr lang="en-US" altLang="zh-CN" sz="2000" dirty="0" smtClean="0"/>
              <a:t>12</a:t>
            </a:r>
            <a:r>
              <a:rPr lang="zh-CN" altLang="zh-CN" sz="2000" dirty="0" smtClean="0"/>
              <a:t>月</a:t>
            </a:r>
            <a:r>
              <a:rPr lang="en-US" altLang="zh-CN" sz="2000" dirty="0" smtClean="0"/>
              <a:t>29</a:t>
            </a:r>
            <a:r>
              <a:rPr lang="zh-CN" altLang="zh-CN" sz="2000" dirty="0" smtClean="0"/>
              <a:t>日新修正的《中华人民共和国劳动法》第四十四条规定：</a:t>
            </a:r>
          </a:p>
          <a:p>
            <a:r>
              <a:rPr lang="zh-CN" altLang="zh-CN" sz="2000" dirty="0" smtClean="0"/>
              <a:t>有下列情形之一的，用人单位应当按照下列标准支付高于劳动者正常工作时间工资的工资报酬：</a:t>
            </a:r>
          </a:p>
          <a:p>
            <a:r>
              <a:rPr lang="zh-CN" altLang="zh-CN" sz="2000" dirty="0" smtClean="0"/>
              <a:t>（</a:t>
            </a:r>
            <a:r>
              <a:rPr lang="en-US" altLang="zh-CN" sz="2000" dirty="0" smtClean="0"/>
              <a:t>1</a:t>
            </a:r>
            <a:r>
              <a:rPr lang="zh-CN" altLang="zh-CN" sz="2000" dirty="0" smtClean="0"/>
              <a:t>）安排劳动者延长工作时间的，支付不低于工资的百分之一百五十的工资报酬。</a:t>
            </a:r>
          </a:p>
          <a:p>
            <a:r>
              <a:rPr lang="zh-CN" altLang="zh-CN" sz="2000" dirty="0" smtClean="0"/>
              <a:t>（</a:t>
            </a:r>
            <a:r>
              <a:rPr lang="en-US" altLang="zh-CN" sz="2000" dirty="0" smtClean="0"/>
              <a:t>2</a:t>
            </a:r>
            <a:r>
              <a:rPr lang="zh-CN" altLang="zh-CN" sz="2000" dirty="0" smtClean="0"/>
              <a:t>）休息日安排劳动者工作又不能安排补休的，支付不低于工资的百分之二百的工资报酬。</a:t>
            </a:r>
          </a:p>
          <a:p>
            <a:r>
              <a:rPr lang="zh-CN" altLang="zh-CN" sz="2000" dirty="0" smtClean="0"/>
              <a:t>（</a:t>
            </a:r>
            <a:r>
              <a:rPr lang="en-US" altLang="zh-CN" sz="2000" dirty="0" smtClean="0"/>
              <a:t>3</a:t>
            </a:r>
            <a:r>
              <a:rPr lang="zh-CN" altLang="zh-CN" sz="2000" dirty="0" smtClean="0"/>
              <a:t>）法定休假日安排劳动者工作的，支付不低于工资的百分之三百的工资报酬。</a:t>
            </a:r>
            <a:endParaRPr lang="zh-CN" altLang="en-US" sz="2000"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en-US" altLang="zh-CN" dirty="0" smtClean="0"/>
              <a:t>2</a:t>
            </a:r>
            <a:r>
              <a:rPr lang="zh-CN" altLang="zh-CN" dirty="0" smtClean="0"/>
              <a:t>．计算并核实当月每个员工的加班计件金额</a:t>
            </a:r>
            <a:endParaRPr lang="zh-CN" altLang="en-US" dirty="0"/>
          </a:p>
        </p:txBody>
      </p:sp>
      <p:sp>
        <p:nvSpPr>
          <p:cNvPr id="3" name="内容占位符 2"/>
          <p:cNvSpPr>
            <a:spLocks noGrp="1"/>
          </p:cNvSpPr>
          <p:nvPr>
            <p:ph idx="1"/>
          </p:nvPr>
        </p:nvSpPr>
        <p:spPr/>
        <p:txBody>
          <a:bodyPr/>
          <a:lstStyle/>
          <a:p>
            <a:r>
              <a:rPr lang="zh-CN" altLang="zh-CN" dirty="0" smtClean="0"/>
              <a:t>员工的加班计件金额必须与平常工作日的计件金额分开，具体可分为：</a:t>
            </a:r>
          </a:p>
          <a:p>
            <a:r>
              <a:rPr lang="zh-CN" altLang="zh-CN" dirty="0" smtClean="0"/>
              <a:t>（</a:t>
            </a:r>
            <a:r>
              <a:rPr lang="en-US" altLang="zh-CN" dirty="0" smtClean="0"/>
              <a:t>1</a:t>
            </a:r>
            <a:r>
              <a:rPr lang="zh-CN" altLang="zh-CN" dirty="0" smtClean="0"/>
              <a:t>）平日加班计件金额。</a:t>
            </a:r>
          </a:p>
          <a:p>
            <a:r>
              <a:rPr lang="zh-CN" altLang="zh-CN" dirty="0" smtClean="0"/>
              <a:t>（</a:t>
            </a:r>
            <a:r>
              <a:rPr lang="en-US" altLang="zh-CN" dirty="0" smtClean="0"/>
              <a:t>2</a:t>
            </a:r>
            <a:r>
              <a:rPr lang="zh-CN" altLang="zh-CN" dirty="0" smtClean="0"/>
              <a:t>）休息日加班计件金额。</a:t>
            </a:r>
          </a:p>
          <a:p>
            <a:r>
              <a:rPr lang="zh-CN" altLang="zh-CN" dirty="0" smtClean="0"/>
              <a:t>（</a:t>
            </a:r>
            <a:r>
              <a:rPr lang="en-US" altLang="zh-CN" dirty="0" smtClean="0"/>
              <a:t>3</a:t>
            </a:r>
            <a:r>
              <a:rPr lang="zh-CN" altLang="zh-CN" dirty="0" smtClean="0"/>
              <a:t>）法定假日计件金额。</a:t>
            </a:r>
            <a:endParaRPr lang="zh-CN" altLang="en-US"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en-US" altLang="zh-CN" dirty="0" smtClean="0"/>
              <a:t>3</a:t>
            </a:r>
            <a:r>
              <a:rPr lang="zh-CN" altLang="zh-CN" dirty="0" smtClean="0"/>
              <a:t>．按照劳动法相应规定分别计算加班计件工资</a:t>
            </a:r>
            <a:endParaRPr lang="zh-CN" altLang="en-US" dirty="0"/>
          </a:p>
        </p:txBody>
      </p:sp>
      <p:sp>
        <p:nvSpPr>
          <p:cNvPr id="3" name="内容占位符 2"/>
          <p:cNvSpPr>
            <a:spLocks noGrp="1"/>
          </p:cNvSpPr>
          <p:nvPr>
            <p:ph idx="1"/>
          </p:nvPr>
        </p:nvSpPr>
        <p:spPr>
          <a:solidFill>
            <a:schemeClr val="bg1">
              <a:lumMod val="95000"/>
            </a:schemeClr>
          </a:solidFill>
          <a:ln w="38100">
            <a:solidFill>
              <a:srgbClr val="FEFEFE"/>
            </a:solid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just">
              <a:spcAft>
                <a:spcPts val="0"/>
              </a:spcAft>
            </a:pPr>
            <a:r>
              <a:rPr lang="zh-CN" altLang="zh-CN" kern="100" dirty="0" smtClean="0"/>
              <a:t>（</a:t>
            </a:r>
            <a:r>
              <a:rPr lang="en-US" altLang="zh-CN" kern="100" dirty="0" smtClean="0"/>
              <a:t>1</a:t>
            </a:r>
            <a:r>
              <a:rPr lang="zh-CN" altLang="zh-CN" kern="100" dirty="0" smtClean="0"/>
              <a:t>）平日加班应计发的计件工资</a:t>
            </a:r>
            <a:r>
              <a:rPr lang="en-US" altLang="zh-CN" kern="100" dirty="0" smtClean="0"/>
              <a:t>=</a:t>
            </a:r>
            <a:r>
              <a:rPr lang="zh-CN" altLang="zh-CN" kern="100" dirty="0" smtClean="0"/>
              <a:t>平日加班计件金额</a:t>
            </a:r>
            <a:r>
              <a:rPr lang="en-US" altLang="zh-CN" kern="100" dirty="0" smtClean="0">
                <a:sym typeface="Symbol"/>
              </a:rPr>
              <a:t></a:t>
            </a:r>
            <a:r>
              <a:rPr lang="en-US" altLang="zh-CN" kern="100" dirty="0" smtClean="0"/>
              <a:t>1.5</a:t>
            </a:r>
            <a:r>
              <a:rPr lang="zh-CN" altLang="zh-CN" kern="100" dirty="0" smtClean="0"/>
              <a:t>。</a:t>
            </a:r>
          </a:p>
          <a:p>
            <a:pPr algn="just">
              <a:spcAft>
                <a:spcPts val="0"/>
              </a:spcAft>
            </a:pPr>
            <a:r>
              <a:rPr lang="zh-CN" altLang="zh-CN" kern="100" dirty="0" smtClean="0"/>
              <a:t>（</a:t>
            </a:r>
            <a:r>
              <a:rPr lang="en-US" altLang="zh-CN" kern="100" dirty="0" smtClean="0"/>
              <a:t>2</a:t>
            </a:r>
            <a:r>
              <a:rPr lang="zh-CN" altLang="zh-CN" kern="100" dirty="0" smtClean="0"/>
              <a:t>）休息日加班应计发的计件工资</a:t>
            </a:r>
            <a:r>
              <a:rPr lang="en-US" altLang="zh-CN" kern="100" dirty="0" smtClean="0"/>
              <a:t>=</a:t>
            </a:r>
            <a:r>
              <a:rPr lang="zh-CN" altLang="zh-CN" kern="100" dirty="0" smtClean="0"/>
              <a:t>休息日加班计件金额</a:t>
            </a:r>
            <a:r>
              <a:rPr lang="en-US" altLang="zh-CN" kern="100" dirty="0" smtClean="0">
                <a:sym typeface="Symbol"/>
              </a:rPr>
              <a:t></a:t>
            </a:r>
            <a:r>
              <a:rPr lang="en-US" altLang="zh-CN" kern="100" dirty="0" smtClean="0"/>
              <a:t>2.0</a:t>
            </a:r>
            <a:r>
              <a:rPr lang="zh-CN" altLang="zh-CN" kern="100" dirty="0" smtClean="0"/>
              <a:t>。</a:t>
            </a:r>
          </a:p>
          <a:p>
            <a:pPr algn="just">
              <a:spcAft>
                <a:spcPts val="0"/>
              </a:spcAft>
            </a:pPr>
            <a:r>
              <a:rPr lang="zh-CN" altLang="zh-CN" kern="100" dirty="0" smtClean="0"/>
              <a:t>（</a:t>
            </a:r>
            <a:r>
              <a:rPr lang="en-US" altLang="zh-CN" kern="100" dirty="0" smtClean="0"/>
              <a:t>3</a:t>
            </a:r>
            <a:r>
              <a:rPr lang="zh-CN" altLang="zh-CN" kern="100" dirty="0" smtClean="0"/>
              <a:t>）法定假日应计发的计件工资</a:t>
            </a:r>
            <a:r>
              <a:rPr lang="en-US" altLang="zh-CN" kern="100" dirty="0" smtClean="0"/>
              <a:t>=</a:t>
            </a:r>
            <a:r>
              <a:rPr lang="zh-CN" altLang="zh-CN" kern="100" dirty="0" smtClean="0"/>
              <a:t>法定假日计件金额</a:t>
            </a:r>
            <a:r>
              <a:rPr lang="en-US" altLang="zh-CN" kern="100" dirty="0" smtClean="0">
                <a:sym typeface="Symbol"/>
              </a:rPr>
              <a:t></a:t>
            </a:r>
            <a:r>
              <a:rPr lang="en-US" altLang="zh-CN" kern="100" dirty="0" smtClean="0"/>
              <a:t>3.0</a:t>
            </a:r>
            <a:r>
              <a:rPr lang="zh-CN" altLang="zh-CN" kern="100" dirty="0" smtClean="0"/>
              <a:t>。</a:t>
            </a:r>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smtClean="0">
                <a:latin typeface="宋体" panose="02010600030101010101" pitchFamily="2" charset="-122"/>
              </a:rPr>
              <a:t>八、推行保障措施</a:t>
            </a:r>
            <a:endParaRPr lang="zh-CN" altLang="en-US" dirty="0">
              <a:latin typeface="宋体" panose="02010600030101010101" pitchFamily="2" charset="-122"/>
            </a:endParaRPr>
          </a:p>
        </p:txBody>
      </p:sp>
      <p:sp>
        <p:nvSpPr>
          <p:cNvPr id="3" name="内容占位符 2"/>
          <p:cNvSpPr>
            <a:spLocks noGrp="1"/>
          </p:cNvSpPr>
          <p:nvPr>
            <p:ph idx="1"/>
          </p:nvPr>
        </p:nvSpPr>
        <p:spPr/>
        <p:txBody>
          <a:bodyPr/>
          <a:lstStyle/>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1</a:t>
            </a:r>
            <a:r>
              <a:rPr lang="zh-CN" altLang="zh-CN" sz="2400" kern="100" dirty="0" smtClean="0">
                <a:solidFill>
                  <a:srgbClr val="002A00"/>
                </a:solidFill>
                <a:latin typeface="Times New Roman"/>
              </a:rPr>
              <a:t>）做好计件工资制的解释工作，取得所有员工的支持。</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2</a:t>
            </a:r>
            <a:r>
              <a:rPr lang="zh-CN" altLang="zh-CN" sz="2400" kern="100" dirty="0" smtClean="0">
                <a:solidFill>
                  <a:srgbClr val="002A00"/>
                </a:solidFill>
                <a:latin typeface="Times New Roman"/>
              </a:rPr>
              <a:t>）加强科学的劳动组织管理。</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3</a:t>
            </a:r>
            <a:r>
              <a:rPr lang="zh-CN" altLang="zh-CN" sz="2400" kern="100" dirty="0" smtClean="0">
                <a:solidFill>
                  <a:srgbClr val="002A00"/>
                </a:solidFill>
                <a:latin typeface="Times New Roman"/>
              </a:rPr>
              <a:t>）企业在计件工资的分配上应留有一定的余地。</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4</a:t>
            </a:r>
            <a:r>
              <a:rPr lang="zh-CN" altLang="zh-CN" sz="2400" kern="100" dirty="0" smtClean="0">
                <a:solidFill>
                  <a:srgbClr val="002A00"/>
                </a:solidFill>
                <a:latin typeface="Times New Roman"/>
              </a:rPr>
              <a:t>）计件工资本身必须体现工作效率提升。</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5</a:t>
            </a:r>
            <a:r>
              <a:rPr lang="zh-CN" altLang="zh-CN" sz="2400" kern="100" dirty="0" smtClean="0">
                <a:solidFill>
                  <a:srgbClr val="002A00"/>
                </a:solidFill>
                <a:latin typeface="Times New Roman"/>
              </a:rPr>
              <a:t>）加强对计件工资实施的管理，建立和健全各项配套措施。</a:t>
            </a: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6</a:t>
            </a:r>
            <a:r>
              <a:rPr lang="zh-CN" altLang="zh-CN" sz="2400" kern="100" dirty="0" smtClean="0">
                <a:solidFill>
                  <a:srgbClr val="002A00"/>
                </a:solidFill>
                <a:latin typeface="Times New Roman"/>
              </a:rPr>
              <a:t>）引入相应的非物质激励手段，满足员工的精神追求，弥补计件工资制的缺憾。</a:t>
            </a:r>
            <a:endParaRPr lang="en-US" altLang="zh-CN" sz="2400" kern="100" dirty="0" smtClean="0">
              <a:solidFill>
                <a:srgbClr val="002A00"/>
              </a:solidFill>
              <a:latin typeface="Times New Roman"/>
            </a:endParaRPr>
          </a:p>
          <a:p>
            <a:pPr indent="215900" algn="just">
              <a:spcAft>
                <a:spcPts val="0"/>
              </a:spcAft>
            </a:pPr>
            <a:r>
              <a:rPr lang="zh-CN" altLang="zh-CN" sz="2400" kern="100" dirty="0" smtClean="0">
                <a:solidFill>
                  <a:srgbClr val="002A00"/>
                </a:solidFill>
                <a:latin typeface="Times New Roman"/>
              </a:rPr>
              <a:t>（</a:t>
            </a:r>
            <a:r>
              <a:rPr lang="en-US" altLang="zh-CN" sz="2400" kern="100" dirty="0" smtClean="0">
                <a:solidFill>
                  <a:srgbClr val="002A00"/>
                </a:solidFill>
                <a:latin typeface="Times New Roman"/>
              </a:rPr>
              <a:t>7</a:t>
            </a:r>
            <a:r>
              <a:rPr lang="zh-CN" altLang="zh-CN" sz="2400" kern="100" dirty="0" smtClean="0">
                <a:solidFill>
                  <a:srgbClr val="002A00"/>
                </a:solidFill>
                <a:latin typeface="Times New Roman"/>
              </a:rPr>
              <a:t>）要特别关注是否执行了国家有关最低工资标准的规定。</a:t>
            </a:r>
            <a:endParaRPr lang="zh-CN" altLang="en-US" sz="2400" dirty="0">
              <a:solidFill>
                <a:srgbClr val="002A00"/>
              </a:solidFill>
            </a:endParaRPr>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smtClean="0">
                <a:latin typeface="宋体" panose="02010600030101010101" pitchFamily="2" charset="-122"/>
              </a:rPr>
              <a:t>最低工资标准规定的要点</a:t>
            </a:r>
            <a:endParaRPr lang="zh-CN" altLang="en-US" dirty="0">
              <a:latin typeface="宋体" panose="02010600030101010101" pitchFamily="2" charset="-122"/>
            </a:endParaRPr>
          </a:p>
        </p:txBody>
      </p:sp>
      <p:sp>
        <p:nvSpPr>
          <p:cNvPr id="3" name="内容占位符 2"/>
          <p:cNvSpPr>
            <a:spLocks noGrp="1"/>
          </p:cNvSpPr>
          <p:nvPr>
            <p:ph idx="1"/>
          </p:nvPr>
        </p:nvSpPr>
        <p:spPr>
          <a:solidFill>
            <a:schemeClr val="bg1">
              <a:lumMod val="95000"/>
            </a:schemeClr>
          </a:solidFill>
          <a:ln w="38100">
            <a:solidFill>
              <a:srgbClr val="FEFEFE"/>
            </a:solid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just">
              <a:spcAft>
                <a:spcPts val="0"/>
              </a:spcAft>
            </a:pPr>
            <a:r>
              <a:rPr lang="zh-CN" altLang="zh-CN" kern="100" dirty="0" smtClean="0"/>
              <a:t> ①劳动者在法定工作时间或依法签订的劳动合同约定的工作时间内提供了正常劳动的前提下，用人单位依法应支付的最低劳动报酬。</a:t>
            </a:r>
            <a:endParaRPr lang="en-US" altLang="zh-CN" kern="100" dirty="0" smtClean="0"/>
          </a:p>
          <a:p>
            <a:pPr algn="just">
              <a:spcAft>
                <a:spcPts val="0"/>
              </a:spcAft>
            </a:pPr>
            <a:r>
              <a:rPr lang="zh-CN" altLang="zh-CN" kern="100" dirty="0" smtClean="0"/>
              <a:t>②最低工资标准一般采取月最低工资标准和小时最低工资标准的形式。月最低工资标准适用于全日制就业劳动者，小时最低工资标准适用于非全日制就业劳动者。③省、自治区、直辖市范围内的不同行政区域可以有不同的最低工资标准。</a:t>
            </a:r>
            <a:endParaRPr lang="zh-CN" altLang="en-US" kern="100" dirty="0" smtClean="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zh-CN" altLang="zh-CN" dirty="0" smtClean="0"/>
              <a:t>九、严格遵守《劳动法》相关规定</a:t>
            </a:r>
            <a:endParaRPr lang="zh-CN" altLang="en-US" dirty="0"/>
          </a:p>
        </p:txBody>
      </p:sp>
      <p:sp>
        <p:nvSpPr>
          <p:cNvPr id="3" name="内容占位符 2"/>
          <p:cNvSpPr>
            <a:spLocks noGrp="1"/>
          </p:cNvSpPr>
          <p:nvPr>
            <p:ph idx="1"/>
          </p:nvPr>
        </p:nvSpPr>
        <p:spPr>
          <a:solidFill>
            <a:schemeClr val="bg1">
              <a:lumMod val="95000"/>
            </a:schemeClr>
          </a:solidFill>
          <a:ln w="38100">
            <a:solidFill>
              <a:srgbClr val="FEFEFE"/>
            </a:solid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just">
              <a:spcAft>
                <a:spcPts val="0"/>
              </a:spcAft>
            </a:pPr>
            <a:r>
              <a:rPr lang="zh-CN" altLang="zh-CN" kern="100" dirty="0" smtClean="0"/>
              <a:t>中华人民共和国劳动法》于</a:t>
            </a:r>
            <a:r>
              <a:rPr lang="en-US" altLang="zh-CN" kern="100" dirty="0" smtClean="0"/>
              <a:t>1994</a:t>
            </a:r>
            <a:r>
              <a:rPr lang="zh-CN" altLang="zh-CN" kern="100" dirty="0" smtClean="0"/>
              <a:t>年</a:t>
            </a:r>
            <a:r>
              <a:rPr lang="en-US" altLang="zh-CN" kern="100" dirty="0" smtClean="0"/>
              <a:t>7</a:t>
            </a:r>
            <a:r>
              <a:rPr lang="zh-CN" altLang="zh-CN" kern="100" dirty="0" smtClean="0"/>
              <a:t>月</a:t>
            </a:r>
            <a:r>
              <a:rPr lang="en-US" altLang="zh-CN" kern="100" dirty="0" smtClean="0"/>
              <a:t>5</a:t>
            </a:r>
            <a:r>
              <a:rPr lang="zh-CN" altLang="zh-CN" kern="100" dirty="0" smtClean="0"/>
              <a:t>日第八届全国人民代表大会常务委员会第八次会议通过，</a:t>
            </a:r>
            <a:r>
              <a:rPr lang="en-US" altLang="zh-CN" kern="100" dirty="0" smtClean="0"/>
              <a:t>1994</a:t>
            </a:r>
            <a:r>
              <a:rPr lang="zh-CN" altLang="zh-CN" kern="100" dirty="0" smtClean="0"/>
              <a:t>年</a:t>
            </a:r>
            <a:r>
              <a:rPr lang="en-US" altLang="zh-CN" kern="100" dirty="0" smtClean="0"/>
              <a:t>7</a:t>
            </a:r>
            <a:r>
              <a:rPr lang="zh-CN" altLang="zh-CN" kern="100" dirty="0" smtClean="0"/>
              <a:t>月</a:t>
            </a:r>
            <a:r>
              <a:rPr lang="en-US" altLang="zh-CN" kern="100" dirty="0" smtClean="0"/>
              <a:t>5</a:t>
            </a:r>
            <a:r>
              <a:rPr lang="zh-CN" altLang="zh-CN" kern="100" dirty="0" smtClean="0"/>
              <a:t>日中华人民共和国主席令第二十八号公布，自</a:t>
            </a:r>
            <a:r>
              <a:rPr lang="en-US" altLang="zh-CN" kern="100" dirty="0" smtClean="0"/>
              <a:t>1995</a:t>
            </a:r>
            <a:r>
              <a:rPr lang="zh-CN" altLang="zh-CN" kern="100" dirty="0" smtClean="0"/>
              <a:t>年</a:t>
            </a:r>
            <a:r>
              <a:rPr lang="en-US" altLang="zh-CN" kern="100" dirty="0" smtClean="0"/>
              <a:t>1</a:t>
            </a:r>
            <a:r>
              <a:rPr lang="zh-CN" altLang="zh-CN" kern="100" dirty="0" smtClean="0"/>
              <a:t>月</a:t>
            </a:r>
            <a:r>
              <a:rPr lang="en-US" altLang="zh-CN" kern="100" dirty="0" smtClean="0"/>
              <a:t>1</a:t>
            </a:r>
            <a:r>
              <a:rPr lang="zh-CN" altLang="zh-CN" kern="100" dirty="0" smtClean="0"/>
              <a:t>日起施行，并于</a:t>
            </a:r>
            <a:r>
              <a:rPr lang="en-US" altLang="zh-CN" kern="100" dirty="0" smtClean="0"/>
              <a:t>2009</a:t>
            </a:r>
            <a:r>
              <a:rPr lang="zh-CN" altLang="zh-CN" kern="100" dirty="0" smtClean="0"/>
              <a:t>年</a:t>
            </a:r>
            <a:r>
              <a:rPr lang="en-US" altLang="zh-CN" kern="100" dirty="0" smtClean="0"/>
              <a:t>8</a:t>
            </a:r>
            <a:r>
              <a:rPr lang="zh-CN" altLang="zh-CN" kern="100" dirty="0" smtClean="0"/>
              <a:t>月</a:t>
            </a:r>
            <a:r>
              <a:rPr lang="en-US" altLang="zh-CN" kern="100" dirty="0" smtClean="0"/>
              <a:t>27</a:t>
            </a:r>
            <a:r>
              <a:rPr lang="zh-CN" altLang="zh-CN" kern="100" dirty="0" smtClean="0"/>
              <a:t>日第十一届全国人民代表大会常务委员会第十次会议和</a:t>
            </a:r>
            <a:r>
              <a:rPr lang="en-US" altLang="zh-CN" kern="100" dirty="0" smtClean="0"/>
              <a:t>2018</a:t>
            </a:r>
            <a:r>
              <a:rPr lang="zh-CN" altLang="zh-CN" kern="100" dirty="0" smtClean="0"/>
              <a:t>年</a:t>
            </a:r>
            <a:r>
              <a:rPr lang="en-US" altLang="zh-CN" kern="100" dirty="0" smtClean="0"/>
              <a:t>12</a:t>
            </a:r>
            <a:r>
              <a:rPr lang="zh-CN" altLang="zh-CN" kern="100" dirty="0" smtClean="0"/>
              <a:t>月</a:t>
            </a:r>
            <a:r>
              <a:rPr lang="en-US" altLang="zh-CN" kern="100" dirty="0" smtClean="0"/>
              <a:t>29</a:t>
            </a:r>
            <a:r>
              <a:rPr lang="zh-CN" altLang="zh-CN" kern="100" dirty="0" smtClean="0"/>
              <a:t>日第十三届全国人民代表大会常务委员会第七次会议，先后通过对《中华人民共和国劳动法》的修正</a:t>
            </a:r>
            <a:r>
              <a:rPr lang="zh-CN" altLang="en-US" kern="100" dirty="0" smtClean="0"/>
              <a:t>。</a:t>
            </a:r>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sz="quarter"/>
          </p:nvPr>
        </p:nvSpPr>
        <p:spPr/>
        <p:txBody>
          <a:bodyPr>
            <a:normAutofit/>
          </a:bodyPr>
          <a:lstStyle/>
          <a:p>
            <a:endParaRPr lang="zh-CN" altLang="en-US" sz="2800" b="0" dirty="0">
              <a:latin typeface="宋体" panose="02010600030101010101" pitchFamily="2" charset="-122"/>
            </a:endParaRPr>
          </a:p>
        </p:txBody>
      </p:sp>
      <p:sp>
        <p:nvSpPr>
          <p:cNvPr id="6" name="内容占位符 5"/>
          <p:cNvSpPr>
            <a:spLocks noGrp="1"/>
          </p:cNvSpPr>
          <p:nvPr>
            <p:ph idx="1"/>
          </p:nvPr>
        </p:nvSpPr>
        <p:spPr/>
        <p:txBody>
          <a:bodyPr anchor="t"/>
          <a:lstStyle/>
          <a:p>
            <a:r>
              <a:rPr lang="zh-CN" altLang="en-US" b="0" dirty="0" smtClean="0">
                <a:latin typeface="宋体" panose="02010600030101010101" pitchFamily="2" charset="-122"/>
              </a:rPr>
              <a:t>也可以采用另一种方法计算工人的计件工资，即将月份内装卸完成的各种货物折合为定额工时数，乘以小时工资率，用公式表示为</a:t>
            </a:r>
          </a:p>
          <a:p>
            <a:endParaRPr lang="zh-CN" altLang="en-US" dirty="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1744" y="3282249"/>
            <a:ext cx="5615410" cy="237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a:solidFill>
            <a:schemeClr val="bg1">
              <a:lumMod val="95000"/>
            </a:schemeClr>
          </a:solidFill>
          <a:ln w="38100">
            <a:solidFill>
              <a:srgbClr val="FEFEFE"/>
            </a:solid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just">
              <a:lnSpc>
                <a:spcPct val="150000"/>
              </a:lnSpc>
              <a:spcAft>
                <a:spcPts val="0"/>
              </a:spcAft>
            </a:pPr>
            <a:r>
              <a:rPr lang="zh-CN" altLang="zh-CN" kern="100" dirty="0" smtClean="0"/>
              <a:t>工作时间是用人单位计发劳动者报酬的依据之一。劳动者按照劳动合同约定的时间提供劳动，即可以获得相应的工资福利待遇。加班加点的，可获得加班加点工资。</a:t>
            </a:r>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r>
              <a:rPr lang="zh-CN" altLang="zh-CN" kern="100" dirty="0" smtClean="0"/>
              <a:t>《中华人民共和国劳动法》第三十六条明确规定：“国家实行劳动者每日工作时间不超过八小时、平均每周工作时间不超过四十四小时的工时制度。”第四十一条规定：“用人单位由于生产经营需要，经与工会和劳动者协商后可以延长工作时间，一般每日不得超过一小时；因特殊原因需要延长工作时间的，在保障劳动者身体健康的条件下延长工作时间每日不得超过三小时，但是每月不得超过三十六小时。”</a:t>
            </a:r>
            <a:endParaRPr lang="zh-CN" altLang="en-US"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nSpc>
                <a:spcPct val="150000"/>
              </a:lnSpc>
            </a:pPr>
            <a:r>
              <a:rPr lang="zh-CN" altLang="zh-CN" kern="100" dirty="0" smtClean="0">
                <a:latin typeface="Times New Roman"/>
              </a:rPr>
              <a:t>工作时间的范围，不仅包括作业时间，还包括准备工作时间、结束工作时间以及法定非劳动消耗时间。其中，法定非劳动消耗时间是指劳动者自然中断的时间、工艺需中断时间、停工待活时间、女职工哺乳婴儿时间、出差时间等。此外，工作时间还包括依据法律、法规或单位行政安排离岗从事其他活动的时间。</a:t>
            </a:r>
            <a:endParaRPr lang="zh-CN" altLang="en-US"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a:solidFill>
            <a:schemeClr val="bg1">
              <a:lumMod val="95000"/>
            </a:schemeClr>
          </a:solidFill>
          <a:ln w="38100">
            <a:solidFill>
              <a:srgbClr val="FEFEFE"/>
            </a:solid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indent="215900" algn="just">
              <a:lnSpc>
                <a:spcPct val="150000"/>
              </a:lnSpc>
              <a:spcAft>
                <a:spcPts val="0"/>
              </a:spcAft>
            </a:pPr>
            <a:r>
              <a:rPr lang="zh-CN" altLang="zh-CN" kern="100" dirty="0" smtClean="0"/>
              <a:t>《中华人民共和国劳动法》第三十七条规定：“对实行计件工作的劳动者，用人单位应当根据本法第三十六条规定的工时制度合理确定其劳动定额和计件报酬标准。”</a:t>
            </a:r>
          </a:p>
          <a:p>
            <a:pPr indent="269875" algn="just">
              <a:lnSpc>
                <a:spcPct val="150000"/>
              </a:lnSpc>
              <a:spcAft>
                <a:spcPts val="0"/>
              </a:spcAft>
            </a:pPr>
            <a:r>
              <a:rPr lang="zh-CN" altLang="zh-CN" kern="100" dirty="0" smtClean="0"/>
              <a:t>显然，对于实行计件工资制的单位或部门，存在着如何设定工作的劳动者的标准工作时间和加班时间的问题。</a:t>
            </a:r>
            <a:endParaRPr lang="zh-CN" altLang="en-US" kern="100" dirty="0" smtClean="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a:solidFill>
            <a:schemeClr val="bg1">
              <a:lumMod val="95000"/>
            </a:schemeClr>
          </a:solidFill>
          <a:ln w="38100">
            <a:solidFill>
              <a:srgbClr val="FEFEFE"/>
            </a:solid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just">
              <a:spcAft>
                <a:spcPts val="0"/>
              </a:spcAft>
            </a:pPr>
            <a:r>
              <a:rPr lang="zh-CN" altLang="zh-CN" kern="100" dirty="0" smtClean="0"/>
              <a:t>计件工作时间，以劳动者完成一定劳动定量为标准的时间。对实行计件工作的劳动者，用人单位应按照国家规定的工时制度，合理确定其劳动定额、计件报酬标准。实行计件工作的用人单位，必须以劳动者在一个标准工作日（工作</a:t>
            </a:r>
            <a:r>
              <a:rPr lang="en-US" altLang="zh-CN" kern="100" dirty="0" smtClean="0"/>
              <a:t>8</a:t>
            </a:r>
            <a:r>
              <a:rPr lang="zh-CN" altLang="zh-CN" kern="100" dirty="0" smtClean="0"/>
              <a:t>小时）和一个标准工作周（工作</a:t>
            </a:r>
            <a:r>
              <a:rPr lang="en-US" altLang="zh-CN" kern="100" dirty="0" smtClean="0"/>
              <a:t>40</a:t>
            </a:r>
            <a:r>
              <a:rPr lang="zh-CN" altLang="zh-CN" kern="100" dirty="0" smtClean="0"/>
              <a:t>小时、每周工作</a:t>
            </a:r>
            <a:r>
              <a:rPr lang="en-US" altLang="zh-CN" kern="100" dirty="0" smtClean="0"/>
              <a:t>5</a:t>
            </a:r>
            <a:r>
              <a:rPr lang="zh-CN" altLang="zh-CN" kern="100" dirty="0" smtClean="0"/>
              <a:t>天）的工作时间内能够完成的计件数量为标准，来计算劳动者日或周的工作定量，超过这个标准就是延长职工的工作时间。</a:t>
            </a:r>
            <a:endParaRPr lang="zh-CN" altLang="en-US" kern="100" dirty="0" smtClean="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a:solidFill>
            <a:schemeClr val="bg1">
              <a:lumMod val="95000"/>
            </a:schemeClr>
          </a:solidFill>
          <a:ln w="38100">
            <a:solidFill>
              <a:srgbClr val="FEFEFE"/>
            </a:solidFill>
          </a:ln>
          <a:effectLst>
            <a:glow rad="635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just">
              <a:lnSpc>
                <a:spcPct val="150000"/>
              </a:lnSpc>
              <a:spcAft>
                <a:spcPts val="0"/>
              </a:spcAft>
            </a:pPr>
            <a:r>
              <a:rPr lang="zh-CN" altLang="zh-CN" kern="100" dirty="0" smtClean="0"/>
              <a:t>由上可知，计件工作时间是标准工作时间的特殊转化形式而已，但比标准工作时间更有灵活性。实行计件工作时间的劳动者，在</a:t>
            </a:r>
            <a:r>
              <a:rPr lang="en-US" altLang="zh-CN" kern="100" dirty="0" smtClean="0"/>
              <a:t>8</a:t>
            </a:r>
            <a:r>
              <a:rPr lang="zh-CN" altLang="zh-CN" kern="100" dirty="0" smtClean="0"/>
              <a:t>小时工作时间内</a:t>
            </a:r>
            <a:r>
              <a:rPr lang="en-US" altLang="zh-CN" kern="100" dirty="0" smtClean="0"/>
              <a:t>(</a:t>
            </a:r>
            <a:r>
              <a:rPr lang="zh-CN" altLang="zh-CN" kern="100" dirty="0" smtClean="0"/>
              <a:t>如</a:t>
            </a:r>
            <a:r>
              <a:rPr lang="en-US" altLang="zh-CN" kern="100" dirty="0" smtClean="0"/>
              <a:t>7</a:t>
            </a:r>
            <a:r>
              <a:rPr lang="zh-CN" altLang="zh-CN" kern="100" dirty="0" smtClean="0"/>
              <a:t>小时）完成了当日的劳动定额，则可以把剩余时间作为休息时间，也可以多做定额以取得相应的延长时间的劳动报酬；如果劳动者未能在</a:t>
            </a:r>
            <a:r>
              <a:rPr lang="en-US" altLang="zh-CN" kern="100" dirty="0" smtClean="0"/>
              <a:t>8</a:t>
            </a:r>
            <a:r>
              <a:rPr lang="zh-CN" altLang="zh-CN" kern="100" dirty="0" smtClean="0"/>
              <a:t>小时内完成定额，则可以在</a:t>
            </a:r>
            <a:r>
              <a:rPr lang="en-US" altLang="zh-CN" kern="100" dirty="0" smtClean="0"/>
              <a:t>8</a:t>
            </a:r>
            <a:r>
              <a:rPr lang="zh-CN" altLang="zh-CN" kern="100" dirty="0" smtClean="0"/>
              <a:t>小时外加点以完成规定的劳动定额。</a:t>
            </a:r>
            <a:endParaRPr lang="zh-CN" altLang="en-US" kern="100" dirty="0" smtClean="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indent="269875" algn="just">
              <a:spcAft>
                <a:spcPts val="0"/>
              </a:spcAft>
            </a:pPr>
            <a:r>
              <a:rPr lang="zh-CN" altLang="zh-CN" kern="100" dirty="0" smtClean="0"/>
              <a:t>为此应当遵循以下两个原则：</a:t>
            </a:r>
          </a:p>
          <a:p>
            <a:pPr indent="215900" algn="just">
              <a:spcAft>
                <a:spcPts val="0"/>
              </a:spcAft>
            </a:pPr>
            <a:r>
              <a:rPr lang="zh-CN" altLang="zh-CN" kern="100" dirty="0" smtClean="0">
                <a:cs typeface="Times New Roman"/>
              </a:rPr>
              <a:t>（</a:t>
            </a:r>
            <a:r>
              <a:rPr lang="en-US" altLang="zh-CN" kern="100" dirty="0" smtClean="0">
                <a:cs typeface="Times New Roman"/>
              </a:rPr>
              <a:t>1</a:t>
            </a:r>
            <a:r>
              <a:rPr lang="zh-CN" altLang="zh-CN" kern="100" dirty="0" smtClean="0">
                <a:cs typeface="Times New Roman"/>
              </a:rPr>
              <a:t>）对实行计件工资的用人单位，在实行新的工时制度时，应能保证劳动者享受缩短工时的待遇，又尽量保证计件工资收入不减少。</a:t>
            </a:r>
          </a:p>
          <a:p>
            <a:pPr indent="215900" algn="just">
              <a:spcAft>
                <a:spcPts val="0"/>
              </a:spcAft>
            </a:pPr>
            <a:r>
              <a:rPr lang="zh-CN" altLang="zh-CN" kern="100" dirty="0" smtClean="0">
                <a:cs typeface="Times New Roman"/>
              </a:rPr>
              <a:t>（</a:t>
            </a:r>
            <a:r>
              <a:rPr lang="en-US" altLang="zh-CN" kern="100" dirty="0" smtClean="0">
                <a:cs typeface="Times New Roman"/>
              </a:rPr>
              <a:t>2</a:t>
            </a:r>
            <a:r>
              <a:rPr lang="zh-CN" altLang="zh-CN" kern="100" dirty="0" smtClean="0">
                <a:cs typeface="Times New Roman"/>
              </a:rPr>
              <a:t>）</a:t>
            </a:r>
            <a:r>
              <a:rPr lang="zh-CN" altLang="zh-CN" kern="100" spc="-20" dirty="0" smtClean="0">
                <a:cs typeface="Times New Roman"/>
              </a:rPr>
              <a:t>适当调整劳动定额，在保证劳动者计件工资收入不减少的前提下，计件单价可不做调整；如果难以调整劳动定额，应适当调整劳动者计件单价，以保证劳动者收入不减少。</a:t>
            </a:r>
            <a:endParaRPr lang="zh-CN" altLang="en-US" dirty="0"/>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ctrTitle" sz="quarter"/>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altLang="zh-CN" sz="4000" dirty="0"/>
              <a:t>【</a:t>
            </a:r>
            <a:r>
              <a:rPr lang="zh-CN" altLang="en-US" sz="4000" dirty="0"/>
              <a:t>复习思考题</a:t>
            </a:r>
            <a:r>
              <a:rPr lang="en-US" altLang="zh-CN" sz="4000" dirty="0" smtClean="0"/>
              <a:t>】</a:t>
            </a:r>
            <a:endParaRPr lang="zh-CN" altLang="en-US" sz="4000" dirty="0"/>
          </a:p>
        </p:txBody>
      </p:sp>
      <p:sp>
        <p:nvSpPr>
          <p:cNvPr id="2" name="内容占位符 1"/>
          <p:cNvSpPr>
            <a:spLocks noGrp="1"/>
          </p:cNvSpPr>
          <p:nvPr>
            <p:ph idx="1"/>
          </p:nvPr>
        </p:nvSpPr>
        <p:spPr/>
        <p:txBody>
          <a:bodyPr/>
          <a:lstStyle/>
          <a:p>
            <a:pPr marL="1332000" indent="0">
              <a:lnSpc>
                <a:spcPct val="150000"/>
              </a:lnSpc>
              <a:buNone/>
            </a:pPr>
            <a:r>
              <a:rPr lang="en-US" altLang="zh-CN" dirty="0"/>
              <a:t>1</a:t>
            </a:r>
            <a:r>
              <a:rPr lang="zh-CN" altLang="en-US" dirty="0"/>
              <a:t>．如何确定装卸成本计算对象？</a:t>
            </a:r>
            <a:br>
              <a:rPr lang="zh-CN" altLang="en-US" dirty="0"/>
            </a:br>
            <a:r>
              <a:rPr lang="en-US" altLang="zh-CN" dirty="0"/>
              <a:t>2</a:t>
            </a:r>
            <a:r>
              <a:rPr lang="zh-CN" altLang="en-US" dirty="0"/>
              <a:t>．装卸成本项目有哪些内容？</a:t>
            </a:r>
            <a:br>
              <a:rPr lang="zh-CN" altLang="en-US" dirty="0"/>
            </a:br>
            <a:r>
              <a:rPr lang="en-US" altLang="zh-CN" dirty="0"/>
              <a:t>3</a:t>
            </a:r>
            <a:r>
              <a:rPr lang="zh-CN" altLang="en-US" dirty="0"/>
              <a:t>．制定工时计件单价的原则？</a:t>
            </a:r>
            <a:br>
              <a:rPr lang="zh-CN" altLang="en-US" dirty="0"/>
            </a:br>
            <a:r>
              <a:rPr lang="en-US" altLang="zh-CN" dirty="0"/>
              <a:t>4</a:t>
            </a:r>
            <a:r>
              <a:rPr lang="zh-CN" altLang="en-US" dirty="0"/>
              <a:t>．降低装卸成本的主要途径？</a:t>
            </a:r>
          </a:p>
        </p:txBody>
      </p:sp>
      <p:sp>
        <p:nvSpPr>
          <p:cNvPr id="5" name="文本框 4"/>
          <p:cNvSpPr txBox="1"/>
          <p:nvPr/>
        </p:nvSpPr>
        <p:spPr>
          <a:xfrm>
            <a:off x="47328" y="332656"/>
            <a:ext cx="2484976" cy="379591"/>
          </a:xfrm>
          <a:prstGeom prst="rect">
            <a:avLst/>
          </a:prstGeom>
          <a:noFill/>
        </p:spPr>
        <p:txBody>
          <a:bodyPr wrap="none" rtlCol="0">
            <a:spAutoFit/>
          </a:bodyPr>
          <a:lstStyle/>
          <a:p>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gn="just"/>
            <a:r>
              <a:rPr lang="zh-CN" altLang="zh-CN" dirty="0" smtClean="0"/>
              <a:t>【练习</a:t>
            </a:r>
            <a:r>
              <a:rPr lang="en-US" altLang="zh-CN" dirty="0" smtClean="0"/>
              <a:t>9-1</a:t>
            </a:r>
            <a:r>
              <a:rPr lang="zh-CN" altLang="zh-CN" dirty="0" smtClean="0"/>
              <a:t>】某装卸设备原值为</a:t>
            </a:r>
            <a:r>
              <a:rPr lang="en-US" altLang="zh-CN" dirty="0" smtClean="0"/>
              <a:t>180</a:t>
            </a:r>
            <a:r>
              <a:rPr lang="en-US" altLang="zh-CN" baseline="30000" dirty="0" smtClean="0"/>
              <a:t> </a:t>
            </a:r>
            <a:r>
              <a:rPr lang="en-US" altLang="zh-CN" dirty="0" smtClean="0"/>
              <a:t>000</a:t>
            </a:r>
            <a:r>
              <a:rPr lang="zh-CN" altLang="zh-CN" dirty="0" smtClean="0"/>
              <a:t>元，预计残值为</a:t>
            </a:r>
            <a:r>
              <a:rPr lang="en-US" altLang="zh-CN" dirty="0" smtClean="0"/>
              <a:t>6000</a:t>
            </a:r>
            <a:r>
              <a:rPr lang="zh-CN" altLang="zh-CN" dirty="0" smtClean="0"/>
              <a:t>元，预计使用年限</a:t>
            </a:r>
            <a:r>
              <a:rPr lang="en-US" altLang="zh-CN" dirty="0" smtClean="0"/>
              <a:t>7</a:t>
            </a:r>
            <a:r>
              <a:rPr lang="zh-CN" altLang="zh-CN" dirty="0" smtClean="0"/>
              <a:t>年，采用年数总和法计提折旧。试计算该设备各年折旧率与折旧额。</a:t>
            </a:r>
          </a:p>
          <a:p>
            <a:pPr algn="just"/>
            <a:r>
              <a:rPr lang="zh-CN" altLang="zh-CN" dirty="0" smtClean="0"/>
              <a:t>根据计算出的各年年折旧率和固定资产应计提折旧总额</a:t>
            </a:r>
            <a:r>
              <a:rPr lang="en-US" altLang="zh-CN" dirty="0" smtClean="0"/>
              <a:t>174000</a:t>
            </a:r>
            <a:r>
              <a:rPr lang="zh-CN" altLang="zh-CN" dirty="0" smtClean="0"/>
              <a:t>元（</a:t>
            </a:r>
            <a:r>
              <a:rPr lang="en-US" altLang="zh-CN" dirty="0" smtClean="0"/>
              <a:t>180 000</a:t>
            </a:r>
            <a:r>
              <a:rPr lang="zh-CN" altLang="zh-CN" dirty="0" smtClean="0"/>
              <a:t>元</a:t>
            </a:r>
            <a:r>
              <a:rPr lang="en-US" altLang="zh-CN" dirty="0" smtClean="0">
                <a:sym typeface="Symbol"/>
              </a:rPr>
              <a:t></a:t>
            </a:r>
            <a:r>
              <a:rPr lang="en-US" altLang="zh-CN" dirty="0" smtClean="0"/>
              <a:t>6 000</a:t>
            </a:r>
            <a:r>
              <a:rPr lang="zh-CN" altLang="zh-CN" dirty="0" smtClean="0"/>
              <a:t>元）计算各年折旧额，填入表</a:t>
            </a:r>
            <a:r>
              <a:rPr lang="en-US" altLang="zh-CN" dirty="0" smtClean="0"/>
              <a:t>9-25</a:t>
            </a:r>
            <a:r>
              <a:rPr lang="zh-CN" altLang="zh-CN" dirty="0" smtClean="0"/>
              <a:t>内。</a:t>
            </a:r>
          </a:p>
        </p:txBody>
      </p:sp>
      <p:sp>
        <p:nvSpPr>
          <p:cNvPr id="4" name="文本框 4"/>
          <p:cNvSpPr txBox="1"/>
          <p:nvPr/>
        </p:nvSpPr>
        <p:spPr>
          <a:xfrm>
            <a:off x="47328" y="332656"/>
            <a:ext cx="2484976" cy="379591"/>
          </a:xfrm>
          <a:prstGeom prst="rect">
            <a:avLst/>
          </a:prstGeom>
          <a:noFill/>
        </p:spPr>
        <p:txBody>
          <a:bodyPr wrap="none" rtlCol="0">
            <a:spAutoFit/>
          </a:bodyPr>
          <a:lstStyle/>
          <a:p>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ctrTitle" sz="quarter"/>
          </p:nvPr>
        </p:nvSpPr>
        <p:spPr/>
        <p:txBody>
          <a:bodyPr/>
          <a:lstStyle/>
          <a:p>
            <a:r>
              <a:rPr lang="zh-CN" altLang="en-US" sz="4000" b="1">
                <a:latin typeface="宋体" panose="02010600030101010101" pitchFamily="2" charset="-122"/>
              </a:rPr>
              <a:t>表</a:t>
            </a:r>
            <a:r>
              <a:rPr lang="en-US" altLang="zh-CN" sz="4000" b="1">
                <a:latin typeface="宋体" panose="02010600030101010101" pitchFamily="2" charset="-122"/>
              </a:rPr>
              <a:t>9-24</a:t>
            </a:r>
          </a:p>
        </p:txBody>
      </p:sp>
      <p:sp>
        <p:nvSpPr>
          <p:cNvPr id="5" name="内容占位符 4"/>
          <p:cNvSpPr>
            <a:spLocks noGrp="1"/>
          </p:cNvSpPr>
          <p:nvPr>
            <p:ph idx="1"/>
          </p:nvPr>
        </p:nvSpPr>
        <p:spPr/>
        <p:txBody>
          <a:bodyPr/>
          <a:lstStyle/>
          <a:p>
            <a:pPr>
              <a:lnSpc>
                <a:spcPct val="150000"/>
              </a:lnSpc>
            </a:pPr>
            <a:r>
              <a:rPr lang="zh-CN" altLang="zh-CN" dirty="0" smtClean="0"/>
              <a:t>【练习</a:t>
            </a:r>
            <a:r>
              <a:rPr lang="en-US" altLang="zh-CN" dirty="0" smtClean="0"/>
              <a:t>9-1</a:t>
            </a:r>
            <a:r>
              <a:rPr lang="zh-CN" altLang="zh-CN" dirty="0" smtClean="0"/>
              <a:t>】某装卸设备原值为</a:t>
            </a:r>
            <a:r>
              <a:rPr lang="en-US" altLang="zh-CN" dirty="0" smtClean="0"/>
              <a:t>180</a:t>
            </a:r>
            <a:r>
              <a:rPr lang="en-US" altLang="zh-CN" baseline="30000" dirty="0" smtClean="0"/>
              <a:t> </a:t>
            </a:r>
            <a:r>
              <a:rPr lang="en-US" altLang="zh-CN" dirty="0" smtClean="0"/>
              <a:t>000</a:t>
            </a:r>
            <a:r>
              <a:rPr lang="zh-CN" altLang="zh-CN" dirty="0" smtClean="0"/>
              <a:t>元，预计残值为</a:t>
            </a:r>
            <a:r>
              <a:rPr lang="en-US" altLang="zh-CN" dirty="0" smtClean="0"/>
              <a:t>6</a:t>
            </a:r>
            <a:r>
              <a:rPr lang="en-US" altLang="zh-CN" baseline="30000" dirty="0" smtClean="0"/>
              <a:t> </a:t>
            </a:r>
            <a:r>
              <a:rPr lang="en-US" altLang="zh-CN" dirty="0" smtClean="0"/>
              <a:t>000</a:t>
            </a:r>
            <a:r>
              <a:rPr lang="zh-CN" altLang="zh-CN" dirty="0" smtClean="0"/>
              <a:t>元，预计使用年限</a:t>
            </a:r>
            <a:r>
              <a:rPr lang="en-US" altLang="zh-CN" dirty="0" smtClean="0"/>
              <a:t>7</a:t>
            </a:r>
            <a:r>
              <a:rPr lang="zh-CN" altLang="zh-CN" dirty="0" smtClean="0"/>
              <a:t>年，采用年数总和法计提折旧。试计算该设备各年折旧率与折旧额。</a:t>
            </a:r>
          </a:p>
          <a:p>
            <a:pPr>
              <a:lnSpc>
                <a:spcPct val="150000"/>
              </a:lnSpc>
            </a:pPr>
            <a:r>
              <a:rPr lang="zh-CN" altLang="zh-CN" dirty="0" smtClean="0"/>
              <a:t>根据计算出的各年年折旧率和固定资产应计提折旧总额</a:t>
            </a:r>
            <a:r>
              <a:rPr lang="en-US" altLang="zh-CN" dirty="0" smtClean="0"/>
              <a:t>174 000</a:t>
            </a:r>
            <a:r>
              <a:rPr lang="zh-CN" altLang="zh-CN" dirty="0" smtClean="0"/>
              <a:t>元（</a:t>
            </a:r>
            <a:r>
              <a:rPr lang="en-US" altLang="zh-CN" dirty="0" smtClean="0"/>
              <a:t>180 000</a:t>
            </a:r>
            <a:r>
              <a:rPr lang="zh-CN" altLang="zh-CN" dirty="0" smtClean="0"/>
              <a:t>元</a:t>
            </a:r>
            <a:r>
              <a:rPr lang="en-US" altLang="zh-CN" dirty="0" smtClean="0">
                <a:sym typeface="Symbol"/>
              </a:rPr>
              <a:t></a:t>
            </a:r>
            <a:r>
              <a:rPr lang="en-US" altLang="zh-CN" dirty="0" smtClean="0"/>
              <a:t>6 000</a:t>
            </a:r>
            <a:r>
              <a:rPr lang="zh-CN" altLang="zh-CN" dirty="0" smtClean="0"/>
              <a:t>元）计算各年折旧额，填入表</a:t>
            </a:r>
            <a:r>
              <a:rPr lang="en-US" altLang="zh-CN" dirty="0" smtClean="0"/>
              <a:t>9-25</a:t>
            </a:r>
            <a:r>
              <a:rPr lang="zh-CN" altLang="zh-CN" dirty="0" smtClean="0"/>
              <a:t>内。</a:t>
            </a:r>
          </a:p>
        </p:txBody>
      </p:sp>
      <p:sp>
        <p:nvSpPr>
          <p:cNvPr id="4" name="文本框 3"/>
          <p:cNvSpPr txBox="1"/>
          <p:nvPr/>
        </p:nvSpPr>
        <p:spPr>
          <a:xfrm>
            <a:off x="47328" y="332656"/>
            <a:ext cx="2484976" cy="379591"/>
          </a:xfrm>
          <a:prstGeom prst="rect">
            <a:avLst/>
          </a:prstGeom>
          <a:noFill/>
        </p:spPr>
        <p:txBody>
          <a:bodyPr wrap="none" rtlCol="0">
            <a:spAutoFit/>
          </a:bodyPr>
          <a:lstStyle/>
          <a:p>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sz="quarter"/>
          </p:nvPr>
        </p:nvSpPr>
        <p:spPr/>
        <p:txBody>
          <a:bodyPr/>
          <a:lstStyle/>
          <a:p>
            <a:endParaRPr lang="zh-CN" altLang="en-US"/>
          </a:p>
        </p:txBody>
      </p:sp>
      <p:sp>
        <p:nvSpPr>
          <p:cNvPr id="2" name="内容占位符 1"/>
          <p:cNvSpPr>
            <a:spLocks noGrp="1"/>
          </p:cNvSpPr>
          <p:nvPr>
            <p:ph idx="1"/>
          </p:nvPr>
        </p:nvSpPr>
        <p:spPr/>
        <p:txBody>
          <a:bodyPr/>
          <a:lstStyle/>
          <a:p>
            <a:pPr>
              <a:lnSpc>
                <a:spcPct val="150000"/>
              </a:lnSpc>
            </a:pPr>
            <a:r>
              <a:rPr lang="zh-CN" altLang="en-US" dirty="0">
                <a:latin typeface="宋体" panose="02010600030101010101" pitchFamily="2" charset="-122"/>
              </a:rPr>
              <a:t>例</a:t>
            </a:r>
            <a:r>
              <a:rPr lang="en-US" altLang="zh-CN" dirty="0">
                <a:latin typeface="宋体" panose="02010600030101010101" pitchFamily="2" charset="-122"/>
              </a:rPr>
              <a:t>【9-2】</a:t>
            </a:r>
            <a:r>
              <a:rPr lang="zh-CN" altLang="en-US" dirty="0">
                <a:latin typeface="宋体" panose="02010600030101010101" pitchFamily="2" charset="-122"/>
              </a:rPr>
              <a:t>某月装卸工王某装卸</a:t>
            </a:r>
            <a:r>
              <a:rPr lang="en-US" altLang="zh-CN" dirty="0">
                <a:latin typeface="宋体" panose="02010600030101010101" pitchFamily="2" charset="-122"/>
              </a:rPr>
              <a:t>A</a:t>
            </a:r>
            <a:r>
              <a:rPr lang="zh-CN" altLang="en-US" dirty="0">
                <a:latin typeface="宋体" panose="02010600030101010101" pitchFamily="2" charset="-122"/>
              </a:rPr>
              <a:t>货物</a:t>
            </a:r>
            <a:r>
              <a:rPr lang="en-US" altLang="zh-CN" dirty="0">
                <a:latin typeface="宋体" panose="02010600030101010101" pitchFamily="2" charset="-122"/>
              </a:rPr>
              <a:t>1200</a:t>
            </a:r>
            <a:r>
              <a:rPr lang="zh-CN" altLang="en-US" dirty="0">
                <a:latin typeface="宋体" panose="02010600030101010101" pitchFamily="2" charset="-122"/>
              </a:rPr>
              <a:t>件，每件定额工时</a:t>
            </a:r>
            <a:r>
              <a:rPr lang="en-US" altLang="zh-CN" dirty="0">
                <a:latin typeface="宋体" panose="02010600030101010101" pitchFamily="2" charset="-122"/>
              </a:rPr>
              <a:t>6</a:t>
            </a:r>
            <a:r>
              <a:rPr lang="zh-CN" altLang="en-US" dirty="0">
                <a:latin typeface="宋体" panose="02010600030101010101" pitchFamily="2" charset="-122"/>
              </a:rPr>
              <a:t>分钟，装卸</a:t>
            </a:r>
            <a:r>
              <a:rPr lang="en-US" altLang="zh-CN" dirty="0">
                <a:latin typeface="宋体" panose="02010600030101010101" pitchFamily="2" charset="-122"/>
              </a:rPr>
              <a:t>B</a:t>
            </a:r>
            <a:r>
              <a:rPr lang="zh-CN" altLang="en-US" dirty="0">
                <a:latin typeface="宋体" panose="02010600030101010101" pitchFamily="2" charset="-122"/>
              </a:rPr>
              <a:t>货物</a:t>
            </a:r>
            <a:r>
              <a:rPr lang="en-US" altLang="zh-CN" dirty="0">
                <a:latin typeface="宋体" panose="02010600030101010101" pitchFamily="2" charset="-122"/>
              </a:rPr>
              <a:t>600</a:t>
            </a:r>
            <a:r>
              <a:rPr lang="zh-CN" altLang="en-US" dirty="0">
                <a:latin typeface="宋体" panose="02010600030101010101" pitchFamily="2" charset="-122"/>
              </a:rPr>
              <a:t>件，每件定额工时为</a:t>
            </a:r>
            <a:r>
              <a:rPr lang="en-US" altLang="zh-CN" dirty="0">
                <a:latin typeface="宋体" panose="02010600030101010101" pitchFamily="2" charset="-122"/>
              </a:rPr>
              <a:t>5.4</a:t>
            </a:r>
            <a:r>
              <a:rPr lang="zh-CN" altLang="en-US" dirty="0">
                <a:latin typeface="宋体" panose="02010600030101010101" pitchFamily="2" charset="-122"/>
              </a:rPr>
              <a:t>分钟，小时工资率为</a:t>
            </a:r>
            <a:r>
              <a:rPr lang="en-US" altLang="zh-CN" dirty="0">
                <a:latin typeface="宋体" panose="02010600030101010101" pitchFamily="2" charset="-122"/>
              </a:rPr>
              <a:t>20</a:t>
            </a:r>
            <a:r>
              <a:rPr lang="zh-CN" altLang="en-US" dirty="0">
                <a:latin typeface="宋体" panose="02010600030101010101" pitchFamily="2" charset="-122"/>
              </a:rPr>
              <a:t>元，应得计件工资计算如下：</a:t>
            </a:r>
            <a:endParaRPr lang="zh-CN" altLang="en-US"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sz="quarter"/>
          </p:nvPr>
        </p:nvSpPr>
        <p:spPr>
          <a:xfrm>
            <a:off x="1343472" y="979765"/>
            <a:ext cx="9505056" cy="793051"/>
          </a:xfrm>
        </p:spPr>
        <p:txBody>
          <a:bodyPr/>
          <a:lstStyle/>
          <a:p>
            <a:pPr algn="r"/>
            <a:r>
              <a:rPr lang="zh-CN" altLang="zh-CN" sz="3200" kern="100" dirty="0" smtClean="0">
                <a:cs typeface="Times New Roman"/>
              </a:rPr>
              <a:t>表</a:t>
            </a:r>
            <a:r>
              <a:rPr lang="en-US" altLang="zh-CN" sz="3200" kern="100" dirty="0" smtClean="0"/>
              <a:t>9-25  </a:t>
            </a:r>
            <a:r>
              <a:rPr lang="zh-CN" altLang="zh-CN" sz="3200" kern="100" dirty="0" smtClean="0">
                <a:cs typeface="Times New Roman"/>
              </a:rPr>
              <a:t>各年折旧额</a:t>
            </a:r>
            <a:r>
              <a:rPr lang="en-US" altLang="zh-CN" sz="3200" kern="100" dirty="0" smtClean="0"/>
              <a:t>	</a:t>
            </a:r>
            <a:r>
              <a:rPr lang="zh-CN" altLang="zh-CN" sz="3200" kern="100" dirty="0" smtClean="0">
                <a:cs typeface="Times New Roman"/>
              </a:rPr>
              <a:t>（单位：元）</a:t>
            </a:r>
            <a:endParaRPr lang="zh-CN" altLang="en-US" sz="3200" dirty="0"/>
          </a:p>
        </p:txBody>
      </p:sp>
      <p:sp>
        <p:nvSpPr>
          <p:cNvPr id="847873"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69875" algn="l" defTabSz="914400" rtl="0" eaLnBrk="1" fontAlgn="base" latinLnBrk="0" hangingPunct="1">
              <a:lnSpc>
                <a:spcPct val="100000"/>
              </a:lnSpc>
              <a:spcBef>
                <a:spcPct val="0"/>
              </a:spcBef>
              <a:spcAft>
                <a:spcPct val="0"/>
              </a:spcAft>
              <a:buClrTx/>
              <a:buSzTx/>
              <a:buFontTx/>
              <a:buNone/>
              <a:tabLst>
                <a:tab pos="506413" algn="l"/>
              </a:tabLst>
            </a:pPr>
            <a:r>
              <a:rPr kumimoji="0" lang="zh-CN"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表</a:t>
            </a:r>
            <a:r>
              <a:rPr kumimoji="0" lang="en-US" altLang="zh-CN"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9-25  </a:t>
            </a:r>
            <a:r>
              <a:rPr kumimoji="0" lang="zh-CN" altLang="en-US" sz="900" b="0" i="0" u="none" strike="noStrike" cap="none" normalizeH="0" baseline="0" smtClean="0">
                <a:ln>
                  <a:noFill/>
                </a:ln>
                <a:solidFill>
                  <a:schemeClr val="tx1"/>
                </a:solidFill>
                <a:effectLst/>
                <a:latin typeface="黑体" pitchFamily="49" charset="-122"/>
                <a:ea typeface="黑体" pitchFamily="49" charset="-122"/>
                <a:cs typeface="Times New Roman" pitchFamily="18" charset="0"/>
              </a:rPr>
              <a:t>各年折旧额	</a:t>
            </a:r>
            <a:r>
              <a:rPr kumimoji="0" lang="zh-CN" altLang="en-US" sz="900" b="0" i="0" u="none" strike="noStrike" cap="none" normalizeH="0" baseline="0" smtClean="0">
                <a:ln>
                  <a:noFill/>
                </a:ln>
                <a:solidFill>
                  <a:schemeClr val="tx1"/>
                </a:solidFill>
                <a:effectLst/>
                <a:latin typeface="宋体" pitchFamily="2" charset="-122"/>
                <a:ea typeface="宋体" pitchFamily="2" charset="-122"/>
                <a:cs typeface="Times New Roman" pitchFamily="18" charset="0"/>
              </a:rPr>
              <a:t>（单位：元）</a:t>
            </a:r>
            <a:endParaRPr kumimoji="0" lang="zh-CN" altLang="en-US" sz="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a:p>
            <a:pPr marL="0" marR="0" lvl="0" indent="269875" algn="l" defTabSz="914400" rtl="0" eaLnBrk="0" fontAlgn="base" latinLnBrk="0" hangingPunct="0">
              <a:lnSpc>
                <a:spcPct val="100000"/>
              </a:lnSpc>
              <a:spcBef>
                <a:spcPct val="0"/>
              </a:spcBef>
              <a:spcAft>
                <a:spcPct val="0"/>
              </a:spcAft>
              <a:buClrTx/>
              <a:buSzTx/>
              <a:buFontTx/>
              <a:buNone/>
              <a:tabLst>
                <a:tab pos="506413" algn="l"/>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8" name="内容占位符 7" descr="图片1.png"/>
          <p:cNvPicPr>
            <a:picLocks noGrp="1" noChangeAspect="1"/>
          </p:cNvPicPr>
          <p:nvPr>
            <p:ph idx="1"/>
          </p:nvPr>
        </p:nvPicPr>
        <p:blipFill>
          <a:blip r:embed="rId2" cstate="print"/>
          <a:stretch>
            <a:fillRect/>
          </a:stretch>
        </p:blipFill>
        <p:spPr>
          <a:xfrm>
            <a:off x="1220876" y="1892626"/>
            <a:ext cx="9750248" cy="4200670"/>
          </a:xfrm>
        </p:spPr>
      </p:pic>
      <p:sp>
        <p:nvSpPr>
          <p:cNvPr id="9" name="文本框 4"/>
          <p:cNvSpPr txBox="1"/>
          <p:nvPr/>
        </p:nvSpPr>
        <p:spPr>
          <a:xfrm>
            <a:off x="47328" y="332656"/>
            <a:ext cx="2484976" cy="379591"/>
          </a:xfrm>
          <a:prstGeom prst="rect">
            <a:avLst/>
          </a:prstGeom>
          <a:noFill/>
        </p:spPr>
        <p:txBody>
          <a:bodyPr wrap="none" rtlCol="0">
            <a:spAutoFit/>
          </a:bodyPr>
          <a:lstStyle/>
          <a:p>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r>
              <a:rPr lang="zh-CN" altLang="zh-CN" dirty="0" smtClean="0"/>
              <a:t>【练习</a:t>
            </a:r>
            <a:r>
              <a:rPr lang="en-US" altLang="zh-CN" dirty="0" smtClean="0"/>
              <a:t>9-2</a:t>
            </a:r>
            <a:r>
              <a:rPr lang="zh-CN" altLang="zh-CN" dirty="0" smtClean="0"/>
              <a:t>】据表</a:t>
            </a:r>
            <a:r>
              <a:rPr lang="en-US" altLang="zh-CN" dirty="0" smtClean="0"/>
              <a:t>9-26</a:t>
            </a:r>
            <a:r>
              <a:rPr lang="zh-CN" altLang="zh-CN" dirty="0" smtClean="0"/>
              <a:t>的成本分析数据做出：</a:t>
            </a:r>
          </a:p>
          <a:p>
            <a:r>
              <a:rPr lang="zh-CN" altLang="zh-CN" dirty="0" smtClean="0"/>
              <a:t>（</a:t>
            </a:r>
            <a:r>
              <a:rPr lang="en-US" altLang="zh-CN" dirty="0" smtClean="0"/>
              <a:t>1</a:t>
            </a:r>
            <a:r>
              <a:rPr lang="zh-CN" altLang="zh-CN" dirty="0" smtClean="0"/>
              <a:t>）成本降低额差异双因素分析。</a:t>
            </a:r>
          </a:p>
          <a:p>
            <a:r>
              <a:rPr lang="zh-CN" altLang="zh-CN" dirty="0" smtClean="0"/>
              <a:t>（</a:t>
            </a:r>
            <a:r>
              <a:rPr lang="en-US" altLang="zh-CN" dirty="0" smtClean="0"/>
              <a:t>2</a:t>
            </a:r>
            <a:r>
              <a:rPr lang="zh-CN" altLang="zh-CN" dirty="0" smtClean="0"/>
              <a:t>）单位成本差异多因素分析。</a:t>
            </a:r>
          </a:p>
        </p:txBody>
      </p:sp>
      <p:sp>
        <p:nvSpPr>
          <p:cNvPr id="4" name="文本框 4"/>
          <p:cNvSpPr txBox="1"/>
          <p:nvPr/>
        </p:nvSpPr>
        <p:spPr>
          <a:xfrm>
            <a:off x="47328" y="332656"/>
            <a:ext cx="2484976" cy="379591"/>
          </a:xfrm>
          <a:prstGeom prst="rect">
            <a:avLst/>
          </a:prstGeom>
          <a:noFill/>
        </p:spPr>
        <p:txBody>
          <a:bodyPr wrap="none" rtlCol="0">
            <a:spAutoFit/>
          </a:bodyPr>
          <a:lstStyle/>
          <a:p>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328" y="332656"/>
            <a:ext cx="2484976" cy="379591"/>
          </a:xfrm>
          <a:prstGeom prst="rect">
            <a:avLst/>
          </a:prstGeom>
          <a:noFill/>
        </p:spPr>
        <p:txBody>
          <a:bodyPr wrap="none" rtlCol="0">
            <a:spAutoFit/>
          </a:bodyPr>
          <a:lstStyle/>
          <a:p>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endParaRPr lang="zh-CN" altLang="en-US" sz="2800" dirty="0">
              <a:solidFill>
                <a:schemeClr val="accent4"/>
              </a:solidFill>
              <a:effectLst>
                <a:glow rad="101600">
                  <a:schemeClr val="accent3">
                    <a:satMod val="175000"/>
                    <a:alpha val="40000"/>
                  </a:schemeClr>
                </a:glow>
              </a:effectLst>
            </a:endParaRPr>
          </a:p>
        </p:txBody>
      </p:sp>
      <p:sp>
        <p:nvSpPr>
          <p:cNvPr id="4" name="标题 3"/>
          <p:cNvSpPr>
            <a:spLocks noGrp="1"/>
          </p:cNvSpPr>
          <p:nvPr>
            <p:ph type="ctrTitle" sz="quarter"/>
          </p:nvPr>
        </p:nvSpPr>
        <p:spPr/>
        <p:txBody>
          <a:bodyPr/>
          <a:lstStyle/>
          <a:p>
            <a:pPr lvl="0"/>
            <a:r>
              <a:rPr lang="zh-CN" altLang="zh-CN" dirty="0" smtClean="0">
                <a:solidFill>
                  <a:schemeClr val="tx1"/>
                </a:solidFill>
                <a:cs typeface="Times New Roman" pitchFamily="18" charset="0"/>
              </a:rPr>
              <a:t>表</a:t>
            </a:r>
            <a:r>
              <a:rPr lang="en-US" altLang="zh-CN" dirty="0" smtClean="0">
                <a:solidFill>
                  <a:schemeClr val="tx1"/>
                </a:solidFill>
                <a:cs typeface="Times New Roman" pitchFamily="18" charset="0"/>
              </a:rPr>
              <a:t>9-26  </a:t>
            </a:r>
            <a:r>
              <a:rPr lang="zh-CN" altLang="en-US" dirty="0" smtClean="0">
                <a:solidFill>
                  <a:schemeClr val="tx1"/>
                </a:solidFill>
                <a:cs typeface="Times New Roman" pitchFamily="18" charset="0"/>
              </a:rPr>
              <a:t>成本分析数据表</a:t>
            </a:r>
            <a:endParaRPr lang="zh-CN" altLang="en-US" dirty="0"/>
          </a:p>
        </p:txBody>
      </p:sp>
      <p:sp>
        <p:nvSpPr>
          <p:cNvPr id="856065" name="Rectangle 1"/>
          <p:cNvSpPr>
            <a:spLocks noChangeArrowheads="1"/>
          </p:cNvSpPr>
          <p:nvPr/>
        </p:nvSpPr>
        <p:spPr bwMode="auto">
          <a:xfrm>
            <a:off x="695400" y="5589240"/>
            <a:ext cx="4251485"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15900" algn="l" defTabSz="914400" rtl="0" eaLnBrk="0" fontAlgn="base" latinLnBrk="0" hangingPunct="0">
              <a:lnSpc>
                <a:spcPct val="100000"/>
              </a:lnSpc>
              <a:spcBef>
                <a:spcPct val="0"/>
              </a:spcBef>
              <a:spcAft>
                <a:spcPct val="0"/>
              </a:spcAft>
              <a:buClrTx/>
              <a:buSzTx/>
              <a:buFontTx/>
              <a:buNone/>
              <a:tabLst>
                <a:tab pos="2700338" algn="ctr"/>
                <a:tab pos="5111750" algn="r"/>
              </a:tabLst>
            </a:pPr>
            <a:r>
              <a:rPr kumimoji="0" lang="zh-CN" altLang="en-US" sz="20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注：上年单位成本为</a:t>
            </a:r>
            <a:r>
              <a:rPr kumimoji="0" lang="en-US" altLang="zh-CN" sz="20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6620</a:t>
            </a:r>
            <a:r>
              <a:rPr kumimoji="0" lang="zh-CN" altLang="en-US" sz="20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元</a:t>
            </a:r>
            <a:r>
              <a:rPr kumimoji="0" lang="en-US" altLang="zh-CN" sz="20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2000" i="0" u="none" strike="noStrike" cap="none" normalizeH="0" baseline="30000" dirty="0" smtClean="0">
                <a:ln>
                  <a:noFill/>
                </a:ln>
                <a:solidFill>
                  <a:schemeClr val="tx1"/>
                </a:solidFill>
                <a:effectLst/>
                <a:latin typeface="Times New Roman" pitchFamily="18" charset="0"/>
                <a:ea typeface="宋体" pitchFamily="2" charset="-122"/>
                <a:cs typeface="Times New Roman" pitchFamily="18" charset="0"/>
              </a:rPr>
              <a:t>3</a:t>
            </a:r>
            <a:r>
              <a:rPr kumimoji="0" lang="en-US" altLang="zh-CN" sz="20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t</a:t>
            </a:r>
            <a:r>
              <a:rPr kumimoji="0" lang="zh-CN" altLang="en-US" sz="200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endParaRPr kumimoji="0" lang="zh-CN" altLang="en-US" sz="600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9" name="内容占位符 8" descr="图片2.png"/>
          <p:cNvPicPr>
            <a:picLocks noGrp="1" noChangeAspect="1"/>
          </p:cNvPicPr>
          <p:nvPr>
            <p:ph idx="1"/>
          </p:nvPr>
        </p:nvPicPr>
        <p:blipFill>
          <a:blip r:embed="rId2" cstate="print"/>
          <a:stretch>
            <a:fillRect/>
          </a:stretch>
        </p:blipFill>
        <p:spPr>
          <a:xfrm>
            <a:off x="674117" y="2348880"/>
            <a:ext cx="10770742" cy="2797833"/>
          </a:xfr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nSpc>
                <a:spcPct val="150000"/>
              </a:lnSpc>
            </a:pPr>
            <a:r>
              <a:rPr lang="zh-CN" altLang="zh-CN" dirty="0" smtClean="0"/>
              <a:t>【练习</a:t>
            </a:r>
            <a:r>
              <a:rPr lang="en-US" altLang="zh-CN" dirty="0" smtClean="0"/>
              <a:t>9-3</a:t>
            </a:r>
            <a:r>
              <a:rPr lang="zh-CN" altLang="zh-CN" dirty="0" smtClean="0"/>
              <a:t>】某装卸班组共有甲、乙、丙、丁四名员工，该月装卸量为</a:t>
            </a:r>
            <a:r>
              <a:rPr lang="en-US" altLang="zh-CN" dirty="0" smtClean="0"/>
              <a:t>2 000t</a:t>
            </a:r>
            <a:r>
              <a:rPr lang="zh-CN" altLang="zh-CN" dirty="0" smtClean="0"/>
              <a:t>，每吨计件单价为</a:t>
            </a:r>
            <a:r>
              <a:rPr lang="en-US" altLang="zh-CN" dirty="0" smtClean="0"/>
              <a:t>5.27</a:t>
            </a:r>
            <a:r>
              <a:rPr lang="zh-CN" altLang="zh-CN" dirty="0" smtClean="0"/>
              <a:t>元，班组成员日标准工资和实际工作天数见表</a:t>
            </a:r>
            <a:r>
              <a:rPr lang="en-US" altLang="zh-CN" dirty="0" smtClean="0"/>
              <a:t>9-27</a:t>
            </a:r>
            <a:r>
              <a:rPr lang="zh-CN" altLang="zh-CN" dirty="0" smtClean="0"/>
              <a:t>。</a:t>
            </a:r>
          </a:p>
        </p:txBody>
      </p:sp>
      <p:sp>
        <p:nvSpPr>
          <p:cNvPr id="4" name="文本框 4"/>
          <p:cNvSpPr txBox="1"/>
          <p:nvPr/>
        </p:nvSpPr>
        <p:spPr>
          <a:xfrm>
            <a:off x="47328" y="332656"/>
            <a:ext cx="2484976" cy="379591"/>
          </a:xfrm>
          <a:prstGeom prst="rect">
            <a:avLst/>
          </a:prstGeom>
          <a:noFill/>
        </p:spPr>
        <p:txBody>
          <a:bodyPr wrap="none" rtlCol="0">
            <a:spAutoFit/>
          </a:bodyPr>
          <a:lstStyle/>
          <a:p>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sz="quarter"/>
          </p:nvPr>
        </p:nvSpPr>
        <p:spPr/>
        <p:txBody>
          <a:bodyPr/>
          <a:lstStyle/>
          <a:p>
            <a:endParaRPr lang="zh-CN" altLang="en-US"/>
          </a:p>
        </p:txBody>
      </p:sp>
      <p:pic>
        <p:nvPicPr>
          <p:cNvPr id="883715" name="Picture 3"/>
          <p:cNvPicPr>
            <a:picLocks noGrp="1" noChangeAspect="1" noChangeArrowheads="1"/>
          </p:cNvPicPr>
          <p:nvPr>
            <p:ph idx="1"/>
          </p:nvPr>
        </p:nvPicPr>
        <p:blipFill>
          <a:blip r:embed="rId2" cstate="print"/>
          <a:srcRect/>
          <a:stretch>
            <a:fillRect/>
          </a:stretch>
        </p:blipFill>
        <p:spPr bwMode="auto">
          <a:xfrm>
            <a:off x="1379476" y="1844824"/>
            <a:ext cx="9433048" cy="3995173"/>
          </a:xfrm>
          <a:prstGeom prst="rect">
            <a:avLst/>
          </a:prstGeom>
          <a:noFill/>
          <a:ln w="9525">
            <a:noFill/>
            <a:miter lim="800000"/>
            <a:headEnd/>
            <a:tailEnd/>
          </a:ln>
        </p:spPr>
      </p:pic>
      <p:sp>
        <p:nvSpPr>
          <p:cNvPr id="8" name="文本框 4"/>
          <p:cNvSpPr txBox="1"/>
          <p:nvPr/>
        </p:nvSpPr>
        <p:spPr>
          <a:xfrm>
            <a:off x="47328" y="332656"/>
            <a:ext cx="2484976" cy="379591"/>
          </a:xfrm>
          <a:prstGeom prst="rect">
            <a:avLst/>
          </a:prstGeom>
          <a:noFill/>
        </p:spPr>
        <p:txBody>
          <a:bodyPr wrap="none" rtlCol="0">
            <a:spAutoFit/>
          </a:bodyPr>
          <a:lstStyle/>
          <a:p>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2"/>
          <p:cNvPicPr>
            <a:picLocks noGrp="1" noChangeAspect="1" noChangeArrowheads="1"/>
          </p:cNvPicPr>
          <p:nvPr>
            <p:ph idx="1"/>
          </p:nvPr>
        </p:nvPicPr>
        <p:blipFill>
          <a:blip r:embed="rId2" cstate="print"/>
          <a:srcRect/>
          <a:stretch>
            <a:fillRect/>
          </a:stretch>
        </p:blipFill>
        <p:spPr bwMode="auto">
          <a:xfrm>
            <a:off x="1206155" y="1340768"/>
            <a:ext cx="9779690" cy="4850365"/>
          </a:xfrm>
          <a:prstGeom prst="rect">
            <a:avLst/>
          </a:prstGeom>
          <a:noFill/>
          <a:ln w="9525">
            <a:noFill/>
            <a:miter lim="800000"/>
            <a:headEnd/>
            <a:tailEnd/>
          </a:ln>
        </p:spPr>
      </p:pic>
      <p:sp>
        <p:nvSpPr>
          <p:cNvPr id="5" name="文本框 4"/>
          <p:cNvSpPr txBox="1"/>
          <p:nvPr/>
        </p:nvSpPr>
        <p:spPr>
          <a:xfrm>
            <a:off x="47328" y="332656"/>
            <a:ext cx="2484976" cy="379591"/>
          </a:xfrm>
          <a:prstGeom prst="rect">
            <a:avLst/>
          </a:prstGeom>
          <a:noFill/>
        </p:spPr>
        <p:txBody>
          <a:bodyPr wrap="none" rtlCol="0">
            <a:spAutoFit/>
          </a:bodyPr>
          <a:lstStyle/>
          <a:p>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2"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图片 2" descr="图片4.png"/>
          <p:cNvPicPr>
            <a:picLocks noChangeAspect="1"/>
          </p:cNvPicPr>
          <p:nvPr/>
        </p:nvPicPr>
        <p:blipFill>
          <a:blip r:embed="rId3" cstate="print"/>
          <a:stretch>
            <a:fillRect/>
          </a:stretch>
        </p:blipFill>
        <p:spPr>
          <a:xfrm>
            <a:off x="9449" y="0"/>
            <a:ext cx="12173101"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sz="quarter"/>
          </p:nvPr>
        </p:nvSpPr>
        <p:spPr/>
        <p:txBody>
          <a:bodyPr/>
          <a:lstStyle/>
          <a:p>
            <a:endParaRPr lang="zh-CN" altLang="en-US"/>
          </a:p>
        </p:txBody>
      </p:sp>
      <p:sp>
        <p:nvSpPr>
          <p:cNvPr id="2" name="内容占位符 1"/>
          <p:cNvSpPr>
            <a:spLocks noGrp="1"/>
          </p:cNvSpPr>
          <p:nvPr>
            <p:ph idx="1"/>
          </p:nvPr>
        </p:nvSpPr>
        <p:spPr/>
        <p:txBody>
          <a:bodyPr/>
          <a:lstStyle/>
          <a:p>
            <a:pPr indent="0">
              <a:lnSpc>
                <a:spcPct val="150000"/>
              </a:lnSpc>
            </a:pPr>
            <a:r>
              <a:rPr lang="zh-CN" altLang="en-US" dirty="0">
                <a:latin typeface="宋体" panose="02010600030101010101" pitchFamily="2" charset="-122"/>
              </a:rPr>
              <a:t>完成工时定</a:t>
            </a:r>
            <a:r>
              <a:rPr lang="zh-CN" altLang="en-US" dirty="0" smtClean="0">
                <a:latin typeface="宋体" panose="02010600030101010101" pitchFamily="2" charset="-122"/>
              </a:rPr>
              <a:t>额</a:t>
            </a:r>
            <a:r>
              <a:rPr lang="en-US" altLang="zh-CN" dirty="0" smtClean="0">
                <a:latin typeface="宋体" panose="02010600030101010101" pitchFamily="2" charset="-122"/>
              </a:rPr>
              <a:t>=</a:t>
            </a:r>
            <a:r>
              <a:rPr lang="zh-CN" altLang="en-US" dirty="0">
                <a:latin typeface="宋体" panose="02010600030101010101" pitchFamily="2" charset="-122"/>
              </a:rPr>
              <a:t>（</a:t>
            </a:r>
            <a:r>
              <a:rPr lang="en-US" altLang="zh-CN" dirty="0">
                <a:latin typeface="宋体" panose="02010600030101010101" pitchFamily="2" charset="-122"/>
              </a:rPr>
              <a:t>1200</a:t>
            </a:r>
            <a:r>
              <a:rPr lang="en-US" altLang="zh-CN" dirty="0">
                <a:latin typeface="宋体" panose="02010600030101010101" pitchFamily="2" charset="-122"/>
                <a:sym typeface="Symbol" panose="05050102010706020507" pitchFamily="18" charset="2"/>
              </a:rPr>
              <a:t></a:t>
            </a:r>
            <a:r>
              <a:rPr lang="en-US" altLang="zh-CN" dirty="0">
                <a:latin typeface="宋体" panose="02010600030101010101" pitchFamily="2" charset="-122"/>
              </a:rPr>
              <a:t>6+600</a:t>
            </a:r>
            <a:r>
              <a:rPr lang="en-US" altLang="zh-CN" dirty="0">
                <a:latin typeface="宋体" panose="02010600030101010101" pitchFamily="2" charset="-122"/>
                <a:sym typeface="Symbol" panose="05050102010706020507" pitchFamily="18" charset="2"/>
              </a:rPr>
              <a:t></a:t>
            </a:r>
            <a:r>
              <a:rPr lang="en-US" altLang="zh-CN" dirty="0">
                <a:latin typeface="宋体" panose="02010600030101010101" pitchFamily="2" charset="-122"/>
              </a:rPr>
              <a:t>5.4</a:t>
            </a:r>
            <a:r>
              <a:rPr lang="zh-CN" altLang="en-US" dirty="0">
                <a:latin typeface="宋体" panose="02010600030101010101" pitchFamily="2" charset="-122"/>
              </a:rPr>
              <a:t>）</a:t>
            </a:r>
            <a:r>
              <a:rPr lang="en-US" altLang="zh-CN" dirty="0">
                <a:latin typeface="宋体" panose="02010600030101010101" pitchFamily="2" charset="-122"/>
              </a:rPr>
              <a:t>/</a:t>
            </a:r>
            <a:r>
              <a:rPr lang="en-US" altLang="zh-CN" dirty="0" smtClean="0">
                <a:latin typeface="宋体" panose="02010600030101010101" pitchFamily="2" charset="-122"/>
              </a:rPr>
              <a:t>60=174</a:t>
            </a:r>
            <a:r>
              <a:rPr lang="zh-CN" altLang="en-US" dirty="0">
                <a:latin typeface="宋体" panose="02010600030101010101" pitchFamily="2" charset="-122"/>
              </a:rPr>
              <a:t>小时</a:t>
            </a:r>
            <a:br>
              <a:rPr lang="zh-CN" altLang="en-US" dirty="0">
                <a:latin typeface="宋体" panose="02010600030101010101" pitchFamily="2" charset="-122"/>
              </a:rPr>
            </a:br>
            <a:r>
              <a:rPr lang="zh-CN" altLang="en-US" dirty="0">
                <a:latin typeface="宋体" panose="02010600030101010101" pitchFamily="2" charset="-122"/>
              </a:rPr>
              <a:t>应得计件工</a:t>
            </a:r>
            <a:r>
              <a:rPr lang="zh-CN" altLang="en-US" dirty="0" smtClean="0">
                <a:latin typeface="宋体" panose="02010600030101010101" pitchFamily="2" charset="-122"/>
              </a:rPr>
              <a:t>资</a:t>
            </a:r>
            <a:r>
              <a:rPr lang="en-US" altLang="zh-CN" dirty="0" smtClean="0">
                <a:latin typeface="宋体" panose="02010600030101010101" pitchFamily="2" charset="-122"/>
              </a:rPr>
              <a:t>=</a:t>
            </a:r>
            <a:r>
              <a:rPr lang="en-US" altLang="zh-CN" dirty="0">
                <a:latin typeface="宋体" panose="02010600030101010101" pitchFamily="2" charset="-122"/>
              </a:rPr>
              <a:t>174</a:t>
            </a:r>
            <a:r>
              <a:rPr lang="en-US" altLang="zh-CN" dirty="0">
                <a:latin typeface="宋体" panose="02010600030101010101" pitchFamily="2" charset="-122"/>
                <a:sym typeface="Symbol" panose="05050102010706020507" pitchFamily="18" charset="2"/>
              </a:rPr>
              <a:t></a:t>
            </a:r>
            <a:r>
              <a:rPr lang="en-US" altLang="zh-CN" dirty="0">
                <a:latin typeface="宋体" panose="02010600030101010101" pitchFamily="2" charset="-122"/>
              </a:rPr>
              <a:t>20=3480</a:t>
            </a:r>
            <a:r>
              <a:rPr lang="zh-CN" altLang="en-US" dirty="0">
                <a:latin typeface="宋体" panose="02010600030101010101" pitchFamily="2" charset="-122"/>
              </a:rPr>
              <a:t>元</a:t>
            </a:r>
            <a:endParaRPr lang="zh-CN" altLang="en-US"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smtClean="0">
                <a:latin typeface="宋体" panose="02010600030101010101" pitchFamily="2" charset="-122"/>
              </a:rPr>
              <a:t>（二）燃料和动力</a:t>
            </a:r>
            <a:endParaRPr lang="zh-CN" altLang="en-US" dirty="0">
              <a:latin typeface="宋体" panose="02010600030101010101" pitchFamily="2" charset="-122"/>
            </a:endParaRPr>
          </a:p>
        </p:txBody>
      </p:sp>
      <p:sp>
        <p:nvSpPr>
          <p:cNvPr id="4" name="内容占位符 3"/>
          <p:cNvSpPr>
            <a:spLocks noGrp="1"/>
          </p:cNvSpPr>
          <p:nvPr>
            <p:ph idx="1"/>
          </p:nvPr>
        </p:nvSpPr>
        <p:spPr/>
        <p:txBody>
          <a:bodyPr/>
          <a:lstStyle/>
          <a:p>
            <a:pPr>
              <a:lnSpc>
                <a:spcPct val="150000"/>
              </a:lnSpc>
            </a:pPr>
            <a:r>
              <a:rPr lang="zh-CN" altLang="zh-CN" b="0" kern="100" dirty="0" smtClean="0">
                <a:latin typeface="Times New Roman"/>
              </a:rPr>
              <a:t>每月终了根据油库转来的</a:t>
            </a:r>
            <a:r>
              <a:rPr lang="zh-CN" altLang="zh-CN" kern="100" dirty="0" smtClean="0">
                <a:latin typeface="Times New Roman"/>
              </a:rPr>
              <a:t>装卸机械领用燃料凭证</a:t>
            </a:r>
            <a:r>
              <a:rPr lang="zh-CN" altLang="zh-CN" b="0" kern="100" dirty="0" smtClean="0">
                <a:latin typeface="Times New Roman"/>
              </a:rPr>
              <a:t>，计算出实际消耗数量与金额，计入成本。电费可根据供电部门的收费凭证或企业的电费分配凭证，计入装卸成本。</a:t>
            </a:r>
            <a:endParaRPr lang="zh-CN" altLang="en-US" b="0"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smtClean="0">
                <a:latin typeface="宋体" panose="02010600030101010101" pitchFamily="2" charset="-122"/>
              </a:rPr>
              <a:t>（三）轮胎</a:t>
            </a:r>
            <a:endParaRPr lang="zh-CN" altLang="en-US" dirty="0">
              <a:latin typeface="宋体" panose="02010600030101010101" pitchFamily="2" charset="-122"/>
            </a:endParaRPr>
          </a:p>
        </p:txBody>
      </p:sp>
      <p:sp>
        <p:nvSpPr>
          <p:cNvPr id="3" name="内容占位符 2"/>
          <p:cNvSpPr>
            <a:spLocks noGrp="1"/>
          </p:cNvSpPr>
          <p:nvPr>
            <p:ph idx="1"/>
          </p:nvPr>
        </p:nvSpPr>
        <p:spPr/>
        <p:txBody>
          <a:bodyPr/>
          <a:lstStyle/>
          <a:p>
            <a:pPr>
              <a:lnSpc>
                <a:spcPct val="150000"/>
              </a:lnSpc>
            </a:pPr>
            <a:r>
              <a:rPr lang="zh-CN" altLang="zh-CN" b="0" kern="100" spc="20" dirty="0" smtClean="0">
                <a:latin typeface="Times New Roman"/>
              </a:rPr>
              <a:t>由于装卸机械的轮胎磨耗与行驶里程无明显关系，故其费用不宜采用按胎公里摊销的方法处理，可在</a:t>
            </a:r>
            <a:r>
              <a:rPr lang="zh-CN" altLang="zh-CN" kern="100" spc="20" dirty="0" smtClean="0">
                <a:latin typeface="Times New Roman"/>
              </a:rPr>
              <a:t>领用新胎时将其价值直接计入</a:t>
            </a:r>
            <a:r>
              <a:rPr lang="zh-CN" altLang="zh-CN" b="0" kern="100" spc="20" dirty="0" smtClean="0">
                <a:latin typeface="Times New Roman"/>
              </a:rPr>
              <a:t>成本。如果一</a:t>
            </a:r>
            <a:r>
              <a:rPr lang="zh-CN" altLang="zh-CN" b="0" kern="100" dirty="0" smtClean="0">
                <a:latin typeface="Times New Roman"/>
              </a:rPr>
              <a:t>次领换轮胎数量较大时，可作为待摊费用或预提费用，按月份分摊计入装卸</a:t>
            </a:r>
            <a:r>
              <a:rPr lang="zh-CN" altLang="zh-CN" b="0" kern="100" spc="20" dirty="0" smtClean="0">
                <a:latin typeface="Times New Roman"/>
              </a:rPr>
              <a:t>成本。</a:t>
            </a:r>
            <a:endParaRPr lang="zh-CN" altLang="en-US" b="0" dirty="0"/>
          </a:p>
        </p:txBody>
      </p:sp>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zh-CN" altLang="zh-CN" kern="100" dirty="0" smtClean="0">
                <a:latin typeface="方正大标宋_GBK"/>
                <a:cs typeface="Times New Roman"/>
              </a:rPr>
              <a:t>（四）修理费</a:t>
            </a:r>
            <a:endParaRPr lang="zh-CN" altLang="en-US" dirty="0"/>
          </a:p>
        </p:txBody>
      </p:sp>
      <p:sp>
        <p:nvSpPr>
          <p:cNvPr id="4" name="内容占位符 3"/>
          <p:cNvSpPr>
            <a:spLocks noGrp="1"/>
          </p:cNvSpPr>
          <p:nvPr>
            <p:ph idx="1"/>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nSpc>
                <a:spcPct val="150000"/>
              </a:lnSpc>
            </a:pPr>
            <a:r>
              <a:rPr lang="zh-CN" altLang="zh-CN" sz="2000" kern="100" spc="20" dirty="0" smtClean="0">
                <a:latin typeface="Times New Roman"/>
              </a:rPr>
              <a:t>由专职装卸机械维修工或维修班组进行维修的工料费，应直接计入装卸成本；由与运输车辆等共用的维修车间进行维修所发生的工料费，应通过“辅助营运费用”账户归集后，再将应由装卸作业负担的费用分配计入装卸成本。</a:t>
            </a:r>
          </a:p>
          <a:p>
            <a:pPr>
              <a:lnSpc>
                <a:spcPct val="150000"/>
              </a:lnSpc>
            </a:pPr>
            <a:r>
              <a:rPr lang="zh-CN" altLang="zh-CN" sz="2000" kern="100" spc="20" dirty="0" smtClean="0">
                <a:latin typeface="Times New Roman"/>
              </a:rPr>
              <a:t>装卸机械耗用的机油、润滑油以及装卸机械保修领用周转总成的价值，月终根据油料库的领料凭证直接计入装卸成本。</a:t>
            </a:r>
          </a:p>
          <a:p>
            <a:pPr>
              <a:lnSpc>
                <a:spcPct val="150000"/>
              </a:lnSpc>
            </a:pPr>
            <a:r>
              <a:rPr lang="zh-CN" altLang="zh-CN" sz="2000" kern="100" spc="20" dirty="0" smtClean="0">
                <a:latin typeface="Times New Roman"/>
              </a:rPr>
              <a:t>装卸机械的大修理预提费用，可分别按预定的计提方法（如按作业量计提）计算，并计入装卸成本。</a:t>
            </a:r>
            <a:endParaRPr lang="zh-CN" altLang="en-US" sz="2000" kern="100" spc="20" dirty="0" smtClean="0">
              <a:latin typeface="Times New Roman"/>
            </a:endParaRPr>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zh-CN" altLang="zh-CN" kern="100" dirty="0" smtClean="0">
                <a:latin typeface="方正大标宋_GBK"/>
                <a:cs typeface="Times New Roman"/>
              </a:rPr>
              <a:t>（五）折旧</a:t>
            </a:r>
            <a:br>
              <a:rPr lang="zh-CN" altLang="zh-CN" kern="100" dirty="0" smtClean="0">
                <a:latin typeface="方正大标宋_GBK"/>
                <a:cs typeface="Times New Roman"/>
              </a:rPr>
            </a:br>
            <a:endParaRPr lang="zh-CN" altLang="en-US" dirty="0"/>
          </a:p>
        </p:txBody>
      </p:sp>
      <p:sp>
        <p:nvSpPr>
          <p:cNvPr id="4" name="内容占位符 3"/>
          <p:cNvSpPr>
            <a:spLocks noGrp="1"/>
          </p:cNvSpPr>
          <p:nvPr>
            <p:ph idx="1"/>
          </p:nvPr>
        </p:nvSpPr>
        <p:spPr/>
        <p:txBody>
          <a:bodyPr/>
          <a:lstStyle/>
          <a:p>
            <a:pPr>
              <a:lnSpc>
                <a:spcPct val="150000"/>
              </a:lnSpc>
            </a:pPr>
            <a:r>
              <a:rPr lang="zh-CN" altLang="zh-CN" dirty="0" smtClean="0"/>
              <a:t>装卸机械的折旧按规定的分类方法和折旧率计算计入装卸成本。影响折旧的因素主要有装卸机械使用年限、原值、固定资产净残值率和计提折旧的起止时间。</a:t>
            </a:r>
          </a:p>
          <a:p>
            <a:pPr>
              <a:lnSpc>
                <a:spcPct val="150000"/>
              </a:lnSpc>
            </a:pPr>
            <a:r>
              <a:rPr lang="zh-CN" altLang="zh-CN" dirty="0" smtClean="0"/>
              <a:t>装卸机械的折旧的计算方法主要有：平均年限法、工作量法和加速折旧法。</a:t>
            </a:r>
            <a:endParaRPr lang="zh-CN" altLang="zh-CN"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en-US" altLang="zh-CN" dirty="0">
                <a:latin typeface="宋体" panose="02010600030101010101" pitchFamily="2" charset="-122"/>
                <a:sym typeface="Wingdings" panose="05000000000000000000" pitchFamily="2" charset="2"/>
              </a:rPr>
              <a:t></a:t>
            </a:r>
            <a:r>
              <a:rPr lang="en-US" altLang="zh-CN" dirty="0">
                <a:latin typeface="宋体" panose="02010600030101010101" pitchFamily="2" charset="-122"/>
              </a:rPr>
              <a:t>【</a:t>
            </a:r>
            <a:r>
              <a:rPr lang="zh-CN" altLang="en-US" dirty="0">
                <a:latin typeface="宋体" panose="02010600030101010101" pitchFamily="2" charset="-122"/>
              </a:rPr>
              <a:t>学习目的</a:t>
            </a:r>
            <a:r>
              <a:rPr lang="en-US" altLang="zh-CN" dirty="0" smtClean="0">
                <a:latin typeface="宋体" panose="02010600030101010101" pitchFamily="2" charset="-122"/>
              </a:rPr>
              <a:t>】</a:t>
            </a:r>
            <a:endParaRPr lang="zh-CN" altLang="en-US" dirty="0"/>
          </a:p>
        </p:txBody>
      </p:sp>
      <p:sp>
        <p:nvSpPr>
          <p:cNvPr id="5" name="内容占位符 4"/>
          <p:cNvSpPr>
            <a:spLocks noGrp="1"/>
          </p:cNvSpPr>
          <p:nvPr>
            <p:ph idx="1"/>
          </p:nvPr>
        </p:nvSpPr>
        <p:spPr/>
        <p:txBody>
          <a:bodyPr/>
          <a:lstStyle/>
          <a:p>
            <a:pPr>
              <a:lnSpc>
                <a:spcPct val="150000"/>
              </a:lnSpc>
            </a:pPr>
            <a:r>
              <a:rPr lang="zh-CN" altLang="en-US" sz="3200" dirty="0" smtClean="0">
                <a:latin typeface="宋体" panose="02010600030101010101" pitchFamily="2" charset="-122"/>
              </a:rPr>
              <a:t>通过本章的学习，了解装卸成本项目及其内容构成，初步掌握装卸成本的计算方法和装卸成本分析的基本方法。</a:t>
            </a:r>
            <a:endParaRPr lang="zh-CN" altLang="en-US" sz="3200" dirty="0"/>
          </a:p>
        </p:txBody>
      </p:sp>
      <p:sp>
        <p:nvSpPr>
          <p:cNvPr id="3" name="文本框 2"/>
          <p:cNvSpPr txBox="1"/>
          <p:nvPr/>
        </p:nvSpPr>
        <p:spPr>
          <a:xfrm>
            <a:off x="47328" y="242315"/>
            <a:ext cx="2348720"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ctrTitle" sz="quarter"/>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CN" altLang="en-US" dirty="0">
                <a:latin typeface="宋体" panose="02010600030101010101" pitchFamily="2" charset="-122"/>
              </a:rPr>
              <a:t>（六）工具、劳动保护费</a:t>
            </a:r>
          </a:p>
        </p:txBody>
      </p:sp>
      <p:sp>
        <p:nvSpPr>
          <p:cNvPr id="2" name="内容占位符 1"/>
          <p:cNvSpPr>
            <a:spLocks noGrp="1"/>
          </p:cNvSpPr>
          <p:nvPr>
            <p:ph idx="1"/>
          </p:nvPr>
        </p:nvSpPr>
        <p:spPr/>
        <p:txBody>
          <a:bodyPr/>
          <a:lstStyle/>
          <a:p>
            <a:pPr>
              <a:lnSpc>
                <a:spcPct val="200000"/>
              </a:lnSpc>
            </a:pPr>
            <a:r>
              <a:rPr lang="zh-CN" altLang="en-US" b="0" dirty="0">
                <a:latin typeface="宋体" panose="02010600030101010101" pitchFamily="2" charset="-122"/>
              </a:rPr>
              <a:t>装卸机械领用的随车工具、劳保用品和耗用的工具，在</a:t>
            </a:r>
            <a:r>
              <a:rPr lang="zh-CN" altLang="en-US" dirty="0">
                <a:latin typeface="宋体" panose="02010600030101010101" pitchFamily="2" charset="-122"/>
              </a:rPr>
              <a:t>领用时可将其价值一次计入</a:t>
            </a:r>
            <a:r>
              <a:rPr lang="zh-CN" altLang="en-US" b="0" dirty="0">
                <a:latin typeface="宋体" panose="02010600030101010101" pitchFamily="2" charset="-122"/>
              </a:rPr>
              <a:t>成本。</a:t>
            </a:r>
            <a:endParaRPr lang="zh-CN" altLang="en-US" b="0"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sz="quarter"/>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CN" altLang="en-US" dirty="0">
                <a:latin typeface="宋体" panose="02010600030101010101" pitchFamily="2" charset="-122"/>
              </a:rPr>
              <a:t>（七）租费</a:t>
            </a:r>
          </a:p>
        </p:txBody>
      </p:sp>
      <p:sp>
        <p:nvSpPr>
          <p:cNvPr id="2" name="内容占位符 1"/>
          <p:cNvSpPr>
            <a:spLocks noGrp="1"/>
          </p:cNvSpPr>
          <p:nvPr>
            <p:ph idx="1"/>
          </p:nvPr>
        </p:nvSpPr>
        <p:spPr/>
        <p:txBody>
          <a:bodyPr/>
          <a:lstStyle/>
          <a:p>
            <a:pPr>
              <a:lnSpc>
                <a:spcPct val="200000"/>
              </a:lnSpc>
            </a:pPr>
            <a:r>
              <a:rPr lang="zh-CN" altLang="en-US" b="0" dirty="0" smtClean="0">
                <a:latin typeface="宋体" panose="02010600030101010101" pitchFamily="2" charset="-122"/>
              </a:rPr>
              <a:t>按照</a:t>
            </a:r>
            <a:r>
              <a:rPr lang="zh-CN" altLang="en-US" dirty="0">
                <a:latin typeface="宋体" panose="02010600030101010101" pitchFamily="2" charset="-122"/>
              </a:rPr>
              <a:t>合同</a:t>
            </a:r>
            <a:r>
              <a:rPr lang="zh-CN" altLang="en-US" b="0" dirty="0">
                <a:latin typeface="宋体" panose="02010600030101010101" pitchFamily="2" charset="-122"/>
              </a:rPr>
              <a:t>规定，将本期成本应负担的装卸机械租金计入装卸成本。</a:t>
            </a:r>
            <a:endParaRPr lang="zh-CN" altLang="en-US" b="0"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sz="quarter"/>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CN" altLang="en-US" dirty="0">
                <a:latin typeface="宋体" panose="02010600030101010101" pitchFamily="2" charset="-122"/>
              </a:rPr>
              <a:t>（八）外付装卸费</a:t>
            </a:r>
          </a:p>
        </p:txBody>
      </p:sp>
      <p:sp>
        <p:nvSpPr>
          <p:cNvPr id="2" name="内容占位符 1"/>
          <p:cNvSpPr>
            <a:spLocks noGrp="1"/>
          </p:cNvSpPr>
          <p:nvPr>
            <p:ph idx="1"/>
          </p:nvPr>
        </p:nvSpPr>
        <p:spPr/>
        <p:txBody>
          <a:bodyPr/>
          <a:lstStyle/>
          <a:p>
            <a:r>
              <a:rPr lang="zh-CN" altLang="en-US" b="0" dirty="0">
                <a:latin typeface="宋体" panose="02010600030101010101" pitchFamily="2" charset="-122"/>
              </a:rPr>
              <a:t>在费用发生和支付时</a:t>
            </a:r>
            <a:r>
              <a:rPr lang="zh-CN" altLang="en-US" dirty="0">
                <a:latin typeface="宋体" panose="02010600030101010101" pitchFamily="2" charset="-122"/>
              </a:rPr>
              <a:t>直接计入</a:t>
            </a:r>
            <a:r>
              <a:rPr lang="zh-CN" altLang="en-US" b="0" dirty="0">
                <a:latin typeface="宋体" panose="02010600030101010101" pitchFamily="2" charset="-122"/>
              </a:rPr>
              <a:t>装卸成本。</a:t>
            </a:r>
            <a:endParaRPr lang="zh-CN" altLang="en-US" b="0"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ctrTitle" sz="quarter"/>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CN" altLang="en-US" dirty="0">
                <a:latin typeface="宋体" panose="02010600030101010101" pitchFamily="2" charset="-122"/>
              </a:rPr>
              <a:t>（九）事故损失</a:t>
            </a:r>
          </a:p>
        </p:txBody>
      </p:sp>
      <p:sp>
        <p:nvSpPr>
          <p:cNvPr id="2" name="内容占位符 1"/>
          <p:cNvSpPr>
            <a:spLocks noGrp="1"/>
          </p:cNvSpPr>
          <p:nvPr>
            <p:ph idx="1"/>
          </p:nvPr>
        </p:nvSpPr>
        <p:spPr/>
        <p:txBody>
          <a:bodyPr/>
          <a:lstStyle/>
          <a:p>
            <a:r>
              <a:rPr lang="zh-CN" altLang="en-US" dirty="0">
                <a:latin typeface="宋体" panose="02010600030101010101" pitchFamily="2" charset="-122"/>
              </a:rPr>
              <a:t>月终将应由本期装卸成本负担的事故净损失，结转计入本期装卸成本。</a:t>
            </a:r>
            <a:endParaRPr lang="zh-CN" altLang="en-US" dirty="0"/>
          </a:p>
        </p:txBody>
      </p:sp>
      <p:sp>
        <p:nvSpPr>
          <p:cNvPr id="7"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zh-CN" altLang="zh-CN" kern="100" dirty="0" smtClean="0">
                <a:latin typeface="方正大标宋_GBK"/>
                <a:cs typeface="Times New Roman"/>
              </a:rPr>
              <a:t>（十）其他费用</a:t>
            </a:r>
            <a:endParaRPr lang="zh-CN" altLang="en-US" dirty="0"/>
          </a:p>
        </p:txBody>
      </p:sp>
      <p:sp>
        <p:nvSpPr>
          <p:cNvPr id="3" name="内容占位符 2"/>
          <p:cNvSpPr>
            <a:spLocks noGrp="1"/>
          </p:cNvSpPr>
          <p:nvPr>
            <p:ph idx="1"/>
          </p:nvPr>
        </p:nvSpPr>
        <p:spPr/>
        <p:txBody>
          <a:bodyPr/>
          <a:lstStyle/>
          <a:p>
            <a:pPr>
              <a:lnSpc>
                <a:spcPct val="200000"/>
              </a:lnSpc>
            </a:pPr>
            <a:r>
              <a:rPr lang="zh-CN" altLang="zh-CN" b="0" kern="100" dirty="0" smtClean="0">
                <a:latin typeface="Times New Roman"/>
              </a:rPr>
              <a:t>由装卸基层单位直接开支的其他费用，在发生和支付时，</a:t>
            </a:r>
            <a:r>
              <a:rPr lang="zh-CN" altLang="zh-CN" kern="100" dirty="0" smtClean="0">
                <a:latin typeface="Times New Roman"/>
              </a:rPr>
              <a:t>直接计入</a:t>
            </a:r>
            <a:r>
              <a:rPr lang="zh-CN" altLang="zh-CN" b="0" kern="100" dirty="0" smtClean="0">
                <a:latin typeface="Times New Roman"/>
              </a:rPr>
              <a:t>成本。</a:t>
            </a:r>
            <a:endParaRPr lang="zh-CN" altLang="en-US" b="0" dirty="0"/>
          </a:p>
        </p:txBody>
      </p:sp>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sz="quarter"/>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CN" altLang="en-US" dirty="0">
                <a:latin typeface="宋体" panose="02010600030101010101" pitchFamily="2" charset="-122"/>
              </a:rPr>
              <a:t>（十一）间接费用</a:t>
            </a:r>
          </a:p>
        </p:txBody>
      </p:sp>
      <p:sp>
        <p:nvSpPr>
          <p:cNvPr id="2" name="内容占位符 1"/>
          <p:cNvSpPr>
            <a:spLocks noGrp="1"/>
          </p:cNvSpPr>
          <p:nvPr>
            <p:ph idx="1"/>
          </p:nvPr>
        </p:nvSpPr>
        <p:spPr/>
        <p:txBody>
          <a:bodyPr/>
          <a:lstStyle/>
          <a:p>
            <a:pPr>
              <a:lnSpc>
                <a:spcPct val="150000"/>
              </a:lnSpc>
            </a:pPr>
            <a:r>
              <a:rPr lang="zh-CN" altLang="en-US" b="0" dirty="0">
                <a:latin typeface="宋体" panose="02010600030101010101" pitchFamily="2" charset="-122"/>
              </a:rPr>
              <a:t>装卸基层单位在组织经营管理方面发生的各项费用，先通过“营运间接费用”账户汇集，月终</a:t>
            </a:r>
            <a:r>
              <a:rPr lang="zh-CN" altLang="en-US" dirty="0">
                <a:latin typeface="宋体" panose="02010600030101010101" pitchFamily="2" charset="-122"/>
              </a:rPr>
              <a:t>按机械装卸和人工装卸的直接费用比例分配计入</a:t>
            </a:r>
            <a:r>
              <a:rPr lang="zh-CN" altLang="en-US" b="0" dirty="0">
                <a:latin typeface="宋体" panose="02010600030101010101" pitchFamily="2" charset="-122"/>
              </a:rPr>
              <a:t>机械装卸成本和人工装卸成本。</a:t>
            </a:r>
            <a:endParaRPr lang="zh-CN" altLang="en-US" b="0"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ctrTitle" sz="quarter"/>
          </p:nvPr>
        </p:nvSpPr>
        <p:spPr/>
        <p:txBody>
          <a:bodyPr/>
          <a:lstStyle/>
          <a:p>
            <a:r>
              <a:rPr lang="zh-CN" altLang="en-US" sz="3600" dirty="0">
                <a:latin typeface="宋体" panose="02010600030101010101" pitchFamily="2" charset="-122"/>
              </a:rPr>
              <a:t>二、装卸单位成本、成本降低额和成本降低率的计算</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2518283616"/>
              </p:ext>
            </p:extLst>
          </p:nvPr>
        </p:nvGraphicFramePr>
        <p:xfrm>
          <a:off x="623888" y="2425700"/>
          <a:ext cx="10871200" cy="323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a:latin typeface="宋体" panose="02010600030101010101" pitchFamily="2" charset="-122"/>
              </a:rPr>
              <a:t>1</a:t>
            </a:r>
            <a:r>
              <a:rPr lang="zh-CN" altLang="en-US" dirty="0">
                <a:latin typeface="宋体" panose="02010600030101010101" pitchFamily="2" charset="-122"/>
              </a:rPr>
              <a:t>、装卸单位</a:t>
            </a:r>
            <a:r>
              <a:rPr lang="zh-CN" altLang="en-US" dirty="0" smtClean="0">
                <a:latin typeface="宋体" panose="02010600030101010101" pitchFamily="2" charset="-122"/>
              </a:rPr>
              <a:t>成本</a:t>
            </a:r>
            <a:endParaRPr lang="zh-CN" altLang="en-US" dirty="0">
              <a:latin typeface="宋体" panose="02010600030101010101" pitchFamily="2" charset="-122"/>
            </a:endParaRPr>
          </a:p>
        </p:txBody>
      </p:sp>
      <p:pic>
        <p:nvPicPr>
          <p:cNvPr id="5" name="Picture 6"/>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619488" y="3281465"/>
            <a:ext cx="6880000" cy="13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a:latin typeface="宋体" panose="02010600030101010101" pitchFamily="2" charset="-122"/>
              </a:rPr>
              <a:t>2</a:t>
            </a:r>
            <a:r>
              <a:rPr lang="zh-CN" altLang="en-US" dirty="0">
                <a:latin typeface="宋体" panose="02010600030101010101" pitchFamily="2" charset="-122"/>
              </a:rPr>
              <a:t>、装卸成本降低</a:t>
            </a:r>
            <a:r>
              <a:rPr lang="zh-CN" altLang="en-US" dirty="0" smtClean="0">
                <a:latin typeface="宋体" panose="02010600030101010101" pitchFamily="2" charset="-122"/>
              </a:rPr>
              <a:t>额</a:t>
            </a:r>
            <a:endParaRPr lang="zh-CN" altLang="en-US" dirty="0">
              <a:latin typeface="宋体" panose="02010600030101010101" pitchFamily="2" charset="-122"/>
            </a:endParaRPr>
          </a:p>
        </p:txBody>
      </p:sp>
      <p:pic>
        <p:nvPicPr>
          <p:cNvPr id="4" name="Picture 6"/>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83450" y="2836121"/>
            <a:ext cx="7552075" cy="219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sz="3600" dirty="0">
                <a:latin typeface="宋体" panose="02010600030101010101" pitchFamily="2" charset="-122"/>
              </a:rPr>
              <a:t>3</a:t>
            </a:r>
            <a:r>
              <a:rPr lang="zh-CN" altLang="en-US" sz="3600" dirty="0">
                <a:latin typeface="宋体" panose="02010600030101010101" pitchFamily="2" charset="-122"/>
              </a:rPr>
              <a:t>、装卸成本</a:t>
            </a:r>
            <a:r>
              <a:rPr lang="zh-CN" altLang="en-US" sz="3600" dirty="0" smtClean="0">
                <a:latin typeface="宋体" panose="02010600030101010101" pitchFamily="2" charset="-122"/>
              </a:rPr>
              <a:t>降低率</a:t>
            </a:r>
            <a:endParaRPr lang="zh-CN" altLang="en-US" sz="3600" dirty="0">
              <a:latin typeface="宋体" panose="02010600030101010101" pitchFamily="2" charset="-122"/>
            </a:endParaRPr>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Rectangle 4"/>
          <p:cNvSpPr>
            <a:spLocks noChangeArrowheads="1"/>
          </p:cNvSpPr>
          <p:nvPr/>
        </p:nvSpPr>
        <p:spPr bwMode="auto">
          <a:xfrm>
            <a:off x="2187377" y="2924943"/>
            <a:ext cx="146696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259284363"/>
              </p:ext>
            </p:extLst>
          </p:nvPr>
        </p:nvGraphicFramePr>
        <p:xfrm>
          <a:off x="1559496" y="2664296"/>
          <a:ext cx="9093750" cy="2564904"/>
        </p:xfrm>
        <a:graphic>
          <a:graphicData uri="http://schemas.openxmlformats.org/presentationml/2006/ole">
            <mc:AlternateContent xmlns:mc="http://schemas.openxmlformats.org/markup-compatibility/2006">
              <mc:Choice xmlns:v="urn:schemas-microsoft-com:vml" Requires="v">
                <p:oleObj spid="_x0000_s486431" name="Equation" r:id="rId4" imgW="3771900" imgH="1066800" progId="Equation.DSMT4">
                  <p:embed/>
                </p:oleObj>
              </mc:Choice>
              <mc:Fallback>
                <p:oleObj name="Equation" r:id="rId4" imgW="3771900" imgH="1066800" progId="Equation.DSMT4">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496" y="2664296"/>
                        <a:ext cx="9093750" cy="25649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5"/>
          <p:cNvSpPr>
            <a:spLocks noChangeArrowheads="1"/>
          </p:cNvSpPr>
          <p:nvPr/>
        </p:nvSpPr>
        <p:spPr bwMode="auto">
          <a:xfrm>
            <a:off x="2187377" y="3763143"/>
            <a:ext cx="146696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9"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p:txBody>
          <a:bodyPr/>
          <a:lstStyle/>
          <a:p>
            <a:r>
              <a:rPr lang="zh-CN" altLang="en-US" sz="4000" dirty="0">
                <a:latin typeface="宋体" panose="02010600030101010101" pitchFamily="2" charset="-122"/>
              </a:rPr>
              <a:t>第一节  装卸成本的构成</a:t>
            </a:r>
          </a:p>
        </p:txBody>
      </p:sp>
      <p:sp>
        <p:nvSpPr>
          <p:cNvPr id="5" name="内容占位符 4"/>
          <p:cNvSpPr>
            <a:spLocks noGrp="1"/>
          </p:cNvSpPr>
          <p:nvPr>
            <p:ph idx="1"/>
          </p:nvPr>
        </p:nvSpPr>
        <p:spPr/>
        <p:txBody>
          <a:bodyPr/>
          <a:lstStyle/>
          <a:p>
            <a:r>
              <a:rPr lang="zh-CN" altLang="zh-CN" kern="100" dirty="0" smtClean="0">
                <a:latin typeface="黑体"/>
                <a:cs typeface="Times New Roman"/>
              </a:rPr>
              <a:t>一、装卸成本计算对象、成本计算期与成本计算单位</a:t>
            </a:r>
          </a:p>
          <a:p>
            <a:r>
              <a:rPr lang="zh-CN" altLang="zh-CN" kern="100" dirty="0" smtClean="0">
                <a:latin typeface="Times New Roman"/>
                <a:cs typeface="Times New Roman"/>
              </a:rPr>
              <a:t>二、装卸成本项目</a:t>
            </a:r>
            <a:endParaRPr lang="zh-CN" altLang="en-US" dirty="0"/>
          </a:p>
        </p:txBody>
      </p:sp>
      <p:sp>
        <p:nvSpPr>
          <p:cNvPr id="6" name="文本框 2"/>
          <p:cNvSpPr txBox="1"/>
          <p:nvPr/>
        </p:nvSpPr>
        <p:spPr>
          <a:xfrm>
            <a:off x="47328" y="215064"/>
            <a:ext cx="6840760"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第一节装卸成本的构成</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ctrTitle" sz="quarter"/>
          </p:nvPr>
        </p:nvSpPr>
        <p:spPr/>
        <p:txBody>
          <a:bodyPr/>
          <a:lstStyle/>
          <a:p>
            <a:r>
              <a:rPr lang="zh-CN" altLang="en-US" sz="4000" dirty="0">
                <a:latin typeface="宋体" panose="02010600030101010101" pitchFamily="2" charset="-122"/>
              </a:rPr>
              <a:t>第三节  装卸成本分析</a:t>
            </a:r>
          </a:p>
        </p:txBody>
      </p:sp>
      <p:graphicFrame>
        <p:nvGraphicFramePr>
          <p:cNvPr id="3" name="内容占位符 2"/>
          <p:cNvGraphicFramePr>
            <a:graphicFrameLocks noGrp="1"/>
          </p:cNvGraphicFramePr>
          <p:nvPr>
            <p:ph idx="1"/>
            <p:extLst>
              <p:ext uri="{D42A27DB-BD31-4B8C-83A1-F6EECF244321}">
                <p14:modId xmlns:p14="http://schemas.microsoft.com/office/powerpoint/2010/main" val="1237722320"/>
              </p:ext>
            </p:extLst>
          </p:nvPr>
        </p:nvGraphicFramePr>
        <p:xfrm>
          <a:off x="623888" y="2425700"/>
          <a:ext cx="11160744" cy="323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2" name="Picture 2"/>
          <p:cNvPicPr>
            <a:picLocks noChangeAspect="1" noChangeArrowheads="1"/>
          </p:cNvPicPr>
          <p:nvPr/>
        </p:nvPicPr>
        <p:blipFill>
          <a:blip r:embed="rId2" cstate="print">
            <a:clrChange>
              <a:clrFrom>
                <a:srgbClr val="F4F4F4"/>
              </a:clrFrom>
              <a:clrTo>
                <a:srgbClr val="F4F4F4">
                  <a:alpha val="0"/>
                </a:srgbClr>
              </a:clrTo>
            </a:clrChange>
          </a:blip>
          <a:srcRect/>
          <a:stretch>
            <a:fillRect/>
          </a:stretch>
        </p:blipFill>
        <p:spPr bwMode="auto">
          <a:xfrm>
            <a:off x="695400" y="1772816"/>
            <a:ext cx="10729192" cy="5112568"/>
          </a:xfrm>
          <a:prstGeom prst="rect">
            <a:avLst/>
          </a:prstGeom>
          <a:noFill/>
          <a:ln w="9525">
            <a:noFill/>
            <a:miter lim="800000"/>
            <a:headEnd/>
            <a:tailEnd/>
          </a:ln>
        </p:spPr>
      </p:pic>
      <p:sp>
        <p:nvSpPr>
          <p:cNvPr id="3"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
        <p:nvSpPr>
          <p:cNvPr id="2" name="矩形 1"/>
          <p:cNvSpPr/>
          <p:nvPr/>
        </p:nvSpPr>
        <p:spPr>
          <a:xfrm>
            <a:off x="72008" y="1147778"/>
            <a:ext cx="11712624" cy="913070"/>
          </a:xfrm>
          <a:prstGeom prst="rect">
            <a:avLst/>
          </a:prstGeom>
        </p:spPr>
        <p:txBody>
          <a:bodyPr wrap="square">
            <a:spAutoFit/>
          </a:bodyPr>
          <a:lstStyle/>
          <a:p>
            <a:pPr>
              <a:lnSpc>
                <a:spcPct val="200000"/>
              </a:lnSpc>
            </a:pPr>
            <a:r>
              <a:rPr lang="zh-CN" altLang="en-US" dirty="0">
                <a:latin typeface="宋体" panose="02010600030101010101" pitchFamily="2" charset="-122"/>
              </a:rPr>
              <a:t>例</a:t>
            </a:r>
            <a:r>
              <a:rPr lang="en-US" altLang="zh-CN" dirty="0">
                <a:latin typeface="宋体" panose="02010600030101010101" pitchFamily="2" charset="-122"/>
              </a:rPr>
              <a:t>【9-7】</a:t>
            </a:r>
            <a:r>
              <a:rPr lang="zh-CN" altLang="en-US" dirty="0">
                <a:latin typeface="宋体" panose="02010600030101010101" pitchFamily="2" charset="-122"/>
              </a:rPr>
              <a:t>以某港口企业为例，其某年度装卸成本预算完成情况分析如</a:t>
            </a:r>
            <a:r>
              <a:rPr lang="zh-CN" altLang="en-US" dirty="0" smtClean="0">
                <a:latin typeface="宋体" panose="02010600030101010101" pitchFamily="2" charset="-122"/>
              </a:rPr>
              <a:t>表所</a:t>
            </a:r>
            <a:r>
              <a:rPr lang="zh-CN" altLang="en-US" dirty="0">
                <a:latin typeface="宋体" panose="02010600030101010101" pitchFamily="2" charset="-122"/>
              </a:rPr>
              <a:t>示。</a:t>
            </a:r>
            <a:endParaRPr lang="zh-CN" altLang="en-US" dirty="0"/>
          </a:p>
        </p:txBody>
      </p:sp>
      <p:sp>
        <p:nvSpPr>
          <p:cNvPr id="5" name="Rectangle 2"/>
          <p:cNvSpPr txBox="1">
            <a:spLocks noChangeArrowheads="1"/>
          </p:cNvSpPr>
          <p:nvPr/>
        </p:nvSpPr>
        <p:spPr>
          <a:xfrm>
            <a:off x="913432" y="484008"/>
            <a:ext cx="10871200" cy="793051"/>
          </a:xfrm>
          <a:prstGeom prst="rect">
            <a:avLst/>
          </a:prstGeom>
          <a:noFill/>
          <a:ln>
            <a:noFill/>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000000"/>
                </a:solidFill>
                <a:latin typeface="+mj-lt"/>
                <a:ea typeface="+mj-ea"/>
                <a:cs typeface="+mj-cs"/>
              </a:defRPr>
            </a:lvl1pPr>
            <a:lvl2pPr algn="l" rtl="0" eaLnBrk="1" fontAlgn="base" hangingPunct="1">
              <a:spcBef>
                <a:spcPct val="0"/>
              </a:spcBef>
              <a:spcAft>
                <a:spcPct val="0"/>
              </a:spcAft>
              <a:defRPr sz="3200" b="1">
                <a:solidFill>
                  <a:srgbClr val="000000"/>
                </a:solidFill>
                <a:latin typeface="Verdana" pitchFamily="34" charset="0"/>
                <a:ea typeface="宋体" pitchFamily="2" charset="-122"/>
              </a:defRPr>
            </a:lvl2pPr>
            <a:lvl3pPr algn="l" rtl="0" eaLnBrk="1" fontAlgn="base" hangingPunct="1">
              <a:spcBef>
                <a:spcPct val="0"/>
              </a:spcBef>
              <a:spcAft>
                <a:spcPct val="0"/>
              </a:spcAft>
              <a:defRPr sz="3200" b="1">
                <a:solidFill>
                  <a:srgbClr val="000000"/>
                </a:solidFill>
                <a:latin typeface="Verdana" pitchFamily="34" charset="0"/>
                <a:ea typeface="宋体" pitchFamily="2" charset="-122"/>
              </a:defRPr>
            </a:lvl3pPr>
            <a:lvl4pPr algn="l" rtl="0" eaLnBrk="1" fontAlgn="base" hangingPunct="1">
              <a:spcBef>
                <a:spcPct val="0"/>
              </a:spcBef>
              <a:spcAft>
                <a:spcPct val="0"/>
              </a:spcAft>
              <a:defRPr sz="3200" b="1">
                <a:solidFill>
                  <a:srgbClr val="000000"/>
                </a:solidFill>
                <a:latin typeface="Verdana" pitchFamily="34" charset="0"/>
                <a:ea typeface="宋体" pitchFamily="2" charset="-122"/>
              </a:defRPr>
            </a:lvl4pPr>
            <a:lvl5pPr algn="l" rtl="0" eaLnBrk="1" fontAlgn="base" hangingPunct="1">
              <a:spcBef>
                <a:spcPct val="0"/>
              </a:spcBef>
              <a:spcAft>
                <a:spcPct val="0"/>
              </a:spcAft>
              <a:defRPr sz="3200" b="1">
                <a:solidFill>
                  <a:srgbClr val="000000"/>
                </a:solidFill>
                <a:latin typeface="Verdana" pitchFamily="34" charset="0"/>
                <a:ea typeface="宋体" pitchFamily="2" charset="-122"/>
              </a:defRPr>
            </a:lvl5pPr>
            <a:lvl6pPr marL="457200" algn="l" rtl="0" eaLnBrk="1" fontAlgn="base" hangingPunct="1">
              <a:spcBef>
                <a:spcPct val="0"/>
              </a:spcBef>
              <a:spcAft>
                <a:spcPct val="0"/>
              </a:spcAft>
              <a:defRPr sz="3200" b="1">
                <a:solidFill>
                  <a:srgbClr val="000000"/>
                </a:solidFill>
                <a:latin typeface="Verdana" pitchFamily="34" charset="0"/>
                <a:ea typeface="宋体" pitchFamily="2" charset="-122"/>
              </a:defRPr>
            </a:lvl6pPr>
            <a:lvl7pPr marL="914400" algn="l" rtl="0" eaLnBrk="1" fontAlgn="base" hangingPunct="1">
              <a:spcBef>
                <a:spcPct val="0"/>
              </a:spcBef>
              <a:spcAft>
                <a:spcPct val="0"/>
              </a:spcAft>
              <a:defRPr sz="3200" b="1">
                <a:solidFill>
                  <a:srgbClr val="000000"/>
                </a:solidFill>
                <a:latin typeface="Verdana" pitchFamily="34" charset="0"/>
                <a:ea typeface="宋体" pitchFamily="2" charset="-122"/>
              </a:defRPr>
            </a:lvl7pPr>
            <a:lvl8pPr marL="1371600" algn="l" rtl="0" eaLnBrk="1" fontAlgn="base" hangingPunct="1">
              <a:spcBef>
                <a:spcPct val="0"/>
              </a:spcBef>
              <a:spcAft>
                <a:spcPct val="0"/>
              </a:spcAft>
              <a:defRPr sz="3200" b="1">
                <a:solidFill>
                  <a:srgbClr val="000000"/>
                </a:solidFill>
                <a:latin typeface="Verdana" pitchFamily="34" charset="0"/>
                <a:ea typeface="宋体" pitchFamily="2" charset="-122"/>
              </a:defRPr>
            </a:lvl8pPr>
            <a:lvl9pPr marL="1828800" algn="l" rtl="0" eaLnBrk="1" fontAlgn="base" hangingPunct="1">
              <a:spcBef>
                <a:spcPct val="0"/>
              </a:spcBef>
              <a:spcAft>
                <a:spcPct val="0"/>
              </a:spcAft>
              <a:defRPr sz="3200" b="1">
                <a:solidFill>
                  <a:srgbClr val="000000"/>
                </a:solidFill>
                <a:latin typeface="Verdana" pitchFamily="34" charset="0"/>
                <a:ea typeface="宋体" pitchFamily="2" charset="-122"/>
              </a:defRPr>
            </a:lvl9pPr>
          </a:lstStyle>
          <a:p>
            <a:r>
              <a:rPr lang="zh-CN" altLang="en-US" sz="3600" kern="0" baseline="0" smtClean="0">
                <a:latin typeface="宋体" panose="02010600030101010101" pitchFamily="2" charset="-122"/>
              </a:rPr>
              <a:t>一、装卸成本预算完成情况总体分析</a:t>
            </a:r>
            <a:endParaRPr lang="zh-CN" altLang="en-US" sz="3600" kern="0" baseline="0" dirty="0">
              <a:latin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a:latin typeface="宋体" panose="02010600030101010101" pitchFamily="2" charset="-122"/>
              </a:rPr>
              <a:t>1</a:t>
            </a:r>
            <a:r>
              <a:rPr lang="zh-CN" altLang="en-US" dirty="0">
                <a:latin typeface="宋体" panose="02010600030101010101" pitchFamily="2" charset="-122"/>
              </a:rPr>
              <a:t>、成本降低额实际数与预算数之差双因素分析</a:t>
            </a:r>
          </a:p>
        </p:txBody>
      </p:sp>
      <p:pic>
        <p:nvPicPr>
          <p:cNvPr id="579585" name="Picture 1"/>
          <p:cNvPicPr>
            <a:picLocks noGrp="1" noChangeAspect="1" noChangeArrowheads="1"/>
          </p:cNvPicPr>
          <p:nvPr>
            <p:ph idx="1"/>
          </p:nvPr>
        </p:nvPicPr>
        <p:blipFill>
          <a:blip r:embed="rId3" cstate="print"/>
          <a:srcRect/>
          <a:stretch>
            <a:fillRect/>
          </a:stretch>
        </p:blipFill>
        <p:spPr bwMode="auto">
          <a:xfrm>
            <a:off x="940882" y="2204864"/>
            <a:ext cx="10310236" cy="3240360"/>
          </a:xfrm>
          <a:prstGeom prst="rect">
            <a:avLst/>
          </a:prstGeom>
          <a:noFill/>
          <a:ln w="9525">
            <a:noFill/>
            <a:miter lim="800000"/>
            <a:headEnd/>
            <a:tailEnd/>
          </a:ln>
        </p:spPr>
      </p:pic>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sz="quarter"/>
          </p:nvPr>
        </p:nvSpPr>
        <p:spPr/>
        <p:txBody>
          <a:bodyPr/>
          <a:lstStyle/>
          <a:p>
            <a:endParaRPr lang="zh-CN" altLang="en-US"/>
          </a:p>
        </p:txBody>
      </p:sp>
      <p:pic>
        <p:nvPicPr>
          <p:cNvPr id="577537" name="Picture 1"/>
          <p:cNvPicPr>
            <a:picLocks noGrp="1" noChangeAspect="1" noChangeArrowheads="1"/>
          </p:cNvPicPr>
          <p:nvPr>
            <p:ph idx="1"/>
          </p:nvPr>
        </p:nvPicPr>
        <p:blipFill>
          <a:blip r:embed="rId3" cstate="print"/>
          <a:srcRect/>
          <a:stretch>
            <a:fillRect/>
          </a:stretch>
        </p:blipFill>
        <p:spPr bwMode="auto">
          <a:xfrm>
            <a:off x="1023161" y="1988840"/>
            <a:ext cx="10190373" cy="3888432"/>
          </a:xfrm>
          <a:prstGeom prst="rect">
            <a:avLst/>
          </a:prstGeom>
          <a:noFill/>
          <a:ln w="38100">
            <a:solidFill>
              <a:schemeClr val="bg1"/>
            </a:solidFill>
            <a:miter lim="800000"/>
            <a:headEnd/>
            <a:tailEnd/>
          </a:ln>
        </p:spPr>
      </p:pic>
      <p:sp>
        <p:nvSpPr>
          <p:cNvPr id="7"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extLst>
      <p:ext uri="{BB962C8B-B14F-4D97-AF65-F5344CB8AC3E}">
        <p14:creationId xmlns:p14="http://schemas.microsoft.com/office/powerpoint/2010/main" val="18390838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sz="quarter"/>
          </p:nvPr>
        </p:nvSpPr>
        <p:spPr/>
        <p:txBody>
          <a:bodyPr/>
          <a:lstStyle/>
          <a:p>
            <a:endParaRPr lang="zh-CN" altLang="en-US"/>
          </a:p>
        </p:txBody>
      </p:sp>
      <p:sp>
        <p:nvSpPr>
          <p:cNvPr id="2" name="内容占位符 1"/>
          <p:cNvSpPr>
            <a:spLocks noGrp="1"/>
          </p:cNvSpPr>
          <p:nvPr>
            <p:ph idx="1"/>
          </p:nvPr>
        </p:nvSpPr>
        <p:spPr/>
        <p:txBody>
          <a:bodyPr/>
          <a:lstStyle/>
          <a:p>
            <a:pPr>
              <a:lnSpc>
                <a:spcPct val="200000"/>
              </a:lnSpc>
            </a:pPr>
            <a:r>
              <a:rPr lang="zh-CN" altLang="en-US" dirty="0">
                <a:latin typeface="宋体" panose="02010600030101010101" pitchFamily="2" charset="-122"/>
              </a:rPr>
              <a:t>以表</a:t>
            </a:r>
            <a:r>
              <a:rPr lang="en-US" altLang="zh-CN" dirty="0" smtClean="0">
                <a:latin typeface="宋体" panose="02010600030101010101" pitchFamily="2" charset="-122"/>
              </a:rPr>
              <a:t>9-1</a:t>
            </a:r>
            <a:r>
              <a:rPr lang="zh-CN" altLang="en-US" dirty="0" smtClean="0">
                <a:latin typeface="宋体" panose="02010600030101010101" pitchFamily="2" charset="-122"/>
              </a:rPr>
              <a:t>为</a:t>
            </a:r>
            <a:r>
              <a:rPr lang="zh-CN" altLang="en-US" dirty="0">
                <a:latin typeface="宋体" panose="02010600030101010101" pitchFamily="2" charset="-122"/>
              </a:rPr>
              <a:t>例，可对成本降低额实际数与成本降低额预算数之差（</a:t>
            </a:r>
            <a:r>
              <a:rPr lang="en-US" altLang="zh-CN" dirty="0">
                <a:latin typeface="宋体" panose="02010600030101010101" pitchFamily="2" charset="-122"/>
              </a:rPr>
              <a:t>-8.74</a:t>
            </a:r>
            <a:r>
              <a:rPr lang="zh-CN" altLang="en-US" dirty="0">
                <a:latin typeface="宋体" panose="02010600030101010101" pitchFamily="2" charset="-122"/>
              </a:rPr>
              <a:t>万元）进行装卸单位成本和作业量双因素变动影响分析：</a:t>
            </a:r>
            <a:endParaRPr lang="zh-CN" altLang="en-US"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sz="quarter"/>
          </p:nvPr>
        </p:nvSpPr>
        <p:spPr/>
        <p:txBody>
          <a:bodyPr/>
          <a:lstStyle/>
          <a:p>
            <a:pPr lvl="0"/>
            <a:r>
              <a:rPr lang="en-US" altLang="zh-CN" dirty="0" smtClean="0"/>
              <a:t>(1)</a:t>
            </a:r>
            <a:r>
              <a:rPr lang="zh-CN" altLang="zh-CN" dirty="0" smtClean="0"/>
              <a:t>作业量变动所致成本降低额差异</a:t>
            </a:r>
            <a:endParaRPr lang="zh-CN" altLang="zh-CN" dirty="0"/>
          </a:p>
        </p:txBody>
      </p:sp>
      <p:pic>
        <p:nvPicPr>
          <p:cNvPr id="574465" name="Picture 1"/>
          <p:cNvPicPr>
            <a:picLocks noGrp="1" noChangeAspect="1" noChangeArrowheads="1"/>
          </p:cNvPicPr>
          <p:nvPr>
            <p:ph idx="1"/>
          </p:nvPr>
        </p:nvPicPr>
        <p:blipFill>
          <a:blip r:embed="rId3" cstate="print"/>
          <a:srcRect/>
          <a:stretch>
            <a:fillRect/>
          </a:stretch>
        </p:blipFill>
        <p:spPr bwMode="auto">
          <a:xfrm>
            <a:off x="1415480" y="2636912"/>
            <a:ext cx="8802978" cy="2832314"/>
          </a:xfrm>
          <a:prstGeom prst="rect">
            <a:avLst/>
          </a:prstGeom>
          <a:noFill/>
          <a:ln w="9525">
            <a:noFill/>
            <a:miter lim="800000"/>
            <a:headEnd/>
            <a:tailEnd/>
          </a:ln>
        </p:spPr>
      </p:pic>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sz="quarter"/>
          </p:nvPr>
        </p:nvSpPr>
        <p:spPr/>
        <p:txBody>
          <a:bodyPr/>
          <a:lstStyle/>
          <a:p>
            <a:r>
              <a:rPr lang="en-US" altLang="zh-CN" kern="100" dirty="0" smtClean="0">
                <a:cs typeface="Times New Roman"/>
              </a:rPr>
              <a:t>(2)</a:t>
            </a:r>
            <a:r>
              <a:rPr lang="zh-CN" altLang="zh-CN" kern="100" dirty="0" smtClean="0">
                <a:cs typeface="Times New Roman"/>
              </a:rPr>
              <a:t>装卸单位成本变动所致成本降低额差异</a:t>
            </a:r>
            <a:endParaRPr lang="zh-CN" altLang="en-US" dirty="0"/>
          </a:p>
        </p:txBody>
      </p:sp>
      <p:pic>
        <p:nvPicPr>
          <p:cNvPr id="693251" name="Picture 3"/>
          <p:cNvPicPr>
            <a:picLocks noGrp="1" noChangeAspect="1" noChangeArrowheads="1"/>
          </p:cNvPicPr>
          <p:nvPr>
            <p:ph idx="1"/>
          </p:nvPr>
        </p:nvPicPr>
        <p:blipFill>
          <a:blip r:embed="rId3" cstate="print"/>
          <a:srcRect/>
          <a:stretch>
            <a:fillRect/>
          </a:stretch>
        </p:blipFill>
        <p:spPr bwMode="auto">
          <a:xfrm>
            <a:off x="2378587" y="2420888"/>
            <a:ext cx="7434826" cy="3024336"/>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pPr indent="269875">
              <a:spcBef>
                <a:spcPts val="300"/>
              </a:spcBef>
              <a:spcAft>
                <a:spcPts val="200"/>
              </a:spcAft>
            </a:pPr>
            <a:r>
              <a:rPr lang="en-US" altLang="zh-CN" kern="100" dirty="0" smtClean="0">
                <a:latin typeface="黑体"/>
                <a:cs typeface="Times New Roman"/>
              </a:rPr>
              <a:t>2</a:t>
            </a:r>
            <a:r>
              <a:rPr lang="zh-CN" altLang="zh-CN" dirty="0" smtClean="0"/>
              <a:t>．单位成本差异多因素分析 </a:t>
            </a:r>
            <a:endParaRPr lang="zh-CN" altLang="en-US" dirty="0"/>
          </a:p>
        </p:txBody>
      </p:sp>
      <p:sp>
        <p:nvSpPr>
          <p:cNvPr id="4" name="内容占位符 3"/>
          <p:cNvSpPr>
            <a:spLocks noGrp="1"/>
          </p:cNvSpPr>
          <p:nvPr>
            <p:ph idx="1"/>
          </p:nvPr>
        </p:nvSpPr>
        <p:spPr/>
        <p:txBody>
          <a:bodyPr/>
          <a:lstStyle/>
          <a:p>
            <a:r>
              <a:rPr lang="zh-CN" altLang="zh-CN" dirty="0" smtClean="0"/>
              <a:t>装卸单位成本实际数与预算数之差产生的原因，总体上分为三个方面：①单位变动成本脱离预算；②固定成本总额脱离预算；③装卸作业量脱离预算。这三方面的原因，均会导致装卸单位成本脱离预算，使得单位成本实际数与预算数不一致。</a:t>
            </a:r>
          </a:p>
          <a:p>
            <a:r>
              <a:rPr lang="zh-CN" altLang="zh-CN" dirty="0" smtClean="0"/>
              <a:t>因此，装卸单位成本实际数与预算数之差可从单位变动成本、固定成本总额和装卸作业量三个方面进行因素分析。</a:t>
            </a:r>
            <a:endParaRPr lang="zh-CN" altLang="en-US"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7" name="Picture 2"/>
          <p:cNvPicPr>
            <a:picLocks noGrp="1" noChangeAspect="1" noChangeArrowheads="1"/>
          </p:cNvPicPr>
          <p:nvPr>
            <p:ph idx="1"/>
          </p:nvPr>
        </p:nvPicPr>
        <p:blipFill>
          <a:blip r:embed="rId2" cstate="print"/>
          <a:srcRect/>
          <a:stretch>
            <a:fillRect/>
          </a:stretch>
        </p:blipFill>
        <p:spPr bwMode="auto">
          <a:xfrm>
            <a:off x="623888" y="2212899"/>
            <a:ext cx="10871200" cy="3440265"/>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sz="quarter"/>
          </p:nvPr>
        </p:nvSpPr>
        <p:spPr/>
        <p:txBody>
          <a:bodyPr/>
          <a:lstStyle/>
          <a:p>
            <a:endParaRPr lang="zh-CN" altLang="en-US"/>
          </a:p>
        </p:txBody>
      </p:sp>
      <p:pic>
        <p:nvPicPr>
          <p:cNvPr id="695298" name="Picture 2"/>
          <p:cNvPicPr>
            <a:picLocks noGrp="1" noChangeAspect="1" noChangeArrowheads="1"/>
          </p:cNvPicPr>
          <p:nvPr>
            <p:ph idx="1"/>
          </p:nvPr>
        </p:nvPicPr>
        <p:blipFill>
          <a:blip r:embed="rId2" cstate="print"/>
          <a:srcRect/>
          <a:stretch>
            <a:fillRect/>
          </a:stretch>
        </p:blipFill>
        <p:spPr bwMode="auto">
          <a:xfrm>
            <a:off x="1149363" y="2420888"/>
            <a:ext cx="9893274" cy="2880320"/>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sz="quarter"/>
          </p:nvPr>
        </p:nvSpPr>
        <p:spPr/>
        <p:txBody>
          <a:bodyPr/>
          <a:lstStyle/>
          <a:p>
            <a:pPr marL="979488" indent="-979488" algn="ctr"/>
            <a:r>
              <a:rPr lang="zh-CN" altLang="en-US" dirty="0" smtClean="0">
                <a:latin typeface="宋体" panose="02010600030101010101" pitchFamily="2" charset="-122"/>
              </a:rPr>
              <a:t>一、</a:t>
            </a:r>
            <a:r>
              <a:rPr lang="zh-CN" altLang="en-US" dirty="0">
                <a:latin typeface="宋体" panose="02010600030101010101" pitchFamily="2" charset="-122"/>
              </a:rPr>
              <a:t>成本计算</a:t>
            </a:r>
            <a:r>
              <a:rPr lang="zh-CN" altLang="en-US" dirty="0" smtClean="0">
                <a:latin typeface="宋体" panose="02010600030101010101" pitchFamily="2" charset="-122"/>
              </a:rPr>
              <a:t>对象、成本</a:t>
            </a:r>
            <a:r>
              <a:rPr lang="zh-CN" altLang="en-US" dirty="0">
                <a:latin typeface="宋体" panose="02010600030101010101" pitchFamily="2" charset="-122"/>
              </a:rPr>
              <a:t>计算</a:t>
            </a:r>
            <a:r>
              <a:rPr lang="zh-CN" altLang="en-US" dirty="0" smtClean="0">
                <a:latin typeface="宋体" panose="02010600030101010101" pitchFamily="2" charset="-122"/>
              </a:rPr>
              <a:t>期、成本</a:t>
            </a:r>
            <a:r>
              <a:rPr lang="zh-CN" altLang="en-US" dirty="0">
                <a:latin typeface="宋体" panose="02010600030101010101" pitchFamily="2" charset="-122"/>
              </a:rPr>
              <a:t>计算单位</a:t>
            </a:r>
          </a:p>
        </p:txBody>
      </p:sp>
      <p:sp>
        <p:nvSpPr>
          <p:cNvPr id="2" name="内容占位符 1"/>
          <p:cNvSpPr>
            <a:spLocks noGrp="1"/>
          </p:cNvSpPr>
          <p:nvPr>
            <p:ph idx="1"/>
          </p:nvPr>
        </p:nvSpPr>
        <p:spPr>
          <a:prstGeom prst="rect">
            <a:avLst/>
          </a:prstGeom>
        </p:spPr>
        <p:txBody>
          <a:bodyPr>
            <a:normAutofit/>
          </a:bodyPr>
          <a:lstStyle/>
          <a:p>
            <a:r>
              <a:rPr lang="zh-CN" altLang="zh-CN" dirty="0" smtClean="0"/>
              <a:t>按</a:t>
            </a:r>
            <a:r>
              <a:rPr lang="zh-CN" altLang="zh-CN" dirty="0"/>
              <a:t>机械装卸作业和人工装卸作业分别作为成本计算</a:t>
            </a:r>
            <a:r>
              <a:rPr lang="zh-CN" altLang="zh-CN" dirty="0" smtClean="0"/>
              <a:t>对象。</a:t>
            </a:r>
            <a:endParaRPr lang="zh-CN" altLang="zh-CN" dirty="0"/>
          </a:p>
          <a:p>
            <a:r>
              <a:rPr lang="zh-CN" altLang="zh-CN" dirty="0" smtClean="0"/>
              <a:t>各</a:t>
            </a:r>
            <a:r>
              <a:rPr lang="zh-CN" altLang="zh-CN" dirty="0"/>
              <a:t>类装卸成本计算期，通常以月为单位，并按日历的月、季、年计算各种业务成本。</a:t>
            </a:r>
          </a:p>
          <a:p>
            <a:r>
              <a:rPr lang="zh-CN" altLang="zh-CN" dirty="0" smtClean="0"/>
              <a:t>集装箱</a:t>
            </a:r>
            <a:r>
              <a:rPr lang="zh-CN" altLang="zh-CN" dirty="0"/>
              <a:t>装卸业务的成本计算单位，通常为“标准箱”</a:t>
            </a:r>
            <a:r>
              <a:rPr lang="zh-CN" altLang="zh-CN" dirty="0" smtClean="0"/>
              <a:t>。港口</a:t>
            </a:r>
            <a:r>
              <a:rPr lang="zh-CN" altLang="zh-CN" dirty="0"/>
              <a:t>企业的装卸成本一般以千操作量（也称为千操作吨）为成本计算单位</a:t>
            </a:r>
            <a:r>
              <a:rPr lang="zh-CN" altLang="zh-CN" dirty="0" smtClean="0"/>
              <a:t>。</a:t>
            </a:r>
            <a:endParaRPr lang="zh-CN" altLang="en-US" dirty="0"/>
          </a:p>
        </p:txBody>
      </p:sp>
      <p:sp>
        <p:nvSpPr>
          <p:cNvPr id="6" name="文本框 2"/>
          <p:cNvSpPr txBox="1"/>
          <p:nvPr/>
        </p:nvSpPr>
        <p:spPr>
          <a:xfrm>
            <a:off x="47328" y="215064"/>
            <a:ext cx="6840760"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第一节装卸成本的构成</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sz="quarter"/>
          </p:nvPr>
        </p:nvSpPr>
        <p:spPr/>
        <p:txBody>
          <a:bodyPr/>
          <a:lstStyle/>
          <a:p>
            <a:endParaRPr lang="zh-CN" altLang="en-US"/>
          </a:p>
        </p:txBody>
      </p:sp>
      <p:pic>
        <p:nvPicPr>
          <p:cNvPr id="696323" name="Picture 3"/>
          <p:cNvPicPr>
            <a:picLocks noGrp="1" noChangeAspect="1" noChangeArrowheads="1"/>
          </p:cNvPicPr>
          <p:nvPr>
            <p:ph idx="1"/>
          </p:nvPr>
        </p:nvPicPr>
        <p:blipFill>
          <a:blip r:embed="rId2" cstate="print"/>
          <a:srcRect/>
          <a:stretch>
            <a:fillRect/>
          </a:stretch>
        </p:blipFill>
        <p:spPr bwMode="auto">
          <a:xfrm>
            <a:off x="793593" y="2492896"/>
            <a:ext cx="10604815" cy="2880320"/>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sz="quarter"/>
          </p:nvPr>
        </p:nvSpPr>
        <p:spPr/>
        <p:txBody>
          <a:bodyPr/>
          <a:lstStyle/>
          <a:p>
            <a:endParaRPr lang="zh-CN" altLang="en-US"/>
          </a:p>
        </p:txBody>
      </p:sp>
      <p:sp>
        <p:nvSpPr>
          <p:cNvPr id="2" name="内容占位符 1"/>
          <p:cNvSpPr>
            <a:spLocks noGrp="1"/>
          </p:cNvSpPr>
          <p:nvPr>
            <p:ph idx="1"/>
          </p:nvPr>
        </p:nvSpPr>
        <p:spPr/>
        <p:txBody>
          <a:bodyPr/>
          <a:lstStyle/>
          <a:p>
            <a:pPr>
              <a:lnSpc>
                <a:spcPct val="200000"/>
              </a:lnSpc>
            </a:pPr>
            <a:r>
              <a:rPr lang="zh-CN" altLang="en-US" dirty="0">
                <a:latin typeface="宋体" panose="02010600030101010101" pitchFamily="2" charset="-122"/>
              </a:rPr>
              <a:t>以表</a:t>
            </a:r>
            <a:r>
              <a:rPr lang="en-US" altLang="zh-CN" dirty="0" smtClean="0">
                <a:latin typeface="宋体" panose="02010600030101010101" pitchFamily="2" charset="-122"/>
              </a:rPr>
              <a:t>9-2</a:t>
            </a:r>
            <a:r>
              <a:rPr lang="zh-CN" altLang="en-US" dirty="0" smtClean="0">
                <a:latin typeface="宋体" panose="02010600030101010101" pitchFamily="2" charset="-122"/>
              </a:rPr>
              <a:t>为</a:t>
            </a:r>
            <a:r>
              <a:rPr lang="zh-CN" altLang="en-US" dirty="0">
                <a:latin typeface="宋体" panose="02010600030101010101" pitchFamily="2" charset="-122"/>
              </a:rPr>
              <a:t>例，可对装卸单位成本实际数与装卸单位成本预算数之差（</a:t>
            </a:r>
            <a:r>
              <a:rPr lang="en-US" altLang="zh-CN" dirty="0">
                <a:latin typeface="宋体" panose="02010600030101010101" pitchFamily="2" charset="-122"/>
              </a:rPr>
              <a:t>11.5</a:t>
            </a:r>
            <a:r>
              <a:rPr lang="zh-CN" altLang="en-US" dirty="0">
                <a:latin typeface="宋体" panose="02010600030101010101" pitchFamily="2" charset="-122"/>
              </a:rPr>
              <a:t>万元）进行三因素影响分析：</a:t>
            </a:r>
            <a:endParaRPr lang="zh-CN" altLang="en-US"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sz="quarter"/>
          </p:nvPr>
        </p:nvSpPr>
        <p:spPr/>
        <p:txBody>
          <a:bodyPr/>
          <a:lstStyle/>
          <a:p>
            <a:r>
              <a:rPr lang="zh-CN" altLang="zh-CN" dirty="0" smtClean="0"/>
              <a:t>表</a:t>
            </a:r>
            <a:r>
              <a:rPr lang="en-US" altLang="zh-CN" dirty="0" smtClean="0"/>
              <a:t>9-2  </a:t>
            </a:r>
            <a:r>
              <a:rPr lang="zh-CN" altLang="zh-CN" dirty="0" smtClean="0"/>
              <a:t>装卸单位成本预算执行情况分析表</a:t>
            </a:r>
            <a:endParaRPr lang="zh-CN" alt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1150336" y="1916113"/>
            <a:ext cx="9818303" cy="4033837"/>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698371" name="Picture 3"/>
          <p:cNvPicPr>
            <a:picLocks noGrp="1" noChangeAspect="1" noChangeArrowheads="1"/>
          </p:cNvPicPr>
          <p:nvPr>
            <p:ph idx="1"/>
          </p:nvPr>
        </p:nvPicPr>
        <p:blipFill>
          <a:blip r:embed="rId2" cstate="print"/>
          <a:srcRect/>
          <a:stretch>
            <a:fillRect/>
          </a:stretch>
        </p:blipFill>
        <p:spPr bwMode="auto">
          <a:xfrm>
            <a:off x="1372930" y="2492896"/>
            <a:ext cx="9446140" cy="2664296"/>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699394" name="Picture 2"/>
          <p:cNvPicPr>
            <a:picLocks noGrp="1" noChangeAspect="1" noChangeArrowheads="1"/>
          </p:cNvPicPr>
          <p:nvPr>
            <p:ph idx="1"/>
          </p:nvPr>
        </p:nvPicPr>
        <p:blipFill>
          <a:blip r:embed="rId2" cstate="print"/>
          <a:srcRect/>
          <a:stretch>
            <a:fillRect/>
          </a:stretch>
        </p:blipFill>
        <p:spPr bwMode="auto">
          <a:xfrm>
            <a:off x="1951386" y="2420888"/>
            <a:ext cx="8289229" cy="2952328"/>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700418" name="Picture 2"/>
          <p:cNvPicPr>
            <a:picLocks noGrp="1" noChangeAspect="1" noChangeArrowheads="1"/>
          </p:cNvPicPr>
          <p:nvPr>
            <p:ph idx="1"/>
          </p:nvPr>
        </p:nvPicPr>
        <p:blipFill>
          <a:blip r:embed="rId2" cstate="print"/>
          <a:srcRect/>
          <a:stretch>
            <a:fillRect/>
          </a:stretch>
        </p:blipFill>
        <p:spPr bwMode="auto">
          <a:xfrm>
            <a:off x="2164363" y="2276872"/>
            <a:ext cx="7863274" cy="3024336"/>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nSpc>
                <a:spcPct val="200000"/>
              </a:lnSpc>
            </a:pPr>
            <a:r>
              <a:rPr lang="zh-CN" altLang="zh-CN" dirty="0" smtClean="0"/>
              <a:t>上述单位成本中的变动成本、固定成本总额、作业量三因素变动对装卸单位成本影响数值合计为</a:t>
            </a:r>
            <a:r>
              <a:rPr lang="en-US" altLang="zh-CN" dirty="0" smtClean="0"/>
              <a:t>11.5</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a:t>
            </a:r>
            <a:endParaRPr lang="zh-CN" altLang="en-US" dirty="0"/>
          </a:p>
        </p:txBody>
      </p:sp>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701442" name="Picture 2"/>
          <p:cNvPicPr>
            <a:picLocks noGrp="1" noChangeAspect="1" noChangeArrowheads="1"/>
          </p:cNvPicPr>
          <p:nvPr>
            <p:ph idx="1"/>
          </p:nvPr>
        </p:nvPicPr>
        <p:blipFill>
          <a:blip r:embed="rId3" cstate="print"/>
          <a:srcRect/>
          <a:stretch>
            <a:fillRect/>
          </a:stretch>
        </p:blipFill>
        <p:spPr bwMode="auto">
          <a:xfrm>
            <a:off x="425370" y="2204864"/>
            <a:ext cx="11341260" cy="3528392"/>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zh-CN" altLang="en-US" dirty="0" smtClean="0"/>
              <a:t>为便于理解与记忆，也可采用下述分析方法</a:t>
            </a:r>
            <a:endParaRPr lang="zh-CN" altLang="en-US" dirty="0"/>
          </a:p>
        </p:txBody>
      </p:sp>
      <p:pic>
        <p:nvPicPr>
          <p:cNvPr id="697346" name="Picture 2"/>
          <p:cNvPicPr>
            <a:picLocks noGrp="1" noChangeAspect="1" noChangeArrowheads="1"/>
          </p:cNvPicPr>
          <p:nvPr>
            <p:ph idx="1"/>
          </p:nvPr>
        </p:nvPicPr>
        <p:blipFill>
          <a:blip r:embed="rId2" cstate="print"/>
          <a:srcRect/>
          <a:stretch>
            <a:fillRect/>
          </a:stretch>
        </p:blipFill>
        <p:spPr bwMode="auto">
          <a:xfrm>
            <a:off x="1204790" y="2132856"/>
            <a:ext cx="9894432" cy="3816424"/>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sz="quarter"/>
          </p:nvPr>
        </p:nvSpPr>
        <p:spPr/>
        <p:txBody>
          <a:bodyPr/>
          <a:lstStyle/>
          <a:p>
            <a:endParaRPr lang="zh-CN" altLang="en-US"/>
          </a:p>
        </p:txBody>
      </p:sp>
      <p:sp>
        <p:nvSpPr>
          <p:cNvPr id="2" name="内容占位符 1"/>
          <p:cNvSpPr>
            <a:spLocks noGrp="1"/>
          </p:cNvSpPr>
          <p:nvPr>
            <p:ph idx="1"/>
          </p:nvPr>
        </p:nvSpPr>
        <p:spPr/>
        <p:txBody>
          <a:bodyPr/>
          <a:lstStyle/>
          <a:p>
            <a:pPr>
              <a:lnSpc>
                <a:spcPct val="150000"/>
              </a:lnSpc>
            </a:pPr>
            <a:r>
              <a:rPr lang="en-US" altLang="zh-CN" dirty="0">
                <a:latin typeface="宋体" panose="02010600030101010101" pitchFamily="2" charset="-122"/>
              </a:rPr>
              <a:t>3</a:t>
            </a:r>
            <a:r>
              <a:rPr lang="zh-CN" altLang="en-US" dirty="0">
                <a:latin typeface="宋体" panose="02010600030101010101" pitchFamily="2" charset="-122"/>
              </a:rPr>
              <a:t>、装卸单位成本的明细分析</a:t>
            </a:r>
            <a:br>
              <a:rPr lang="zh-CN" altLang="en-US" dirty="0">
                <a:latin typeface="宋体" panose="02010600030101010101" pitchFamily="2" charset="-122"/>
              </a:rPr>
            </a:br>
            <a:r>
              <a:rPr lang="zh-CN" altLang="en-US" dirty="0">
                <a:latin typeface="宋体" panose="02010600030101010101" pitchFamily="2" charset="-122"/>
              </a:rPr>
              <a:t>装卸单位成本分析应按装卸成本项目逐项细化分析，可以通过编制“装卸单位成本预算执行情况分析表”列示分析过程与结果，如表</a:t>
            </a:r>
            <a:r>
              <a:rPr lang="en-US" altLang="zh-CN" dirty="0" smtClean="0">
                <a:latin typeface="宋体" panose="02010600030101010101" pitchFamily="2" charset="-122"/>
              </a:rPr>
              <a:t>9-2</a:t>
            </a:r>
            <a:r>
              <a:rPr lang="zh-CN" altLang="en-US" dirty="0" smtClean="0">
                <a:latin typeface="宋体" panose="02010600030101010101" pitchFamily="2" charset="-122"/>
              </a:rPr>
              <a:t>所</a:t>
            </a:r>
            <a:r>
              <a:rPr lang="zh-CN" altLang="en-US" dirty="0">
                <a:latin typeface="宋体" panose="02010600030101010101" pitchFamily="2" charset="-122"/>
              </a:rPr>
              <a:t>示。</a:t>
            </a:r>
            <a:endParaRPr lang="zh-CN" altLang="en-US"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ctrTitle" sz="quarter"/>
          </p:nvPr>
        </p:nvSpPr>
        <p:spPr/>
        <p:txBody>
          <a:bodyPr/>
          <a:lstStyle/>
          <a:p>
            <a:r>
              <a:rPr lang="zh-CN" altLang="en-US" dirty="0" smtClean="0">
                <a:latin typeface="宋体" panose="02010600030101010101" pitchFamily="2" charset="-122"/>
              </a:rPr>
              <a:t>二、</a:t>
            </a:r>
            <a:r>
              <a:rPr lang="zh-CN" altLang="en-US" dirty="0">
                <a:latin typeface="宋体" panose="02010600030101010101" pitchFamily="2" charset="-122"/>
              </a:rPr>
              <a:t>装卸成本项</a:t>
            </a:r>
            <a:r>
              <a:rPr lang="zh-CN" altLang="en-US" dirty="0" smtClean="0">
                <a:latin typeface="宋体" panose="02010600030101010101" pitchFamily="2" charset="-122"/>
              </a:rPr>
              <a:t>目</a:t>
            </a:r>
            <a:endParaRPr lang="zh-CN" altLang="en-US" dirty="0">
              <a:latin typeface="宋体" panose="02010600030101010101" pitchFamily="2" charset="-122"/>
            </a:endParaRPr>
          </a:p>
        </p:txBody>
      </p:sp>
      <p:graphicFrame>
        <p:nvGraphicFramePr>
          <p:cNvPr id="3" name="内容占位符 2"/>
          <p:cNvGraphicFramePr>
            <a:graphicFrameLocks noGrp="1"/>
          </p:cNvGraphicFramePr>
          <p:nvPr>
            <p:ph idx="1"/>
            <p:extLst>
              <p:ext uri="{D42A27DB-BD31-4B8C-83A1-F6EECF244321}">
                <p14:modId xmlns:p14="http://schemas.microsoft.com/office/powerpoint/2010/main" val="1127638458"/>
              </p:ext>
            </p:extLst>
          </p:nvPr>
        </p:nvGraphicFramePr>
        <p:xfrm>
          <a:off x="623888" y="2425700"/>
          <a:ext cx="10871200" cy="323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2"/>
          <p:cNvSpPr txBox="1"/>
          <p:nvPr/>
        </p:nvSpPr>
        <p:spPr>
          <a:xfrm>
            <a:off x="47328" y="215064"/>
            <a:ext cx="6840760"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第一节装卸成本的构成</a:t>
            </a:r>
            <a:endParaRPr lang="zh-CN" altLang="en-US" sz="2800" dirty="0">
              <a:solidFill>
                <a:schemeClr val="accent4"/>
              </a:solidFill>
              <a:effectLst>
                <a:glow rad="101600">
                  <a:schemeClr val="accent3">
                    <a:satMod val="175000"/>
                    <a:alpha val="40000"/>
                  </a:schemeClr>
                </a:glow>
              </a:effectLst>
            </a:endParaRPr>
          </a:p>
        </p:txBody>
      </p:sp>
    </p:spTree>
    <p:extLst>
      <p:ext uri="{BB962C8B-B14F-4D97-AF65-F5344CB8AC3E}">
        <p14:creationId xmlns:p14="http://schemas.microsoft.com/office/powerpoint/2010/main" val="26898352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p:txBody>
          <a:bodyPr/>
          <a:lstStyle/>
          <a:p>
            <a:r>
              <a:rPr lang="zh-CN" altLang="en-US" sz="4000" dirty="0">
                <a:latin typeface="宋体" panose="02010600030101010101" pitchFamily="2" charset="-122"/>
              </a:rPr>
              <a:t>二、主要成本项目分析</a:t>
            </a:r>
          </a:p>
        </p:txBody>
      </p:sp>
      <p:graphicFrame>
        <p:nvGraphicFramePr>
          <p:cNvPr id="5" name="内容占位符 3"/>
          <p:cNvGraphicFramePr>
            <a:graphicFrameLocks noGrp="1"/>
          </p:cNvGraphicFramePr>
          <p:nvPr>
            <p:ph idx="1"/>
            <p:extLst>
              <p:ext uri="{D42A27DB-BD31-4B8C-83A1-F6EECF244321}">
                <p14:modId xmlns:p14="http://schemas.microsoft.com/office/powerpoint/2010/main" val="1458868240"/>
              </p:ext>
            </p:extLst>
          </p:nvPr>
        </p:nvGraphicFramePr>
        <p:xfrm>
          <a:off x="623888" y="2425700"/>
          <a:ext cx="10871200" cy="323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smtClean="0">
                <a:latin typeface="宋体" panose="02010600030101010101" pitchFamily="2" charset="-122"/>
              </a:rPr>
              <a:t>1</a:t>
            </a:r>
            <a:r>
              <a:rPr lang="zh-CN" altLang="en-US" dirty="0" smtClean="0">
                <a:latin typeface="宋体" panose="02010600030101010101" pitchFamily="2" charset="-122"/>
              </a:rPr>
              <a:t>、计件工资差异双因素分析</a:t>
            </a:r>
            <a:endParaRPr lang="zh-CN" altLang="en-US" dirty="0">
              <a:latin typeface="宋体" panose="02010600030101010101" pitchFamily="2" charset="-122"/>
            </a:endParaRPr>
          </a:p>
        </p:txBody>
      </p:sp>
      <p:sp>
        <p:nvSpPr>
          <p:cNvPr id="3" name="内容占位符 2"/>
          <p:cNvSpPr>
            <a:spLocks noGrp="1"/>
          </p:cNvSpPr>
          <p:nvPr>
            <p:ph idx="1"/>
          </p:nvPr>
        </p:nvSpPr>
        <p:spPr/>
        <p:txBody>
          <a:bodyPr/>
          <a:lstStyle/>
          <a:p>
            <a:pPr>
              <a:lnSpc>
                <a:spcPct val="150000"/>
              </a:lnSpc>
            </a:pPr>
            <a:r>
              <a:rPr lang="zh-CN" altLang="en-US" dirty="0">
                <a:latin typeface="宋体" panose="02010600030101010101" pitchFamily="2" charset="-122"/>
              </a:rPr>
              <a:t>例</a:t>
            </a:r>
            <a:r>
              <a:rPr lang="en-US" altLang="zh-CN" dirty="0">
                <a:latin typeface="宋体" panose="02010600030101010101" pitchFamily="2" charset="-122"/>
              </a:rPr>
              <a:t>【9-8】</a:t>
            </a:r>
            <a:r>
              <a:rPr lang="zh-CN" altLang="en-US" dirty="0">
                <a:latin typeface="宋体" panose="02010600030101010101" pitchFamily="2" charset="-122"/>
              </a:rPr>
              <a:t>表</a:t>
            </a:r>
            <a:r>
              <a:rPr lang="en-US" altLang="zh-CN" dirty="0" smtClean="0">
                <a:latin typeface="宋体" panose="02010600030101010101" pitchFamily="2" charset="-122"/>
              </a:rPr>
              <a:t>9-3</a:t>
            </a:r>
            <a:r>
              <a:rPr lang="zh-CN" altLang="en-US" dirty="0" smtClean="0">
                <a:latin typeface="宋体" panose="02010600030101010101" pitchFamily="2" charset="-122"/>
              </a:rPr>
              <a:t>给</a:t>
            </a:r>
            <a:r>
              <a:rPr lang="zh-CN" altLang="en-US" dirty="0">
                <a:latin typeface="宋体" panose="02010600030101010101" pitchFamily="2" charset="-122"/>
              </a:rPr>
              <a:t>出三种不同货种的平均计件单价实际数与预算数之差</a:t>
            </a:r>
            <a:r>
              <a:rPr lang="en-US" altLang="zh-CN" dirty="0">
                <a:latin typeface="宋体" panose="02010600030101010101" pitchFamily="2" charset="-122"/>
              </a:rPr>
              <a:t>+154.7</a:t>
            </a:r>
            <a:r>
              <a:rPr lang="zh-CN" altLang="en-US" dirty="0">
                <a:latin typeface="宋体" panose="02010600030101010101" pitchFamily="2" charset="-122"/>
              </a:rPr>
              <a:t>元</a:t>
            </a:r>
            <a:r>
              <a:rPr lang="en-US" altLang="zh-CN" dirty="0">
                <a:latin typeface="宋体" panose="02010600030101010101" pitchFamily="2" charset="-122"/>
              </a:rPr>
              <a:t>/10</a:t>
            </a:r>
            <a:r>
              <a:rPr lang="en-US" altLang="zh-CN" baseline="30000" dirty="0">
                <a:latin typeface="宋体" panose="02010600030101010101" pitchFamily="2" charset="-122"/>
              </a:rPr>
              <a:t>3</a:t>
            </a:r>
            <a:r>
              <a:rPr lang="en-US" altLang="zh-CN" dirty="0">
                <a:latin typeface="宋体" panose="02010600030101010101" pitchFamily="2" charset="-122"/>
              </a:rPr>
              <a:t>t</a:t>
            </a:r>
            <a:r>
              <a:rPr lang="zh-CN" altLang="en-US" dirty="0">
                <a:latin typeface="宋体" panose="02010600030101010101" pitchFamily="2" charset="-122"/>
              </a:rPr>
              <a:t>，以及各相关数据，据此表可对其差额做因素变动影响分析。</a:t>
            </a:r>
            <a:endParaRPr lang="zh-CN" altLang="en-US" dirty="0"/>
          </a:p>
        </p:txBody>
      </p:sp>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sz="quarter"/>
          </p:nvPr>
        </p:nvSpPr>
        <p:spPr>
          <a:xfrm>
            <a:off x="551384" y="1483821"/>
            <a:ext cx="10871200" cy="793051"/>
          </a:xfrm>
        </p:spPr>
        <p:txBody>
          <a:bodyPr/>
          <a:lstStyle/>
          <a:p>
            <a:r>
              <a:rPr lang="zh-CN" altLang="zh-CN" sz="3200" kern="100" dirty="0" smtClean="0">
                <a:solidFill>
                  <a:srgbClr val="002A00"/>
                </a:solidFill>
                <a:cs typeface="Times New Roman" panose="02020603050405020304" pitchFamily="18" charset="0"/>
              </a:rPr>
              <a:t>表</a:t>
            </a:r>
            <a:r>
              <a:rPr lang="en-US" altLang="zh-CN" sz="3200" kern="100" dirty="0" smtClean="0">
                <a:solidFill>
                  <a:srgbClr val="002A00"/>
                </a:solidFill>
                <a:cs typeface="Times New Roman" panose="02020603050405020304" pitchFamily="18" charset="0"/>
              </a:rPr>
              <a:t>9-5</a:t>
            </a:r>
            <a:r>
              <a:rPr lang="zh-CN" altLang="zh-CN" sz="3200" kern="100" dirty="0" smtClean="0">
                <a:solidFill>
                  <a:srgbClr val="002A00"/>
                </a:solidFill>
                <a:cs typeface="Times New Roman" panose="02020603050405020304" pitchFamily="18" charset="0"/>
              </a:rPr>
              <a:t>分货种的计件单价、作业量、计件工资统计表</a:t>
            </a:r>
            <a:r>
              <a:rPr lang="en-US" altLang="zh-CN" sz="3200" kern="100" dirty="0" smtClean="0">
                <a:solidFill>
                  <a:srgbClr val="002A00"/>
                </a:solidFill>
                <a:cs typeface="Times New Roman" panose="02020603050405020304" pitchFamily="18" charset="0"/>
              </a:rPr>
              <a:t> </a:t>
            </a:r>
            <a:endParaRPr lang="zh-CN" altLang="en-US" sz="3200" dirty="0">
              <a:solidFill>
                <a:srgbClr val="002A00"/>
              </a:solidFill>
            </a:endParaRPr>
          </a:p>
        </p:txBody>
      </p:sp>
      <p:pic>
        <p:nvPicPr>
          <p:cNvPr id="10" name="内容占位符 9" descr="图片1.png"/>
          <p:cNvPicPr>
            <a:picLocks noGrp="1" noChangeAspect="1"/>
          </p:cNvPicPr>
          <p:nvPr>
            <p:ph idx="1"/>
          </p:nvPr>
        </p:nvPicPr>
        <p:blipFill>
          <a:blip r:embed="rId3" cstate="print"/>
          <a:stretch>
            <a:fillRect/>
          </a:stretch>
        </p:blipFill>
        <p:spPr>
          <a:xfrm>
            <a:off x="623888" y="2525084"/>
            <a:ext cx="10871200" cy="2815895"/>
          </a:xfrm>
        </p:spPr>
      </p:pic>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r>
              <a:rPr lang="zh-CN" altLang="zh-CN" dirty="0" smtClean="0"/>
              <a:t>由上表可知，三种货物的平均计件单价的实际数</a:t>
            </a:r>
            <a:r>
              <a:rPr lang="en-US" altLang="zh-CN" dirty="0" smtClean="0">
                <a:sym typeface="Symbol"/>
              </a:rPr>
              <a:t></a:t>
            </a:r>
            <a:r>
              <a:rPr lang="en-US" altLang="zh-CN" i="1" dirty="0" smtClean="0"/>
              <a:t>p</a:t>
            </a:r>
            <a:r>
              <a:rPr lang="en-US" altLang="zh-CN" i="1" baseline="-25000" dirty="0" smtClean="0"/>
              <a:t>1</a:t>
            </a:r>
            <a:r>
              <a:rPr lang="en-US" altLang="zh-CN" dirty="0" smtClean="0"/>
              <a:t> =700.7</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和预算数</a:t>
            </a:r>
            <a:r>
              <a:rPr lang="en-US" altLang="zh-CN" dirty="0" smtClean="0">
                <a:sym typeface="Symbol"/>
              </a:rPr>
              <a:t></a:t>
            </a:r>
            <a:r>
              <a:rPr lang="en-US" altLang="zh-CN" i="1" dirty="0" err="1" smtClean="0"/>
              <a:t>p</a:t>
            </a:r>
            <a:r>
              <a:rPr lang="en-US" altLang="zh-CN" i="1" baseline="-25000" dirty="0" err="1" smtClean="0"/>
              <a:t>n</a:t>
            </a:r>
            <a:r>
              <a:rPr lang="en-US" altLang="zh-CN" dirty="0" smtClean="0"/>
              <a:t> =536.57</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之差为</a:t>
            </a:r>
            <a:r>
              <a:rPr lang="en-US" altLang="zh-CN" dirty="0" smtClean="0">
                <a:sym typeface="Symbol"/>
              </a:rPr>
              <a:t></a:t>
            </a:r>
            <a:r>
              <a:rPr lang="en-US" altLang="zh-CN" i="1" dirty="0" smtClean="0"/>
              <a:t>p</a:t>
            </a:r>
            <a:r>
              <a:rPr lang="en-US" altLang="zh-CN" i="1" baseline="-25000" dirty="0" smtClean="0"/>
              <a:t>1</a:t>
            </a:r>
            <a:r>
              <a:rPr lang="zh-CN" altLang="zh-CN" i="1" baseline="-25000" dirty="0" smtClean="0"/>
              <a:t>－</a:t>
            </a:r>
            <a:r>
              <a:rPr lang="en-US" altLang="zh-CN" dirty="0" smtClean="0">
                <a:sym typeface="Symbol"/>
              </a:rPr>
              <a:t></a:t>
            </a:r>
            <a:r>
              <a:rPr lang="en-US" altLang="zh-CN" i="1" dirty="0" err="1" smtClean="0"/>
              <a:t>p</a:t>
            </a:r>
            <a:r>
              <a:rPr lang="en-US" altLang="zh-CN" i="1" baseline="-25000" dirty="0" err="1" smtClean="0"/>
              <a:t>n</a:t>
            </a:r>
            <a:r>
              <a:rPr lang="en-US" altLang="zh-CN" dirty="0" smtClean="0"/>
              <a:t> =+164.12</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，影响这个差额的因素有两个，一个是不同货种的作业量结构变动所致，另一个是不同货种计件单价实际数脱离预算数所致。</a:t>
            </a:r>
          </a:p>
          <a:p>
            <a:r>
              <a:rPr lang="zh-CN" altLang="zh-CN" dirty="0" smtClean="0"/>
              <a:t>为简化分析起见，可用连环因素替代法对这个差额</a:t>
            </a:r>
            <a:r>
              <a:rPr lang="en-US" altLang="zh-CN" dirty="0" smtClean="0">
                <a:sym typeface="Symbol"/>
              </a:rPr>
              <a:t></a:t>
            </a:r>
            <a:r>
              <a:rPr lang="en-US" altLang="zh-CN" i="1" dirty="0" smtClean="0"/>
              <a:t>p</a:t>
            </a:r>
            <a:r>
              <a:rPr lang="en-US" altLang="zh-CN" i="1" baseline="-25000" dirty="0" smtClean="0"/>
              <a:t>1</a:t>
            </a:r>
            <a:r>
              <a:rPr lang="zh-CN" altLang="zh-CN" i="1" baseline="-25000" dirty="0" smtClean="0"/>
              <a:t>－</a:t>
            </a:r>
            <a:r>
              <a:rPr lang="en-US" altLang="zh-CN" dirty="0" smtClean="0">
                <a:sym typeface="Symbol"/>
              </a:rPr>
              <a:t></a:t>
            </a:r>
            <a:r>
              <a:rPr lang="en-US" altLang="zh-CN" i="1" dirty="0" err="1" smtClean="0"/>
              <a:t>p</a:t>
            </a:r>
            <a:r>
              <a:rPr lang="en-US" altLang="zh-CN" i="1" baseline="-25000" dirty="0" err="1" smtClean="0"/>
              <a:t>n</a:t>
            </a:r>
            <a:r>
              <a:rPr lang="en-US" altLang="zh-CN" dirty="0" smtClean="0"/>
              <a:t> =+164.12</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做双因素分析，见表</a:t>
            </a:r>
            <a:r>
              <a:rPr lang="en-US" altLang="zh-CN" dirty="0" smtClean="0"/>
              <a:t>9-6</a:t>
            </a:r>
            <a:r>
              <a:rPr lang="zh-CN" altLang="zh-CN" dirty="0" smtClean="0"/>
              <a:t>。</a:t>
            </a:r>
            <a:endParaRPr lang="zh-CN" altLang="en-US" dirty="0"/>
          </a:p>
        </p:txBody>
      </p:sp>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693250" name="Picture 2"/>
          <p:cNvPicPr>
            <a:picLocks noGrp="1" noChangeAspect="1" noChangeArrowheads="1"/>
          </p:cNvPicPr>
          <p:nvPr>
            <p:ph idx="1"/>
          </p:nvPr>
        </p:nvPicPr>
        <p:blipFill>
          <a:blip r:embed="rId3" cstate="print"/>
          <a:srcRect/>
          <a:stretch>
            <a:fillRect/>
          </a:stretch>
        </p:blipFill>
        <p:spPr bwMode="auto">
          <a:xfrm>
            <a:off x="464975" y="1916832"/>
            <a:ext cx="11262051" cy="3672408"/>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nSpc>
                <a:spcPct val="150000"/>
              </a:lnSpc>
            </a:pPr>
            <a:r>
              <a:rPr lang="zh-CN" altLang="zh-CN" dirty="0" smtClean="0"/>
              <a:t>本例中的三项不同货种的计件单价大幅提升，加之货种作业量结构的变动，对平均计价单价、单位成本中的变动成本、单位成本、成本降低额、成本降低率都有较为显著的影响，这种影响的量化分析与计算见表</a:t>
            </a:r>
            <a:r>
              <a:rPr lang="en-US" altLang="zh-CN" dirty="0" smtClean="0"/>
              <a:t>9-7</a:t>
            </a:r>
            <a:r>
              <a:rPr lang="zh-CN" altLang="zh-CN" dirty="0" smtClean="0"/>
              <a:t>。</a:t>
            </a:r>
            <a:endParaRPr lang="zh-CN" altLang="en-US" dirty="0"/>
          </a:p>
        </p:txBody>
      </p:sp>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694274" name="Picture 2"/>
          <p:cNvPicPr>
            <a:picLocks noGrp="1" noChangeAspect="1" noChangeArrowheads="1"/>
          </p:cNvPicPr>
          <p:nvPr>
            <p:ph idx="1"/>
          </p:nvPr>
        </p:nvPicPr>
        <p:blipFill>
          <a:blip r:embed="rId2" cstate="print"/>
          <a:srcRect/>
          <a:stretch>
            <a:fillRect/>
          </a:stretch>
        </p:blipFill>
        <p:spPr bwMode="auto">
          <a:xfrm>
            <a:off x="689399" y="1988840"/>
            <a:ext cx="10813202" cy="3816424"/>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r>
              <a:rPr lang="zh-CN" altLang="zh-CN" dirty="0" smtClean="0"/>
              <a:t>表</a:t>
            </a:r>
            <a:r>
              <a:rPr lang="en-US" altLang="zh-CN" dirty="0" smtClean="0"/>
              <a:t>9-7</a:t>
            </a:r>
            <a:r>
              <a:rPr lang="zh-CN" altLang="zh-CN" dirty="0" smtClean="0"/>
              <a:t>表明，由于不同货种计件单价变动，使平均计价单价上升了</a:t>
            </a:r>
            <a:r>
              <a:rPr lang="en-US" altLang="zh-CN" dirty="0" smtClean="0"/>
              <a:t>162.07</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），上升幅度为</a:t>
            </a:r>
            <a:r>
              <a:rPr lang="en-US" altLang="zh-CN" dirty="0" smtClean="0"/>
              <a:t>30.20%</a:t>
            </a:r>
            <a:r>
              <a:rPr lang="zh-CN" altLang="zh-CN" dirty="0" smtClean="0"/>
              <a:t>，也使单位成本上升了</a:t>
            </a:r>
            <a:r>
              <a:rPr lang="en-US" altLang="zh-CN" dirty="0" smtClean="0"/>
              <a:t>162.07</a:t>
            </a:r>
            <a:r>
              <a:rPr lang="zh-CN" altLang="zh-CN" dirty="0" smtClean="0"/>
              <a:t>（元</a:t>
            </a:r>
            <a:r>
              <a:rPr lang="en-US" altLang="zh-CN" dirty="0" smtClean="0"/>
              <a:t>/10</a:t>
            </a:r>
            <a:r>
              <a:rPr lang="en-US" altLang="zh-CN" baseline="30000" dirty="0" smtClean="0"/>
              <a:t>3</a:t>
            </a:r>
            <a:r>
              <a:rPr lang="en-US" altLang="zh-CN" dirty="0" smtClean="0"/>
              <a:t>t</a:t>
            </a:r>
            <a:r>
              <a:rPr lang="zh-CN" altLang="zh-CN" dirty="0" smtClean="0"/>
              <a:t>），上升幅度为</a:t>
            </a:r>
            <a:r>
              <a:rPr lang="en-US" altLang="zh-CN" dirty="0" smtClean="0"/>
              <a:t>2.44%</a:t>
            </a:r>
            <a:r>
              <a:rPr lang="zh-CN" altLang="zh-CN" dirty="0" smtClean="0"/>
              <a:t>，相对预算上升总额为</a:t>
            </a:r>
            <a:r>
              <a:rPr lang="en-US" altLang="zh-CN" dirty="0" smtClean="0"/>
              <a:t>1413250</a:t>
            </a:r>
            <a:r>
              <a:rPr lang="zh-CN" altLang="zh-CN" dirty="0" smtClean="0"/>
              <a:t>元，导致成本降低率实际数比预算数下降</a:t>
            </a:r>
            <a:r>
              <a:rPr lang="en-US" altLang="zh-CN" dirty="0" smtClean="0"/>
              <a:t>2.4%</a:t>
            </a:r>
            <a:r>
              <a:rPr lang="zh-CN" altLang="zh-CN" dirty="0" smtClean="0"/>
              <a:t>。可见本例中的计划期内计件单价的提高，对单位成本中的变动成本的影响非常显著，应进一步分析其提价的原因及合理性的问题。</a:t>
            </a:r>
            <a:endParaRPr lang="zh-CN" altLang="en-US" dirty="0"/>
          </a:p>
        </p:txBody>
      </p:sp>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smtClean="0">
                <a:latin typeface="宋体" panose="02010600030101010101" pitchFamily="2" charset="-122"/>
              </a:rPr>
              <a:t>2</a:t>
            </a:r>
            <a:r>
              <a:rPr lang="zh-CN" altLang="zh-CN" dirty="0" smtClean="0">
                <a:latin typeface="宋体" panose="02010600030101010101" pitchFamily="2" charset="-122"/>
              </a:rPr>
              <a:t>．基本工资差异多因素分析</a:t>
            </a:r>
            <a:endParaRPr lang="zh-CN" altLang="en-US" dirty="0">
              <a:latin typeface="宋体" panose="02010600030101010101" pitchFamily="2" charset="-122"/>
            </a:endParaRPr>
          </a:p>
        </p:txBody>
      </p:sp>
      <p:sp>
        <p:nvSpPr>
          <p:cNvPr id="3" name="内容占位符 2"/>
          <p:cNvSpPr>
            <a:spLocks noGrp="1"/>
          </p:cNvSpPr>
          <p:nvPr>
            <p:ph idx="1"/>
          </p:nvPr>
        </p:nvSpPr>
        <p:spPr/>
        <p:txBody>
          <a:bodyPr/>
          <a:lstStyle/>
          <a:p>
            <a:r>
              <a:rPr lang="en-US" altLang="zh-CN" kern="100" dirty="0" smtClean="0">
                <a:latin typeface="方正仿宋_GBK"/>
                <a:ea typeface="方正仿宋_GBK"/>
              </a:rPr>
              <a:t>现对表</a:t>
            </a:r>
            <a:r>
              <a:rPr lang="en-US" altLang="zh-CN" kern="100" dirty="0" smtClean="0">
                <a:latin typeface="Times New Roman"/>
                <a:ea typeface="方正仿宋_GBK"/>
              </a:rPr>
              <a:t>9</a:t>
            </a:r>
            <a:r>
              <a:rPr lang="en-US" altLang="zh-CN" kern="100" dirty="0" smtClean="0">
                <a:latin typeface="黑体"/>
                <a:ea typeface="方正仿宋_GBK"/>
              </a:rPr>
              <a:t>-</a:t>
            </a:r>
            <a:r>
              <a:rPr lang="en-US" altLang="zh-CN" kern="100" dirty="0" smtClean="0">
                <a:latin typeface="Times New Roman"/>
                <a:ea typeface="方正仿宋_GBK"/>
              </a:rPr>
              <a:t>8</a:t>
            </a:r>
            <a:r>
              <a:rPr lang="en-US" altLang="zh-CN" kern="100" dirty="0" smtClean="0">
                <a:latin typeface="方正仿宋_GBK"/>
                <a:ea typeface="方正仿宋_GBK"/>
              </a:rPr>
              <a:t>单位成本中的基本工资项目实际数与预算数之差（</a:t>
            </a:r>
            <a:r>
              <a:rPr lang="en-US" altLang="zh-CN" kern="100" dirty="0" smtClean="0">
                <a:latin typeface="Times New Roman"/>
                <a:ea typeface="方正仿宋_GBK"/>
                <a:sym typeface="Symbol"/>
              </a:rPr>
              <a:t></a:t>
            </a:r>
            <a:r>
              <a:rPr lang="en-US" altLang="zh-CN" kern="100" dirty="0" smtClean="0">
                <a:latin typeface="Times New Roman"/>
                <a:ea typeface="方正仿宋_GBK"/>
              </a:rPr>
              <a:t>2.11</a:t>
            </a:r>
            <a:r>
              <a:rPr lang="en-US" altLang="zh-CN" kern="100" dirty="0" smtClean="0">
                <a:latin typeface="方正仿宋_GBK"/>
                <a:ea typeface="方正仿宋_GBK"/>
              </a:rPr>
              <a:t>元</a:t>
            </a:r>
            <a:r>
              <a:rPr lang="en-US" altLang="zh-CN" kern="100" dirty="0" smtClean="0">
                <a:latin typeface="Times New Roman"/>
                <a:ea typeface="方正仿宋_GBK"/>
              </a:rPr>
              <a:t>/10</a:t>
            </a:r>
            <a:r>
              <a:rPr lang="en-US" altLang="zh-CN" kern="100" baseline="30000" dirty="0" smtClean="0">
                <a:latin typeface="Times New Roman"/>
                <a:ea typeface="方正仿宋_GBK"/>
              </a:rPr>
              <a:t>3</a:t>
            </a:r>
            <a:r>
              <a:rPr lang="en-US" altLang="zh-CN" kern="100" dirty="0" smtClean="0">
                <a:latin typeface="Times New Roman"/>
                <a:ea typeface="方正仿宋_GBK"/>
              </a:rPr>
              <a:t>t</a:t>
            </a:r>
            <a:r>
              <a:rPr lang="en-US" altLang="zh-CN" kern="100" dirty="0" smtClean="0">
                <a:latin typeface="方正仿宋_GBK"/>
                <a:ea typeface="方正仿宋_GBK"/>
              </a:rPr>
              <a:t>）进行因素分析。</a:t>
            </a:r>
            <a:endParaRPr lang="en-US" altLang="zh-CN" kern="100" dirty="0" smtClean="0">
              <a:latin typeface="Times New Roman"/>
              <a:ea typeface="方正仿宋_GBK"/>
            </a:endParaRPr>
          </a:p>
          <a:p>
            <a:endParaRPr lang="zh-CN" altLang="en-US" dirty="0"/>
          </a:p>
        </p:txBody>
      </p:sp>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8" name="Picture 2"/>
          <p:cNvPicPr>
            <a:picLocks noGrp="1" noChangeAspect="1" noChangeArrowheads="1"/>
          </p:cNvPicPr>
          <p:nvPr>
            <p:ph idx="1"/>
          </p:nvPr>
        </p:nvPicPr>
        <p:blipFill>
          <a:blip r:embed="rId2" cstate="print"/>
          <a:srcRect/>
          <a:stretch>
            <a:fillRect/>
          </a:stretch>
        </p:blipFill>
        <p:spPr bwMode="auto">
          <a:xfrm>
            <a:off x="952571" y="1916832"/>
            <a:ext cx="10286858" cy="3600400"/>
          </a:xfrm>
          <a:prstGeom prst="rect">
            <a:avLst/>
          </a:prstGeom>
          <a:noFill/>
          <a:ln w="9525">
            <a:noFill/>
            <a:miter lim="800000"/>
            <a:headEnd/>
            <a:tailEnd/>
          </a:ln>
        </p:spPr>
      </p:pic>
      <p:sp>
        <p:nvSpPr>
          <p:cNvPr id="3"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r>
              <a:rPr lang="zh-CN" altLang="zh-CN" kern="100" dirty="0" smtClean="0">
                <a:latin typeface="方正大标宋_GBK"/>
                <a:cs typeface="Times New Roman"/>
              </a:rPr>
              <a:t>（一）装卸直接费用</a:t>
            </a:r>
            <a:endParaRPr lang="zh-CN" altLang="en-US" dirty="0"/>
          </a:p>
        </p:txBody>
      </p:sp>
      <p:sp>
        <p:nvSpPr>
          <p:cNvPr id="3" name="内容占位符 2"/>
          <p:cNvSpPr>
            <a:spLocks noGrp="1"/>
          </p:cNvSpPr>
          <p:nvPr>
            <p:ph idx="1"/>
          </p:nvPr>
        </p:nvSpPr>
        <p:spPr/>
        <p:txBody>
          <a:bodyPr/>
          <a:lstStyle/>
          <a:p>
            <a:pPr indent="215900" algn="just">
              <a:spcAft>
                <a:spcPts val="0"/>
              </a:spcAft>
            </a:pPr>
            <a:r>
              <a:rPr lang="zh-CN" altLang="zh-CN" sz="2000" kern="100" dirty="0" smtClean="0">
                <a:cs typeface="Times New Roman"/>
              </a:rPr>
              <a:t>（</a:t>
            </a:r>
            <a:r>
              <a:rPr lang="en-US" altLang="zh-CN" sz="2000" kern="100" dirty="0" smtClean="0">
                <a:cs typeface="Times New Roman"/>
              </a:rPr>
              <a:t>1</a:t>
            </a:r>
            <a:r>
              <a:rPr lang="zh-CN" altLang="zh-CN" sz="2000" kern="100" dirty="0" smtClean="0">
                <a:cs typeface="Times New Roman"/>
              </a:rPr>
              <a:t>）工资</a:t>
            </a:r>
            <a:r>
              <a:rPr lang="en-US" altLang="zh-CN" sz="2000" kern="100" dirty="0" smtClean="0">
                <a:cs typeface="Times New Roman"/>
              </a:rPr>
              <a:t>  </a:t>
            </a:r>
            <a:r>
              <a:rPr lang="zh-CN" altLang="zh-CN" sz="2000" kern="100" dirty="0" smtClean="0">
                <a:cs typeface="Times New Roman"/>
              </a:rPr>
              <a:t>指按规定支付给装卸工人、装卸机械司机的计时工资、计件工资、加班工资及各种工资性津贴。</a:t>
            </a:r>
          </a:p>
          <a:p>
            <a:pPr indent="215900" algn="just">
              <a:spcAft>
                <a:spcPts val="0"/>
              </a:spcAft>
            </a:pPr>
            <a:r>
              <a:rPr lang="zh-CN" altLang="zh-CN" sz="2000" kern="100" dirty="0" smtClean="0">
                <a:cs typeface="Times New Roman"/>
              </a:rPr>
              <a:t>（</a:t>
            </a:r>
            <a:r>
              <a:rPr lang="en-US" altLang="zh-CN" sz="2000" kern="100" dirty="0" smtClean="0">
                <a:cs typeface="Times New Roman"/>
              </a:rPr>
              <a:t>2</a:t>
            </a:r>
            <a:r>
              <a:rPr lang="zh-CN" altLang="zh-CN" sz="2000" kern="100" dirty="0" smtClean="0">
                <a:cs typeface="Times New Roman"/>
              </a:rPr>
              <a:t>）职工福利费</a:t>
            </a:r>
            <a:r>
              <a:rPr lang="en-US" altLang="zh-CN" sz="2000" kern="100" dirty="0" smtClean="0">
                <a:cs typeface="Times New Roman"/>
              </a:rPr>
              <a:t>  </a:t>
            </a:r>
            <a:r>
              <a:rPr lang="zh-CN" altLang="zh-CN" sz="2000" kern="100" dirty="0" smtClean="0">
                <a:cs typeface="Times New Roman"/>
              </a:rPr>
              <a:t>指按装卸工人工资总额和按规定比例计提的职工福利费。</a:t>
            </a:r>
          </a:p>
          <a:p>
            <a:pPr indent="215900" algn="just">
              <a:spcAft>
                <a:spcPts val="0"/>
              </a:spcAft>
            </a:pPr>
            <a:r>
              <a:rPr lang="zh-CN" altLang="zh-CN" sz="2000" kern="100" spc="20" dirty="0" smtClean="0">
                <a:cs typeface="Times New Roman"/>
              </a:rPr>
              <a:t>（</a:t>
            </a:r>
            <a:r>
              <a:rPr lang="en-US" altLang="zh-CN" sz="2000" kern="100" spc="20" dirty="0" smtClean="0">
                <a:cs typeface="Times New Roman"/>
              </a:rPr>
              <a:t>3</a:t>
            </a:r>
            <a:r>
              <a:rPr lang="zh-CN" altLang="zh-CN" sz="2000" kern="100" spc="20" dirty="0" smtClean="0">
                <a:cs typeface="Times New Roman"/>
              </a:rPr>
              <a:t>）燃料和动力费</a:t>
            </a:r>
            <a:r>
              <a:rPr lang="en-US" altLang="zh-CN" sz="2000" kern="100" spc="20" dirty="0" smtClean="0">
                <a:cs typeface="Times New Roman"/>
              </a:rPr>
              <a:t>  </a:t>
            </a:r>
            <a:r>
              <a:rPr lang="zh-CN" altLang="zh-CN" sz="2000" kern="100" spc="20" dirty="0" smtClean="0">
                <a:cs typeface="Times New Roman"/>
              </a:rPr>
              <a:t>指装卸机械在运行和操作过程中所耗用的燃料、动力和电力费用。</a:t>
            </a:r>
            <a:endParaRPr lang="zh-CN" altLang="zh-CN" sz="2000" kern="100" dirty="0" smtClean="0">
              <a:cs typeface="Times New Roman"/>
            </a:endParaRPr>
          </a:p>
          <a:p>
            <a:pPr indent="215900" algn="just">
              <a:spcAft>
                <a:spcPts val="0"/>
              </a:spcAft>
            </a:pPr>
            <a:r>
              <a:rPr lang="zh-CN" altLang="zh-CN" sz="2000" kern="100" dirty="0" smtClean="0">
                <a:cs typeface="Times New Roman"/>
              </a:rPr>
              <a:t>（</a:t>
            </a:r>
            <a:r>
              <a:rPr lang="en-US" altLang="zh-CN" sz="2000" kern="100" dirty="0" smtClean="0">
                <a:cs typeface="Times New Roman"/>
              </a:rPr>
              <a:t>4</a:t>
            </a:r>
            <a:r>
              <a:rPr lang="zh-CN" altLang="zh-CN" sz="2000" kern="100" dirty="0" smtClean="0">
                <a:cs typeface="Times New Roman"/>
              </a:rPr>
              <a:t>）轮胎费</a:t>
            </a:r>
            <a:r>
              <a:rPr lang="en-US" altLang="zh-CN" sz="2000" kern="100" dirty="0" smtClean="0">
                <a:cs typeface="Times New Roman"/>
              </a:rPr>
              <a:t>  </a:t>
            </a:r>
            <a:r>
              <a:rPr lang="zh-CN" altLang="zh-CN" sz="2000" kern="100" dirty="0" smtClean="0">
                <a:cs typeface="Times New Roman"/>
              </a:rPr>
              <a:t>指装卸机械领用的外胎、内胎、垫带及其翻新和零星修补费用。</a:t>
            </a:r>
          </a:p>
          <a:p>
            <a:pPr indent="215900" algn="just">
              <a:spcAft>
                <a:spcPts val="0"/>
              </a:spcAft>
            </a:pPr>
            <a:r>
              <a:rPr lang="zh-CN" altLang="zh-CN" sz="2000" kern="100" dirty="0" smtClean="0">
                <a:cs typeface="Times New Roman"/>
              </a:rPr>
              <a:t>（</a:t>
            </a:r>
            <a:r>
              <a:rPr lang="en-US" altLang="zh-CN" sz="2000" kern="100" dirty="0" smtClean="0">
                <a:cs typeface="Times New Roman"/>
              </a:rPr>
              <a:t>5</a:t>
            </a:r>
            <a:r>
              <a:rPr lang="zh-CN" altLang="zh-CN" sz="2000" kern="100" dirty="0" smtClean="0">
                <a:cs typeface="Times New Roman"/>
              </a:rPr>
              <a:t>）修理费</a:t>
            </a:r>
            <a:r>
              <a:rPr lang="en-US" altLang="zh-CN" sz="2000" kern="100" dirty="0" smtClean="0">
                <a:cs typeface="Times New Roman"/>
              </a:rPr>
              <a:t>  </a:t>
            </a:r>
            <a:r>
              <a:rPr lang="zh-CN" altLang="zh-CN" sz="2000" kern="100" dirty="0" smtClean="0">
                <a:cs typeface="Times New Roman"/>
              </a:rPr>
              <a:t>指为装卸机械和装卸工具进行维护和小修所发生的工料费用，以及装卸机械在运行和操作过程中耗用的机油、润滑油的费用。为装卸机械维修领用周转总成的费用和按规定预提的装卸机械的大修理费用，也列入本项目。</a:t>
            </a:r>
          </a:p>
          <a:p>
            <a:pPr indent="215900" algn="just">
              <a:spcAft>
                <a:spcPts val="0"/>
              </a:spcAft>
            </a:pPr>
            <a:r>
              <a:rPr lang="zh-CN" altLang="zh-CN" sz="2000" kern="100" dirty="0" smtClean="0">
                <a:cs typeface="Times New Roman"/>
              </a:rPr>
              <a:t>（</a:t>
            </a:r>
            <a:r>
              <a:rPr lang="en-US" altLang="zh-CN" sz="2000" kern="100" dirty="0" smtClean="0">
                <a:cs typeface="Times New Roman"/>
              </a:rPr>
              <a:t>6</a:t>
            </a:r>
            <a:r>
              <a:rPr lang="zh-CN" altLang="zh-CN" sz="2000" kern="100" dirty="0" smtClean="0">
                <a:cs typeface="Times New Roman"/>
              </a:rPr>
              <a:t>）折旧费</a:t>
            </a:r>
            <a:r>
              <a:rPr lang="en-US" altLang="zh-CN" sz="2000" kern="100" dirty="0" smtClean="0">
                <a:cs typeface="Times New Roman"/>
              </a:rPr>
              <a:t>  </a:t>
            </a:r>
            <a:r>
              <a:rPr lang="zh-CN" altLang="zh-CN" sz="2000" kern="100" dirty="0" smtClean="0">
                <a:cs typeface="Times New Roman"/>
              </a:rPr>
              <a:t>指装卸机械按规定计提的折旧费。</a:t>
            </a:r>
            <a:endParaRPr lang="zh-CN" altLang="en-US" sz="2000" dirty="0"/>
          </a:p>
        </p:txBody>
      </p:sp>
      <p:sp>
        <p:nvSpPr>
          <p:cNvPr id="4" name="文本框 2"/>
          <p:cNvSpPr txBox="1"/>
          <p:nvPr/>
        </p:nvSpPr>
        <p:spPr>
          <a:xfrm>
            <a:off x="47328" y="215064"/>
            <a:ext cx="6840760"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第一节装卸成本的构成</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sz="quarter"/>
          </p:nvPr>
        </p:nvSpPr>
        <p:spPr>
          <a:xfrm>
            <a:off x="695400" y="1412776"/>
            <a:ext cx="10871200" cy="793051"/>
          </a:xfrm>
        </p:spPr>
        <p:txBody>
          <a:bodyPr/>
          <a:lstStyle/>
          <a:p>
            <a:r>
              <a:rPr lang="zh-CN" altLang="en-US" sz="3200" dirty="0" smtClean="0">
                <a:latin typeface="宋体" panose="02010600030101010101" pitchFamily="2" charset="-122"/>
              </a:rPr>
              <a:t>单位成本基本工资含量实际数与预算数之差的计算式</a:t>
            </a:r>
            <a:endParaRPr lang="zh-CN" altLang="en-US" sz="3200" dirty="0"/>
          </a:p>
        </p:txBody>
      </p:sp>
      <p:pic>
        <p:nvPicPr>
          <p:cNvPr id="630785" name="Picture 1"/>
          <p:cNvPicPr>
            <a:picLocks noGrp="1" noChangeAspect="1" noChangeArrowheads="1"/>
          </p:cNvPicPr>
          <p:nvPr>
            <p:ph idx="1"/>
          </p:nvPr>
        </p:nvPicPr>
        <p:blipFill>
          <a:blip r:embed="rId3" cstate="print"/>
          <a:srcRect/>
          <a:stretch>
            <a:fillRect/>
          </a:stretch>
        </p:blipFill>
        <p:spPr bwMode="auto">
          <a:xfrm>
            <a:off x="1426070" y="2492896"/>
            <a:ext cx="9339861" cy="2520280"/>
          </a:xfrm>
          <a:prstGeom prst="rect">
            <a:avLst/>
          </a:prstGeom>
          <a:noFill/>
          <a:ln w="9525">
            <a:noFill/>
            <a:miter lim="800000"/>
            <a:headEnd/>
            <a:tailEnd/>
          </a:ln>
        </p:spPr>
      </p:pic>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内容占位符 2"/>
          <p:cNvGraphicFramePr>
            <a:graphicFrameLocks noGrp="1"/>
          </p:cNvGraphicFramePr>
          <p:nvPr>
            <p:ph idx="4294967295"/>
            <p:extLst>
              <p:ext uri="{D42A27DB-BD31-4B8C-83A1-F6EECF244321}">
                <p14:modId xmlns:p14="http://schemas.microsoft.com/office/powerpoint/2010/main" val="3315297037"/>
              </p:ext>
            </p:extLst>
          </p:nvPr>
        </p:nvGraphicFramePr>
        <p:xfrm>
          <a:off x="839416" y="2830728"/>
          <a:ext cx="10515599" cy="2110440"/>
        </p:xfrm>
        <a:graphic>
          <a:graphicData uri="http://schemas.openxmlformats.org/drawingml/2006/table">
            <a:tbl>
              <a:tblPr>
                <a:tableStyleId>{5940675A-B579-460E-94D1-54222C63F5DA}</a:tableStyleId>
              </a:tblPr>
              <a:tblGrid>
                <a:gridCol w="1491410">
                  <a:extLst>
                    <a:ext uri="{9D8B030D-6E8A-4147-A177-3AD203B41FA5}">
                      <a16:colId xmlns:a16="http://schemas.microsoft.com/office/drawing/2014/main" val="20000"/>
                    </a:ext>
                  </a:extLst>
                </a:gridCol>
                <a:gridCol w="3479945">
                  <a:extLst>
                    <a:ext uri="{9D8B030D-6E8A-4147-A177-3AD203B41FA5}">
                      <a16:colId xmlns:a16="http://schemas.microsoft.com/office/drawing/2014/main" val="20001"/>
                    </a:ext>
                  </a:extLst>
                </a:gridCol>
                <a:gridCol w="1189915">
                  <a:extLst>
                    <a:ext uri="{9D8B030D-6E8A-4147-A177-3AD203B41FA5}">
                      <a16:colId xmlns:a16="http://schemas.microsoft.com/office/drawing/2014/main" val="20002"/>
                    </a:ext>
                  </a:extLst>
                </a:gridCol>
                <a:gridCol w="2202407">
                  <a:extLst>
                    <a:ext uri="{9D8B030D-6E8A-4147-A177-3AD203B41FA5}">
                      <a16:colId xmlns:a16="http://schemas.microsoft.com/office/drawing/2014/main" val="20003"/>
                    </a:ext>
                  </a:extLst>
                </a:gridCol>
                <a:gridCol w="2151922">
                  <a:extLst>
                    <a:ext uri="{9D8B030D-6E8A-4147-A177-3AD203B41FA5}">
                      <a16:colId xmlns:a16="http://schemas.microsoft.com/office/drawing/2014/main" val="20004"/>
                    </a:ext>
                  </a:extLst>
                </a:gridCol>
              </a:tblGrid>
              <a:tr h="351740">
                <a:tc>
                  <a:txBody>
                    <a:bodyPr/>
                    <a:lstStyle/>
                    <a:p>
                      <a:pPr algn="ctr">
                        <a:spcAft>
                          <a:spcPts val="0"/>
                        </a:spcAft>
                      </a:pPr>
                      <a:r>
                        <a:rPr lang="zh-CN" sz="2000" b="1" dirty="0">
                          <a:solidFill>
                            <a:srgbClr val="002A00"/>
                          </a:solidFill>
                          <a:effectLst/>
                          <a:latin typeface="+mn-ea"/>
                          <a:ea typeface="+mn-ea"/>
                        </a:rPr>
                        <a:t>替代序号</a:t>
                      </a:r>
                      <a:endParaRPr lang="zh-CN" sz="4400" b="1" dirty="0">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zh-CN" sz="2000" b="1">
                          <a:solidFill>
                            <a:srgbClr val="002A00"/>
                          </a:solidFill>
                          <a:effectLst/>
                          <a:latin typeface="+mn-ea"/>
                          <a:ea typeface="+mn-ea"/>
                        </a:rPr>
                        <a:t>替代过程</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zh-CN" sz="2000" b="1">
                          <a:solidFill>
                            <a:srgbClr val="002A00"/>
                          </a:solidFill>
                          <a:effectLst/>
                          <a:latin typeface="+mn-ea"/>
                          <a:ea typeface="+mn-ea"/>
                        </a:rPr>
                        <a:t>算式编号</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zh-CN" sz="2000" b="1">
                          <a:solidFill>
                            <a:srgbClr val="002A00"/>
                          </a:solidFill>
                          <a:effectLst/>
                          <a:latin typeface="+mn-ea"/>
                          <a:ea typeface="+mn-ea"/>
                        </a:rPr>
                        <a:t>影响因素</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zh-CN" sz="2000" b="1">
                          <a:solidFill>
                            <a:srgbClr val="002A00"/>
                          </a:solidFill>
                          <a:effectLst/>
                          <a:latin typeface="+mn-ea"/>
                          <a:ea typeface="+mn-ea"/>
                        </a:rPr>
                        <a:t>影响差额</a:t>
                      </a:r>
                      <a:endParaRPr lang="zh-CN" sz="4400" b="1">
                        <a:solidFill>
                          <a:srgbClr val="002A00"/>
                        </a:solidFill>
                        <a:effectLst/>
                        <a:latin typeface="+mn-ea"/>
                        <a:ea typeface="+mn-ea"/>
                        <a:cs typeface="宋体" panose="02010600030101010101" pitchFamily="2" charset="-122"/>
                      </a:endParaRPr>
                    </a:p>
                  </a:txBody>
                  <a:tcPr marL="68580" marR="68580" marT="0" marB="0" anchor="ctr"/>
                </a:tc>
                <a:extLst>
                  <a:ext uri="{0D108BD9-81ED-4DB2-BD59-A6C34878D82A}">
                    <a16:rowId xmlns:a16="http://schemas.microsoft.com/office/drawing/2014/main" val="10000"/>
                  </a:ext>
                </a:extLst>
              </a:tr>
              <a:tr h="351740">
                <a:tc>
                  <a:txBody>
                    <a:bodyPr/>
                    <a:lstStyle/>
                    <a:p>
                      <a:pPr algn="ctr">
                        <a:spcAft>
                          <a:spcPts val="0"/>
                        </a:spcAft>
                      </a:pPr>
                      <a:r>
                        <a:rPr lang="en-US" sz="2000" b="1">
                          <a:solidFill>
                            <a:srgbClr val="002A00"/>
                          </a:solidFill>
                          <a:effectLst/>
                          <a:latin typeface="+mn-ea"/>
                          <a:ea typeface="+mn-ea"/>
                        </a:rPr>
                        <a:t>-</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en-US" sz="2000" b="1">
                          <a:solidFill>
                            <a:srgbClr val="002A00"/>
                          </a:solidFill>
                          <a:effectLst/>
                          <a:latin typeface="+mn-ea"/>
                          <a:ea typeface="+mn-ea"/>
                        </a:rPr>
                        <a:t>50</a:t>
                      </a:r>
                      <a:r>
                        <a:rPr lang="zh-CN" sz="2000" b="1">
                          <a:solidFill>
                            <a:srgbClr val="002A00"/>
                          </a:solidFill>
                          <a:effectLst/>
                          <a:latin typeface="+mn-ea"/>
                          <a:ea typeface="+mn-ea"/>
                        </a:rPr>
                        <a:t>×</a:t>
                      </a:r>
                      <a:r>
                        <a:rPr lang="en-US" sz="2000" b="1">
                          <a:solidFill>
                            <a:srgbClr val="002A00"/>
                          </a:solidFill>
                          <a:effectLst/>
                          <a:latin typeface="+mn-ea"/>
                          <a:ea typeface="+mn-ea"/>
                        </a:rPr>
                        <a:t>35000/8600=203.49</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zh-CN" sz="2000" b="1">
                          <a:solidFill>
                            <a:srgbClr val="002A00"/>
                          </a:solidFill>
                          <a:effectLst/>
                          <a:latin typeface="+mn-ea"/>
                          <a:ea typeface="+mn-ea"/>
                        </a:rPr>
                        <a:t>①</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en-US" sz="2000" b="1">
                          <a:solidFill>
                            <a:srgbClr val="002A00"/>
                          </a:solidFill>
                          <a:effectLst/>
                          <a:latin typeface="+mn-ea"/>
                          <a:ea typeface="+mn-ea"/>
                        </a:rPr>
                        <a:t>-</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en-US" sz="2000" b="1">
                          <a:solidFill>
                            <a:srgbClr val="002A00"/>
                          </a:solidFill>
                          <a:effectLst/>
                          <a:latin typeface="+mn-ea"/>
                          <a:ea typeface="+mn-ea"/>
                        </a:rPr>
                        <a:t>-</a:t>
                      </a:r>
                      <a:endParaRPr lang="zh-CN" sz="4400" b="1">
                        <a:solidFill>
                          <a:srgbClr val="002A00"/>
                        </a:solidFill>
                        <a:effectLst/>
                        <a:latin typeface="+mn-ea"/>
                        <a:ea typeface="+mn-ea"/>
                        <a:cs typeface="宋体" panose="02010600030101010101" pitchFamily="2" charset="-122"/>
                      </a:endParaRPr>
                    </a:p>
                  </a:txBody>
                  <a:tcPr marL="68580" marR="68580" marT="0" marB="0" anchor="ctr"/>
                </a:tc>
                <a:extLst>
                  <a:ext uri="{0D108BD9-81ED-4DB2-BD59-A6C34878D82A}">
                    <a16:rowId xmlns:a16="http://schemas.microsoft.com/office/drawing/2014/main" val="10001"/>
                  </a:ext>
                </a:extLst>
              </a:tr>
              <a:tr h="351740">
                <a:tc>
                  <a:txBody>
                    <a:bodyPr/>
                    <a:lstStyle/>
                    <a:p>
                      <a:pPr algn="ctr">
                        <a:spcAft>
                          <a:spcPts val="0"/>
                        </a:spcAft>
                      </a:pPr>
                      <a:r>
                        <a:rPr lang="en-US" sz="2000" b="1">
                          <a:solidFill>
                            <a:srgbClr val="002A00"/>
                          </a:solidFill>
                          <a:effectLst/>
                          <a:latin typeface="+mn-ea"/>
                          <a:ea typeface="+mn-ea"/>
                        </a:rPr>
                        <a:t>1</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en-US" sz="2000" b="1">
                          <a:solidFill>
                            <a:srgbClr val="002A00"/>
                          </a:solidFill>
                          <a:effectLst/>
                          <a:latin typeface="+mn-ea"/>
                          <a:ea typeface="+mn-ea"/>
                        </a:rPr>
                        <a:t>50</a:t>
                      </a:r>
                      <a:r>
                        <a:rPr lang="zh-CN" sz="2000" b="1">
                          <a:solidFill>
                            <a:srgbClr val="002A00"/>
                          </a:solidFill>
                          <a:effectLst/>
                          <a:latin typeface="+mn-ea"/>
                          <a:ea typeface="+mn-ea"/>
                        </a:rPr>
                        <a:t>×</a:t>
                      </a:r>
                      <a:r>
                        <a:rPr lang="en-US" sz="2000" b="1">
                          <a:solidFill>
                            <a:srgbClr val="002A00"/>
                          </a:solidFill>
                          <a:effectLst/>
                          <a:latin typeface="+mn-ea"/>
                          <a:ea typeface="+mn-ea"/>
                        </a:rPr>
                        <a:t>35000/</a:t>
                      </a:r>
                      <a:r>
                        <a:rPr lang="en-US" sz="2000" b="1" u="sng">
                          <a:solidFill>
                            <a:srgbClr val="002A00"/>
                          </a:solidFill>
                          <a:effectLst/>
                          <a:latin typeface="+mn-ea"/>
                          <a:ea typeface="+mn-ea"/>
                        </a:rPr>
                        <a:t>8720</a:t>
                      </a:r>
                      <a:r>
                        <a:rPr lang="en-US" sz="2000" b="1">
                          <a:solidFill>
                            <a:srgbClr val="002A00"/>
                          </a:solidFill>
                          <a:effectLst/>
                          <a:latin typeface="+mn-ea"/>
                          <a:ea typeface="+mn-ea"/>
                        </a:rPr>
                        <a:t>=200.69</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zh-CN" sz="2000" b="1">
                          <a:solidFill>
                            <a:srgbClr val="002A00"/>
                          </a:solidFill>
                          <a:effectLst/>
                          <a:latin typeface="+mn-ea"/>
                          <a:ea typeface="+mn-ea"/>
                        </a:rPr>
                        <a:t>②</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just">
                        <a:spcAft>
                          <a:spcPts val="0"/>
                        </a:spcAft>
                      </a:pPr>
                      <a:r>
                        <a:rPr lang="zh-CN" sz="2000" b="1">
                          <a:solidFill>
                            <a:srgbClr val="002A00"/>
                          </a:solidFill>
                          <a:effectLst/>
                          <a:latin typeface="+mn-ea"/>
                          <a:ea typeface="+mn-ea"/>
                        </a:rPr>
                        <a:t>作业量</a:t>
                      </a:r>
                      <a:r>
                        <a:rPr lang="en-US" sz="2000" b="1">
                          <a:solidFill>
                            <a:srgbClr val="002A00"/>
                          </a:solidFill>
                          <a:effectLst/>
                          <a:latin typeface="+mn-ea"/>
                          <a:ea typeface="+mn-ea"/>
                        </a:rPr>
                        <a:t>+120</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just">
                        <a:spcAft>
                          <a:spcPts val="0"/>
                        </a:spcAft>
                      </a:pPr>
                      <a:r>
                        <a:rPr lang="zh-CN" sz="2000" b="1">
                          <a:solidFill>
                            <a:srgbClr val="002A00"/>
                          </a:solidFill>
                          <a:effectLst/>
                          <a:latin typeface="+mn-ea"/>
                          <a:ea typeface="+mn-ea"/>
                        </a:rPr>
                        <a:t>②－①</a:t>
                      </a:r>
                      <a:r>
                        <a:rPr lang="en-US" sz="2000" b="1">
                          <a:solidFill>
                            <a:srgbClr val="002A00"/>
                          </a:solidFill>
                          <a:effectLst/>
                          <a:latin typeface="+mn-ea"/>
                          <a:ea typeface="+mn-ea"/>
                        </a:rPr>
                        <a:t>=-2.8</a:t>
                      </a:r>
                      <a:endParaRPr lang="zh-CN" sz="4400" b="1">
                        <a:solidFill>
                          <a:srgbClr val="002A00"/>
                        </a:solidFill>
                        <a:effectLst/>
                        <a:latin typeface="+mn-ea"/>
                        <a:ea typeface="+mn-ea"/>
                        <a:cs typeface="宋体" panose="02010600030101010101" pitchFamily="2" charset="-122"/>
                      </a:endParaRPr>
                    </a:p>
                  </a:txBody>
                  <a:tcPr marL="68580" marR="68580" marT="0" marB="0" anchor="ctr"/>
                </a:tc>
                <a:extLst>
                  <a:ext uri="{0D108BD9-81ED-4DB2-BD59-A6C34878D82A}">
                    <a16:rowId xmlns:a16="http://schemas.microsoft.com/office/drawing/2014/main" val="10002"/>
                  </a:ext>
                </a:extLst>
              </a:tr>
              <a:tr h="351740">
                <a:tc>
                  <a:txBody>
                    <a:bodyPr/>
                    <a:lstStyle/>
                    <a:p>
                      <a:pPr algn="ctr">
                        <a:spcAft>
                          <a:spcPts val="0"/>
                        </a:spcAft>
                      </a:pPr>
                      <a:r>
                        <a:rPr lang="en-US" sz="2000" b="1">
                          <a:solidFill>
                            <a:srgbClr val="002A00"/>
                          </a:solidFill>
                          <a:effectLst/>
                          <a:latin typeface="+mn-ea"/>
                          <a:ea typeface="+mn-ea"/>
                        </a:rPr>
                        <a:t>2</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en-US" sz="2000" b="1" u="sng">
                          <a:solidFill>
                            <a:srgbClr val="002A00"/>
                          </a:solidFill>
                          <a:effectLst/>
                          <a:latin typeface="+mn-ea"/>
                          <a:ea typeface="+mn-ea"/>
                        </a:rPr>
                        <a:t>40</a:t>
                      </a:r>
                      <a:r>
                        <a:rPr lang="zh-CN" sz="2000" b="1">
                          <a:solidFill>
                            <a:srgbClr val="002A00"/>
                          </a:solidFill>
                          <a:effectLst/>
                          <a:latin typeface="+mn-ea"/>
                          <a:ea typeface="+mn-ea"/>
                        </a:rPr>
                        <a:t>×</a:t>
                      </a:r>
                      <a:r>
                        <a:rPr lang="en-US" sz="2000" b="1">
                          <a:solidFill>
                            <a:srgbClr val="002A00"/>
                          </a:solidFill>
                          <a:effectLst/>
                          <a:latin typeface="+mn-ea"/>
                          <a:ea typeface="+mn-ea"/>
                        </a:rPr>
                        <a:t>35000/8720=160.55</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zh-CN" sz="2000" b="1">
                          <a:solidFill>
                            <a:srgbClr val="002A00"/>
                          </a:solidFill>
                          <a:effectLst/>
                          <a:latin typeface="+mn-ea"/>
                          <a:ea typeface="+mn-ea"/>
                        </a:rPr>
                        <a:t>③</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just">
                        <a:spcAft>
                          <a:spcPts val="0"/>
                        </a:spcAft>
                      </a:pPr>
                      <a:r>
                        <a:rPr lang="zh-CN" sz="2000" b="1">
                          <a:solidFill>
                            <a:srgbClr val="002A00"/>
                          </a:solidFill>
                          <a:effectLst/>
                          <a:latin typeface="+mn-ea"/>
                          <a:ea typeface="+mn-ea"/>
                        </a:rPr>
                        <a:t>人数</a:t>
                      </a:r>
                      <a:r>
                        <a:rPr lang="en-US" sz="2000" b="1">
                          <a:solidFill>
                            <a:srgbClr val="002A00"/>
                          </a:solidFill>
                          <a:effectLst/>
                          <a:latin typeface="+mn-ea"/>
                          <a:ea typeface="+mn-ea"/>
                        </a:rPr>
                        <a:t>-10</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just">
                        <a:spcAft>
                          <a:spcPts val="0"/>
                        </a:spcAft>
                      </a:pPr>
                      <a:r>
                        <a:rPr lang="zh-CN" sz="2000" b="1">
                          <a:solidFill>
                            <a:srgbClr val="002A00"/>
                          </a:solidFill>
                          <a:effectLst/>
                          <a:latin typeface="+mn-ea"/>
                          <a:ea typeface="+mn-ea"/>
                        </a:rPr>
                        <a:t>③－②</a:t>
                      </a:r>
                      <a:r>
                        <a:rPr lang="en-US" sz="2000" b="1">
                          <a:solidFill>
                            <a:srgbClr val="002A00"/>
                          </a:solidFill>
                          <a:effectLst/>
                          <a:latin typeface="+mn-ea"/>
                          <a:ea typeface="+mn-ea"/>
                        </a:rPr>
                        <a:t>=-40.14</a:t>
                      </a:r>
                      <a:endParaRPr lang="zh-CN" sz="4400" b="1">
                        <a:solidFill>
                          <a:srgbClr val="002A00"/>
                        </a:solidFill>
                        <a:effectLst/>
                        <a:latin typeface="+mn-ea"/>
                        <a:ea typeface="+mn-ea"/>
                        <a:cs typeface="宋体" panose="02010600030101010101" pitchFamily="2" charset="-122"/>
                      </a:endParaRPr>
                    </a:p>
                  </a:txBody>
                  <a:tcPr marL="68580" marR="68580" marT="0" marB="0" anchor="ctr"/>
                </a:tc>
                <a:extLst>
                  <a:ext uri="{0D108BD9-81ED-4DB2-BD59-A6C34878D82A}">
                    <a16:rowId xmlns:a16="http://schemas.microsoft.com/office/drawing/2014/main" val="10003"/>
                  </a:ext>
                </a:extLst>
              </a:tr>
              <a:tr h="351740">
                <a:tc>
                  <a:txBody>
                    <a:bodyPr/>
                    <a:lstStyle/>
                    <a:p>
                      <a:pPr algn="ctr">
                        <a:spcAft>
                          <a:spcPts val="0"/>
                        </a:spcAft>
                      </a:pPr>
                      <a:r>
                        <a:rPr lang="en-US" sz="2000" b="1">
                          <a:solidFill>
                            <a:srgbClr val="002A00"/>
                          </a:solidFill>
                          <a:effectLst/>
                          <a:latin typeface="+mn-ea"/>
                          <a:ea typeface="+mn-ea"/>
                        </a:rPr>
                        <a:t>3</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en-US" sz="2000" b="1">
                          <a:solidFill>
                            <a:srgbClr val="002A00"/>
                          </a:solidFill>
                          <a:effectLst/>
                          <a:latin typeface="+mn-ea"/>
                          <a:ea typeface="+mn-ea"/>
                        </a:rPr>
                        <a:t>40</a:t>
                      </a:r>
                      <a:r>
                        <a:rPr lang="zh-CN" sz="2000" b="1">
                          <a:solidFill>
                            <a:srgbClr val="002A00"/>
                          </a:solidFill>
                          <a:effectLst/>
                          <a:latin typeface="+mn-ea"/>
                          <a:ea typeface="+mn-ea"/>
                        </a:rPr>
                        <a:t>×</a:t>
                      </a:r>
                      <a:r>
                        <a:rPr lang="en-US" sz="2000" b="1" u="sng">
                          <a:solidFill>
                            <a:srgbClr val="002A00"/>
                          </a:solidFill>
                          <a:effectLst/>
                          <a:latin typeface="+mn-ea"/>
                          <a:ea typeface="+mn-ea"/>
                        </a:rPr>
                        <a:t>43900</a:t>
                      </a:r>
                      <a:r>
                        <a:rPr lang="en-US" sz="2000" b="1">
                          <a:solidFill>
                            <a:srgbClr val="002A00"/>
                          </a:solidFill>
                          <a:effectLst/>
                          <a:latin typeface="+mn-ea"/>
                          <a:ea typeface="+mn-ea"/>
                        </a:rPr>
                        <a:t>/8720=201.38</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ctr">
                        <a:spcAft>
                          <a:spcPts val="0"/>
                        </a:spcAft>
                      </a:pPr>
                      <a:r>
                        <a:rPr lang="zh-CN" sz="2000" b="1">
                          <a:solidFill>
                            <a:srgbClr val="002A00"/>
                          </a:solidFill>
                          <a:effectLst/>
                          <a:latin typeface="+mn-ea"/>
                          <a:ea typeface="+mn-ea"/>
                        </a:rPr>
                        <a:t>④</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just">
                        <a:spcAft>
                          <a:spcPts val="0"/>
                        </a:spcAft>
                      </a:pPr>
                      <a:r>
                        <a:rPr lang="zh-CN" sz="2000" b="1">
                          <a:solidFill>
                            <a:srgbClr val="002A00"/>
                          </a:solidFill>
                          <a:effectLst/>
                          <a:latin typeface="+mn-ea"/>
                          <a:ea typeface="+mn-ea"/>
                        </a:rPr>
                        <a:t>平均工资</a:t>
                      </a:r>
                      <a:r>
                        <a:rPr lang="en-US" sz="2000" b="1">
                          <a:solidFill>
                            <a:srgbClr val="002A00"/>
                          </a:solidFill>
                          <a:effectLst/>
                          <a:latin typeface="+mn-ea"/>
                          <a:ea typeface="+mn-ea"/>
                        </a:rPr>
                        <a:t>+8900</a:t>
                      </a:r>
                      <a:endParaRPr lang="zh-CN" sz="4400" b="1">
                        <a:solidFill>
                          <a:srgbClr val="002A00"/>
                        </a:solidFill>
                        <a:effectLst/>
                        <a:latin typeface="+mn-ea"/>
                        <a:ea typeface="+mn-ea"/>
                        <a:cs typeface="宋体" panose="02010600030101010101" pitchFamily="2" charset="-122"/>
                      </a:endParaRPr>
                    </a:p>
                  </a:txBody>
                  <a:tcPr marL="68580" marR="68580" marT="0" marB="0" anchor="ctr"/>
                </a:tc>
                <a:tc>
                  <a:txBody>
                    <a:bodyPr/>
                    <a:lstStyle/>
                    <a:p>
                      <a:pPr algn="just">
                        <a:spcAft>
                          <a:spcPts val="0"/>
                        </a:spcAft>
                      </a:pPr>
                      <a:r>
                        <a:rPr lang="zh-CN" sz="2000" b="1">
                          <a:solidFill>
                            <a:srgbClr val="002A00"/>
                          </a:solidFill>
                          <a:effectLst/>
                          <a:latin typeface="+mn-ea"/>
                          <a:ea typeface="+mn-ea"/>
                        </a:rPr>
                        <a:t>④－③</a:t>
                      </a:r>
                      <a:r>
                        <a:rPr lang="en-US" sz="2000" b="1">
                          <a:solidFill>
                            <a:srgbClr val="002A00"/>
                          </a:solidFill>
                          <a:effectLst/>
                          <a:latin typeface="+mn-ea"/>
                          <a:ea typeface="+mn-ea"/>
                        </a:rPr>
                        <a:t>=+40.83</a:t>
                      </a:r>
                      <a:endParaRPr lang="zh-CN" sz="4400" b="1">
                        <a:solidFill>
                          <a:srgbClr val="002A00"/>
                        </a:solidFill>
                        <a:effectLst/>
                        <a:latin typeface="+mn-ea"/>
                        <a:ea typeface="+mn-ea"/>
                        <a:cs typeface="宋体" panose="02010600030101010101" pitchFamily="2" charset="-122"/>
                      </a:endParaRPr>
                    </a:p>
                  </a:txBody>
                  <a:tcPr marL="68580" marR="68580" marT="0" marB="0" anchor="ctr"/>
                </a:tc>
                <a:extLst>
                  <a:ext uri="{0D108BD9-81ED-4DB2-BD59-A6C34878D82A}">
                    <a16:rowId xmlns:a16="http://schemas.microsoft.com/office/drawing/2014/main" val="10004"/>
                  </a:ext>
                </a:extLst>
              </a:tr>
              <a:tr h="351740">
                <a:tc>
                  <a:txBody>
                    <a:bodyPr/>
                    <a:lstStyle/>
                    <a:p>
                      <a:pPr algn="ctr">
                        <a:spcAft>
                          <a:spcPts val="0"/>
                        </a:spcAft>
                      </a:pPr>
                      <a:r>
                        <a:rPr lang="zh-CN" sz="2000" b="1">
                          <a:solidFill>
                            <a:srgbClr val="002A00"/>
                          </a:solidFill>
                          <a:effectLst/>
                          <a:latin typeface="+mn-ea"/>
                          <a:ea typeface="+mn-ea"/>
                        </a:rPr>
                        <a:t>合计</a:t>
                      </a:r>
                      <a:endParaRPr lang="zh-CN" sz="4400" b="1">
                        <a:solidFill>
                          <a:srgbClr val="002A00"/>
                        </a:solidFill>
                        <a:effectLst/>
                        <a:latin typeface="+mn-ea"/>
                        <a:ea typeface="+mn-ea"/>
                        <a:cs typeface="宋体" panose="02010600030101010101" pitchFamily="2" charset="-122"/>
                      </a:endParaRPr>
                    </a:p>
                  </a:txBody>
                  <a:tcPr marL="68580" marR="68580" marT="0" marB="0" anchor="ctr"/>
                </a:tc>
                <a:tc gridSpan="4">
                  <a:txBody>
                    <a:bodyPr/>
                    <a:lstStyle/>
                    <a:p>
                      <a:pPr algn="ctr">
                        <a:spcAft>
                          <a:spcPts val="0"/>
                        </a:spcAft>
                      </a:pPr>
                      <a:r>
                        <a:rPr lang="en-US" sz="2000" b="1" dirty="0">
                          <a:solidFill>
                            <a:srgbClr val="002A00"/>
                          </a:solidFill>
                          <a:effectLst/>
                          <a:latin typeface="+mn-ea"/>
                          <a:ea typeface="+mn-ea"/>
                        </a:rPr>
                        <a:t>201.38</a:t>
                      </a:r>
                      <a:r>
                        <a:rPr lang="zh-CN" sz="2000" b="1" dirty="0">
                          <a:solidFill>
                            <a:srgbClr val="002A00"/>
                          </a:solidFill>
                          <a:effectLst/>
                          <a:latin typeface="+mn-ea"/>
                          <a:ea typeface="+mn-ea"/>
                        </a:rPr>
                        <a:t>－</a:t>
                      </a:r>
                      <a:r>
                        <a:rPr lang="en-US" sz="2000" b="1" dirty="0">
                          <a:solidFill>
                            <a:srgbClr val="002A00"/>
                          </a:solidFill>
                          <a:effectLst/>
                          <a:latin typeface="+mn-ea"/>
                          <a:ea typeface="+mn-ea"/>
                        </a:rPr>
                        <a:t>203.49=</a:t>
                      </a:r>
                      <a:r>
                        <a:rPr lang="zh-CN" sz="2000" b="1" dirty="0">
                          <a:solidFill>
                            <a:srgbClr val="002A00"/>
                          </a:solidFill>
                          <a:effectLst/>
                          <a:latin typeface="+mn-ea"/>
                          <a:ea typeface="+mn-ea"/>
                        </a:rPr>
                        <a:t>〔②－①〕</a:t>
                      </a:r>
                      <a:r>
                        <a:rPr lang="en-US" sz="2000" b="1" dirty="0">
                          <a:solidFill>
                            <a:srgbClr val="002A00"/>
                          </a:solidFill>
                          <a:effectLst/>
                          <a:latin typeface="+mn-ea"/>
                          <a:ea typeface="+mn-ea"/>
                        </a:rPr>
                        <a:t>+</a:t>
                      </a:r>
                      <a:r>
                        <a:rPr lang="zh-CN" sz="2000" b="1" dirty="0">
                          <a:solidFill>
                            <a:srgbClr val="002A00"/>
                          </a:solidFill>
                          <a:effectLst/>
                          <a:latin typeface="+mn-ea"/>
                          <a:ea typeface="+mn-ea"/>
                        </a:rPr>
                        <a:t>〔③－②〕</a:t>
                      </a:r>
                      <a:r>
                        <a:rPr lang="en-US" sz="2000" b="1" dirty="0">
                          <a:solidFill>
                            <a:srgbClr val="002A00"/>
                          </a:solidFill>
                          <a:effectLst/>
                          <a:latin typeface="+mn-ea"/>
                          <a:ea typeface="+mn-ea"/>
                        </a:rPr>
                        <a:t>+</a:t>
                      </a:r>
                      <a:r>
                        <a:rPr lang="zh-CN" sz="2000" b="1" dirty="0">
                          <a:solidFill>
                            <a:srgbClr val="002A00"/>
                          </a:solidFill>
                          <a:effectLst/>
                          <a:latin typeface="+mn-ea"/>
                          <a:ea typeface="+mn-ea"/>
                        </a:rPr>
                        <a:t>〔④－③〕</a:t>
                      </a:r>
                      <a:r>
                        <a:rPr lang="en-US" sz="2000" b="1" dirty="0">
                          <a:solidFill>
                            <a:srgbClr val="002A00"/>
                          </a:solidFill>
                          <a:effectLst/>
                          <a:latin typeface="+mn-ea"/>
                          <a:ea typeface="+mn-ea"/>
                        </a:rPr>
                        <a:t>=-2.11</a:t>
                      </a:r>
                      <a:r>
                        <a:rPr lang="zh-CN" sz="2000" b="1" dirty="0">
                          <a:solidFill>
                            <a:srgbClr val="002A00"/>
                          </a:solidFill>
                          <a:effectLst/>
                          <a:latin typeface="+mn-ea"/>
                          <a:ea typeface="+mn-ea"/>
                        </a:rPr>
                        <a:t>元</a:t>
                      </a:r>
                      <a:r>
                        <a:rPr lang="en-US" sz="2000" b="1" dirty="0">
                          <a:solidFill>
                            <a:srgbClr val="002A00"/>
                          </a:solidFill>
                          <a:effectLst/>
                          <a:latin typeface="+mn-ea"/>
                          <a:ea typeface="+mn-ea"/>
                        </a:rPr>
                        <a:t>/10</a:t>
                      </a:r>
                      <a:r>
                        <a:rPr lang="en-US" sz="2000" b="1" baseline="30000" dirty="0">
                          <a:solidFill>
                            <a:srgbClr val="002A00"/>
                          </a:solidFill>
                          <a:effectLst/>
                          <a:latin typeface="+mn-ea"/>
                          <a:ea typeface="+mn-ea"/>
                        </a:rPr>
                        <a:t>3</a:t>
                      </a:r>
                      <a:r>
                        <a:rPr lang="en-US" sz="2000" b="1" dirty="0">
                          <a:solidFill>
                            <a:srgbClr val="002A00"/>
                          </a:solidFill>
                          <a:effectLst/>
                          <a:latin typeface="+mn-ea"/>
                          <a:ea typeface="+mn-ea"/>
                        </a:rPr>
                        <a:t>t </a:t>
                      </a:r>
                      <a:endParaRPr lang="zh-CN" sz="4400" b="1" dirty="0">
                        <a:solidFill>
                          <a:srgbClr val="002A00"/>
                        </a:solidFill>
                        <a:effectLst/>
                        <a:latin typeface="+mn-ea"/>
                        <a:ea typeface="+mn-ea"/>
                        <a:cs typeface="宋体" panose="02010600030101010101" pitchFamily="2" charset="-122"/>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5"/>
                  </a:ext>
                </a:extLst>
              </a:tr>
            </a:tbl>
          </a:graphicData>
        </a:graphic>
      </p:graphicFrame>
      <p:sp>
        <p:nvSpPr>
          <p:cNvPr id="4" name="矩形 3"/>
          <p:cNvSpPr/>
          <p:nvPr/>
        </p:nvSpPr>
        <p:spPr>
          <a:xfrm>
            <a:off x="1753071" y="1822306"/>
            <a:ext cx="8663409" cy="461665"/>
          </a:xfrm>
          <a:prstGeom prst="rect">
            <a:avLst/>
          </a:prstGeom>
        </p:spPr>
        <p:txBody>
          <a:bodyPr wrap="square">
            <a:spAutoFit/>
          </a:bodyPr>
          <a:lstStyle/>
          <a:p>
            <a:pPr algn="ctr">
              <a:spcBef>
                <a:spcPts val="600"/>
              </a:spcBef>
              <a:spcAft>
                <a:spcPts val="300"/>
              </a:spcAft>
              <a:tabLst>
                <a:tab pos="1822450" algn="ctr"/>
                <a:tab pos="3708400" algn="r"/>
              </a:tabLst>
            </a:pPr>
            <a:r>
              <a:rPr lang="zh-CN" altLang="zh-CN" sz="3600" kern="100" dirty="0">
                <a:solidFill>
                  <a:srgbClr val="000000"/>
                </a:solidFill>
                <a:latin typeface="Arial" panose="020B0604020202020204" pitchFamily="34" charset="0"/>
                <a:ea typeface="黑体" panose="02010609060101010101" pitchFamily="49" charset="-122"/>
                <a:cs typeface="Arial" panose="020B0604020202020204" pitchFamily="34" charset="0"/>
              </a:rPr>
              <a:t>表</a:t>
            </a:r>
            <a:r>
              <a:rPr lang="en-US" altLang="zh-CN" sz="3600" kern="100" dirty="0" smtClean="0">
                <a:solidFill>
                  <a:srgbClr val="000000"/>
                </a:solidFill>
                <a:latin typeface="Arial" panose="020B0604020202020204" pitchFamily="34" charset="0"/>
                <a:ea typeface="黑体" panose="02010609060101010101" pitchFamily="49" charset="-122"/>
                <a:cs typeface="Times New Roman" panose="02020603050405020304" pitchFamily="18" charset="0"/>
              </a:rPr>
              <a:t>9-9  </a:t>
            </a:r>
            <a:r>
              <a:rPr lang="zh-CN" altLang="zh-CN" sz="3600" kern="10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单位成本基本工资含量实际数与预算数之差</a:t>
            </a:r>
            <a:r>
              <a:rPr lang="zh-CN" altLang="zh-CN" sz="3600" kern="100" dirty="0">
                <a:solidFill>
                  <a:srgbClr val="000000"/>
                </a:solidFill>
                <a:latin typeface="Arial" panose="020B0604020202020204" pitchFamily="34" charset="0"/>
                <a:ea typeface="黑体" panose="02010609060101010101" pitchFamily="49" charset="-122"/>
                <a:cs typeface="Arial" panose="020B0604020202020204" pitchFamily="34" charset="0"/>
              </a:rPr>
              <a:t>因素分析表</a:t>
            </a:r>
            <a:endParaRPr lang="zh-CN" altLang="zh-CN" sz="3600" kern="100" dirty="0">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6" name="TextBox 5"/>
          <p:cNvSpPr txBox="1"/>
          <p:nvPr/>
        </p:nvSpPr>
        <p:spPr>
          <a:xfrm>
            <a:off x="479376" y="1268760"/>
            <a:ext cx="1943161" cy="297517"/>
          </a:xfrm>
          <a:prstGeom prst="rect">
            <a:avLst/>
          </a:prstGeom>
          <a:noFill/>
        </p:spPr>
        <p:txBody>
          <a:bodyPr wrap="none" rtlCol="0">
            <a:spAutoFit/>
          </a:bodyPr>
          <a:lstStyle/>
          <a:p>
            <a:r>
              <a:rPr lang="zh-CN" altLang="en-US" sz="2000" dirty="0" smtClean="0"/>
              <a:t>提供两个表，可 二选一</a:t>
            </a:r>
            <a:endParaRPr lang="zh-CN" altLang="en-US" sz="2000" dirty="0"/>
          </a:p>
        </p:txBody>
      </p:sp>
      <p:sp>
        <p:nvSpPr>
          <p:cNvPr id="7"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extLst>
      <p:ext uri="{BB962C8B-B14F-4D97-AF65-F5344CB8AC3E}">
        <p14:creationId xmlns:p14="http://schemas.microsoft.com/office/powerpoint/2010/main" val="2428587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2" name="Picture 2"/>
          <p:cNvPicPr>
            <a:picLocks noGrp="1" noChangeAspect="1" noChangeArrowheads="1"/>
          </p:cNvPicPr>
          <p:nvPr>
            <p:ph idx="1"/>
          </p:nvPr>
        </p:nvPicPr>
        <p:blipFill>
          <a:blip r:embed="rId2" cstate="print"/>
          <a:srcRect/>
          <a:stretch>
            <a:fillRect/>
          </a:stretch>
        </p:blipFill>
        <p:spPr bwMode="auto">
          <a:xfrm>
            <a:off x="735558" y="1916832"/>
            <a:ext cx="10720884" cy="3528392"/>
          </a:xfrm>
          <a:prstGeom prst="rect">
            <a:avLst/>
          </a:prstGeom>
          <a:noFill/>
          <a:ln w="9525">
            <a:noFill/>
            <a:miter lim="800000"/>
            <a:headEnd/>
            <a:tailEnd/>
          </a:ln>
        </p:spPr>
      </p:pic>
      <p:sp>
        <p:nvSpPr>
          <p:cNvPr id="5" name="TextBox 4"/>
          <p:cNvSpPr txBox="1"/>
          <p:nvPr/>
        </p:nvSpPr>
        <p:spPr>
          <a:xfrm>
            <a:off x="479376" y="1268760"/>
            <a:ext cx="1943161" cy="297517"/>
          </a:xfrm>
          <a:prstGeom prst="rect">
            <a:avLst/>
          </a:prstGeom>
          <a:noFill/>
        </p:spPr>
        <p:txBody>
          <a:bodyPr wrap="none" rtlCol="0">
            <a:spAutoFit/>
          </a:bodyPr>
          <a:lstStyle/>
          <a:p>
            <a:r>
              <a:rPr lang="zh-CN" altLang="en-US" sz="2000" dirty="0" smtClean="0"/>
              <a:t>提供两个表，可 二选一</a:t>
            </a:r>
            <a:endParaRPr lang="zh-CN" altLang="en-US" sz="2000" dirty="0"/>
          </a:p>
        </p:txBody>
      </p:sp>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smtClean="0">
                <a:latin typeface="宋体" panose="02010600030101010101" pitchFamily="2" charset="-122"/>
              </a:rPr>
              <a:t>3</a:t>
            </a:r>
            <a:r>
              <a:rPr lang="zh-CN" altLang="zh-CN" dirty="0" smtClean="0">
                <a:latin typeface="宋体" panose="02010600030101010101" pitchFamily="2" charset="-122"/>
              </a:rPr>
              <a:t>．燃料费用差异多因素分析</a:t>
            </a:r>
            <a:endParaRPr lang="zh-CN" altLang="en-US" dirty="0">
              <a:latin typeface="宋体" panose="02010600030101010101" pitchFamily="2" charset="-122"/>
            </a:endParaRPr>
          </a:p>
        </p:txBody>
      </p:sp>
      <p:sp>
        <p:nvSpPr>
          <p:cNvPr id="2" name="内容占位符 1"/>
          <p:cNvSpPr>
            <a:spLocks noGrp="1"/>
          </p:cNvSpPr>
          <p:nvPr>
            <p:ph idx="1"/>
          </p:nvPr>
        </p:nvSpPr>
        <p:spPr/>
        <p:txBody>
          <a:bodyPr/>
          <a:lstStyle/>
          <a:p>
            <a:r>
              <a:rPr lang="zh-CN" altLang="en-US" dirty="0">
                <a:latin typeface="宋体" panose="02010600030101010101" pitchFamily="2" charset="-122"/>
              </a:rPr>
              <a:t>例</a:t>
            </a:r>
            <a:r>
              <a:rPr lang="en-US" altLang="zh-CN" dirty="0">
                <a:latin typeface="宋体" panose="02010600030101010101" pitchFamily="2" charset="-122"/>
              </a:rPr>
              <a:t>【9-10】</a:t>
            </a:r>
            <a:r>
              <a:rPr lang="zh-CN" altLang="en-US" dirty="0">
                <a:latin typeface="宋体" panose="02010600030101010101" pitchFamily="2" charset="-122"/>
              </a:rPr>
              <a:t>某装卸企业某年燃料消耗定额分析如表</a:t>
            </a:r>
            <a:r>
              <a:rPr lang="en-US" altLang="zh-CN" dirty="0">
                <a:latin typeface="宋体" panose="02010600030101010101" pitchFamily="2" charset="-122"/>
              </a:rPr>
              <a:t>9-9</a:t>
            </a:r>
            <a:r>
              <a:rPr lang="zh-CN" altLang="en-US" dirty="0">
                <a:latin typeface="宋体" panose="02010600030101010101" pitchFamily="2" charset="-122"/>
              </a:rPr>
              <a:t>所示。</a:t>
            </a:r>
            <a:endParaRPr lang="zh-CN" altLang="en-US" dirty="0"/>
          </a:p>
        </p:txBody>
      </p:sp>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5" name="Picture 1"/>
          <p:cNvPicPr>
            <a:picLocks noGrp="1" noChangeAspect="1" noChangeArrowheads="1"/>
          </p:cNvPicPr>
          <p:nvPr>
            <p:ph idx="1"/>
          </p:nvPr>
        </p:nvPicPr>
        <p:blipFill>
          <a:blip r:embed="rId3" cstate="print"/>
          <a:srcRect/>
          <a:stretch>
            <a:fillRect/>
          </a:stretch>
        </p:blipFill>
        <p:spPr bwMode="auto">
          <a:xfrm>
            <a:off x="1250129" y="1988840"/>
            <a:ext cx="9691743" cy="3312368"/>
          </a:xfrm>
          <a:prstGeom prst="rect">
            <a:avLst/>
          </a:prstGeom>
          <a:noFill/>
          <a:ln w="9525">
            <a:noFill/>
            <a:miter lim="800000"/>
            <a:headEnd/>
            <a:tailEnd/>
          </a:ln>
        </p:spPr>
      </p:pic>
      <p:sp>
        <p:nvSpPr>
          <p:cNvPr id="4"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extLst>
      <p:ext uri="{BB962C8B-B14F-4D97-AF65-F5344CB8AC3E}">
        <p14:creationId xmlns:p14="http://schemas.microsoft.com/office/powerpoint/2010/main" val="4893340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a:latin typeface="宋体" panose="02010600030101010101" pitchFamily="2" charset="-122"/>
              </a:rPr>
              <a:t>4</a:t>
            </a:r>
            <a:r>
              <a:rPr lang="zh-CN" altLang="en-US" dirty="0">
                <a:latin typeface="宋体" panose="02010600030101010101" pitchFamily="2" charset="-122"/>
              </a:rPr>
              <a:t>、动力及照明费用差异多</a:t>
            </a:r>
            <a:r>
              <a:rPr lang="zh-CN" altLang="en-US" dirty="0" smtClean="0">
                <a:latin typeface="宋体" panose="02010600030101010101" pitchFamily="2" charset="-122"/>
              </a:rPr>
              <a:t>因素分析</a:t>
            </a:r>
            <a:endParaRPr lang="zh-CN" altLang="en-US" dirty="0">
              <a:latin typeface="宋体" panose="02010600030101010101" pitchFamily="2" charset="-122"/>
            </a:endParaRPr>
          </a:p>
        </p:txBody>
      </p:sp>
      <p:sp>
        <p:nvSpPr>
          <p:cNvPr id="2" name="内容占位符 1"/>
          <p:cNvSpPr>
            <a:spLocks noGrp="1"/>
          </p:cNvSpPr>
          <p:nvPr>
            <p:ph idx="1"/>
          </p:nvPr>
        </p:nvSpPr>
        <p:spPr/>
        <p:txBody>
          <a:bodyPr/>
          <a:lstStyle/>
          <a:p>
            <a:pPr marL="0" indent="756000">
              <a:lnSpc>
                <a:spcPct val="150000"/>
              </a:lnSpc>
              <a:buNone/>
            </a:pPr>
            <a:r>
              <a:rPr lang="zh-CN" altLang="zh-CN" dirty="0" smtClean="0"/>
              <a:t>动力</a:t>
            </a:r>
            <a:r>
              <a:rPr lang="zh-CN" altLang="zh-CN" dirty="0"/>
              <a:t>及照明费用，是指装卸货物所消耗的电力费用。港口装卸作业消耗的动力主要是电力。对于以电力为主要动力的装卸企业或部门的用电情况进行定期分析，是一项重要的工作。为加强动力消耗的管理，应对各类装卸机械和用电分别设置电能表，计量各自用电情况，并定期分析考核，如表</a:t>
            </a:r>
            <a:r>
              <a:rPr lang="en-US" altLang="zh-CN" dirty="0" smtClean="0"/>
              <a:t>9-11</a:t>
            </a:r>
            <a:r>
              <a:rPr lang="zh-CN" altLang="zh-CN" dirty="0" smtClean="0"/>
              <a:t>所</a:t>
            </a:r>
            <a:r>
              <a:rPr lang="zh-CN" altLang="zh-CN" dirty="0"/>
              <a:t>示</a:t>
            </a:r>
            <a:r>
              <a:rPr lang="zh-CN" altLang="zh-CN" dirty="0" smtClean="0"/>
              <a:t>。</a:t>
            </a:r>
            <a:endParaRPr lang="zh-CN" altLang="en-US"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dirty="0"/>
          </a:p>
        </p:txBody>
      </p:sp>
      <p:pic>
        <p:nvPicPr>
          <p:cNvPr id="697346" name="Picture 2"/>
          <p:cNvPicPr>
            <a:picLocks noGrp="1" noChangeAspect="1" noChangeArrowheads="1"/>
          </p:cNvPicPr>
          <p:nvPr>
            <p:ph idx="1"/>
          </p:nvPr>
        </p:nvPicPr>
        <p:blipFill>
          <a:blip r:embed="rId3" cstate="print"/>
          <a:srcRect/>
          <a:stretch>
            <a:fillRect/>
          </a:stretch>
        </p:blipFill>
        <p:spPr bwMode="auto">
          <a:xfrm>
            <a:off x="580721" y="2132856"/>
            <a:ext cx="11030559" cy="3384376"/>
          </a:xfrm>
          <a:prstGeom prst="rect">
            <a:avLst/>
          </a:prstGeom>
          <a:noFill/>
          <a:ln w="9525">
            <a:noFill/>
            <a:miter lim="800000"/>
            <a:headEnd/>
            <a:tailEnd/>
          </a:ln>
        </p:spPr>
      </p:pic>
      <p:sp>
        <p:nvSpPr>
          <p:cNvPr id="4" name="TextBox 3"/>
          <p:cNvSpPr txBox="1"/>
          <p:nvPr/>
        </p:nvSpPr>
        <p:spPr>
          <a:xfrm rot="20778102">
            <a:off x="817736" y="1042282"/>
            <a:ext cx="2108269" cy="379591"/>
          </a:xfrm>
          <a:prstGeom prst="rect">
            <a:avLst/>
          </a:prstGeom>
          <a:noFill/>
        </p:spPr>
        <p:txBody>
          <a:bodyPr wrap="none" rtlCol="0">
            <a:spAutoFit/>
          </a:bodyPr>
          <a:lstStyle/>
          <a:p>
            <a:r>
              <a:rPr lang="zh-CN" altLang="en-US" sz="2800" dirty="0" smtClean="0"/>
              <a:t>两个表格，二选一</a:t>
            </a:r>
            <a:endParaRPr lang="zh-CN" altLang="en-US" sz="2800"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sz="quarter"/>
          </p:nvPr>
        </p:nvSpPr>
        <p:spPr/>
        <p:txBody>
          <a:bodyPr/>
          <a:lstStyle/>
          <a:p>
            <a:r>
              <a:rPr lang="zh-CN" altLang="en-US" dirty="0" smtClean="0"/>
              <a:t>（</a:t>
            </a:r>
            <a:r>
              <a:rPr lang="en-US" altLang="zh-CN" dirty="0" smtClean="0"/>
              <a:t>1</a:t>
            </a:r>
            <a:r>
              <a:rPr lang="zh-CN" altLang="en-US" dirty="0" smtClean="0"/>
              <a:t>）电动吊车电费超支数因素分析</a:t>
            </a:r>
            <a:endParaRPr lang="zh-CN" altLang="en-US" dirty="0"/>
          </a:p>
        </p:txBody>
      </p:sp>
      <p:sp>
        <p:nvSpPr>
          <p:cNvPr id="3" name="内容占位符 2"/>
          <p:cNvSpPr>
            <a:spLocks noGrp="1"/>
          </p:cNvSpPr>
          <p:nvPr>
            <p:ph idx="1"/>
          </p:nvPr>
        </p:nvSpPr>
        <p:spPr/>
        <p:txBody>
          <a:bodyPr/>
          <a:lstStyle/>
          <a:p>
            <a:pPr>
              <a:lnSpc>
                <a:spcPct val="200000"/>
              </a:lnSpc>
            </a:pPr>
            <a:r>
              <a:rPr lang="zh-CN" altLang="en-US" dirty="0">
                <a:latin typeface="宋体" panose="02010600030101010101" pitchFamily="2" charset="-122"/>
              </a:rPr>
              <a:t>对电动吊车耗电费用的电费超支数，可用连环替代法进行因素分析，如表</a:t>
            </a:r>
            <a:r>
              <a:rPr lang="en-US" altLang="zh-CN" dirty="0">
                <a:latin typeface="宋体" panose="02010600030101010101" pitchFamily="2" charset="-122"/>
              </a:rPr>
              <a:t>9-11</a:t>
            </a:r>
            <a:r>
              <a:rPr lang="zh-CN" altLang="en-US" dirty="0">
                <a:latin typeface="宋体" panose="02010600030101010101" pitchFamily="2" charset="-122"/>
              </a:rPr>
              <a:t>所示。</a:t>
            </a:r>
            <a:endParaRPr lang="zh-CN" altLang="en-US" dirty="0"/>
          </a:p>
        </p:txBody>
      </p:sp>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698370" name="Picture 2"/>
          <p:cNvPicPr>
            <a:picLocks noGrp="1" noChangeAspect="1" noChangeArrowheads="1"/>
          </p:cNvPicPr>
          <p:nvPr>
            <p:ph idx="1"/>
          </p:nvPr>
        </p:nvPicPr>
        <p:blipFill>
          <a:blip r:embed="rId3" cstate="print"/>
          <a:srcRect/>
          <a:stretch>
            <a:fillRect/>
          </a:stretch>
        </p:blipFill>
        <p:spPr bwMode="auto">
          <a:xfrm>
            <a:off x="292689" y="2132856"/>
            <a:ext cx="11499944" cy="3528392"/>
          </a:xfrm>
          <a:prstGeom prst="rect">
            <a:avLst/>
          </a:prstGeom>
          <a:noFill/>
          <a:ln w="9525">
            <a:noFill/>
            <a:miter lim="800000"/>
            <a:headEnd/>
            <a:tailEnd/>
          </a:ln>
        </p:spPr>
      </p:pic>
      <p:sp>
        <p:nvSpPr>
          <p:cNvPr id="4" name="TextBox 3"/>
          <p:cNvSpPr txBox="1"/>
          <p:nvPr/>
        </p:nvSpPr>
        <p:spPr>
          <a:xfrm rot="20778102">
            <a:off x="817736" y="1042282"/>
            <a:ext cx="2108269" cy="379591"/>
          </a:xfrm>
          <a:prstGeom prst="rect">
            <a:avLst/>
          </a:prstGeom>
          <a:noFill/>
        </p:spPr>
        <p:txBody>
          <a:bodyPr wrap="none" rtlCol="0">
            <a:spAutoFit/>
          </a:bodyPr>
          <a:lstStyle/>
          <a:p>
            <a:r>
              <a:rPr lang="zh-CN" altLang="en-US" sz="2800" dirty="0" smtClean="0"/>
              <a:t>两个表格，二选一</a:t>
            </a:r>
            <a:endParaRPr lang="zh-CN" altLang="en-US" sz="2800"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sz="quarter"/>
          </p:nvPr>
        </p:nvSpPr>
        <p:spPr/>
        <p:txBody>
          <a:bodyPr/>
          <a:lstStyle/>
          <a:p>
            <a:r>
              <a:rPr lang="zh-CN" altLang="en-US" dirty="0" smtClean="0"/>
              <a:t>（</a:t>
            </a:r>
            <a:r>
              <a:rPr lang="en-US" altLang="zh-CN" dirty="0" smtClean="0"/>
              <a:t>2</a:t>
            </a:r>
            <a:r>
              <a:rPr lang="zh-CN" altLang="en-US" dirty="0" smtClean="0"/>
              <a:t>）皮带输送机电费超支数因素分析</a:t>
            </a:r>
            <a:endParaRPr lang="zh-CN" altLang="en-US" dirty="0"/>
          </a:p>
        </p:txBody>
      </p:sp>
      <p:sp>
        <p:nvSpPr>
          <p:cNvPr id="3" name="内容占位符 2"/>
          <p:cNvSpPr>
            <a:spLocks noGrp="1"/>
          </p:cNvSpPr>
          <p:nvPr>
            <p:ph idx="1"/>
          </p:nvPr>
        </p:nvSpPr>
        <p:spPr/>
        <p:txBody>
          <a:bodyPr/>
          <a:lstStyle/>
          <a:p>
            <a:pPr>
              <a:lnSpc>
                <a:spcPct val="200000"/>
              </a:lnSpc>
            </a:pPr>
            <a:r>
              <a:rPr lang="zh-CN" altLang="en-US" dirty="0">
                <a:latin typeface="宋体" panose="02010600030101010101" pitchFamily="2" charset="-122"/>
              </a:rPr>
              <a:t>同理对皮带输送机电费超支数，可用连环替代法进行因素分析，如表</a:t>
            </a:r>
            <a:r>
              <a:rPr lang="en-US" altLang="zh-CN" dirty="0">
                <a:latin typeface="宋体" panose="02010600030101010101" pitchFamily="2" charset="-122"/>
              </a:rPr>
              <a:t>9-12</a:t>
            </a:r>
            <a:r>
              <a:rPr lang="zh-CN" altLang="en-US" dirty="0">
                <a:latin typeface="宋体" panose="02010600030101010101" pitchFamily="2" charset="-122"/>
              </a:rPr>
              <a:t>示。</a:t>
            </a:r>
            <a:endParaRPr lang="zh-CN" altLang="en-US" dirty="0"/>
          </a:p>
        </p:txBody>
      </p:sp>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indent="215900" algn="just">
              <a:spcAft>
                <a:spcPts val="0"/>
              </a:spcAft>
            </a:pPr>
            <a:r>
              <a:rPr lang="zh-CN" altLang="zh-CN" sz="2000" kern="100" dirty="0" smtClean="0">
                <a:cs typeface="Times New Roman"/>
              </a:rPr>
              <a:t>（</a:t>
            </a:r>
            <a:r>
              <a:rPr lang="en-US" altLang="zh-CN" sz="2000" kern="100" dirty="0" smtClean="0">
                <a:cs typeface="Times New Roman"/>
              </a:rPr>
              <a:t>7</a:t>
            </a:r>
            <a:r>
              <a:rPr lang="zh-CN" altLang="zh-CN" sz="2000" kern="100" dirty="0" smtClean="0">
                <a:cs typeface="Times New Roman"/>
              </a:rPr>
              <a:t>）工具费</a:t>
            </a:r>
            <a:r>
              <a:rPr lang="en-US" altLang="zh-CN" sz="2000" kern="100" dirty="0" smtClean="0">
                <a:cs typeface="Times New Roman"/>
              </a:rPr>
              <a:t>  </a:t>
            </a:r>
            <a:r>
              <a:rPr lang="zh-CN" altLang="zh-CN" sz="2000" kern="100" dirty="0" smtClean="0">
                <a:cs typeface="Times New Roman"/>
              </a:rPr>
              <a:t>指装卸机械耗用的工具费，包括装卸工具的摊销额和工具的修理费。</a:t>
            </a:r>
          </a:p>
          <a:p>
            <a:pPr indent="215900" algn="just">
              <a:spcAft>
                <a:spcPts val="0"/>
              </a:spcAft>
            </a:pPr>
            <a:r>
              <a:rPr lang="zh-CN" altLang="zh-CN" sz="2000" kern="100" spc="-20" dirty="0" smtClean="0">
                <a:cs typeface="Times New Roman"/>
              </a:rPr>
              <a:t>（</a:t>
            </a:r>
            <a:r>
              <a:rPr lang="en-US" altLang="zh-CN" sz="2000" kern="100" spc="-20" dirty="0" smtClean="0">
                <a:cs typeface="Times New Roman"/>
              </a:rPr>
              <a:t>8</a:t>
            </a:r>
            <a:r>
              <a:rPr lang="zh-CN" altLang="zh-CN" sz="2000" kern="100" spc="-20" dirty="0" smtClean="0">
                <a:cs typeface="Times New Roman"/>
              </a:rPr>
              <a:t>）租费</a:t>
            </a:r>
            <a:r>
              <a:rPr lang="en-US" altLang="zh-CN" sz="2000" kern="100" spc="-20" dirty="0" smtClean="0">
                <a:cs typeface="Times New Roman"/>
              </a:rPr>
              <a:t>  </a:t>
            </a:r>
            <a:r>
              <a:rPr lang="zh-CN" altLang="zh-CN" sz="2000" kern="100" spc="-20" dirty="0" smtClean="0">
                <a:cs typeface="Times New Roman"/>
              </a:rPr>
              <a:t>指企业租入装卸机械或装卸设备进行装卸作业，按合同规定支付的租金。</a:t>
            </a:r>
            <a:endParaRPr lang="zh-CN" altLang="zh-CN" sz="2000" kern="100" dirty="0" smtClean="0">
              <a:cs typeface="Times New Roman"/>
            </a:endParaRPr>
          </a:p>
          <a:p>
            <a:pPr indent="215900" algn="just">
              <a:spcAft>
                <a:spcPts val="0"/>
              </a:spcAft>
            </a:pPr>
            <a:r>
              <a:rPr lang="zh-CN" altLang="zh-CN" sz="2000" kern="100" dirty="0" smtClean="0">
                <a:cs typeface="Times New Roman"/>
              </a:rPr>
              <a:t>（</a:t>
            </a:r>
            <a:r>
              <a:rPr lang="en-US" altLang="zh-CN" sz="2000" kern="100" dirty="0" smtClean="0">
                <a:cs typeface="Times New Roman"/>
              </a:rPr>
              <a:t>9</a:t>
            </a:r>
            <a:r>
              <a:rPr lang="zh-CN" altLang="zh-CN" sz="2000" kern="100" dirty="0" smtClean="0">
                <a:cs typeface="Times New Roman"/>
              </a:rPr>
              <a:t>）劳动保护费</a:t>
            </a:r>
            <a:r>
              <a:rPr lang="en-US" altLang="zh-CN" sz="2000" kern="100" dirty="0" smtClean="0">
                <a:cs typeface="Times New Roman"/>
              </a:rPr>
              <a:t>  </a:t>
            </a:r>
            <a:r>
              <a:rPr lang="zh-CN" altLang="zh-CN" sz="2000" kern="100" dirty="0" smtClean="0">
                <a:cs typeface="Times New Roman"/>
              </a:rPr>
              <a:t>指从事装卸业务使用的劳动保护用品，防暑、防寒、保健饮料，以及采取劳动保护措施所发生的各项费用。</a:t>
            </a:r>
          </a:p>
          <a:p>
            <a:pPr indent="215900" algn="just">
              <a:spcAft>
                <a:spcPts val="0"/>
              </a:spcAft>
            </a:pPr>
            <a:r>
              <a:rPr lang="zh-CN" altLang="zh-CN" sz="2000" kern="100" dirty="0" smtClean="0">
                <a:cs typeface="Times New Roman"/>
              </a:rPr>
              <a:t>（</a:t>
            </a:r>
            <a:r>
              <a:rPr lang="en-US" altLang="zh-CN" sz="2000" kern="100" dirty="0" smtClean="0">
                <a:cs typeface="Times New Roman"/>
              </a:rPr>
              <a:t>10</a:t>
            </a:r>
            <a:r>
              <a:rPr lang="zh-CN" altLang="zh-CN" sz="2000" kern="100" dirty="0" smtClean="0">
                <a:cs typeface="Times New Roman"/>
              </a:rPr>
              <a:t>）外付装卸费</a:t>
            </a:r>
            <a:r>
              <a:rPr lang="en-US" altLang="zh-CN" sz="2000" kern="100" dirty="0" smtClean="0">
                <a:cs typeface="Times New Roman"/>
              </a:rPr>
              <a:t>  </a:t>
            </a:r>
            <a:r>
              <a:rPr lang="zh-CN" altLang="zh-CN" sz="2000" kern="100" dirty="0" smtClean="0">
                <a:cs typeface="Times New Roman"/>
              </a:rPr>
              <a:t>指支付给外单位支援装卸工作所发生的费用。</a:t>
            </a:r>
          </a:p>
          <a:p>
            <a:pPr indent="215900" algn="just">
              <a:spcAft>
                <a:spcPts val="0"/>
              </a:spcAft>
            </a:pPr>
            <a:r>
              <a:rPr lang="zh-CN" altLang="zh-CN" sz="2000" kern="100" dirty="0" smtClean="0">
                <a:cs typeface="Times New Roman"/>
              </a:rPr>
              <a:t>（</a:t>
            </a:r>
            <a:r>
              <a:rPr lang="en-US" altLang="zh-CN" sz="2000" kern="100" dirty="0" smtClean="0">
                <a:cs typeface="Times New Roman"/>
              </a:rPr>
              <a:t>11</a:t>
            </a:r>
            <a:r>
              <a:rPr lang="zh-CN" altLang="zh-CN" sz="2000" kern="100" dirty="0" smtClean="0">
                <a:cs typeface="Times New Roman"/>
              </a:rPr>
              <a:t>）事故损失费</a:t>
            </a:r>
            <a:r>
              <a:rPr lang="en-US" altLang="zh-CN" sz="2000" kern="100" dirty="0" smtClean="0">
                <a:cs typeface="Times New Roman"/>
              </a:rPr>
              <a:t>  </a:t>
            </a:r>
            <a:r>
              <a:rPr lang="zh-CN" altLang="zh-CN" sz="2000" kern="100" dirty="0" smtClean="0">
                <a:cs typeface="Times New Roman"/>
              </a:rPr>
              <a:t>指在装卸作业过程中，因此项工作造成的应由本期装卸成本负担的货损、机械损坏、外单位人员人身伤亡等事故所发生的损失，包括货物破损等货损、货差损失和损坏装卸机械设备所支付的修理费用。</a:t>
            </a:r>
          </a:p>
          <a:p>
            <a:pPr indent="215900" algn="just">
              <a:spcAft>
                <a:spcPts val="0"/>
              </a:spcAft>
            </a:pPr>
            <a:r>
              <a:rPr lang="zh-CN" altLang="zh-CN" sz="2000" kern="100" dirty="0" smtClean="0">
                <a:cs typeface="Times New Roman"/>
              </a:rPr>
              <a:t>（</a:t>
            </a:r>
            <a:r>
              <a:rPr lang="en-US" altLang="zh-CN" sz="2000" kern="100" dirty="0" smtClean="0">
                <a:cs typeface="Times New Roman"/>
              </a:rPr>
              <a:t>12</a:t>
            </a:r>
            <a:r>
              <a:rPr lang="zh-CN" altLang="zh-CN" sz="2000" kern="100" dirty="0" smtClean="0">
                <a:cs typeface="Times New Roman"/>
              </a:rPr>
              <a:t>）其他费用</a:t>
            </a:r>
            <a:r>
              <a:rPr lang="en-US" altLang="zh-CN" sz="2000" kern="100" dirty="0" smtClean="0">
                <a:cs typeface="Times New Roman"/>
              </a:rPr>
              <a:t>  </a:t>
            </a:r>
            <a:r>
              <a:rPr lang="zh-CN" altLang="zh-CN" sz="2000" kern="100" dirty="0" smtClean="0">
                <a:cs typeface="Times New Roman"/>
              </a:rPr>
              <a:t>指不属于以上各项目的其他装卸直接费用。</a:t>
            </a:r>
            <a:endParaRPr lang="zh-CN" altLang="en-US" sz="2000" dirty="0"/>
          </a:p>
        </p:txBody>
      </p:sp>
      <p:sp>
        <p:nvSpPr>
          <p:cNvPr id="4" name="文本框 2"/>
          <p:cNvSpPr txBox="1"/>
          <p:nvPr/>
        </p:nvSpPr>
        <p:spPr>
          <a:xfrm>
            <a:off x="47328" y="215064"/>
            <a:ext cx="6840760"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第一节装卸成本的构成</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699394" name="Picture 2"/>
          <p:cNvPicPr>
            <a:picLocks noGrp="1" noChangeAspect="1" noChangeArrowheads="1"/>
          </p:cNvPicPr>
          <p:nvPr>
            <p:ph idx="1"/>
          </p:nvPr>
        </p:nvPicPr>
        <p:blipFill>
          <a:blip r:embed="rId2" cstate="print"/>
          <a:srcRect/>
          <a:stretch>
            <a:fillRect/>
          </a:stretch>
        </p:blipFill>
        <p:spPr bwMode="auto">
          <a:xfrm>
            <a:off x="724975" y="2060848"/>
            <a:ext cx="10742050" cy="3457212"/>
          </a:xfrm>
          <a:prstGeom prst="rect">
            <a:avLst/>
          </a:prstGeom>
          <a:noFill/>
          <a:ln w="9525">
            <a:noFill/>
            <a:miter lim="800000"/>
            <a:headEnd/>
            <a:tailEnd/>
          </a:ln>
        </p:spPr>
      </p:pic>
      <p:sp>
        <p:nvSpPr>
          <p:cNvPr id="4" name="TextBox 3"/>
          <p:cNvSpPr txBox="1"/>
          <p:nvPr/>
        </p:nvSpPr>
        <p:spPr>
          <a:xfrm rot="20778102">
            <a:off x="817736" y="1042282"/>
            <a:ext cx="2108269" cy="379591"/>
          </a:xfrm>
          <a:prstGeom prst="rect">
            <a:avLst/>
          </a:prstGeom>
          <a:noFill/>
        </p:spPr>
        <p:txBody>
          <a:bodyPr wrap="none" rtlCol="0">
            <a:spAutoFit/>
          </a:bodyPr>
          <a:lstStyle/>
          <a:p>
            <a:r>
              <a:rPr lang="zh-CN" altLang="en-US" sz="2800" dirty="0" smtClean="0"/>
              <a:t>两个表格，二选一</a:t>
            </a:r>
            <a:endParaRPr lang="zh-CN" altLang="en-US" sz="2800" dirty="0"/>
          </a:p>
        </p:txBody>
      </p:sp>
      <p:sp>
        <p:nvSpPr>
          <p:cNvPr id="5"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sz="quarter"/>
          </p:nvPr>
        </p:nvSpPr>
        <p:spPr/>
        <p:txBody>
          <a:bodyPr/>
          <a:lstStyle/>
          <a:p>
            <a:endParaRPr lang="zh-CN" altLang="en-US"/>
          </a:p>
        </p:txBody>
      </p:sp>
      <p:sp>
        <p:nvSpPr>
          <p:cNvPr id="2" name="内容占位符 1"/>
          <p:cNvSpPr>
            <a:spLocks noGrp="1"/>
          </p:cNvSpPr>
          <p:nvPr>
            <p:ph idx="1"/>
          </p:nvPr>
        </p:nvSpPr>
        <p:spPr/>
        <p:txBody>
          <a:bodyPr/>
          <a:lstStyle/>
          <a:p>
            <a:pPr>
              <a:lnSpc>
                <a:spcPct val="200000"/>
              </a:lnSpc>
            </a:pPr>
            <a:r>
              <a:rPr lang="zh-CN" altLang="en-US" dirty="0">
                <a:latin typeface="宋体" panose="02010600030101010101" pitchFamily="2" charset="-122"/>
              </a:rPr>
              <a:t>（</a:t>
            </a:r>
            <a:r>
              <a:rPr lang="en-US" altLang="zh-CN" dirty="0">
                <a:latin typeface="宋体" panose="02010600030101010101" pitchFamily="2" charset="-122"/>
              </a:rPr>
              <a:t>3</a:t>
            </a:r>
            <a:r>
              <a:rPr lang="zh-CN" altLang="en-US" dirty="0">
                <a:latin typeface="宋体" panose="02010600030101010101" pitchFamily="2" charset="-122"/>
              </a:rPr>
              <a:t>）因素分析汇总</a:t>
            </a:r>
            <a:br>
              <a:rPr lang="zh-CN" altLang="en-US" dirty="0">
                <a:latin typeface="宋体" panose="02010600030101010101" pitchFamily="2" charset="-122"/>
              </a:rPr>
            </a:br>
            <a:r>
              <a:rPr lang="zh-CN" altLang="en-US" dirty="0">
                <a:latin typeface="宋体" panose="02010600030101010101" pitchFamily="2" charset="-122"/>
              </a:rPr>
              <a:t>电动吊车与皮带输送机电费超支因素分析汇总如表</a:t>
            </a:r>
            <a:r>
              <a:rPr lang="en-US" altLang="zh-CN" dirty="0">
                <a:latin typeface="宋体" panose="02010600030101010101" pitchFamily="2" charset="-122"/>
              </a:rPr>
              <a:t>9-13</a:t>
            </a:r>
            <a:r>
              <a:rPr lang="zh-CN" altLang="en-US" dirty="0">
                <a:latin typeface="宋体" panose="02010600030101010101" pitchFamily="2" charset="-122"/>
              </a:rPr>
              <a:t>所示。</a:t>
            </a:r>
            <a:endParaRPr lang="zh-CN" altLang="en-US" dirty="0"/>
          </a:p>
        </p:txBody>
      </p:sp>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pic>
        <p:nvPicPr>
          <p:cNvPr id="696322" name="Picture 2"/>
          <p:cNvPicPr>
            <a:picLocks noGrp="1" noChangeAspect="1" noChangeArrowheads="1"/>
          </p:cNvPicPr>
          <p:nvPr>
            <p:ph idx="1"/>
          </p:nvPr>
        </p:nvPicPr>
        <p:blipFill>
          <a:blip r:embed="rId3" cstate="print"/>
          <a:srcRect/>
          <a:stretch>
            <a:fillRect/>
          </a:stretch>
        </p:blipFill>
        <p:spPr bwMode="auto">
          <a:xfrm>
            <a:off x="911424" y="1700808"/>
            <a:ext cx="10369152" cy="4282911"/>
          </a:xfrm>
          <a:prstGeom prst="rect">
            <a:avLst/>
          </a:prstGeom>
          <a:noFill/>
          <a:ln w="9525">
            <a:noFill/>
            <a:miter lim="800000"/>
            <a:headEnd/>
            <a:tailEnd/>
          </a:ln>
        </p:spPr>
      </p:pic>
      <p:sp>
        <p:nvSpPr>
          <p:cNvPr id="5" name="TextBox 4"/>
          <p:cNvSpPr txBox="1"/>
          <p:nvPr/>
        </p:nvSpPr>
        <p:spPr>
          <a:xfrm rot="20778102">
            <a:off x="817736" y="1042282"/>
            <a:ext cx="2108269" cy="379591"/>
          </a:xfrm>
          <a:prstGeom prst="rect">
            <a:avLst/>
          </a:prstGeom>
          <a:noFill/>
        </p:spPr>
        <p:txBody>
          <a:bodyPr wrap="none" rtlCol="0">
            <a:spAutoFit/>
          </a:bodyPr>
          <a:lstStyle/>
          <a:p>
            <a:r>
              <a:rPr lang="zh-CN" altLang="en-US" sz="2800" dirty="0" smtClean="0"/>
              <a:t>两个表格，二选一</a:t>
            </a:r>
            <a:endParaRPr lang="zh-CN" altLang="en-US" sz="2800" dirty="0"/>
          </a:p>
        </p:txBody>
      </p:sp>
      <p:sp>
        <p:nvSpPr>
          <p:cNvPr id="6"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第三节  装卸成本分析</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ctrTitle" sz="quarter"/>
          </p:nvPr>
        </p:nvSpPr>
        <p:spPr/>
        <p:txBody>
          <a:bodyPr/>
          <a:lstStyle/>
          <a:p>
            <a:r>
              <a:rPr lang="zh-CN" altLang="en-US" sz="4000" dirty="0">
                <a:latin typeface="宋体" panose="02010600030101010101" pitchFamily="2" charset="-122"/>
              </a:rPr>
              <a:t>第四节  装卸成本控制基本对策</a:t>
            </a:r>
          </a:p>
        </p:txBody>
      </p:sp>
      <p:graphicFrame>
        <p:nvGraphicFramePr>
          <p:cNvPr id="3" name="内容占位符 2"/>
          <p:cNvGraphicFramePr>
            <a:graphicFrameLocks noGrp="1"/>
          </p:cNvGraphicFramePr>
          <p:nvPr>
            <p:ph idx="1"/>
            <p:extLst>
              <p:ext uri="{D42A27DB-BD31-4B8C-83A1-F6EECF244321}">
                <p14:modId xmlns:p14="http://schemas.microsoft.com/office/powerpoint/2010/main" val="1981072124"/>
              </p:ext>
            </p:extLst>
          </p:nvPr>
        </p:nvGraphicFramePr>
        <p:xfrm>
          <a:off x="947428" y="2924944"/>
          <a:ext cx="10297144"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2"/>
          <p:cNvSpPr txBox="1"/>
          <p:nvPr/>
        </p:nvSpPr>
        <p:spPr>
          <a:xfrm>
            <a:off x="47328" y="215064"/>
            <a:ext cx="5616624"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第四节装卸成本控制基本对策</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ctrTitle" sz="quarter"/>
          </p:nvPr>
        </p:nvSpPr>
        <p:spPr/>
        <p:txBody>
          <a:bodyPr/>
          <a:lstStyle/>
          <a:p>
            <a:r>
              <a:rPr lang="zh-CN" altLang="en-US" dirty="0" smtClean="0">
                <a:latin typeface="宋体" panose="02010600030101010101" pitchFamily="2" charset="-122"/>
              </a:rPr>
              <a:t>一、</a:t>
            </a:r>
            <a:r>
              <a:rPr lang="zh-CN" altLang="en-US" dirty="0">
                <a:latin typeface="宋体" panose="02010600030101010101" pitchFamily="2" charset="-122"/>
              </a:rPr>
              <a:t>成本控</a:t>
            </a:r>
            <a:r>
              <a:rPr lang="zh-CN" altLang="en-US" dirty="0" smtClean="0">
                <a:latin typeface="宋体" panose="02010600030101010101" pitchFamily="2" charset="-122"/>
              </a:rPr>
              <a:t>制的划分</a:t>
            </a:r>
            <a:endParaRPr lang="zh-CN" altLang="en-US" dirty="0">
              <a:latin typeface="宋体" panose="02010600030101010101" pitchFamily="2" charset="-122"/>
            </a:endParaRPr>
          </a:p>
        </p:txBody>
      </p:sp>
      <p:graphicFrame>
        <p:nvGraphicFramePr>
          <p:cNvPr id="3" name="内容占位符 2"/>
          <p:cNvGraphicFramePr>
            <a:graphicFrameLocks noGrp="1"/>
          </p:cNvGraphicFramePr>
          <p:nvPr>
            <p:ph idx="1"/>
            <p:extLst>
              <p:ext uri="{D42A27DB-BD31-4B8C-83A1-F6EECF244321}">
                <p14:modId xmlns:p14="http://schemas.microsoft.com/office/powerpoint/2010/main" val="4242592370"/>
              </p:ext>
            </p:extLst>
          </p:nvPr>
        </p:nvGraphicFramePr>
        <p:xfrm>
          <a:off x="1091444" y="2132856"/>
          <a:ext cx="10009112"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2"/>
          <p:cNvSpPr txBox="1"/>
          <p:nvPr/>
        </p:nvSpPr>
        <p:spPr>
          <a:xfrm>
            <a:off x="47328" y="215064"/>
            <a:ext cx="5616624"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第四节装卸成本控制基本对策</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ctrTitle" sz="quarter"/>
          </p:nvPr>
        </p:nvSpPr>
        <p:spPr/>
        <p:txBody>
          <a:bodyPr/>
          <a:lstStyle/>
          <a:p>
            <a:r>
              <a:rPr lang="zh-CN" altLang="en-US" dirty="0" smtClean="0">
                <a:latin typeface="宋体" panose="02010600030101010101" pitchFamily="2" charset="-122"/>
              </a:rPr>
              <a:t>二、</a:t>
            </a:r>
            <a:r>
              <a:rPr lang="zh-CN" altLang="en-US" dirty="0">
                <a:latin typeface="宋体" panose="02010600030101010101" pitchFamily="2" charset="-122"/>
              </a:rPr>
              <a:t>装卸作业合理化</a:t>
            </a:r>
          </a:p>
        </p:txBody>
      </p:sp>
      <p:graphicFrame>
        <p:nvGraphicFramePr>
          <p:cNvPr id="3" name="内容占位符 2"/>
          <p:cNvGraphicFramePr>
            <a:graphicFrameLocks noGrp="1"/>
          </p:cNvGraphicFramePr>
          <p:nvPr>
            <p:ph idx="1"/>
            <p:extLst>
              <p:ext uri="{D42A27DB-BD31-4B8C-83A1-F6EECF244321}">
                <p14:modId xmlns:p14="http://schemas.microsoft.com/office/powerpoint/2010/main" val="2210188275"/>
              </p:ext>
            </p:extLst>
          </p:nvPr>
        </p:nvGraphicFramePr>
        <p:xfrm>
          <a:off x="623888" y="1916113"/>
          <a:ext cx="10871200"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2"/>
          <p:cNvSpPr txBox="1"/>
          <p:nvPr/>
        </p:nvSpPr>
        <p:spPr>
          <a:xfrm>
            <a:off x="47328" y="215064"/>
            <a:ext cx="5616624"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第四节装卸成本控制基本对策</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ctrTitle" sz="quarter"/>
          </p:nvPr>
        </p:nvSpPr>
        <p:spPr/>
        <p:txBody>
          <a:bodyPr/>
          <a:lstStyle/>
          <a:p>
            <a:r>
              <a:rPr lang="zh-CN" altLang="en-US" dirty="0" smtClean="0">
                <a:latin typeface="宋体" panose="02010600030101010101" pitchFamily="2" charset="-122"/>
              </a:rPr>
              <a:t>三、</a:t>
            </a:r>
            <a:r>
              <a:rPr lang="zh-CN" altLang="en-US" dirty="0">
                <a:latin typeface="宋体" panose="02010600030101010101" pitchFamily="2" charset="-122"/>
              </a:rPr>
              <a:t>降低装卸成本的主要途径</a:t>
            </a:r>
          </a:p>
        </p:txBody>
      </p:sp>
      <p:graphicFrame>
        <p:nvGraphicFramePr>
          <p:cNvPr id="5" name="内容占位符 3"/>
          <p:cNvGraphicFramePr>
            <a:graphicFrameLocks noGrp="1"/>
          </p:cNvGraphicFramePr>
          <p:nvPr>
            <p:ph idx="1"/>
            <p:extLst>
              <p:ext uri="{D42A27DB-BD31-4B8C-83A1-F6EECF244321}">
                <p14:modId xmlns:p14="http://schemas.microsoft.com/office/powerpoint/2010/main" val="2842869290"/>
              </p:ext>
            </p:extLst>
          </p:nvPr>
        </p:nvGraphicFramePr>
        <p:xfrm>
          <a:off x="623888" y="2425700"/>
          <a:ext cx="10871200" cy="323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文本框 2"/>
          <p:cNvSpPr txBox="1"/>
          <p:nvPr/>
        </p:nvSpPr>
        <p:spPr>
          <a:xfrm>
            <a:off x="47328" y="215064"/>
            <a:ext cx="5616624"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第四节装卸成本控制基本对策</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ctrTitle" sz="quarter"/>
          </p:nvPr>
        </p:nvSpPr>
        <p:spPr/>
        <p:txBody>
          <a:bodyPr>
            <a:normAutofit/>
          </a:bodyPr>
          <a:lstStyle/>
          <a:p>
            <a:pPr marL="2063750" indent="-2063750"/>
            <a:r>
              <a:rPr lang="zh-CN" altLang="en-US" sz="4000" dirty="0">
                <a:latin typeface="宋体" panose="02010600030101010101" pitchFamily="2" charset="-122"/>
              </a:rPr>
              <a:t>第五节  装卸作业</a:t>
            </a:r>
            <a:r>
              <a:rPr lang="zh-CN" altLang="en-US" sz="4000" dirty="0" smtClean="0">
                <a:latin typeface="宋体" panose="02010600030101010101" pitchFamily="2" charset="-122"/>
              </a:rPr>
              <a:t>燃料耗费</a:t>
            </a:r>
            <a:r>
              <a:rPr lang="zh-CN" altLang="en-US" sz="4000" dirty="0">
                <a:latin typeface="宋体" panose="02010600030101010101" pitchFamily="2" charset="-122"/>
              </a:rPr>
              <a:t>控制示例</a:t>
            </a:r>
          </a:p>
        </p:txBody>
      </p:sp>
      <p:graphicFrame>
        <p:nvGraphicFramePr>
          <p:cNvPr id="3" name="内容占位符 2"/>
          <p:cNvGraphicFramePr>
            <a:graphicFrameLocks noGrp="1"/>
          </p:cNvGraphicFramePr>
          <p:nvPr>
            <p:ph idx="1"/>
            <p:extLst>
              <p:ext uri="{D42A27DB-BD31-4B8C-83A1-F6EECF244321}">
                <p14:modId xmlns:p14="http://schemas.microsoft.com/office/powerpoint/2010/main" val="3547736473"/>
              </p:ext>
            </p:extLst>
          </p:nvPr>
        </p:nvGraphicFramePr>
        <p:xfrm>
          <a:off x="623888" y="1916113"/>
          <a:ext cx="10871200" cy="4033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en-US">
                <a:latin typeface="宋体" panose="02010600030101010101" pitchFamily="2" charset="-122"/>
              </a:rPr>
              <a:t>一、</a:t>
            </a:r>
            <a:r>
              <a:rPr lang="en-US" altLang="zh-CN">
                <a:latin typeface="宋体" panose="02010600030101010101" pitchFamily="2" charset="-122"/>
              </a:rPr>
              <a:t>QC</a:t>
            </a:r>
            <a:r>
              <a:rPr lang="zh-CN" altLang="en-US">
                <a:latin typeface="宋体" panose="02010600030101010101" pitchFamily="2" charset="-122"/>
              </a:rPr>
              <a:t>活动选题</a:t>
            </a:r>
          </a:p>
        </p:txBody>
      </p:sp>
      <p:sp>
        <p:nvSpPr>
          <p:cNvPr id="2" name="内容占位符 1"/>
          <p:cNvSpPr>
            <a:spLocks noGrp="1"/>
          </p:cNvSpPr>
          <p:nvPr>
            <p:ph idx="1"/>
          </p:nvPr>
        </p:nvSpPr>
        <p:spPr/>
        <p:txBody>
          <a:bodyPr/>
          <a:lstStyle/>
          <a:p>
            <a:pPr marL="0" indent="0">
              <a:buNone/>
            </a:pPr>
            <a:r>
              <a:rPr lang="en-US" altLang="zh-CN" sz="2800" dirty="0"/>
              <a:t>CY</a:t>
            </a:r>
            <a:r>
              <a:rPr lang="zh-CN" altLang="zh-CN" sz="2800" dirty="0"/>
              <a:t>车站现有编号为</a:t>
            </a:r>
            <a:r>
              <a:rPr lang="en-US" altLang="zh-CN" sz="2800" dirty="0"/>
              <a:t>035</a:t>
            </a:r>
            <a:r>
              <a:rPr lang="zh-CN" altLang="zh-CN" sz="2800" dirty="0"/>
              <a:t>号、</a:t>
            </a:r>
            <a:r>
              <a:rPr lang="en-US" altLang="zh-CN" sz="2800" dirty="0"/>
              <a:t>071</a:t>
            </a:r>
            <a:r>
              <a:rPr lang="zh-CN" altLang="zh-CN" sz="2800" dirty="0"/>
              <a:t>号、</a:t>
            </a:r>
            <a:r>
              <a:rPr lang="en-US" altLang="zh-CN" sz="2800" dirty="0"/>
              <a:t>072</a:t>
            </a:r>
            <a:r>
              <a:rPr lang="zh-CN" altLang="zh-CN" sz="2800" dirty="0"/>
              <a:t>号装载机三台，主要用于货场的石料等散货装车作业。由于装车作业的百元产值成本耗费逐年上升，如图</a:t>
            </a:r>
            <a:r>
              <a:rPr lang="en-US" altLang="zh-CN" sz="2800" dirty="0"/>
              <a:t>9-1</a:t>
            </a:r>
            <a:r>
              <a:rPr lang="zh-CN" altLang="zh-CN" sz="2800" dirty="0"/>
              <a:t>所示，该小组决定把减少装载机成本耗费作为目标开展活动，以求降低装车作业成本。他们的活动选题是减少装载机百元产值耗费，降低作业成本；预期目标是将百元产值耗费由当前的</a:t>
            </a:r>
            <a:r>
              <a:rPr lang="en-US" altLang="zh-CN" sz="2800" dirty="0"/>
              <a:t>18.8</a:t>
            </a:r>
            <a:r>
              <a:rPr lang="zh-CN" altLang="zh-CN" sz="2800" dirty="0"/>
              <a:t>元，降低到</a:t>
            </a:r>
            <a:r>
              <a:rPr lang="en-US" altLang="zh-CN" sz="2800" dirty="0"/>
              <a:t>17.67</a:t>
            </a:r>
            <a:r>
              <a:rPr lang="zh-CN" altLang="zh-CN" sz="2800" dirty="0"/>
              <a:t>元至</a:t>
            </a:r>
            <a:r>
              <a:rPr lang="en-US" altLang="zh-CN" sz="2800" dirty="0"/>
              <a:t>17.29</a:t>
            </a:r>
            <a:r>
              <a:rPr lang="zh-CN" altLang="zh-CN" sz="2800" dirty="0"/>
              <a:t>元，降低幅度达到</a:t>
            </a:r>
            <a:r>
              <a:rPr lang="en-US" altLang="zh-CN" sz="2800" dirty="0"/>
              <a:t>6%</a:t>
            </a:r>
            <a:r>
              <a:rPr lang="zh-CN" altLang="zh-CN" sz="2800" dirty="0"/>
              <a:t>至</a:t>
            </a:r>
            <a:r>
              <a:rPr lang="en-US" altLang="zh-CN" sz="2800" dirty="0"/>
              <a:t>8%</a:t>
            </a:r>
            <a:endParaRPr lang="zh-CN" altLang="en-US" sz="2800" dirty="0"/>
          </a:p>
        </p:txBody>
      </p:sp>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7" name="Rectangle 5"/>
          <p:cNvSpPr>
            <a:spLocks noGrp="1" noChangeArrowheads="1"/>
          </p:cNvSpPr>
          <p:nvPr>
            <p:ph type="title"/>
          </p:nvPr>
        </p:nvSpPr>
        <p:spPr>
          <a:xfrm>
            <a:off x="1970856" y="5444455"/>
            <a:ext cx="8229600" cy="504825"/>
          </a:xfrm>
        </p:spPr>
        <p:txBody>
          <a:bodyPr>
            <a:noAutofit/>
          </a:bodyPr>
          <a:lstStyle/>
          <a:p>
            <a:pPr algn="ctr"/>
            <a:r>
              <a:rPr lang="zh-CN" altLang="en-US" sz="2800" b="1" dirty="0">
                <a:latin typeface="宋体" panose="02010600030101010101" pitchFamily="2" charset="-122"/>
              </a:rPr>
              <a:t>图</a:t>
            </a:r>
            <a:r>
              <a:rPr lang="en-US" altLang="zh-CN" sz="2800" b="1" dirty="0">
                <a:latin typeface="宋体" panose="02010600030101010101" pitchFamily="2" charset="-122"/>
              </a:rPr>
              <a:t>9-1  </a:t>
            </a:r>
            <a:r>
              <a:rPr lang="zh-CN" altLang="en-US" sz="2800" b="1" dirty="0">
                <a:latin typeface="宋体" panose="02010600030101010101" pitchFamily="2" charset="-122"/>
              </a:rPr>
              <a:t>装车作业的百元产值成本耗费逐年情况</a:t>
            </a:r>
            <a:r>
              <a:rPr lang="zh-CN" altLang="en-US" sz="2800" dirty="0">
                <a:latin typeface="宋体" panose="02010600030101010101" pitchFamily="2" charset="-122"/>
              </a:rPr>
              <a:t> </a:t>
            </a:r>
          </a:p>
        </p:txBody>
      </p:sp>
      <p:pic>
        <p:nvPicPr>
          <p:cNvPr id="31027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41425"/>
            <a:ext cx="9144000"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sz="quarter"/>
          </p:nvPr>
        </p:nvSpPr>
        <p:spPr/>
        <p:txBody>
          <a:bodyPr/>
          <a:lstStyle/>
          <a:p>
            <a:r>
              <a:rPr lang="zh-CN" altLang="zh-CN" kern="100" dirty="0" smtClean="0">
                <a:latin typeface="方正大标宋_GBK"/>
                <a:cs typeface="Times New Roman"/>
              </a:rPr>
              <a:t>（二）营运间接费用</a:t>
            </a:r>
            <a:endParaRPr lang="zh-CN" altLang="en-US" dirty="0"/>
          </a:p>
        </p:txBody>
      </p:sp>
      <p:sp>
        <p:nvSpPr>
          <p:cNvPr id="4" name="内容占位符 3"/>
          <p:cNvSpPr>
            <a:spLocks noGrp="1"/>
          </p:cNvSpPr>
          <p:nvPr>
            <p:ph idx="1"/>
          </p:nvPr>
        </p:nvSpPr>
        <p:spPr/>
        <p:txBody>
          <a:bodyPr/>
          <a:lstStyle/>
          <a:p>
            <a:pPr>
              <a:lnSpc>
                <a:spcPct val="150000"/>
              </a:lnSpc>
            </a:pPr>
            <a:r>
              <a:rPr lang="zh-CN" altLang="zh-CN" kern="100" dirty="0" smtClean="0">
                <a:latin typeface="Times New Roman"/>
                <a:cs typeface="Times New Roman"/>
              </a:rPr>
              <a:t>营运间接费用主要指营运过程中发生的、不能直接计入（需分配计入）各装卸作业成本计算对象的装卸作业部门的经费。它包括装卸作业部门非直接生产人员的工资及福利费、办公费、水电费、折旧费等，但不包括企业本身的管理费用。</a:t>
            </a:r>
            <a:endParaRPr lang="zh-CN" altLang="en-US" dirty="0"/>
          </a:p>
        </p:txBody>
      </p:sp>
      <p:sp>
        <p:nvSpPr>
          <p:cNvPr id="5" name="文本框 2"/>
          <p:cNvSpPr txBox="1"/>
          <p:nvPr/>
        </p:nvSpPr>
        <p:spPr>
          <a:xfrm>
            <a:off x="47328" y="215064"/>
            <a:ext cx="5040560"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第一节装卸成本的构成</a:t>
            </a:r>
            <a:endParaRPr lang="zh-CN" altLang="en-US" sz="2800" dirty="0">
              <a:solidFill>
                <a:schemeClr val="accent4"/>
              </a:solidFill>
              <a:effectLst>
                <a:glow rad="101600">
                  <a:schemeClr val="accent3">
                    <a:satMod val="175000"/>
                    <a:alpha val="40000"/>
                  </a:schemeClr>
                </a:glow>
              </a:effectLs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en-US" dirty="0">
                <a:latin typeface="宋体" panose="02010600030101010101" pitchFamily="2" charset="-122"/>
              </a:rPr>
              <a:t>二、</a:t>
            </a:r>
            <a:r>
              <a:rPr lang="zh-CN" altLang="en-US" dirty="0" smtClean="0">
                <a:latin typeface="宋体" panose="02010600030101010101" pitchFamily="2" charset="-122"/>
              </a:rPr>
              <a:t>分析</a:t>
            </a:r>
            <a:endParaRPr lang="zh-CN" altLang="en-US" dirty="0">
              <a:latin typeface="宋体" panose="02010600030101010101" pitchFamily="2" charset="-122"/>
            </a:endParaRPr>
          </a:p>
        </p:txBody>
      </p:sp>
      <p:graphicFrame>
        <p:nvGraphicFramePr>
          <p:cNvPr id="3" name="内容占位符 2"/>
          <p:cNvGraphicFramePr>
            <a:graphicFrameLocks noGrp="1"/>
          </p:cNvGraphicFramePr>
          <p:nvPr>
            <p:ph idx="1"/>
            <p:extLst>
              <p:ext uri="{D42A27DB-BD31-4B8C-83A1-F6EECF244321}">
                <p14:modId xmlns:p14="http://schemas.microsoft.com/office/powerpoint/2010/main" val="623116312"/>
              </p:ext>
            </p:extLst>
          </p:nvPr>
        </p:nvGraphicFramePr>
        <p:xfrm>
          <a:off x="623888" y="2060848"/>
          <a:ext cx="10871200" cy="3883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a:latin typeface="宋体" panose="02010600030101010101" pitchFamily="2" charset="-122"/>
              </a:rPr>
              <a:t>表</a:t>
            </a:r>
            <a:r>
              <a:rPr lang="en-US" altLang="zh-CN" dirty="0" smtClean="0">
                <a:latin typeface="宋体" panose="02010600030101010101" pitchFamily="2" charset="-122"/>
              </a:rPr>
              <a:t>9-15  </a:t>
            </a:r>
            <a:r>
              <a:rPr lang="zh-CN" altLang="zh-CN" dirty="0">
                <a:latin typeface="宋体" panose="02010600030101010101" pitchFamily="2" charset="-122"/>
              </a:rPr>
              <a:t>百元产值成本耗费调查表</a:t>
            </a:r>
            <a:endParaRPr lang="zh-CN" altLang="en-US" dirty="0">
              <a:latin typeface="宋体" panose="02010600030101010101" pitchFamily="2" charset="-122"/>
            </a:endParaRPr>
          </a:p>
        </p:txBody>
      </p:sp>
      <p:pic>
        <p:nvPicPr>
          <p:cNvPr id="7" name="内容占位符 6" descr="图片6.png"/>
          <p:cNvPicPr>
            <a:picLocks noGrp="1" noChangeAspect="1"/>
          </p:cNvPicPr>
          <p:nvPr>
            <p:ph idx="1"/>
          </p:nvPr>
        </p:nvPicPr>
        <p:blipFill>
          <a:blip r:embed="rId2" cstate="print"/>
          <a:stretch>
            <a:fillRect/>
          </a:stretch>
        </p:blipFill>
        <p:spPr>
          <a:xfrm>
            <a:off x="869856" y="1916113"/>
            <a:ext cx="10379263" cy="4033837"/>
          </a:xfrm>
        </p:spPr>
      </p:pic>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extLst>
      <p:ext uri="{BB962C8B-B14F-4D97-AF65-F5344CB8AC3E}">
        <p14:creationId xmlns:p14="http://schemas.microsoft.com/office/powerpoint/2010/main" val="41433927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a:latin typeface="宋体" panose="02010600030101010101" pitchFamily="2" charset="-122"/>
              </a:rPr>
              <a:t>表</a:t>
            </a:r>
            <a:r>
              <a:rPr lang="en-US" altLang="zh-CN" dirty="0" smtClean="0">
                <a:latin typeface="宋体" panose="02010600030101010101" pitchFamily="2" charset="-122"/>
              </a:rPr>
              <a:t>9-16  </a:t>
            </a:r>
            <a:r>
              <a:rPr lang="zh-CN" altLang="zh-CN" dirty="0">
                <a:latin typeface="宋体" panose="02010600030101010101" pitchFamily="2" charset="-122"/>
              </a:rPr>
              <a:t>百元产值成本耗费</a:t>
            </a:r>
            <a:r>
              <a:rPr lang="en-US" altLang="zh-CN" dirty="0">
                <a:latin typeface="宋体" panose="02010600030101010101" pitchFamily="2" charset="-122"/>
              </a:rPr>
              <a:t>ABC</a:t>
            </a:r>
            <a:r>
              <a:rPr lang="zh-CN" altLang="zh-CN" dirty="0">
                <a:latin typeface="宋体" panose="02010600030101010101" pitchFamily="2" charset="-122"/>
              </a:rPr>
              <a:t>分析</a:t>
            </a:r>
            <a:r>
              <a:rPr lang="zh-CN" altLang="zh-CN" dirty="0" smtClean="0">
                <a:latin typeface="宋体" panose="02010600030101010101" pitchFamily="2" charset="-122"/>
              </a:rPr>
              <a:t>表</a:t>
            </a:r>
            <a:r>
              <a:rPr lang="en-US" altLang="zh-CN" dirty="0" smtClean="0">
                <a:latin typeface="宋体" panose="02010600030101010101" pitchFamily="2" charset="-122"/>
              </a:rPr>
              <a:t>  </a:t>
            </a:r>
            <a:r>
              <a:rPr lang="zh-CN" altLang="zh-CN" dirty="0">
                <a:latin typeface="宋体" panose="02010600030101010101" pitchFamily="2" charset="-122"/>
              </a:rPr>
              <a:t>单位：元</a:t>
            </a:r>
            <a:r>
              <a:rPr lang="en-US" altLang="zh-CN" dirty="0">
                <a:latin typeface="宋体" panose="02010600030101010101" pitchFamily="2" charset="-122"/>
              </a:rPr>
              <a:t>/</a:t>
            </a:r>
            <a:r>
              <a:rPr lang="zh-CN" altLang="zh-CN" dirty="0">
                <a:latin typeface="宋体" panose="02010600030101010101" pitchFamily="2" charset="-122"/>
              </a:rPr>
              <a:t>百</a:t>
            </a:r>
            <a:r>
              <a:rPr lang="zh-CN" altLang="zh-CN" dirty="0" smtClean="0">
                <a:latin typeface="宋体" panose="02010600030101010101" pitchFamily="2" charset="-122"/>
              </a:rPr>
              <a:t>元</a:t>
            </a:r>
            <a:endParaRPr lang="zh-CN" altLang="en-US" dirty="0">
              <a:latin typeface="宋体" panose="02010600030101010101" pitchFamily="2" charset="-122"/>
            </a:endParaRPr>
          </a:p>
        </p:txBody>
      </p:sp>
      <p:pic>
        <p:nvPicPr>
          <p:cNvPr id="7" name="内容占位符 6" descr="图片7.png"/>
          <p:cNvPicPr>
            <a:picLocks noGrp="1" noChangeAspect="1"/>
          </p:cNvPicPr>
          <p:nvPr>
            <p:ph idx="1"/>
          </p:nvPr>
        </p:nvPicPr>
        <p:blipFill>
          <a:blip r:embed="rId2" cstate="print"/>
          <a:stretch>
            <a:fillRect/>
          </a:stretch>
        </p:blipFill>
        <p:spPr>
          <a:xfrm>
            <a:off x="869856" y="1916113"/>
            <a:ext cx="10379263" cy="4033837"/>
          </a:xfrm>
        </p:spPr>
      </p:pic>
      <p:sp>
        <p:nvSpPr>
          <p:cNvPr id="6"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extLst>
      <p:ext uri="{BB962C8B-B14F-4D97-AF65-F5344CB8AC3E}">
        <p14:creationId xmlns:p14="http://schemas.microsoft.com/office/powerpoint/2010/main" val="24693581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5" name="Rectangle 5"/>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en-US" dirty="0">
                <a:latin typeface="宋体" panose="02010600030101010101" pitchFamily="2" charset="-122"/>
              </a:rPr>
              <a:t>图</a:t>
            </a:r>
            <a:r>
              <a:rPr lang="en-US" altLang="zh-CN" dirty="0">
                <a:latin typeface="宋体" panose="02010600030101010101" pitchFamily="2" charset="-122"/>
              </a:rPr>
              <a:t>9-2  </a:t>
            </a:r>
            <a:r>
              <a:rPr lang="zh-CN" altLang="en-US" dirty="0">
                <a:latin typeface="宋体" panose="02010600030101010101" pitchFamily="2" charset="-122"/>
              </a:rPr>
              <a:t>百元成本耗费的</a:t>
            </a:r>
            <a:r>
              <a:rPr lang="en-US" altLang="zh-CN" dirty="0">
                <a:latin typeface="宋体" panose="02010600030101010101" pitchFamily="2" charset="-122"/>
              </a:rPr>
              <a:t>ABC</a:t>
            </a:r>
            <a:r>
              <a:rPr lang="zh-CN" altLang="en-US" dirty="0">
                <a:latin typeface="宋体" panose="02010600030101010101" pitchFamily="2" charset="-122"/>
              </a:rPr>
              <a:t>分类图 </a:t>
            </a:r>
          </a:p>
        </p:txBody>
      </p:sp>
      <p:pic>
        <p:nvPicPr>
          <p:cNvPr id="6" name="Picture 1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58419" y="2115504"/>
            <a:ext cx="7675162" cy="411354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19736" y="5934611"/>
            <a:ext cx="4927952" cy="502702"/>
          </a:xfrm>
          <a:prstGeom prst="rect">
            <a:avLst/>
          </a:prstGeom>
        </p:spPr>
        <p:txBody>
          <a:bodyPr wrap="none">
            <a:spAutoFit/>
          </a:bodyPr>
          <a:lstStyle/>
          <a:p>
            <a:r>
              <a:rPr lang="zh-CN" altLang="zh-CN" dirty="0">
                <a:solidFill>
                  <a:srgbClr val="000000"/>
                </a:solidFill>
                <a:cs typeface="宋体" panose="02010600030101010101" pitchFamily="2" charset="-122"/>
              </a:rPr>
              <a:t>图</a:t>
            </a:r>
            <a:r>
              <a:rPr lang="en-US" altLang="zh-CN" dirty="0">
                <a:solidFill>
                  <a:srgbClr val="000000"/>
                </a:solidFill>
                <a:cs typeface="宋体" panose="02010600030101010101" pitchFamily="2" charset="-122"/>
              </a:rPr>
              <a:t>9-3  </a:t>
            </a:r>
            <a:r>
              <a:rPr lang="zh-CN" altLang="zh-CN" dirty="0">
                <a:solidFill>
                  <a:srgbClr val="000000"/>
                </a:solidFill>
                <a:cs typeface="宋体" panose="02010600030101010101" pitchFamily="2" charset="-122"/>
              </a:rPr>
              <a:t>燃油消耗过高的因果分析</a:t>
            </a:r>
            <a:endParaRPr lang="zh-CN" altLang="en-US" dirty="0">
              <a:solidFill>
                <a:srgbClr val="000000"/>
              </a:solidFill>
            </a:endParaRPr>
          </a:p>
        </p:txBody>
      </p:sp>
      <p:pic>
        <p:nvPicPr>
          <p:cNvPr id="7"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87488" y="1165280"/>
            <a:ext cx="8657205" cy="442524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21822" y="1196752"/>
            <a:ext cx="7948357" cy="42574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标题 6"/>
          <p:cNvSpPr>
            <a:spLocks noGrp="1"/>
          </p:cNvSpPr>
          <p:nvPr>
            <p:ph type="ctrTitle" sz="quarter"/>
          </p:nvPr>
        </p:nvSpPr>
        <p:spPr>
          <a:xfrm>
            <a:off x="660400" y="5589240"/>
            <a:ext cx="10871200" cy="505019"/>
          </a:xfrm>
        </p:spPr>
        <p:txBody>
          <a:bodyPr/>
          <a:lstStyle/>
          <a:p>
            <a:r>
              <a:rPr lang="zh-CN" altLang="zh-CN" sz="1800" b="1" dirty="0" smtClean="0">
                <a:latin typeface="+mn-ea"/>
                <a:ea typeface="+mn-ea"/>
              </a:rPr>
              <a:t>图</a:t>
            </a:r>
            <a:r>
              <a:rPr lang="en-US" altLang="zh-CN" sz="1800" b="1" dirty="0" smtClean="0">
                <a:latin typeface="+mn-ea"/>
                <a:ea typeface="+mn-ea"/>
              </a:rPr>
              <a:t>9-4  </a:t>
            </a:r>
            <a:r>
              <a:rPr lang="zh-CN" altLang="zh-CN" sz="1800" b="1" dirty="0" smtClean="0">
                <a:latin typeface="+mn-ea"/>
                <a:ea typeface="+mn-ea"/>
              </a:rPr>
              <a:t>对司机按操作方法与操作技术好差排序</a:t>
            </a:r>
            <a:endParaRPr lang="zh-CN" altLang="en-US" sz="1800" b="1" dirty="0">
              <a:latin typeface="+mn-ea"/>
              <a:ea typeface="+mn-ea"/>
            </a:endParaRPr>
          </a:p>
        </p:txBody>
      </p:sp>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9" name="Rectangle 5"/>
          <p:cNvSpPr>
            <a:spLocks noGrp="1" noChangeArrowheads="1"/>
          </p:cNvSpPr>
          <p:nvPr>
            <p:ph type="ctrTitle" sz="quarter"/>
          </p:nvPr>
        </p:nvSpPr>
        <p:spPr>
          <a:xfrm>
            <a:off x="839416" y="5589240"/>
            <a:ext cx="10871200" cy="793051"/>
          </a:xfrm>
        </p:spPr>
        <p:txBody>
          <a:bodyPr/>
          <a:lstStyle/>
          <a:p>
            <a:pPr algn="ctr"/>
            <a:r>
              <a:rPr lang="zh-CN" altLang="en-US" sz="2000" b="1" dirty="0">
                <a:latin typeface="+mn-ea"/>
                <a:ea typeface="+mn-ea"/>
              </a:rPr>
              <a:t>图</a:t>
            </a:r>
            <a:r>
              <a:rPr lang="en-US" altLang="zh-CN" sz="2000" b="1" dirty="0">
                <a:latin typeface="+mn-ea"/>
                <a:ea typeface="+mn-ea"/>
              </a:rPr>
              <a:t>9-5</a:t>
            </a:r>
            <a:r>
              <a:rPr lang="zh-CN" altLang="en-US" sz="2000" b="1" dirty="0">
                <a:latin typeface="+mn-ea"/>
                <a:ea typeface="+mn-ea"/>
              </a:rPr>
              <a:t>对装载机按燃油耗费水平高低排序 </a:t>
            </a:r>
          </a:p>
        </p:txBody>
      </p:sp>
      <p:pic>
        <p:nvPicPr>
          <p:cNvPr id="6" name="Picture 6"/>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07568" y="1556792"/>
            <a:ext cx="7816759" cy="38164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en-US" dirty="0">
                <a:latin typeface="宋体" panose="02010600030101010101" pitchFamily="2" charset="-122"/>
              </a:rPr>
              <a:t>三</a:t>
            </a:r>
            <a:r>
              <a:rPr lang="zh-CN" altLang="en-US" dirty="0" smtClean="0">
                <a:latin typeface="宋体" panose="02010600030101010101" pitchFamily="2" charset="-122"/>
              </a:rPr>
              <a:t>、</a:t>
            </a:r>
            <a:r>
              <a:rPr lang="zh-CN" altLang="en-US" dirty="0">
                <a:latin typeface="宋体" panose="02010600030101010101" pitchFamily="2" charset="-122"/>
              </a:rPr>
              <a:t>对策与实施</a:t>
            </a:r>
          </a:p>
        </p:txBody>
      </p:sp>
      <p:graphicFrame>
        <p:nvGraphicFramePr>
          <p:cNvPr id="5" name="内容占位符 2"/>
          <p:cNvGraphicFramePr>
            <a:graphicFrameLocks noGrp="1"/>
          </p:cNvGraphicFramePr>
          <p:nvPr>
            <p:ph idx="1"/>
            <p:extLst>
              <p:ext uri="{D42A27DB-BD31-4B8C-83A1-F6EECF244321}">
                <p14:modId xmlns:p14="http://schemas.microsoft.com/office/powerpoint/2010/main" val="2436801501"/>
              </p:ext>
            </p:extLst>
          </p:nvPr>
        </p:nvGraphicFramePr>
        <p:xfrm>
          <a:off x="623888" y="1916113"/>
          <a:ext cx="10871200" cy="4033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xfrm>
            <a:off x="623392" y="836712"/>
            <a:ext cx="10871200" cy="793051"/>
          </a:xfrm>
          <a:noFill/>
          <a:ln>
            <a:noFill/>
          </a:ln>
        </p:spPr>
        <p:txBody>
          <a:bodyPr vert="horz" wrap="square" lIns="91440" tIns="45720" rIns="91440" bIns="45720" numCol="1" anchor="ctr" anchorCtr="0" compatLnSpc="1">
            <a:prstTxWarp prst="textNoShape">
              <a:avLst/>
            </a:prstTxWarp>
          </a:bodyPr>
          <a:lstStyle/>
          <a:p>
            <a:r>
              <a:rPr lang="en-US" altLang="zh-CN" dirty="0" smtClean="0">
                <a:latin typeface="宋体" panose="02010600030101010101" pitchFamily="2" charset="-122"/>
              </a:rPr>
              <a:t>1</a:t>
            </a:r>
            <a:r>
              <a:rPr lang="zh-CN" altLang="zh-CN" dirty="0" smtClean="0">
                <a:latin typeface="宋体" panose="02010600030101010101" pitchFamily="2" charset="-122"/>
              </a:rPr>
              <a:t>．第一次</a:t>
            </a:r>
            <a:r>
              <a:rPr lang="en-US" altLang="zh-CN" dirty="0" smtClean="0">
                <a:latin typeface="宋体" panose="02010600030101010101" pitchFamily="2" charset="-122"/>
              </a:rPr>
              <a:t>PDCA</a:t>
            </a:r>
            <a:r>
              <a:rPr lang="zh-CN" altLang="zh-CN" dirty="0" smtClean="0">
                <a:latin typeface="宋体" panose="02010600030101010101" pitchFamily="2" charset="-122"/>
              </a:rPr>
              <a:t>循环主要解决</a:t>
            </a:r>
            <a:r>
              <a:rPr lang="zh-CN" altLang="en-US" dirty="0" smtClean="0">
                <a:latin typeface="宋体" panose="02010600030101010101" pitchFamily="2" charset="-122"/>
              </a:rPr>
              <a:t>的</a:t>
            </a:r>
            <a:r>
              <a:rPr lang="zh-CN" altLang="zh-CN" dirty="0" smtClean="0">
                <a:latin typeface="宋体" panose="02010600030101010101" pitchFamily="2" charset="-122"/>
              </a:rPr>
              <a:t>问题</a:t>
            </a:r>
            <a:endParaRPr lang="zh-CN" altLang="en-US" dirty="0">
              <a:latin typeface="宋体" panose="02010600030101010101" pitchFamily="2" charset="-122"/>
            </a:endParaRPr>
          </a:p>
        </p:txBody>
      </p:sp>
      <p:pic>
        <p:nvPicPr>
          <p:cNvPr id="847874" name="Picture 2"/>
          <p:cNvPicPr>
            <a:picLocks noGrp="1" noChangeAspect="1" noChangeArrowheads="1"/>
          </p:cNvPicPr>
          <p:nvPr>
            <p:ph idx="1"/>
          </p:nvPr>
        </p:nvPicPr>
        <p:blipFill>
          <a:blip r:embed="rId3" cstate="print"/>
          <a:srcRect/>
          <a:stretch>
            <a:fillRect/>
          </a:stretch>
        </p:blipFill>
        <p:spPr bwMode="auto">
          <a:xfrm>
            <a:off x="1436325" y="1628800"/>
            <a:ext cx="9319351" cy="4785613"/>
          </a:xfrm>
          <a:prstGeom prst="rect">
            <a:avLst/>
          </a:prstGeom>
          <a:noFill/>
          <a:ln w="9525">
            <a:noFill/>
            <a:miter lim="800000"/>
            <a:headEnd/>
            <a:tailEnd/>
          </a:ln>
        </p:spPr>
      </p:pic>
      <p:sp>
        <p:nvSpPr>
          <p:cNvPr id="4"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en-US" altLang="zh-CN" dirty="0" smtClean="0">
                <a:latin typeface="宋体" panose="02010600030101010101" pitchFamily="2" charset="-122"/>
              </a:rPr>
              <a:t>2</a:t>
            </a:r>
            <a:r>
              <a:rPr lang="zh-CN" altLang="zh-CN" dirty="0" smtClean="0">
                <a:latin typeface="宋体" panose="02010600030101010101" pitchFamily="2" charset="-122"/>
              </a:rPr>
              <a:t>．第二次</a:t>
            </a:r>
            <a:r>
              <a:rPr lang="en-US" altLang="zh-CN" dirty="0" smtClean="0">
                <a:latin typeface="宋体" panose="02010600030101010101" pitchFamily="2" charset="-122"/>
              </a:rPr>
              <a:t>PDCA</a:t>
            </a:r>
            <a:r>
              <a:rPr lang="zh-CN" altLang="zh-CN" dirty="0" smtClean="0">
                <a:latin typeface="宋体" panose="02010600030101010101" pitchFamily="2" charset="-122"/>
              </a:rPr>
              <a:t>循环主要解决</a:t>
            </a:r>
            <a:r>
              <a:rPr lang="zh-CN" altLang="en-US" dirty="0" smtClean="0">
                <a:latin typeface="宋体" panose="02010600030101010101" pitchFamily="2" charset="-122"/>
              </a:rPr>
              <a:t>的</a:t>
            </a:r>
            <a:r>
              <a:rPr lang="zh-CN" altLang="zh-CN" dirty="0" smtClean="0">
                <a:latin typeface="宋体" panose="02010600030101010101" pitchFamily="2" charset="-122"/>
              </a:rPr>
              <a:t>问题</a:t>
            </a:r>
            <a:endParaRPr lang="zh-CN" altLang="en-US" dirty="0">
              <a:latin typeface="宋体" panose="02010600030101010101" pitchFamily="2" charset="-122"/>
            </a:endParaRPr>
          </a:p>
        </p:txBody>
      </p:sp>
      <p:pic>
        <p:nvPicPr>
          <p:cNvPr id="846851" name="Picture 3"/>
          <p:cNvPicPr>
            <a:picLocks noGrp="1" noChangeAspect="1" noChangeArrowheads="1"/>
          </p:cNvPicPr>
          <p:nvPr>
            <p:ph idx="1"/>
          </p:nvPr>
        </p:nvPicPr>
        <p:blipFill>
          <a:blip r:embed="rId3" cstate="print"/>
          <a:srcRect/>
          <a:stretch>
            <a:fillRect/>
          </a:stretch>
        </p:blipFill>
        <p:spPr bwMode="auto">
          <a:xfrm>
            <a:off x="1422338" y="1844824"/>
            <a:ext cx="9347324" cy="4176464"/>
          </a:xfrm>
          <a:prstGeom prst="rect">
            <a:avLst/>
          </a:prstGeom>
          <a:noFill/>
          <a:ln w="9525">
            <a:noFill/>
            <a:miter lim="800000"/>
            <a:headEnd/>
            <a:tailEnd/>
          </a:ln>
        </p:spPr>
      </p:pic>
      <p:sp>
        <p:nvSpPr>
          <p:cNvPr id="4"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sz="quarter"/>
          </p:nvPr>
        </p:nvSpPr>
        <p:spPr/>
        <p:txBody>
          <a:bodyPr/>
          <a:lstStyle/>
          <a:p>
            <a:r>
              <a:rPr lang="zh-CN" altLang="en-US" dirty="0" smtClean="0">
                <a:latin typeface="宋体" panose="02010600030101010101" pitchFamily="2" charset="-122"/>
              </a:rPr>
              <a:t>第二节  装卸成本的核算</a:t>
            </a:r>
            <a:endParaRPr lang="zh-CN" altLang="en-US" dirty="0"/>
          </a:p>
        </p:txBody>
      </p:sp>
      <p:sp>
        <p:nvSpPr>
          <p:cNvPr id="6" name="内容占位符 5"/>
          <p:cNvSpPr>
            <a:spLocks noGrp="1"/>
          </p:cNvSpPr>
          <p:nvPr>
            <p:ph idx="1"/>
          </p:nvPr>
        </p:nvSpPr>
        <p:spPr/>
        <p:txBody>
          <a:bodyPr/>
          <a:lstStyle/>
          <a:p>
            <a:r>
              <a:rPr lang="zh-CN" altLang="en-US" dirty="0" smtClean="0">
                <a:latin typeface="宋体" panose="02010600030101010101" pitchFamily="2" charset="-122"/>
              </a:rPr>
              <a:t>一、</a:t>
            </a:r>
            <a:r>
              <a:rPr lang="zh-CN" altLang="zh-CN" dirty="0" smtClean="0"/>
              <a:t>装卸成本费用的归集与分配</a:t>
            </a:r>
            <a:endParaRPr lang="en-US" altLang="zh-CN" dirty="0" smtClean="0"/>
          </a:p>
          <a:p>
            <a:r>
              <a:rPr lang="zh-CN" altLang="zh-CN" dirty="0" smtClean="0"/>
              <a:t>二、装卸单位成本、成本降低额和成本降低率的计算</a:t>
            </a:r>
            <a:endParaRPr lang="zh-CN" altLang="en-US" dirty="0"/>
          </a:p>
        </p:txBody>
      </p:sp>
      <p:sp>
        <p:nvSpPr>
          <p:cNvPr id="8" name="文本框 2"/>
          <p:cNvSpPr txBox="1"/>
          <p:nvPr/>
        </p:nvSpPr>
        <p:spPr>
          <a:xfrm>
            <a:off x="47328" y="242315"/>
            <a:ext cx="5256584" cy="468718"/>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第二节  装卸成本的核算</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smtClean="0">
                <a:latin typeface="宋体" panose="02010600030101010101" pitchFamily="2" charset="-122"/>
              </a:rPr>
              <a:t>四、实施效果</a:t>
            </a:r>
            <a:endParaRPr lang="zh-CN" altLang="en-US" dirty="0">
              <a:latin typeface="宋体" panose="02010600030101010101" pitchFamily="2" charset="-122"/>
            </a:endParaRPr>
          </a:p>
        </p:txBody>
      </p:sp>
      <p:pic>
        <p:nvPicPr>
          <p:cNvPr id="848898" name="Picture 2"/>
          <p:cNvPicPr>
            <a:picLocks noGrp="1" noChangeAspect="1" noChangeArrowheads="1"/>
          </p:cNvPicPr>
          <p:nvPr>
            <p:ph idx="1"/>
          </p:nvPr>
        </p:nvPicPr>
        <p:blipFill>
          <a:blip r:embed="rId2" cstate="print"/>
          <a:srcRect/>
          <a:stretch>
            <a:fillRect/>
          </a:stretch>
        </p:blipFill>
        <p:spPr bwMode="auto">
          <a:xfrm>
            <a:off x="807912" y="2060848"/>
            <a:ext cx="10576176" cy="3600400"/>
          </a:xfrm>
          <a:prstGeom prst="rect">
            <a:avLst/>
          </a:prstGeom>
          <a:noFill/>
          <a:ln w="9525">
            <a:noFill/>
            <a:miter lim="800000"/>
            <a:headEnd/>
            <a:tailEnd/>
          </a:ln>
        </p:spPr>
      </p:pic>
      <p:sp>
        <p:nvSpPr>
          <p:cNvPr id="4"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nSpc>
                <a:spcPct val="150000"/>
              </a:lnSpc>
            </a:pPr>
            <a:r>
              <a:rPr lang="zh-CN" altLang="zh-CN" dirty="0" smtClean="0"/>
              <a:t>按上年燃油价格</a:t>
            </a:r>
            <a:r>
              <a:rPr lang="en-US" altLang="zh-CN" dirty="0" smtClean="0"/>
              <a:t>6.40</a:t>
            </a:r>
            <a:r>
              <a:rPr lang="zh-CN" altLang="zh-CN" dirty="0" smtClean="0"/>
              <a:t>元</a:t>
            </a:r>
            <a:r>
              <a:rPr lang="en-US" altLang="zh-CN" dirty="0" smtClean="0"/>
              <a:t>/kg</a:t>
            </a:r>
            <a:r>
              <a:rPr lang="zh-CN" altLang="zh-CN" dirty="0" smtClean="0"/>
              <a:t>计算当年</a:t>
            </a:r>
            <a:r>
              <a:rPr lang="en-US" altLang="zh-CN" dirty="0" smtClean="0"/>
              <a:t>11</a:t>
            </a:r>
            <a:r>
              <a:rPr lang="zh-CN" altLang="zh-CN" dirty="0" smtClean="0"/>
              <a:t>－</a:t>
            </a:r>
            <a:r>
              <a:rPr lang="en-US" altLang="zh-CN" dirty="0" smtClean="0"/>
              <a:t>12</a:t>
            </a:r>
            <a:r>
              <a:rPr lang="zh-CN" altLang="zh-CN" dirty="0" smtClean="0"/>
              <a:t>月的百元产值燃油耗费额，并与上年实际相比较，每名司机的百元产值燃油耗费均有不同程度的下降，总体下降幅度为</a:t>
            </a:r>
            <a:r>
              <a:rPr lang="en-US" altLang="zh-CN" dirty="0" smtClean="0"/>
              <a:t>6.55%</a:t>
            </a:r>
            <a:r>
              <a:rPr lang="zh-CN" altLang="zh-CN" dirty="0" smtClean="0"/>
              <a:t>，实现了将百元产值耗费降低</a:t>
            </a:r>
            <a:r>
              <a:rPr lang="en-US" altLang="zh-CN" dirty="0" smtClean="0"/>
              <a:t>6%</a:t>
            </a:r>
            <a:r>
              <a:rPr lang="zh-CN" altLang="zh-CN" dirty="0" smtClean="0"/>
              <a:t>至</a:t>
            </a:r>
            <a:r>
              <a:rPr lang="en-US" altLang="zh-CN" dirty="0" smtClean="0"/>
              <a:t>8%</a:t>
            </a:r>
            <a:r>
              <a:rPr lang="zh-CN" altLang="zh-CN" dirty="0" smtClean="0"/>
              <a:t>的预期目标，见表</a:t>
            </a:r>
            <a:r>
              <a:rPr lang="en-US" altLang="zh-CN" dirty="0" smtClean="0"/>
              <a:t>9-22</a:t>
            </a:r>
            <a:r>
              <a:rPr lang="zh-CN" altLang="zh-CN" dirty="0" smtClean="0"/>
              <a:t>。</a:t>
            </a:r>
          </a:p>
        </p:txBody>
      </p:sp>
      <p:sp>
        <p:nvSpPr>
          <p:cNvPr id="4"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ctrTitle" sz="quarter"/>
          </p:nvPr>
        </p:nvSpPr>
        <p:spPr/>
        <p:txBody>
          <a:bodyPr/>
          <a:lstStyle/>
          <a:p>
            <a:endParaRPr lang="en-US" altLang="zh-CN" sz="4000" b="1" dirty="0">
              <a:latin typeface="宋体" panose="02010600030101010101" pitchFamily="2" charset="-122"/>
            </a:endParaRPr>
          </a:p>
        </p:txBody>
      </p:sp>
      <p:pic>
        <p:nvPicPr>
          <p:cNvPr id="578561" name="Picture 1"/>
          <p:cNvPicPr>
            <a:picLocks noGrp="1" noChangeAspect="1" noChangeArrowheads="1"/>
          </p:cNvPicPr>
          <p:nvPr>
            <p:ph idx="1"/>
          </p:nvPr>
        </p:nvPicPr>
        <p:blipFill>
          <a:blip r:embed="rId2" cstate="print"/>
          <a:srcRect/>
          <a:stretch>
            <a:fillRect/>
          </a:stretch>
        </p:blipFill>
        <p:spPr bwMode="auto">
          <a:xfrm>
            <a:off x="632683" y="2204864"/>
            <a:ext cx="10926634" cy="4032448"/>
          </a:xfrm>
          <a:prstGeom prst="rect">
            <a:avLst/>
          </a:prstGeom>
          <a:noFill/>
          <a:ln w="9525">
            <a:noFill/>
            <a:miter lim="800000"/>
            <a:headEnd/>
            <a:tailEnd/>
          </a:ln>
        </p:spPr>
      </p:pic>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en-US" sz="3600" dirty="0" smtClean="0">
                <a:latin typeface="宋体" panose="02010600030101010101" pitchFamily="2" charset="-122"/>
              </a:rPr>
              <a:t>五、</a:t>
            </a:r>
            <a:r>
              <a:rPr lang="zh-CN" altLang="en-US" sz="3600" dirty="0">
                <a:latin typeface="宋体" panose="02010600030101010101" pitchFamily="2" charset="-122"/>
              </a:rPr>
              <a:t>巩固</a:t>
            </a:r>
            <a:r>
              <a:rPr lang="zh-CN" altLang="en-US" sz="3600" dirty="0" smtClean="0">
                <a:latin typeface="宋体" panose="02010600030101010101" pitchFamily="2" charset="-122"/>
              </a:rPr>
              <a:t>成果</a:t>
            </a:r>
            <a:endParaRPr lang="zh-CN" altLang="en-US" sz="3600" dirty="0">
              <a:latin typeface="宋体" panose="02010600030101010101" pitchFamily="2" charset="-122"/>
            </a:endParaRPr>
          </a:p>
        </p:txBody>
      </p:sp>
      <p:sp>
        <p:nvSpPr>
          <p:cNvPr id="2" name="内容占位符 1"/>
          <p:cNvSpPr>
            <a:spLocks noGrp="1"/>
          </p:cNvSpPr>
          <p:nvPr>
            <p:ph idx="1"/>
          </p:nvPr>
        </p:nvSpPr>
        <p:spPr/>
        <p:txBody>
          <a:bodyPr anchor="ctr"/>
          <a:lstStyle/>
          <a:p>
            <a:pPr marL="0" indent="720000">
              <a:buNone/>
            </a:pPr>
            <a:r>
              <a:rPr lang="en-US" altLang="zh-CN" sz="2800" dirty="0">
                <a:latin typeface="宋体" panose="02010600030101010101" pitchFamily="2" charset="-122"/>
              </a:rPr>
              <a:t>1</a:t>
            </a:r>
            <a:r>
              <a:rPr lang="zh-CN" altLang="en-US" sz="2800" dirty="0">
                <a:latin typeface="宋体" panose="02010600030101010101" pitchFamily="2" charset="-122"/>
              </a:rPr>
              <a:t>、将本次活动制订的装载机装车作业循环工步图、装载机操作工步时间参照表，装载机百元产值耗油标准进一步优化后纳入该站装卸管理细则</a:t>
            </a:r>
            <a:r>
              <a:rPr lang="zh-CN" altLang="en-US" sz="2800" dirty="0" smtClean="0">
                <a:latin typeface="宋体" panose="02010600030101010101" pitchFamily="2" charset="-122"/>
              </a:rPr>
              <a:t>。</a:t>
            </a:r>
            <a:endParaRPr lang="en-US" altLang="zh-CN" sz="2800" dirty="0" smtClean="0">
              <a:latin typeface="宋体" panose="02010600030101010101" pitchFamily="2" charset="-122"/>
            </a:endParaRPr>
          </a:p>
          <a:p>
            <a:pPr marL="0" indent="720000">
              <a:buNone/>
            </a:pPr>
            <a:r>
              <a:rPr lang="en-US" altLang="zh-CN" sz="2800" dirty="0" smtClean="0">
                <a:latin typeface="宋体" panose="02010600030101010101" pitchFamily="2" charset="-122"/>
              </a:rPr>
              <a:t>2</a:t>
            </a:r>
            <a:r>
              <a:rPr lang="zh-CN" altLang="en-US" sz="2800" dirty="0">
                <a:latin typeface="宋体" panose="02010600030101010101" pitchFamily="2" charset="-122"/>
              </a:rPr>
              <a:t>、下一步将继续围绕降耗节支开展活动，活动题目是：规范装载机作业操作工步、减少无功耗费。</a:t>
            </a:r>
            <a:endParaRPr lang="zh-CN" altLang="en-US" sz="2800" dirty="0"/>
          </a:p>
        </p:txBody>
      </p:sp>
      <p:sp>
        <p:nvSpPr>
          <p:cNvPr id="5"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nSpc>
                <a:spcPct val="150000"/>
              </a:lnSpc>
            </a:pPr>
            <a:r>
              <a:rPr lang="zh-CN" altLang="zh-CN" dirty="0" smtClean="0"/>
              <a:t>本节介绍的</a:t>
            </a:r>
            <a:r>
              <a:rPr lang="en-US" altLang="zh-CN" dirty="0" smtClean="0"/>
              <a:t>CY</a:t>
            </a:r>
            <a:r>
              <a:rPr lang="zh-CN" altLang="zh-CN" dirty="0" smtClean="0"/>
              <a:t>车站的装卸效益</a:t>
            </a:r>
            <a:r>
              <a:rPr lang="en-US" altLang="zh-CN" dirty="0" smtClean="0"/>
              <a:t>QC</a:t>
            </a:r>
            <a:r>
              <a:rPr lang="zh-CN" altLang="zh-CN" dirty="0" smtClean="0"/>
              <a:t>小组所开展的燃料管控活动，运用了检查表、层别法、柏拉图、因果图、直方图等</a:t>
            </a:r>
            <a:r>
              <a:rPr lang="en-US" altLang="zh-CN" dirty="0" smtClean="0"/>
              <a:t>QC</a:t>
            </a:r>
            <a:r>
              <a:rPr lang="zh-CN" altLang="zh-CN" dirty="0" smtClean="0"/>
              <a:t>工具，找出了导致</a:t>
            </a:r>
            <a:r>
              <a:rPr lang="en-US" altLang="zh-CN" dirty="0" smtClean="0"/>
              <a:t>CY</a:t>
            </a:r>
            <a:r>
              <a:rPr lang="zh-CN" altLang="zh-CN" dirty="0" smtClean="0"/>
              <a:t>车站装载机百元产值成本耗费逐年上升的关键成因。并有针对性地制订出解决对策，成效十分显著。但要使</a:t>
            </a:r>
            <a:r>
              <a:rPr lang="en-US" altLang="zh-CN" dirty="0" smtClean="0"/>
              <a:t>QC</a:t>
            </a:r>
            <a:r>
              <a:rPr lang="zh-CN" altLang="zh-CN" dirty="0" smtClean="0"/>
              <a:t>成果得以巩固，还需出台相应的配套措施，比如燃料消耗定额管理制度、节油奖罚措施等。</a:t>
            </a:r>
            <a:endParaRPr lang="zh-CN" altLang="en-US" dirty="0"/>
          </a:p>
        </p:txBody>
      </p:sp>
      <p:sp>
        <p:nvSpPr>
          <p:cNvPr id="4" name="文本框 2"/>
          <p:cNvSpPr txBox="1"/>
          <p:nvPr/>
        </p:nvSpPr>
        <p:spPr>
          <a:xfrm>
            <a:off x="47328" y="215064"/>
            <a:ext cx="6264696"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第五节  装卸作业燃料耗费控制示例</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ctrTitle" sz="quarter"/>
          </p:nvPr>
        </p:nvSpPr>
        <p:spPr/>
        <p:txBody>
          <a:bodyPr/>
          <a:lstStyle/>
          <a:p>
            <a:r>
              <a:rPr lang="zh-CN" altLang="en-US" sz="4000" dirty="0">
                <a:latin typeface="宋体" panose="02010600030101010101" pitchFamily="2" charset="-122"/>
              </a:rPr>
              <a:t>第六节  装卸人工成本控制对策</a:t>
            </a:r>
          </a:p>
        </p:txBody>
      </p:sp>
      <p:sp>
        <p:nvSpPr>
          <p:cNvPr id="5" name="内容占位符 4"/>
          <p:cNvSpPr>
            <a:spLocks noGrp="1"/>
          </p:cNvSpPr>
          <p:nvPr>
            <p:ph idx="1"/>
          </p:nvPr>
        </p:nvSpPr>
        <p:spPr/>
        <p:txBody>
          <a:bodyPr/>
          <a:lstStyle/>
          <a:p>
            <a:pPr>
              <a:spcBef>
                <a:spcPts val="0"/>
              </a:spcBef>
              <a:spcAft>
                <a:spcPts val="0"/>
              </a:spcAft>
            </a:pPr>
            <a:r>
              <a:rPr lang="zh-CN" altLang="zh-CN" sz="2400" kern="100" dirty="0" smtClean="0">
                <a:latin typeface="Times New Roman"/>
                <a:cs typeface="Times New Roman"/>
              </a:rPr>
              <a:t>一、实行计件工资制的条件</a:t>
            </a:r>
            <a:endParaRPr lang="en-US" altLang="zh-CN" sz="2400" kern="100" dirty="0" smtClean="0">
              <a:latin typeface="Times New Roman"/>
              <a:cs typeface="Times New Roman"/>
            </a:endParaRPr>
          </a:p>
          <a:p>
            <a:pPr>
              <a:spcBef>
                <a:spcPts val="0"/>
              </a:spcBef>
              <a:spcAft>
                <a:spcPts val="0"/>
              </a:spcAft>
            </a:pPr>
            <a:r>
              <a:rPr lang="zh-CN" altLang="zh-CN" sz="2400" kern="100" dirty="0" smtClean="0">
                <a:latin typeface="黑体"/>
                <a:cs typeface="Times New Roman"/>
              </a:rPr>
              <a:t>二、混合型计件工资形式</a:t>
            </a:r>
          </a:p>
          <a:p>
            <a:pPr>
              <a:spcBef>
                <a:spcPts val="0"/>
              </a:spcBef>
              <a:spcAft>
                <a:spcPts val="0"/>
              </a:spcAft>
            </a:pPr>
            <a:r>
              <a:rPr lang="zh-CN" altLang="zh-CN" sz="2400" kern="100" dirty="0" smtClean="0">
                <a:latin typeface="黑体"/>
                <a:cs typeface="Times New Roman"/>
              </a:rPr>
              <a:t>三、制定工时计件单价的原则</a:t>
            </a:r>
          </a:p>
          <a:p>
            <a:pPr>
              <a:spcBef>
                <a:spcPts val="0"/>
              </a:spcBef>
              <a:spcAft>
                <a:spcPts val="0"/>
              </a:spcAft>
            </a:pPr>
            <a:r>
              <a:rPr lang="zh-CN" altLang="zh-CN" sz="2400" kern="100" dirty="0" smtClean="0">
                <a:latin typeface="黑体"/>
                <a:cs typeface="Times New Roman"/>
              </a:rPr>
              <a:t>四、计件工资计件单价的确定步骤</a:t>
            </a:r>
          </a:p>
          <a:p>
            <a:pPr>
              <a:spcBef>
                <a:spcPts val="0"/>
              </a:spcBef>
              <a:spcAft>
                <a:spcPts val="0"/>
              </a:spcAft>
            </a:pPr>
            <a:r>
              <a:rPr lang="zh-CN" altLang="zh-CN" sz="2400" kern="100" dirty="0" smtClean="0">
                <a:latin typeface="黑体"/>
                <a:cs typeface="Times New Roman"/>
              </a:rPr>
              <a:t>五、计件单价计算方法</a:t>
            </a:r>
          </a:p>
          <a:p>
            <a:pPr>
              <a:spcBef>
                <a:spcPts val="0"/>
              </a:spcBef>
              <a:spcAft>
                <a:spcPts val="0"/>
              </a:spcAft>
            </a:pPr>
            <a:r>
              <a:rPr lang="zh-CN" altLang="zh-CN" sz="2400" kern="100" dirty="0" smtClean="0">
                <a:latin typeface="黑体"/>
                <a:cs typeface="Times New Roman"/>
              </a:rPr>
              <a:t>六、集体计件工资的分配</a:t>
            </a:r>
          </a:p>
          <a:p>
            <a:pPr>
              <a:spcBef>
                <a:spcPts val="0"/>
              </a:spcBef>
              <a:spcAft>
                <a:spcPts val="0"/>
              </a:spcAft>
            </a:pPr>
            <a:r>
              <a:rPr lang="zh-CN" altLang="zh-CN" sz="2400" kern="100" dirty="0" smtClean="0">
                <a:latin typeface="黑体"/>
                <a:cs typeface="Times New Roman"/>
              </a:rPr>
              <a:t>七、加班工资的计算</a:t>
            </a:r>
            <a:endParaRPr lang="en-US" altLang="zh-CN" sz="2400" kern="100" dirty="0" smtClean="0">
              <a:latin typeface="黑体"/>
              <a:cs typeface="Times New Roman"/>
            </a:endParaRPr>
          </a:p>
          <a:p>
            <a:pPr>
              <a:spcBef>
                <a:spcPts val="0"/>
              </a:spcBef>
              <a:spcAft>
                <a:spcPts val="0"/>
              </a:spcAft>
            </a:pPr>
            <a:r>
              <a:rPr lang="zh-CN" altLang="zh-CN" sz="2400" kern="100" dirty="0" smtClean="0">
                <a:latin typeface="黑体"/>
                <a:cs typeface="Times New Roman"/>
              </a:rPr>
              <a:t>八、推行保障措施</a:t>
            </a:r>
          </a:p>
          <a:p>
            <a:pPr>
              <a:spcBef>
                <a:spcPts val="0"/>
              </a:spcBef>
              <a:spcAft>
                <a:spcPts val="0"/>
              </a:spcAft>
            </a:pPr>
            <a:r>
              <a:rPr lang="zh-CN" altLang="zh-CN" sz="2400" kern="100" dirty="0" smtClean="0">
                <a:latin typeface="黑体"/>
                <a:cs typeface="Times New Roman"/>
              </a:rPr>
              <a:t>九、严格遵守《劳动法》相关规定</a:t>
            </a:r>
            <a:endParaRPr lang="zh-CN" altLang="en-US" sz="2400" dirty="0"/>
          </a:p>
        </p:txBody>
      </p:sp>
      <p:sp>
        <p:nvSpPr>
          <p:cNvPr id="6"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smtClean="0">
                <a:latin typeface="宋体" panose="02010600030101010101" pitchFamily="2" charset="-122"/>
              </a:rPr>
              <a:t>一、实行计件工资制的条件</a:t>
            </a:r>
            <a:endParaRPr lang="zh-CN" altLang="en-US" dirty="0">
              <a:latin typeface="宋体" panose="02010600030101010101" pitchFamily="2" charset="-122"/>
            </a:endParaRPr>
          </a:p>
        </p:txBody>
      </p:sp>
      <p:sp>
        <p:nvSpPr>
          <p:cNvPr id="3" name="内容占位符 2"/>
          <p:cNvSpPr>
            <a:spLocks noGrp="1"/>
          </p:cNvSpPr>
          <p:nvPr>
            <p:ph idx="1"/>
          </p:nvPr>
        </p:nvSpPr>
        <p:spPr/>
        <p:txBody>
          <a:bodyPr/>
          <a:lstStyle/>
          <a:p>
            <a:pPr indent="215900" algn="just">
              <a:spcAft>
                <a:spcPts val="0"/>
              </a:spcAft>
            </a:pPr>
            <a:r>
              <a:rPr lang="zh-CN" altLang="zh-CN" kern="100" dirty="0" smtClean="0">
                <a:solidFill>
                  <a:srgbClr val="002A00"/>
                </a:solidFill>
              </a:rPr>
              <a:t>（</a:t>
            </a:r>
            <a:r>
              <a:rPr lang="en-US" altLang="zh-CN" kern="100" dirty="0" smtClean="0">
                <a:solidFill>
                  <a:srgbClr val="002A00"/>
                </a:solidFill>
              </a:rPr>
              <a:t>1</a:t>
            </a:r>
            <a:r>
              <a:rPr lang="zh-CN" altLang="zh-CN" kern="100" dirty="0" smtClean="0">
                <a:solidFill>
                  <a:srgbClr val="002A00"/>
                </a:solidFill>
              </a:rPr>
              <a:t>）能准确计量产品数量。</a:t>
            </a:r>
          </a:p>
          <a:p>
            <a:pPr indent="215900" algn="just">
              <a:spcAft>
                <a:spcPts val="0"/>
              </a:spcAft>
            </a:pPr>
            <a:r>
              <a:rPr lang="zh-CN" altLang="zh-CN" kern="100" dirty="0" smtClean="0">
                <a:solidFill>
                  <a:srgbClr val="002A00"/>
                </a:solidFill>
              </a:rPr>
              <a:t>（</a:t>
            </a:r>
            <a:r>
              <a:rPr lang="en-US" altLang="zh-CN" kern="100" dirty="0" smtClean="0">
                <a:solidFill>
                  <a:srgbClr val="002A00"/>
                </a:solidFill>
              </a:rPr>
              <a:t>2</a:t>
            </a:r>
            <a:r>
              <a:rPr lang="zh-CN" altLang="zh-CN" kern="100" dirty="0" smtClean="0">
                <a:solidFill>
                  <a:srgbClr val="002A00"/>
                </a:solidFill>
              </a:rPr>
              <a:t>）有明确的质量标准，并能准确检验。</a:t>
            </a:r>
          </a:p>
          <a:p>
            <a:pPr indent="215900" algn="just">
              <a:spcAft>
                <a:spcPts val="0"/>
              </a:spcAft>
            </a:pPr>
            <a:r>
              <a:rPr lang="zh-CN" altLang="zh-CN" kern="100" dirty="0" smtClean="0">
                <a:solidFill>
                  <a:srgbClr val="002A00"/>
                </a:solidFill>
              </a:rPr>
              <a:t>（</a:t>
            </a:r>
            <a:r>
              <a:rPr lang="en-US" altLang="zh-CN" kern="100" dirty="0" smtClean="0">
                <a:solidFill>
                  <a:srgbClr val="002A00"/>
                </a:solidFill>
              </a:rPr>
              <a:t>3</a:t>
            </a:r>
            <a:r>
              <a:rPr lang="zh-CN" altLang="zh-CN" kern="100" dirty="0" smtClean="0">
                <a:solidFill>
                  <a:srgbClr val="002A00"/>
                </a:solidFill>
              </a:rPr>
              <a:t>）产品的数量和质量主要取决于员工的主观努力。</a:t>
            </a:r>
          </a:p>
          <a:p>
            <a:pPr indent="215900" algn="just">
              <a:spcAft>
                <a:spcPts val="0"/>
              </a:spcAft>
            </a:pPr>
            <a:r>
              <a:rPr lang="zh-CN" altLang="zh-CN" kern="100" dirty="0" smtClean="0">
                <a:solidFill>
                  <a:srgbClr val="002A00"/>
                </a:solidFill>
              </a:rPr>
              <a:t>（</a:t>
            </a:r>
            <a:r>
              <a:rPr lang="en-US" altLang="zh-CN" kern="100" dirty="0" smtClean="0">
                <a:solidFill>
                  <a:srgbClr val="002A00"/>
                </a:solidFill>
              </a:rPr>
              <a:t>4</a:t>
            </a:r>
            <a:r>
              <a:rPr lang="zh-CN" altLang="zh-CN" kern="100" dirty="0" smtClean="0">
                <a:solidFill>
                  <a:srgbClr val="002A00"/>
                </a:solidFill>
              </a:rPr>
              <a:t>）具有先进合理的劳动定额和较健全的原始记录。</a:t>
            </a:r>
          </a:p>
          <a:p>
            <a:pPr indent="215900" algn="just">
              <a:spcAft>
                <a:spcPts val="0"/>
              </a:spcAft>
            </a:pPr>
            <a:r>
              <a:rPr lang="zh-CN" altLang="zh-CN" kern="100" dirty="0" smtClean="0">
                <a:solidFill>
                  <a:srgbClr val="002A00"/>
                </a:solidFill>
              </a:rPr>
              <a:t>（</a:t>
            </a:r>
            <a:r>
              <a:rPr lang="en-US" altLang="zh-CN" kern="100" dirty="0" smtClean="0">
                <a:solidFill>
                  <a:srgbClr val="002A00"/>
                </a:solidFill>
              </a:rPr>
              <a:t>5</a:t>
            </a:r>
            <a:r>
              <a:rPr lang="zh-CN" altLang="zh-CN" kern="100" dirty="0" smtClean="0">
                <a:solidFill>
                  <a:srgbClr val="002A00"/>
                </a:solidFill>
              </a:rPr>
              <a:t>）生产任务饱满，原材料、燃料、动力供应和产品销路正常，就装卸作业来说，其货源应充足、稳定。</a:t>
            </a:r>
            <a:endParaRPr lang="zh-CN" altLang="en-US" dirty="0">
              <a:solidFill>
                <a:srgbClr val="002A00"/>
              </a:solidFill>
            </a:endParaRPr>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a:noFill/>
          <a:ln>
            <a:noFill/>
          </a:ln>
        </p:spPr>
        <p:txBody>
          <a:bodyPr vert="horz" wrap="square" lIns="91440" tIns="45720" rIns="91440" bIns="45720" numCol="1" anchor="ctr" anchorCtr="0" compatLnSpc="1">
            <a:prstTxWarp prst="textNoShape">
              <a:avLst/>
            </a:prstTxWarp>
          </a:bodyPr>
          <a:lstStyle/>
          <a:p>
            <a:r>
              <a:rPr lang="zh-CN" altLang="zh-CN" dirty="0" smtClean="0">
                <a:latin typeface="宋体" panose="02010600030101010101" pitchFamily="2" charset="-122"/>
              </a:rPr>
              <a:t>二、混合型计件工资形式</a:t>
            </a:r>
            <a:r>
              <a:rPr lang="zh-CN" altLang="en-US" dirty="0" smtClean="0">
                <a:latin typeface="宋体" panose="02010600030101010101" pitchFamily="2" charset="-122"/>
              </a:rPr>
              <a:t>（特点）</a:t>
            </a:r>
            <a:endParaRPr lang="zh-CN" altLang="en-US" dirty="0">
              <a:latin typeface="宋体" panose="02010600030101010101" pitchFamily="2" charset="-122"/>
            </a:endParaRPr>
          </a:p>
        </p:txBody>
      </p:sp>
      <p:sp>
        <p:nvSpPr>
          <p:cNvPr id="3" name="内容占位符 2"/>
          <p:cNvSpPr>
            <a:spLocks noGrp="1"/>
          </p:cNvSpPr>
          <p:nvPr>
            <p:ph idx="1"/>
          </p:nvPr>
        </p:nvSpPr>
        <p:spPr/>
        <p:txBody>
          <a:bodyPr/>
          <a:lstStyle/>
          <a:p>
            <a:pPr indent="215900" algn="just">
              <a:spcAft>
                <a:spcPts val="0"/>
              </a:spcAft>
            </a:pPr>
            <a:r>
              <a:rPr lang="zh-CN" altLang="zh-CN" kern="100" dirty="0" smtClean="0">
                <a:solidFill>
                  <a:srgbClr val="002A00"/>
                </a:solidFill>
                <a:latin typeface="Times New Roman"/>
              </a:rPr>
              <a:t>（</a:t>
            </a:r>
            <a:r>
              <a:rPr lang="en-US" altLang="zh-CN" kern="100" dirty="0" smtClean="0">
                <a:solidFill>
                  <a:srgbClr val="002A00"/>
                </a:solidFill>
                <a:latin typeface="Times New Roman"/>
              </a:rPr>
              <a:t>1</a:t>
            </a:r>
            <a:r>
              <a:rPr lang="zh-CN" altLang="zh-CN" kern="100" dirty="0" smtClean="0">
                <a:solidFill>
                  <a:srgbClr val="002A00"/>
                </a:solidFill>
                <a:latin typeface="Times New Roman"/>
              </a:rPr>
              <a:t>）可以保证员工收入的基本稳定。</a:t>
            </a:r>
          </a:p>
          <a:p>
            <a:pPr indent="215900" algn="just">
              <a:spcAft>
                <a:spcPts val="0"/>
              </a:spcAft>
            </a:pPr>
            <a:r>
              <a:rPr lang="zh-CN" altLang="zh-CN" kern="100" dirty="0" smtClean="0">
                <a:solidFill>
                  <a:srgbClr val="002A00"/>
                </a:solidFill>
                <a:latin typeface="Times New Roman"/>
              </a:rPr>
              <a:t>（</a:t>
            </a:r>
            <a:r>
              <a:rPr lang="en-US" altLang="zh-CN" kern="100" dirty="0" smtClean="0">
                <a:solidFill>
                  <a:srgbClr val="002A00"/>
                </a:solidFill>
                <a:latin typeface="Times New Roman"/>
              </a:rPr>
              <a:t>2</a:t>
            </a:r>
            <a:r>
              <a:rPr lang="zh-CN" altLang="zh-CN" kern="100" dirty="0" smtClean="0">
                <a:solidFill>
                  <a:srgbClr val="002A00"/>
                </a:solidFill>
                <a:latin typeface="Times New Roman"/>
              </a:rPr>
              <a:t>）兼顾了新老员工两个方面的利益。</a:t>
            </a:r>
          </a:p>
          <a:p>
            <a:pPr indent="215900" algn="just">
              <a:spcAft>
                <a:spcPts val="0"/>
              </a:spcAft>
            </a:pPr>
            <a:r>
              <a:rPr lang="zh-CN" altLang="zh-CN" kern="100" dirty="0" smtClean="0">
                <a:solidFill>
                  <a:srgbClr val="002A00"/>
                </a:solidFill>
                <a:latin typeface="Times New Roman"/>
              </a:rPr>
              <a:t>（</a:t>
            </a:r>
            <a:r>
              <a:rPr lang="en-US" altLang="zh-CN" kern="100" dirty="0" smtClean="0">
                <a:solidFill>
                  <a:srgbClr val="002A00"/>
                </a:solidFill>
                <a:latin typeface="Times New Roman"/>
              </a:rPr>
              <a:t>3</a:t>
            </a:r>
            <a:r>
              <a:rPr lang="zh-CN" altLang="zh-CN" kern="100" dirty="0" smtClean="0">
                <a:solidFill>
                  <a:srgbClr val="002A00"/>
                </a:solidFill>
                <a:latin typeface="Times New Roman"/>
              </a:rPr>
              <a:t>）员工照样可以升级，相应增加工资。</a:t>
            </a:r>
          </a:p>
          <a:p>
            <a:pPr indent="215900" algn="just">
              <a:spcAft>
                <a:spcPts val="0"/>
              </a:spcAft>
            </a:pPr>
            <a:r>
              <a:rPr lang="zh-CN" altLang="zh-CN" kern="100" dirty="0" smtClean="0">
                <a:solidFill>
                  <a:srgbClr val="002A00"/>
                </a:solidFill>
                <a:latin typeface="Times New Roman"/>
              </a:rPr>
              <a:t>（</a:t>
            </a:r>
            <a:r>
              <a:rPr lang="en-US" altLang="zh-CN" kern="100" dirty="0" smtClean="0">
                <a:solidFill>
                  <a:srgbClr val="002A00"/>
                </a:solidFill>
                <a:latin typeface="Times New Roman"/>
              </a:rPr>
              <a:t>4</a:t>
            </a:r>
            <a:r>
              <a:rPr lang="zh-CN" altLang="zh-CN" kern="100" dirty="0" smtClean="0">
                <a:solidFill>
                  <a:srgbClr val="002A00"/>
                </a:solidFill>
                <a:latin typeface="Times New Roman"/>
              </a:rPr>
              <a:t>）标准工资</a:t>
            </a:r>
            <a:r>
              <a:rPr lang="en-US" altLang="zh-CN" i="1" kern="100" dirty="0" smtClean="0">
                <a:solidFill>
                  <a:srgbClr val="002A00"/>
                </a:solidFill>
                <a:latin typeface="Times New Roman"/>
              </a:rPr>
              <a:t>S</a:t>
            </a:r>
            <a:r>
              <a:rPr lang="en-US" altLang="zh-CN" kern="100" baseline="-25000" dirty="0" smtClean="0">
                <a:solidFill>
                  <a:srgbClr val="002A00"/>
                </a:solidFill>
                <a:latin typeface="Times New Roman"/>
              </a:rPr>
              <a:t>0</a:t>
            </a:r>
            <a:r>
              <a:rPr lang="zh-CN" altLang="zh-CN" kern="100" dirty="0" smtClean="0">
                <a:solidFill>
                  <a:srgbClr val="002A00"/>
                </a:solidFill>
                <a:latin typeface="Times New Roman"/>
              </a:rPr>
              <a:t>与底薪</a:t>
            </a:r>
            <a:r>
              <a:rPr lang="en-US" altLang="zh-CN" i="1" kern="100" dirty="0" smtClean="0">
                <a:solidFill>
                  <a:srgbClr val="002A00"/>
                </a:solidFill>
                <a:latin typeface="Times New Roman"/>
              </a:rPr>
              <a:t>a</a:t>
            </a:r>
            <a:r>
              <a:rPr lang="zh-CN" altLang="zh-CN" kern="100" dirty="0" smtClean="0">
                <a:solidFill>
                  <a:srgbClr val="002A00"/>
                </a:solidFill>
                <a:latin typeface="Times New Roman"/>
              </a:rPr>
              <a:t>、计件单价</a:t>
            </a:r>
            <a:r>
              <a:rPr lang="en-US" altLang="zh-CN" i="1" kern="100" dirty="0" smtClean="0">
                <a:solidFill>
                  <a:srgbClr val="002A00"/>
                </a:solidFill>
                <a:latin typeface="Times New Roman"/>
              </a:rPr>
              <a:t>b</a:t>
            </a:r>
            <a:r>
              <a:rPr lang="zh-CN" altLang="zh-CN" kern="100" dirty="0" smtClean="0">
                <a:solidFill>
                  <a:srgbClr val="002A00"/>
                </a:solidFill>
                <a:latin typeface="Times New Roman"/>
              </a:rPr>
              <a:t>、作业量定额</a:t>
            </a:r>
            <a:r>
              <a:rPr lang="en-US" altLang="zh-CN" i="1" kern="100" dirty="0" smtClean="0">
                <a:solidFill>
                  <a:srgbClr val="002A00"/>
                </a:solidFill>
                <a:latin typeface="Times New Roman"/>
              </a:rPr>
              <a:t>Q</a:t>
            </a:r>
            <a:r>
              <a:rPr lang="en-US" altLang="zh-CN" kern="100" baseline="-25000" dirty="0" smtClean="0">
                <a:solidFill>
                  <a:srgbClr val="002A00"/>
                </a:solidFill>
                <a:latin typeface="Times New Roman"/>
              </a:rPr>
              <a:t>0</a:t>
            </a:r>
            <a:r>
              <a:rPr lang="zh-CN" altLang="zh-CN" kern="100" dirty="0" smtClean="0">
                <a:solidFill>
                  <a:srgbClr val="002A00"/>
                </a:solidFill>
                <a:latin typeface="Times New Roman"/>
              </a:rPr>
              <a:t>的关系为</a:t>
            </a:r>
            <a:r>
              <a:rPr lang="en-US" altLang="zh-CN" i="1" kern="100" dirty="0" smtClean="0">
                <a:solidFill>
                  <a:srgbClr val="002A00"/>
                </a:solidFill>
                <a:latin typeface="Times New Roman"/>
              </a:rPr>
              <a:t>	S</a:t>
            </a:r>
            <a:r>
              <a:rPr lang="en-US" altLang="zh-CN" kern="100" baseline="-25000" dirty="0" smtClean="0">
                <a:solidFill>
                  <a:srgbClr val="002A00"/>
                </a:solidFill>
                <a:latin typeface="Times New Roman"/>
              </a:rPr>
              <a:t>0</a:t>
            </a:r>
            <a:r>
              <a:rPr lang="en-US" altLang="zh-CN" kern="100" dirty="0" smtClean="0">
                <a:solidFill>
                  <a:srgbClr val="002A00"/>
                </a:solidFill>
                <a:latin typeface="Times New Roman"/>
              </a:rPr>
              <a:t>=</a:t>
            </a:r>
            <a:r>
              <a:rPr lang="en-US" altLang="zh-CN" i="1" kern="100" dirty="0" smtClean="0">
                <a:solidFill>
                  <a:srgbClr val="002A00"/>
                </a:solidFill>
                <a:latin typeface="Times New Roman"/>
              </a:rPr>
              <a:t>a</a:t>
            </a:r>
            <a:r>
              <a:rPr lang="en-US" altLang="zh-CN" kern="100" dirty="0" smtClean="0">
                <a:solidFill>
                  <a:srgbClr val="002A00"/>
                </a:solidFill>
                <a:latin typeface="Times New Roman"/>
                <a:sym typeface="Symbol"/>
              </a:rPr>
              <a:t></a:t>
            </a:r>
            <a:r>
              <a:rPr lang="en-US" altLang="zh-CN" i="1" kern="100" dirty="0" smtClean="0">
                <a:solidFill>
                  <a:srgbClr val="002A00"/>
                </a:solidFill>
                <a:latin typeface="Times New Roman"/>
              </a:rPr>
              <a:t>bQ</a:t>
            </a:r>
            <a:r>
              <a:rPr lang="en-US" altLang="zh-CN" kern="100" baseline="-25000" dirty="0" smtClean="0">
                <a:solidFill>
                  <a:srgbClr val="002A00"/>
                </a:solidFill>
                <a:latin typeface="Times New Roman"/>
              </a:rPr>
              <a:t>0</a:t>
            </a:r>
            <a:endParaRPr lang="zh-CN" altLang="en-US" dirty="0">
              <a:solidFill>
                <a:srgbClr val="002A00"/>
              </a:solidFill>
            </a:endParaRPr>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sz="quarter"/>
          </p:nvPr>
        </p:nvSpPr>
        <p:spPr/>
        <p:txBody>
          <a:bodyPr/>
          <a:lstStyle/>
          <a:p>
            <a:endParaRPr lang="zh-CN" altLang="en-US"/>
          </a:p>
        </p:txBody>
      </p:sp>
      <p:sp>
        <p:nvSpPr>
          <p:cNvPr id="3" name="内容占位符 2"/>
          <p:cNvSpPr>
            <a:spLocks noGrp="1"/>
          </p:cNvSpPr>
          <p:nvPr>
            <p:ph idx="1"/>
          </p:nvPr>
        </p:nvSpPr>
        <p:spPr/>
        <p:txBody>
          <a:bodyPr/>
          <a:lstStyle/>
          <a:p>
            <a:pPr>
              <a:lnSpc>
                <a:spcPct val="150000"/>
              </a:lnSpc>
            </a:pPr>
            <a:r>
              <a:rPr lang="zh-CN" altLang="zh-CN" dirty="0" smtClean="0"/>
              <a:t>式中，标准工资</a:t>
            </a:r>
            <a:r>
              <a:rPr lang="en-US" altLang="zh-CN" i="1" dirty="0" smtClean="0"/>
              <a:t>S</a:t>
            </a:r>
            <a:r>
              <a:rPr lang="en-US" altLang="zh-CN" baseline="-25000" dirty="0" smtClean="0"/>
              <a:t>0</a:t>
            </a:r>
            <a:r>
              <a:rPr lang="zh-CN" altLang="zh-CN" dirty="0" smtClean="0"/>
              <a:t>是指员工在正常工作时间内为用人单位提供正常劳动应得的劳动报酬，是工资总额的一个主要的组成部分，一般按月计发；底薪</a:t>
            </a:r>
            <a:r>
              <a:rPr lang="en-US" altLang="zh-CN" i="1" dirty="0" smtClean="0"/>
              <a:t>a</a:t>
            </a:r>
            <a:r>
              <a:rPr lang="zh-CN" altLang="zh-CN" dirty="0" smtClean="0"/>
              <a:t>为该员工月工资的最低数额，以劳动法规定的当地最低保障工资基数为下限；计件单价</a:t>
            </a:r>
            <a:r>
              <a:rPr lang="en-US" altLang="zh-CN" i="1" dirty="0" smtClean="0"/>
              <a:t>b</a:t>
            </a:r>
            <a:r>
              <a:rPr lang="zh-CN" altLang="zh-CN" dirty="0" smtClean="0"/>
              <a:t>一般按该员工扣除底薪后的日工资标准，除以日装卸作业量定额来确定；月装卸作业量定额数</a:t>
            </a:r>
            <a:r>
              <a:rPr lang="en-US" altLang="zh-CN" i="1" dirty="0" smtClean="0"/>
              <a:t>Q</a:t>
            </a:r>
            <a:r>
              <a:rPr lang="en-US" altLang="zh-CN" baseline="-25000" dirty="0" smtClean="0"/>
              <a:t>0</a:t>
            </a:r>
            <a:r>
              <a:rPr lang="zh-CN" altLang="zh-CN" dirty="0" smtClean="0"/>
              <a:t>可采用经验估工法或工时测定法计算求得。</a:t>
            </a:r>
          </a:p>
        </p:txBody>
      </p:sp>
      <p:sp>
        <p:nvSpPr>
          <p:cNvPr id="4"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3" name="Rectangle 5"/>
          <p:cNvSpPr>
            <a:spLocks noGrp="1" noChangeArrowheads="1"/>
          </p:cNvSpPr>
          <p:nvPr>
            <p:ph type="title"/>
          </p:nvPr>
        </p:nvSpPr>
        <p:spPr>
          <a:xfrm>
            <a:off x="1847155" y="1195388"/>
            <a:ext cx="8569325" cy="504825"/>
          </a:xfrm>
        </p:spPr>
        <p:txBody>
          <a:bodyPr/>
          <a:lstStyle/>
          <a:p>
            <a:r>
              <a:rPr lang="zh-CN" altLang="en-US" sz="2400" b="1" dirty="0">
                <a:latin typeface="宋体" panose="02010600030101010101" pitchFamily="2" charset="-122"/>
              </a:rPr>
              <a:t>图</a:t>
            </a:r>
            <a:r>
              <a:rPr lang="en-US" altLang="zh-CN" sz="2400" b="1" dirty="0">
                <a:latin typeface="宋体" panose="02010600030101010101" pitchFamily="2" charset="-122"/>
              </a:rPr>
              <a:t>9-7</a:t>
            </a:r>
            <a:r>
              <a:rPr lang="zh-CN" altLang="en-US" sz="2400" b="1" dirty="0">
                <a:latin typeface="宋体" panose="02010600030101010101" pitchFamily="2" charset="-122"/>
              </a:rPr>
              <a:t>　标准工资</a:t>
            </a:r>
            <a:r>
              <a:rPr lang="en-US" altLang="zh-CN" sz="2400" b="1" dirty="0">
                <a:latin typeface="宋体" panose="02010600030101010101" pitchFamily="2" charset="-122"/>
              </a:rPr>
              <a:t>S</a:t>
            </a:r>
            <a:r>
              <a:rPr lang="en-US" altLang="zh-CN" sz="2400" b="1" baseline="-25000" dirty="0">
                <a:latin typeface="宋体" panose="02010600030101010101" pitchFamily="2" charset="-122"/>
              </a:rPr>
              <a:t>0</a:t>
            </a:r>
            <a:r>
              <a:rPr lang="zh-CN" altLang="en-US" sz="2400" b="1" dirty="0">
                <a:latin typeface="宋体" panose="02010600030101010101" pitchFamily="2" charset="-122"/>
              </a:rPr>
              <a:t>与底薪</a:t>
            </a:r>
            <a:r>
              <a:rPr lang="en-US" altLang="zh-CN" sz="2400" b="1" dirty="0">
                <a:latin typeface="宋体" panose="02010600030101010101" pitchFamily="2" charset="-122"/>
              </a:rPr>
              <a:t>a</a:t>
            </a:r>
            <a:r>
              <a:rPr lang="zh-CN" altLang="en-US" sz="2400" b="1" dirty="0">
                <a:latin typeface="宋体" panose="02010600030101010101" pitchFamily="2" charset="-122"/>
              </a:rPr>
              <a:t>、计件单价</a:t>
            </a:r>
            <a:r>
              <a:rPr lang="en-US" altLang="zh-CN" sz="2400" b="1" dirty="0">
                <a:latin typeface="宋体" panose="02010600030101010101" pitchFamily="2" charset="-122"/>
              </a:rPr>
              <a:t>b</a:t>
            </a:r>
            <a:r>
              <a:rPr lang="zh-CN" altLang="en-US" sz="2400" b="1" dirty="0">
                <a:latin typeface="宋体" panose="02010600030101010101" pitchFamily="2" charset="-122"/>
              </a:rPr>
              <a:t>、作业量定额</a:t>
            </a:r>
            <a:r>
              <a:rPr lang="en-US" altLang="zh-CN" sz="2400" b="1" dirty="0">
                <a:latin typeface="宋体" panose="02010600030101010101" pitchFamily="2" charset="-122"/>
              </a:rPr>
              <a:t>Q</a:t>
            </a:r>
            <a:r>
              <a:rPr lang="en-US" altLang="zh-CN" sz="2400" b="1" baseline="-25000" dirty="0">
                <a:latin typeface="宋体" panose="02010600030101010101" pitchFamily="2" charset="-122"/>
              </a:rPr>
              <a:t>0</a:t>
            </a:r>
            <a:r>
              <a:rPr lang="zh-CN" altLang="en-US" sz="2400" b="1" dirty="0">
                <a:latin typeface="宋体" panose="02010600030101010101" pitchFamily="2" charset="-122"/>
              </a:rPr>
              <a:t>的关系</a:t>
            </a:r>
          </a:p>
        </p:txBody>
      </p:sp>
      <p:pic>
        <p:nvPicPr>
          <p:cNvPr id="40653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825" y="1787525"/>
            <a:ext cx="864235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2"/>
          <p:cNvSpPr txBox="1"/>
          <p:nvPr/>
        </p:nvSpPr>
        <p:spPr>
          <a:xfrm>
            <a:off x="47328" y="215064"/>
            <a:ext cx="5688632" cy="523220"/>
          </a:xfrm>
          <a:prstGeom prst="rect">
            <a:avLst/>
          </a:prstGeom>
          <a:noFill/>
        </p:spPr>
        <p:txBody>
          <a:bodyPr wrap="square" rtlCol="0" anchor="ctr">
            <a:spAutoFit/>
          </a:bodyPr>
          <a:lstStyle/>
          <a:p>
            <a:pPr>
              <a:lnSpc>
                <a:spcPct val="150000"/>
              </a:lnSpc>
            </a:pPr>
            <a:r>
              <a:rPr lang="zh-CN" altLang="en-US" sz="2800" dirty="0" smtClean="0">
                <a:solidFill>
                  <a:schemeClr val="accent4"/>
                </a:solidFill>
                <a:effectLst>
                  <a:glow rad="101600">
                    <a:schemeClr val="accent3">
                      <a:satMod val="175000"/>
                      <a:alpha val="40000"/>
                    </a:schemeClr>
                  </a:glow>
                </a:effectLst>
              </a:rPr>
              <a:t>第九章装卸成本管理</a:t>
            </a:r>
            <a:r>
              <a:rPr lang="en-US" altLang="zh-CN" sz="2800" dirty="0" smtClean="0">
                <a:solidFill>
                  <a:schemeClr val="accent4"/>
                </a:solidFill>
                <a:effectLst>
                  <a:glow rad="101600">
                    <a:schemeClr val="accent3">
                      <a:satMod val="175000"/>
                      <a:alpha val="40000"/>
                    </a:schemeClr>
                  </a:glow>
                </a:effectLst>
              </a:rPr>
              <a:t>&gt;</a:t>
            </a:r>
            <a:r>
              <a:rPr lang="zh-CN" altLang="en-US" sz="2800" dirty="0" smtClean="0">
                <a:solidFill>
                  <a:schemeClr val="accent4"/>
                </a:solidFill>
                <a:effectLst>
                  <a:glow rad="101600">
                    <a:schemeClr val="accent3">
                      <a:satMod val="175000"/>
                      <a:alpha val="40000"/>
                    </a:schemeClr>
                  </a:glow>
                </a:effectLst>
              </a:rPr>
              <a:t>第六节装卸人工成本控制对策</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第5章货运成本管理（下）">
  <a:themeElements>
    <a:clrScheme name="rainsdrops_II 2">
      <a:dk1>
        <a:srgbClr val="003300"/>
      </a:dk1>
      <a:lt1>
        <a:srgbClr val="FFFFFF"/>
      </a:lt1>
      <a:dk2>
        <a:srgbClr val="507800"/>
      </a:dk2>
      <a:lt2>
        <a:srgbClr val="135113"/>
      </a:lt2>
      <a:accent1>
        <a:srgbClr val="8FAD2F"/>
      </a:accent1>
      <a:accent2>
        <a:srgbClr val="F2EF62"/>
      </a:accent2>
      <a:accent3>
        <a:srgbClr val="FFFFFF"/>
      </a:accent3>
      <a:accent4>
        <a:srgbClr val="002A00"/>
      </a:accent4>
      <a:accent5>
        <a:srgbClr val="C6D3AD"/>
      </a:accent5>
      <a:accent6>
        <a:srgbClr val="DBD958"/>
      </a:accent6>
      <a:hlink>
        <a:srgbClr val="BAD16F"/>
      </a:hlink>
      <a:folHlink>
        <a:srgbClr val="DBE8B2"/>
      </a:folHlink>
    </a:clrScheme>
    <a:fontScheme name="rainsdrops_II">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insdrops_II 1">
        <a:dk1>
          <a:srgbClr val="142328"/>
        </a:dk1>
        <a:lt1>
          <a:srgbClr val="FFFFFF"/>
        </a:lt1>
        <a:dk2>
          <a:srgbClr val="38629A"/>
        </a:dk2>
        <a:lt2>
          <a:srgbClr val="1E3750"/>
        </a:lt2>
        <a:accent1>
          <a:srgbClr val="8EB7FD"/>
        </a:accent1>
        <a:accent2>
          <a:srgbClr val="F9DDF9"/>
        </a:accent2>
        <a:accent3>
          <a:srgbClr val="FFFFFF"/>
        </a:accent3>
        <a:accent4>
          <a:srgbClr val="0F1C21"/>
        </a:accent4>
        <a:accent5>
          <a:srgbClr val="C6D8FE"/>
        </a:accent5>
        <a:accent6>
          <a:srgbClr val="E2C8E2"/>
        </a:accent6>
        <a:hlink>
          <a:srgbClr val="B6D5F4"/>
        </a:hlink>
        <a:folHlink>
          <a:srgbClr val="DAE4F2"/>
        </a:folHlink>
      </a:clrScheme>
      <a:clrMap bg1="lt1" tx1="dk1" bg2="lt2" tx2="dk2" accent1="accent1" accent2="accent2" accent3="accent3" accent4="accent4" accent5="accent5" accent6="accent6" hlink="hlink" folHlink="folHlink"/>
    </a:extraClrScheme>
    <a:extraClrScheme>
      <a:clrScheme name="rainsdrops_II 2">
        <a:dk1>
          <a:srgbClr val="003300"/>
        </a:dk1>
        <a:lt1>
          <a:srgbClr val="FFFFFF"/>
        </a:lt1>
        <a:dk2>
          <a:srgbClr val="507800"/>
        </a:dk2>
        <a:lt2>
          <a:srgbClr val="135113"/>
        </a:lt2>
        <a:accent1>
          <a:srgbClr val="8FAD2F"/>
        </a:accent1>
        <a:accent2>
          <a:srgbClr val="F2EF62"/>
        </a:accent2>
        <a:accent3>
          <a:srgbClr val="FFFFFF"/>
        </a:accent3>
        <a:accent4>
          <a:srgbClr val="002A00"/>
        </a:accent4>
        <a:accent5>
          <a:srgbClr val="C6D3AD"/>
        </a:accent5>
        <a:accent6>
          <a:srgbClr val="DBD958"/>
        </a:accent6>
        <a:hlink>
          <a:srgbClr val="BAD16F"/>
        </a:hlink>
        <a:folHlink>
          <a:srgbClr val="DBE8B2"/>
        </a:folHlink>
      </a:clrScheme>
      <a:clrMap bg1="lt1" tx1="dk1" bg2="lt2" tx2="dk2" accent1="accent1" accent2="accent2" accent3="accent3" accent4="accent4" accent5="accent5" accent6="accent6" hlink="hlink" folHlink="folHlink"/>
    </a:extraClrScheme>
    <a:extraClrScheme>
      <a:clrScheme name="rainsdrops_II 3">
        <a:dk1>
          <a:srgbClr val="0B1F27"/>
        </a:dk1>
        <a:lt1>
          <a:srgbClr val="FFFFFF"/>
        </a:lt1>
        <a:dk2>
          <a:srgbClr val="266984"/>
        </a:dk2>
        <a:lt2>
          <a:srgbClr val="1B4A5D"/>
        </a:lt2>
        <a:accent1>
          <a:srgbClr val="389BC2"/>
        </a:accent1>
        <a:accent2>
          <a:srgbClr val="D7D7D7"/>
        </a:accent2>
        <a:accent3>
          <a:srgbClr val="FFFFFF"/>
        </a:accent3>
        <a:accent4>
          <a:srgbClr val="081920"/>
        </a:accent4>
        <a:accent5>
          <a:srgbClr val="AECBDD"/>
        </a:accent5>
        <a:accent6>
          <a:srgbClr val="C3C3C3"/>
        </a:accent6>
        <a:hlink>
          <a:srgbClr val="9ACDE2"/>
        </a:hlink>
        <a:folHlink>
          <a:srgbClr val="C9E4EF"/>
        </a:folHlink>
      </a:clrScheme>
      <a:clrMap bg1="lt1" tx1="dk1" bg2="lt2" tx2="dk2" accent1="accent1" accent2="accent2" accent3="accent3" accent4="accent4" accent5="accent5" accent6="accent6" hlink="hlink" folHlink="folHlink"/>
    </a:extraClrScheme>
    <a:extraClrScheme>
      <a:clrScheme name="rainsdrops_II 4">
        <a:dk1>
          <a:srgbClr val="39340D"/>
        </a:dk1>
        <a:lt1>
          <a:srgbClr val="FFFFFF"/>
        </a:lt1>
        <a:dk2>
          <a:srgbClr val="808000"/>
        </a:dk2>
        <a:lt2>
          <a:srgbClr val="6A6018"/>
        </a:lt2>
        <a:accent1>
          <a:srgbClr val="AD9E2F"/>
        </a:accent1>
        <a:accent2>
          <a:srgbClr val="A6E0B4"/>
        </a:accent2>
        <a:accent3>
          <a:srgbClr val="FFFFFF"/>
        </a:accent3>
        <a:accent4>
          <a:srgbClr val="2F2B09"/>
        </a:accent4>
        <a:accent5>
          <a:srgbClr val="D3CCAD"/>
        </a:accent5>
        <a:accent6>
          <a:srgbClr val="96CBA3"/>
        </a:accent6>
        <a:hlink>
          <a:srgbClr val="DBCF79"/>
        </a:hlink>
        <a:folHlink>
          <a:srgbClr val="ECE6B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05第五章  汽车货运成本管理（下）练习用1" id="{850FBB0D-E168-4420-8502-734F0E0B0D41}" vid="{E31AF936-DC97-48D1-A3B4-561E0ABF78B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3436</TotalTime>
  <Words>13557</Words>
  <Application>Microsoft Office PowerPoint</Application>
  <PresentationFormat>宽屏</PresentationFormat>
  <Paragraphs>785</Paragraphs>
  <Slides>147</Slides>
  <Notes>48</Notes>
  <HiddenSlides>0</HiddenSlides>
  <MMClips>0</MMClips>
  <ScaleCrop>false</ScaleCrop>
  <HeadingPairs>
    <vt:vector size="8" baseType="variant">
      <vt:variant>
        <vt:lpstr>已用的字体</vt:lpstr>
      </vt:variant>
      <vt:variant>
        <vt:i4>15</vt:i4>
      </vt:variant>
      <vt:variant>
        <vt:lpstr>主题</vt:lpstr>
      </vt:variant>
      <vt:variant>
        <vt:i4>4</vt:i4>
      </vt:variant>
      <vt:variant>
        <vt:lpstr>嵌入 OLE 服务器</vt:lpstr>
      </vt:variant>
      <vt:variant>
        <vt:i4>1</vt:i4>
      </vt:variant>
      <vt:variant>
        <vt:lpstr>幻灯片标题</vt:lpstr>
      </vt:variant>
      <vt:variant>
        <vt:i4>147</vt:i4>
      </vt:variant>
    </vt:vector>
  </HeadingPairs>
  <TitlesOfParts>
    <vt:vector size="167" baseType="lpstr">
      <vt:lpstr>Gulim</vt:lpstr>
      <vt:lpstr>方正大标宋_GBK</vt:lpstr>
      <vt:lpstr>方正仿宋_GBK</vt:lpstr>
      <vt:lpstr>方正细黑一简体</vt:lpstr>
      <vt:lpstr>仿宋_GB2312</vt:lpstr>
      <vt:lpstr>黑体</vt:lpstr>
      <vt:lpstr>楷体</vt:lpstr>
      <vt:lpstr>宋体</vt:lpstr>
      <vt:lpstr>Arial</vt:lpstr>
      <vt:lpstr>Calibri</vt:lpstr>
      <vt:lpstr>Calibri Light</vt:lpstr>
      <vt:lpstr>Symbol</vt:lpstr>
      <vt:lpstr>Times New Roman</vt:lpstr>
      <vt:lpstr>Verdana</vt:lpstr>
      <vt:lpstr>Wingdings</vt:lpstr>
      <vt:lpstr>第5章货运成本管理（下）</vt:lpstr>
      <vt:lpstr>自定义设计方案</vt:lpstr>
      <vt:lpstr>1_默认设计模板</vt:lpstr>
      <vt:lpstr>2_默认设计模板</vt:lpstr>
      <vt:lpstr>Equation</vt:lpstr>
      <vt:lpstr>PowerPoint 演示文稿</vt:lpstr>
      <vt:lpstr>【学习目的】</vt:lpstr>
      <vt:lpstr>第一节  装卸成本的构成</vt:lpstr>
      <vt:lpstr>一、成本计算对象、成本计算期、成本计算单位</vt:lpstr>
      <vt:lpstr>二、装卸成本项目</vt:lpstr>
      <vt:lpstr>（一）装卸直接费用</vt:lpstr>
      <vt:lpstr>PowerPoint 演示文稿</vt:lpstr>
      <vt:lpstr>（二）营运间接费用</vt:lpstr>
      <vt:lpstr>第二节  装卸成本的核算</vt:lpstr>
      <vt:lpstr>一、装卸成本费用的归集与分配</vt:lpstr>
      <vt:lpstr>（一）工资及职工福利费</vt:lpstr>
      <vt:lpstr>PowerPoint 演示文稿</vt:lpstr>
      <vt:lpstr>PowerPoint 演示文稿</vt:lpstr>
      <vt:lpstr>PowerPoint 演示文稿</vt:lpstr>
      <vt:lpstr>PowerPoint 演示文稿</vt:lpstr>
      <vt:lpstr>（二）燃料和动力</vt:lpstr>
      <vt:lpstr>（三）轮胎</vt:lpstr>
      <vt:lpstr>（四）修理费</vt:lpstr>
      <vt:lpstr>（五）折旧 </vt:lpstr>
      <vt:lpstr>（六）工具、劳动保护费</vt:lpstr>
      <vt:lpstr>（七）租费</vt:lpstr>
      <vt:lpstr>（八）外付装卸费</vt:lpstr>
      <vt:lpstr>（九）事故损失</vt:lpstr>
      <vt:lpstr>（十）其他费用</vt:lpstr>
      <vt:lpstr>（十一）间接费用</vt:lpstr>
      <vt:lpstr>二、装卸单位成本、成本降低额和成本降低率的计算</vt:lpstr>
      <vt:lpstr>1、装卸单位成本</vt:lpstr>
      <vt:lpstr>2、装卸成本降低额</vt:lpstr>
      <vt:lpstr>3、装卸成本降低率</vt:lpstr>
      <vt:lpstr>第三节  装卸成本分析</vt:lpstr>
      <vt:lpstr>PowerPoint 演示文稿</vt:lpstr>
      <vt:lpstr>1、成本降低额实际数与预算数之差双因素分析</vt:lpstr>
      <vt:lpstr>PowerPoint 演示文稿</vt:lpstr>
      <vt:lpstr>PowerPoint 演示文稿</vt:lpstr>
      <vt:lpstr>(1)作业量变动所致成本降低额差异</vt:lpstr>
      <vt:lpstr>(2)装卸单位成本变动所致成本降低额差异</vt:lpstr>
      <vt:lpstr>2．单位成本差异多因素分析 </vt:lpstr>
      <vt:lpstr>PowerPoint 演示文稿</vt:lpstr>
      <vt:lpstr>PowerPoint 演示文稿</vt:lpstr>
      <vt:lpstr>PowerPoint 演示文稿</vt:lpstr>
      <vt:lpstr>PowerPoint 演示文稿</vt:lpstr>
      <vt:lpstr>表9-2  装卸单位成本预算执行情况分析表</vt:lpstr>
      <vt:lpstr>PowerPoint 演示文稿</vt:lpstr>
      <vt:lpstr>PowerPoint 演示文稿</vt:lpstr>
      <vt:lpstr>PowerPoint 演示文稿</vt:lpstr>
      <vt:lpstr>PowerPoint 演示文稿</vt:lpstr>
      <vt:lpstr>PowerPoint 演示文稿</vt:lpstr>
      <vt:lpstr>为便于理解与记忆，也可采用下述分析方法</vt:lpstr>
      <vt:lpstr>PowerPoint 演示文稿</vt:lpstr>
      <vt:lpstr>二、主要成本项目分析</vt:lpstr>
      <vt:lpstr>1、计件工资差异双因素分析</vt:lpstr>
      <vt:lpstr>表9-5分货种的计件单价、作业量、计件工资统计表 </vt:lpstr>
      <vt:lpstr>PowerPoint 演示文稿</vt:lpstr>
      <vt:lpstr>PowerPoint 演示文稿</vt:lpstr>
      <vt:lpstr>PowerPoint 演示文稿</vt:lpstr>
      <vt:lpstr>PowerPoint 演示文稿</vt:lpstr>
      <vt:lpstr>PowerPoint 演示文稿</vt:lpstr>
      <vt:lpstr>2．基本工资差异多因素分析</vt:lpstr>
      <vt:lpstr>PowerPoint 演示文稿</vt:lpstr>
      <vt:lpstr>单位成本基本工资含量实际数与预算数之差的计算式</vt:lpstr>
      <vt:lpstr>PowerPoint 演示文稿</vt:lpstr>
      <vt:lpstr>PowerPoint 演示文稿</vt:lpstr>
      <vt:lpstr>3．燃料费用差异多因素分析</vt:lpstr>
      <vt:lpstr>PowerPoint 演示文稿</vt:lpstr>
      <vt:lpstr>4、动力及照明费用差异多因素分析</vt:lpstr>
      <vt:lpstr>PowerPoint 演示文稿</vt:lpstr>
      <vt:lpstr>（1）电动吊车电费超支数因素分析</vt:lpstr>
      <vt:lpstr>PowerPoint 演示文稿</vt:lpstr>
      <vt:lpstr>（2）皮带输送机电费超支数因素分析</vt:lpstr>
      <vt:lpstr>PowerPoint 演示文稿</vt:lpstr>
      <vt:lpstr>PowerPoint 演示文稿</vt:lpstr>
      <vt:lpstr>PowerPoint 演示文稿</vt:lpstr>
      <vt:lpstr>第四节  装卸成本控制基本对策</vt:lpstr>
      <vt:lpstr>一、成本控制的划分</vt:lpstr>
      <vt:lpstr>二、装卸作业合理化</vt:lpstr>
      <vt:lpstr>三、降低装卸成本的主要途径</vt:lpstr>
      <vt:lpstr>第五节  装卸作业燃料耗费控制示例</vt:lpstr>
      <vt:lpstr>一、QC活动选题</vt:lpstr>
      <vt:lpstr>图9-1  装车作业的百元产值成本耗费逐年情况 </vt:lpstr>
      <vt:lpstr>二、分析</vt:lpstr>
      <vt:lpstr>表9-15  百元产值成本耗费调查表</vt:lpstr>
      <vt:lpstr>表9-16  百元产值成本耗费ABC分析表  单位：元/百元</vt:lpstr>
      <vt:lpstr>图9-2  百元成本耗费的ABC分类图 </vt:lpstr>
      <vt:lpstr>PowerPoint 演示文稿</vt:lpstr>
      <vt:lpstr>图9-4  对司机按操作方法与操作技术好差排序</vt:lpstr>
      <vt:lpstr>图9-5对装载机按燃油耗费水平高低排序 </vt:lpstr>
      <vt:lpstr>三、对策与实施</vt:lpstr>
      <vt:lpstr>1．第一次PDCA循环主要解决的问题</vt:lpstr>
      <vt:lpstr>2．第二次PDCA循环主要解决的问题</vt:lpstr>
      <vt:lpstr>四、实施效果</vt:lpstr>
      <vt:lpstr>PowerPoint 演示文稿</vt:lpstr>
      <vt:lpstr>PowerPoint 演示文稿</vt:lpstr>
      <vt:lpstr>五、巩固成果</vt:lpstr>
      <vt:lpstr>PowerPoint 演示文稿</vt:lpstr>
      <vt:lpstr>第六节  装卸人工成本控制对策</vt:lpstr>
      <vt:lpstr>一、实行计件工资制的条件</vt:lpstr>
      <vt:lpstr>二、混合型计件工资形式（特点）</vt:lpstr>
      <vt:lpstr>PowerPoint 演示文稿</vt:lpstr>
      <vt:lpstr>图9-7　标准工资S0与底薪a、计件单价b、作业量定额Q0的关系</vt:lpstr>
      <vt:lpstr>三、制定工时计件单价的原则</vt:lpstr>
      <vt:lpstr>四、计件工资计件单价的确定步骤</vt:lpstr>
      <vt:lpstr>五、计件单价计算方法</vt:lpstr>
      <vt:lpstr>1．全额计件单价计算式</vt:lpstr>
      <vt:lpstr>2．混合型计件单价计算式</vt:lpstr>
      <vt:lpstr>3．底薪与计件工资的计算</vt:lpstr>
      <vt:lpstr>3.底薪与计件工资的计算</vt:lpstr>
      <vt:lpstr>PowerPoint 演示文稿</vt:lpstr>
      <vt:lpstr>PowerPoint 演示文稿</vt:lpstr>
      <vt:lpstr>PowerPoint 演示文稿</vt:lpstr>
      <vt:lpstr>六、集体计件工资的分配</vt:lpstr>
      <vt:lpstr>1．集体计件制适用范围</vt:lpstr>
      <vt:lpstr>2．集体计件工资的分配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七、加班工资的计算</vt:lpstr>
      <vt:lpstr>1．法规依据</vt:lpstr>
      <vt:lpstr>2．计算并核实当月每个员工的加班计件金额</vt:lpstr>
      <vt:lpstr>3．按照劳动法相应规定分别计算加班计件工资</vt:lpstr>
      <vt:lpstr>八、推行保障措施</vt:lpstr>
      <vt:lpstr>最低工资标准规定的要点</vt:lpstr>
      <vt:lpstr>九、严格遵守《劳动法》相关规定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【复习思考题】</vt:lpstr>
      <vt:lpstr>PowerPoint 演示文稿</vt:lpstr>
      <vt:lpstr>表9-24</vt:lpstr>
      <vt:lpstr>表9-25  各年折旧额 （单位：元）</vt:lpstr>
      <vt:lpstr>PowerPoint 演示文稿</vt:lpstr>
      <vt:lpstr>表9-26  成本分析数据表</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第九章  装卸成本管理</dc:title>
  <dc:creator>zws</dc:creator>
  <cp:lastModifiedBy>Windows User</cp:lastModifiedBy>
  <cp:revision>133</cp:revision>
  <dcterms:created xsi:type="dcterms:W3CDTF">2015-06-22T09:37:33Z</dcterms:created>
  <dcterms:modified xsi:type="dcterms:W3CDTF">2025-03-22T12:30:55Z</dcterms:modified>
</cp:coreProperties>
</file>